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7"/>
  </p:notesMasterIdLst>
  <p:sldIdLst>
    <p:sldId id="256" r:id="rId2"/>
    <p:sldId id="352" r:id="rId3"/>
    <p:sldId id="369" r:id="rId4"/>
    <p:sldId id="361" r:id="rId5"/>
    <p:sldId id="365" r:id="rId6"/>
    <p:sldId id="366" r:id="rId7"/>
    <p:sldId id="314" r:id="rId8"/>
    <p:sldId id="370" r:id="rId9"/>
    <p:sldId id="371" r:id="rId10"/>
    <p:sldId id="372" r:id="rId11"/>
    <p:sldId id="374" r:id="rId12"/>
    <p:sldId id="375" r:id="rId13"/>
    <p:sldId id="376" r:id="rId14"/>
    <p:sldId id="377" r:id="rId15"/>
    <p:sldId id="378" r:id="rId16"/>
    <p:sldId id="412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411" r:id="rId35"/>
    <p:sldId id="401" r:id="rId36"/>
    <p:sldId id="420" r:id="rId37"/>
    <p:sldId id="421" r:id="rId38"/>
    <p:sldId id="422" r:id="rId39"/>
    <p:sldId id="423" r:id="rId40"/>
    <p:sldId id="417" r:id="rId41"/>
    <p:sldId id="419" r:id="rId42"/>
    <p:sldId id="418" r:id="rId43"/>
    <p:sldId id="414" r:id="rId44"/>
    <p:sldId id="415" r:id="rId45"/>
    <p:sldId id="416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257" r:id="rId5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6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5FA61-DBA3-4B0E-BBB0-558E2EB3BF17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162AA-4C7A-4C33-9028-71996F660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2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162AA-4C7A-4C33-9028-71996F66086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75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6C9B-F94C-447B-859D-95EF320DBF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12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B125-7AAA-49B2-8C79-A90483981D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5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4A9A-2505-424F-8436-40DB852A51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273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7E6B04D5-B146-4E4A-AA30-505704316D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86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3AC4-1D3C-4D96-8C4C-C1D3B328C1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48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993-3FE7-4FA8-9667-D8A63B987A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84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CDD4-C20E-4FC8-BBB9-BD5FDF4E42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02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1824-3B94-4DDA-99EF-CB261A8499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6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56FF-AAFD-4FD8-AA1E-D12D655A11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61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FD0C-7846-4DFD-81DF-5FF8D846CE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86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7F94-45CD-488C-BB25-239C975BFC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15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1061-353A-4C85-B214-41AB3101E7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09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6665-B656-4C42-A96F-D081A3FCF2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59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Cyber_groom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bezpeci.cz/index.php/temata/kybergrooming/106-7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verted-justice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onlinegroomingproject.com/" TargetMode="External"/><Relationship Id="rId2" Type="http://schemas.openxmlformats.org/officeDocument/2006/relationships/hyperlink" Target="http://irtis.fss.muni.cz/living-in-the-digital-ag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www.lse.ac.uk/media@lse/research/EUKidsOnline/EU%20Kids%20Online%20reports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8443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cs-CZ" dirty="0"/>
              <a:t>Vztahy a komunikace v prostředí internetu II</a:t>
            </a:r>
            <a:r>
              <a:rPr lang="cs-CZ" dirty="0" smtClean="0"/>
              <a:t>.: Riziková komunikace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84688"/>
            <a:ext cx="6400800" cy="1752600"/>
          </a:xfrm>
        </p:spPr>
        <p:txBody>
          <a:bodyPr/>
          <a:lstStyle/>
          <a:p>
            <a:r>
              <a:rPr lang="cs-CZ" sz="2800" dirty="0"/>
              <a:t>PSY174    Psychologie internetu   </a:t>
            </a:r>
            <a:r>
              <a:rPr lang="cs-CZ" sz="2800" dirty="0" smtClean="0"/>
              <a:t>2018</a:t>
            </a:r>
            <a:endParaRPr lang="cs-CZ" sz="2800" dirty="0"/>
          </a:p>
          <a:p>
            <a:r>
              <a:rPr lang="cs-CZ" sz="2800" dirty="0" smtClean="0"/>
              <a:t>Lenka </a:t>
            </a:r>
            <a:r>
              <a:rPr lang="cs-CZ" sz="2800" dirty="0"/>
              <a:t>Dědková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745288" cy="1444625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Kybergrooming</a:t>
            </a:r>
            <a:endParaRPr lang="cs-CZ" altLang="cs-CZ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„Jako </a:t>
            </a:r>
            <a:r>
              <a:rPr lang="cs-CZ" altLang="cs-CZ" sz="2600" dirty="0" err="1" smtClean="0"/>
              <a:t>cyber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grooming</a:t>
            </a:r>
            <a:r>
              <a:rPr lang="cs-CZ" altLang="cs-CZ" sz="2600" dirty="0" smtClean="0"/>
              <a:t> (</a:t>
            </a:r>
            <a:r>
              <a:rPr lang="cs-CZ" altLang="cs-CZ" sz="2600" dirty="0" err="1" smtClean="0"/>
              <a:t>child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grooming</a:t>
            </a:r>
            <a:r>
              <a:rPr lang="cs-CZ" altLang="cs-CZ" sz="2600" dirty="0" smtClean="0"/>
              <a:t>, </a:t>
            </a:r>
            <a:r>
              <a:rPr lang="cs-CZ" altLang="cs-CZ" sz="2600" dirty="0" err="1" smtClean="0"/>
              <a:t>kybergrooming</a:t>
            </a:r>
            <a:r>
              <a:rPr lang="cs-CZ" altLang="cs-CZ" sz="2600" dirty="0" smtClean="0"/>
              <a:t>) se označuje chování uživatelů internetových komunikačních prostředků (chat, ICQ, </a:t>
            </a:r>
            <a:r>
              <a:rPr lang="cs-CZ" altLang="cs-CZ" sz="2600" dirty="0" err="1" smtClean="0"/>
              <a:t>Skype</a:t>
            </a:r>
            <a:r>
              <a:rPr lang="cs-CZ" altLang="cs-CZ" sz="2600" dirty="0" smtClean="0"/>
              <a:t> atd.), kteří </a:t>
            </a:r>
            <a:r>
              <a:rPr lang="cs-CZ" altLang="cs-CZ" sz="2600" b="1" dirty="0" smtClean="0"/>
              <a:t>se vydávají za jinou osobu s cílem vylákat nezletilého komunikujícího, sexuálně ho obtěžovat či zneužít.</a:t>
            </a:r>
            <a:r>
              <a:rPr lang="cs-CZ" altLang="cs-CZ" sz="2600" dirty="0" smtClean="0"/>
              <a:t> Cílem nemusí být pouze sexuální zneužití, ale také manipulace dítěte vedoucí například k projevům terorismu (dítě se ve jménu víry stává teroristou).“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(</a:t>
            </a:r>
            <a:r>
              <a:rPr lang="cs-CZ" altLang="cs-CZ" sz="2600" dirty="0" smtClean="0">
                <a:hlinkClick r:id="rId2"/>
              </a:rPr>
              <a:t>http://cs.wikipedia.org/wiki/</a:t>
            </a:r>
            <a:r>
              <a:rPr lang="cs-CZ" altLang="cs-CZ" sz="2600" dirty="0" err="1" smtClean="0">
                <a:hlinkClick r:id="rId2"/>
              </a:rPr>
              <a:t>Cyber_grooming</a:t>
            </a:r>
            <a:r>
              <a:rPr lang="cs-CZ" altLang="cs-CZ" sz="2600" dirty="0" smtClean="0"/>
              <a:t>; 2011)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19207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Online </a:t>
            </a:r>
            <a:r>
              <a:rPr lang="cs-CZ" dirty="0" err="1" smtClean="0"/>
              <a:t>pedophiles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online </a:t>
            </a:r>
            <a:r>
              <a:rPr lang="cs-CZ" dirty="0" err="1" smtClean="0"/>
              <a:t>predators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5987008" cy="4700736"/>
          </a:xfrm>
        </p:spPr>
        <p:txBody>
          <a:bodyPr>
            <a:normAutofit fontScale="85000" lnSpcReduction="20000"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Mediální obraz</a:t>
            </a:r>
          </a:p>
          <a:p>
            <a:r>
              <a:rPr lang="cs-CZ" altLang="cs-CZ" dirty="0" smtClean="0"/>
              <a:t>Pedofilové</a:t>
            </a:r>
            <a:endParaRPr lang="cs-CZ" altLang="cs-CZ" dirty="0"/>
          </a:p>
          <a:p>
            <a:r>
              <a:rPr lang="cs-CZ" altLang="cs-CZ" dirty="0"/>
              <a:t>Sex. devianti</a:t>
            </a:r>
          </a:p>
          <a:p>
            <a:r>
              <a:rPr lang="cs-CZ" altLang="cs-CZ" dirty="0"/>
              <a:t>Násilnické sklony</a:t>
            </a:r>
          </a:p>
          <a:p>
            <a:r>
              <a:rPr lang="cs-CZ" altLang="cs-CZ" dirty="0"/>
              <a:t>Předstírají, že jsou vrstevníci oběti (</a:t>
            </a:r>
            <a:r>
              <a:rPr lang="cs-CZ" altLang="cs-CZ" dirty="0" err="1"/>
              <a:t>tj.dětmi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Lžou o sobě a svých motivech (slibují </a:t>
            </a:r>
            <a:r>
              <a:rPr lang="cs-CZ" altLang="cs-CZ" dirty="0" smtClean="0"/>
              <a:t>lásku, přátelství,…)</a:t>
            </a:r>
            <a:endParaRPr lang="cs-CZ" altLang="cs-CZ" dirty="0"/>
          </a:p>
          <a:p>
            <a:r>
              <a:rPr lang="cs-CZ" altLang="cs-CZ" dirty="0"/>
              <a:t>Cestují dlouhé vzdálenosti za svými oběťmi</a:t>
            </a:r>
          </a:p>
          <a:p>
            <a:r>
              <a:rPr lang="cs-CZ" altLang="cs-CZ" dirty="0"/>
              <a:t>Trpělivě budují vztah měsíce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9"/>
            <a:ext cx="2211710" cy="235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99" y="4293096"/>
            <a:ext cx="2282576" cy="22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0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800" dirty="0" smtClean="0"/>
              <a:t>př. „Typický </a:t>
            </a:r>
            <a:r>
              <a:rPr lang="cs-CZ" altLang="cs-CZ" sz="3800" dirty="0" err="1" smtClean="0"/>
              <a:t>kybergroomer</a:t>
            </a:r>
            <a:r>
              <a:rPr lang="cs-CZ" altLang="cs-CZ" sz="3800" dirty="0" smtClean="0"/>
              <a:t>“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772816"/>
            <a:ext cx="8496944" cy="46803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Je neobyčejně trpělivý;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Komunikuje se svou obětí i několik měsíců, někdy i přes rok, než se odhodlá sjednat si schůzku ve skutečném světě;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Se tváří neobyčejně přátelsky;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Enormně se zajímá o rozvíjení vzájemného vztahu s vámi;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chtít váš vztah udržet z větší části, pokud ne celý, v tajnosti;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hovořit o milujícím vztahu;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hovořit o tom, že tento vztah bude pokračovat, jakmile se v reálném světě potkáte;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Často se bude v konverzaci s vámi bavit o významu skutečné lásky;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Do konverzace vkládá i témata sexuální povahy;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Často žádá o fotografie;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Vyžaduje </a:t>
            </a:r>
            <a:r>
              <a:rPr lang="cs-CZ" altLang="cs-CZ" sz="1900" dirty="0" err="1" smtClean="0"/>
              <a:t>kybersex</a:t>
            </a:r>
            <a:r>
              <a:rPr lang="cs-CZ" altLang="cs-CZ" sz="1900" dirty="0" smtClean="0"/>
              <a:t> s použitím web kamery apod.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(</a:t>
            </a:r>
            <a:r>
              <a:rPr lang="cs-CZ" altLang="cs-CZ" sz="1900" dirty="0" smtClean="0">
                <a:hlinkClick r:id="rId2"/>
              </a:rPr>
              <a:t>http://www.e-bezpeci.cz/</a:t>
            </a:r>
            <a:r>
              <a:rPr lang="cs-CZ" altLang="cs-CZ" sz="1900" dirty="0" err="1" smtClean="0">
                <a:hlinkClick r:id="rId2"/>
              </a:rPr>
              <a:t>index.php</a:t>
            </a:r>
            <a:r>
              <a:rPr lang="cs-CZ" altLang="cs-CZ" sz="1900" dirty="0" smtClean="0">
                <a:hlinkClick r:id="rId2"/>
              </a:rPr>
              <a:t>/</a:t>
            </a:r>
            <a:r>
              <a:rPr lang="cs-CZ" altLang="cs-CZ" sz="1900" dirty="0" err="1" smtClean="0">
                <a:hlinkClick r:id="rId2"/>
              </a:rPr>
              <a:t>temata</a:t>
            </a:r>
            <a:r>
              <a:rPr lang="cs-CZ" altLang="cs-CZ" sz="1900" dirty="0" smtClean="0">
                <a:hlinkClick r:id="rId2"/>
              </a:rPr>
              <a:t>/</a:t>
            </a:r>
            <a:r>
              <a:rPr lang="cs-CZ" altLang="cs-CZ" sz="1900" dirty="0" err="1" smtClean="0">
                <a:hlinkClick r:id="rId2"/>
              </a:rPr>
              <a:t>kybergrooming</a:t>
            </a:r>
            <a:r>
              <a:rPr lang="cs-CZ" altLang="cs-CZ" sz="1900" dirty="0" smtClean="0">
                <a:hlinkClick r:id="rId2"/>
              </a:rPr>
              <a:t>/106-70</a:t>
            </a:r>
            <a:r>
              <a:rPr lang="cs-CZ" altLang="cs-CZ" sz="19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26481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zeptáte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European Grooming Project (Webster et al., 2012</a:t>
            </a:r>
            <a:r>
              <a:rPr lang="en-US" sz="2000" dirty="0" smtClean="0"/>
              <a:t>)</a:t>
            </a:r>
            <a:r>
              <a:rPr lang="cs-CZ" sz="2000" dirty="0"/>
              <a:t>, </a:t>
            </a:r>
            <a:r>
              <a:rPr lang="cs-CZ" sz="2000" dirty="0" err="1"/>
              <a:t>focusky</a:t>
            </a:r>
            <a:r>
              <a:rPr lang="cs-CZ" sz="2000" dirty="0"/>
              <a:t>, 11-16let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18" y="2276872"/>
            <a:ext cx="6050618" cy="45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426518"/>
            <a:ext cx="8229600" cy="320899"/>
          </a:xfrm>
        </p:spPr>
        <p:txBody>
          <a:bodyPr>
            <a:normAutofit fontScale="25000" lnSpcReduction="20000"/>
          </a:bodyPr>
          <a:lstStyle/>
          <a:p>
            <a:r>
              <a:rPr lang="en-US" dirty="0" err="1"/>
              <a:t>Murumaa-Mengel</a:t>
            </a:r>
            <a:r>
              <a:rPr lang="en-US" dirty="0"/>
              <a:t>, M. (2015). Drawing the Threat A Study on Perceptions of the Online Pervert among Estonian High School Students. </a:t>
            </a:r>
            <a:r>
              <a:rPr lang="en-US" i="1" dirty="0"/>
              <a:t>Young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cs-CZ" dirty="0"/>
              <a:t>(1)</a:t>
            </a:r>
            <a:r>
              <a:rPr lang="en-US" dirty="0"/>
              <a:t>, 1-18.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283968" cy="6093862"/>
          </a:xfrm>
          <a:prstGeom prst="rect">
            <a:avLst/>
          </a:prstGeom>
        </p:spPr>
      </p:pic>
      <p:sp>
        <p:nvSpPr>
          <p:cNvPr id="5" name="Zaoblený obdélníkový popisek 4"/>
          <p:cNvSpPr/>
          <p:nvPr/>
        </p:nvSpPr>
        <p:spPr>
          <a:xfrm>
            <a:off x="1077217" y="2204864"/>
            <a:ext cx="2232248" cy="1728192"/>
          </a:xfrm>
          <a:prstGeom prst="wedgeRoundRectCallout">
            <a:avLst>
              <a:gd name="adj1" fmla="val -47223"/>
              <a:gd name="adj2" fmla="val 7827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i="1" dirty="0" err="1" smtClean="0"/>
              <a:t>Draw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an</a:t>
            </a:r>
            <a:r>
              <a:rPr lang="cs-CZ" sz="2400" i="1" dirty="0" smtClean="0"/>
              <a:t> online </a:t>
            </a:r>
            <a:r>
              <a:rPr lang="cs-CZ" sz="2400" i="1" dirty="0" err="1" smtClean="0"/>
              <a:t>pervert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126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Mediální panika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Neadekvátní zveličení (nereálné) hrozby</a:t>
            </a:r>
          </a:p>
          <a:p>
            <a:r>
              <a:rPr lang="cs-CZ" dirty="0" err="1" smtClean="0"/>
              <a:t>Marwick</a:t>
            </a:r>
            <a:r>
              <a:rPr lang="cs-CZ" dirty="0" smtClean="0"/>
              <a:t>, 2008: USA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6240225" cy="38164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7504" y="4689140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Catch a Predator</a:t>
            </a:r>
            <a:endParaRPr lang="cs-CZ" dirty="0"/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123728" y="5067182"/>
            <a:ext cx="2880320" cy="10261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7020272" y="5580239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MySpace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724128" y="5958282"/>
            <a:ext cx="1296145" cy="2790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Odraz mediální paniky:</a:t>
            </a:r>
          </a:p>
          <a:p>
            <a:r>
              <a:rPr lang="en-US" dirty="0" smtClean="0"/>
              <a:t>Online </a:t>
            </a:r>
            <a:r>
              <a:rPr lang="en-US" dirty="0"/>
              <a:t>vs. localized vs. familial sexual grooming</a:t>
            </a:r>
          </a:p>
          <a:p>
            <a:r>
              <a:rPr lang="cs-CZ" dirty="0" err="1" smtClean="0"/>
              <a:t>Williams</a:t>
            </a:r>
            <a:r>
              <a:rPr lang="cs-CZ" dirty="0" smtClean="0"/>
              <a:t> </a:t>
            </a:r>
            <a:r>
              <a:rPr lang="cs-CZ" dirty="0"/>
              <a:t>&amp; Hudson (2012): Podle respondentů nejčastější je </a:t>
            </a:r>
            <a:r>
              <a:rPr lang="cs-CZ" dirty="0" smtClean="0"/>
              <a:t>online</a:t>
            </a:r>
          </a:p>
          <a:p>
            <a:pPr lvl="1"/>
            <a:r>
              <a:rPr lang="cs-CZ" dirty="0" smtClean="0"/>
              <a:t>reálně </a:t>
            </a:r>
            <a:r>
              <a:rPr lang="cs-CZ" dirty="0"/>
              <a:t>je častější </a:t>
            </a:r>
            <a:r>
              <a:rPr lang="cs-CZ" dirty="0" err="1"/>
              <a:t>familial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2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Online </a:t>
            </a:r>
            <a:r>
              <a:rPr lang="cs-CZ" altLang="cs-CZ" dirty="0" err="1" smtClean="0"/>
              <a:t>predators</a:t>
            </a:r>
            <a:endParaRPr lang="cs-CZ" altLang="cs-CZ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4" cy="48248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/>
              <a:t>Wolak</a:t>
            </a:r>
            <a:r>
              <a:rPr lang="cs-CZ" altLang="cs-CZ" sz="2000" dirty="0" smtClean="0"/>
              <a:t> et al. (2004), USA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N-JOV (</a:t>
            </a:r>
            <a:r>
              <a:rPr lang="cs-CZ" altLang="cs-CZ" sz="2000" dirty="0" err="1" smtClean="0"/>
              <a:t>National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Juvenile</a:t>
            </a:r>
            <a:r>
              <a:rPr lang="cs-CZ" altLang="cs-CZ" sz="2000" dirty="0" smtClean="0"/>
              <a:t> Online </a:t>
            </a:r>
            <a:r>
              <a:rPr lang="cs-CZ" altLang="cs-CZ" sz="2000" dirty="0" err="1" smtClean="0"/>
              <a:t>Victimization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postup získávání dat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seznam agentur, </a:t>
            </a:r>
            <a:r>
              <a:rPr lang="cs-CZ" altLang="cs-CZ" sz="2000" dirty="0" err="1" smtClean="0"/>
              <a:t>kt</a:t>
            </a:r>
            <a:r>
              <a:rPr lang="cs-CZ" altLang="cs-CZ" sz="2000" dirty="0" smtClean="0"/>
              <a:t>. se zabývají zločiny v souvislosti s nezletilými oběťmi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z nich stratifikovaný výběr -&gt; 2574 agentur osloveno poštou, zda mají (sex </a:t>
            </a:r>
            <a:r>
              <a:rPr lang="cs-CZ" altLang="cs-CZ" sz="2000" dirty="0" err="1" smtClean="0"/>
              <a:t>related</a:t>
            </a:r>
            <a:r>
              <a:rPr lang="cs-CZ" altLang="cs-CZ" sz="2000" dirty="0" smtClean="0"/>
              <a:t>) případy, </a:t>
            </a:r>
            <a:r>
              <a:rPr lang="cs-CZ" altLang="cs-CZ" sz="2000" dirty="0" err="1" smtClean="0"/>
              <a:t>kt</a:t>
            </a:r>
            <a:r>
              <a:rPr lang="cs-CZ" altLang="cs-CZ" sz="2000" dirty="0" smtClean="0"/>
              <a:t>. zahrnovaly internet, oběť byla mladší 18 let a došlo k zadržení podezřelého mezi červencem 2000 a červnem 2001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385 agentur, 1723 případů – další </a:t>
            </a:r>
            <a:r>
              <a:rPr lang="cs-CZ" altLang="cs-CZ" sz="2000" dirty="0" err="1" smtClean="0"/>
              <a:t>sampling</a:t>
            </a:r>
            <a:r>
              <a:rPr lang="cs-CZ" altLang="cs-CZ" sz="2000" dirty="0" smtClean="0"/>
              <a:t> a telefonní interview – 612, z nich vybrány případy, které začaly online setkáním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 smtClean="0"/>
              <a:t>N= 129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Ale! – mnoho internetových případů není nahlášeno a další část nekončí zadržením podezřelého</a:t>
            </a:r>
          </a:p>
        </p:txBody>
      </p:sp>
    </p:spTree>
    <p:extLst>
      <p:ext uri="{BB962C8B-B14F-4D97-AF65-F5344CB8AC3E}">
        <p14:creationId xmlns:p14="http://schemas.microsoft.com/office/powerpoint/2010/main" val="28588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Mýtus x skutečnost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5"/>
            <a:ext cx="8496943" cy="47417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dirty="0" smtClean="0">
                <a:solidFill>
                  <a:schemeClr val="accent1"/>
                </a:solidFill>
              </a:rPr>
              <a:t>Mediální obraz – staří pedofilové, kriminálníci, lžou, jsou agresivní, cestují daleko, předstírají, že jsou stejného věku…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Skutečnost – nebývají pedofilní – zaměřují se na adolescenty, ne na prepubescentní  děti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Hebefilie – není sex. odchylka nebo porucha, nicméně sex. styk s nezletilými je protizákonný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Kontaktování </a:t>
            </a:r>
            <a:r>
              <a:rPr lang="cs-CZ" altLang="cs-CZ" sz="2400" dirty="0" err="1" smtClean="0"/>
              <a:t>pre</a:t>
            </a:r>
            <a:r>
              <a:rPr lang="cs-CZ" altLang="cs-CZ" sz="2400" dirty="0" smtClean="0"/>
              <a:t>-pubescentních dětí na internetu není nijak jednoduché (méně se baví s cizími lidmi, nevyhledávají vztahy, rodiče více kontrolují jejich online aktivity..), proto internet pedofilové nevyužívají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707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Mýtus x skutečnost II.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600" smtClean="0"/>
              <a:t>Nebývají agresivní, nemívají násilnické sklony, nemívají záznam</a:t>
            </a:r>
          </a:p>
          <a:p>
            <a:pPr lvl="1" eaLnBrk="1" hangingPunct="1"/>
            <a:r>
              <a:rPr lang="cs-CZ" altLang="cs-CZ" sz="2400" smtClean="0"/>
              <a:t>Pro agresivní a impulzivní pachatele není internet „vhodné“ médium – počáteční kontakt je vzdálený, je potřeba trpělivost než dojde k setkání v RL</a:t>
            </a:r>
          </a:p>
          <a:p>
            <a:pPr eaLnBrk="1" hangingPunct="1"/>
            <a:endParaRPr lang="cs-CZ" altLang="cs-CZ" sz="2600" smtClean="0"/>
          </a:p>
          <a:p>
            <a:pPr eaLnBrk="1" hangingPunct="1"/>
            <a:r>
              <a:rPr lang="cs-CZ" altLang="cs-CZ" sz="2600" smtClean="0"/>
              <a:t>39 % vlastní dětskou pornografii, 20 % pořizuje sexuálně explicitní snímky nebo nahrávky obětí nebo oběť přesvědčí, aby takové snímky udělala sama</a:t>
            </a:r>
          </a:p>
          <a:p>
            <a:pPr eaLnBrk="1" hangingPunct="1"/>
            <a:endParaRPr lang="cs-CZ" altLang="cs-CZ" sz="2600" smtClean="0"/>
          </a:p>
        </p:txBody>
      </p:sp>
    </p:spTree>
    <p:extLst>
      <p:ext uri="{BB962C8B-B14F-4D97-AF65-F5344CB8AC3E}">
        <p14:creationId xmlns:p14="http://schemas.microsoft.com/office/powerpoint/2010/main" val="20840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5234713"/>
            <a:ext cx="1825357" cy="130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 descr="Výsledek obrázku pro ultra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04" y="5145134"/>
            <a:ext cx="326652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Je jich mnoho, skoro vždy něco někam nepasuje</a:t>
            </a:r>
          </a:p>
          <a:p>
            <a:r>
              <a:rPr lang="cs-CZ" dirty="0" smtClean="0"/>
              <a:t>Rychlý vývoj internetu i zařízení, prostřednictvím jichž se k němu připojujeme</a:t>
            </a:r>
          </a:p>
          <a:p>
            <a:r>
              <a:rPr lang="cs-CZ" dirty="0" smtClean="0"/>
              <a:t>Nové aktivity přináší nová rizika</a:t>
            </a:r>
          </a:p>
          <a:p>
            <a:r>
              <a:rPr lang="cs-CZ" dirty="0" smtClean="0"/>
              <a:t>Noví uživatelé – mladší i starší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229200"/>
            <a:ext cx="1680359" cy="130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 descr="Výsledek obrázku pro smartph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9" y="5346983"/>
            <a:ext cx="1746986" cy="11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Demografické charakteristiky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 smtClean="0"/>
              <a:t>Oběti</a:t>
            </a:r>
          </a:p>
          <a:p>
            <a:pPr lvl="1" eaLnBrk="1" hangingPunct="1"/>
            <a:r>
              <a:rPr lang="cs-CZ" altLang="cs-CZ" dirty="0" smtClean="0"/>
              <a:t>76 % ve věku 13-15 let</a:t>
            </a:r>
          </a:p>
          <a:p>
            <a:pPr lvl="1" eaLnBrk="1" hangingPunct="1"/>
            <a:r>
              <a:rPr lang="cs-CZ" altLang="cs-CZ" dirty="0" smtClean="0"/>
              <a:t>1 % 12 let (nikdo mladší 12let)</a:t>
            </a:r>
          </a:p>
          <a:p>
            <a:pPr lvl="1" eaLnBrk="1" hangingPunct="1"/>
            <a:r>
              <a:rPr lang="cs-CZ" altLang="cs-CZ" dirty="0" smtClean="0"/>
              <a:t>75 % dívky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Pachatelé</a:t>
            </a:r>
          </a:p>
          <a:p>
            <a:pPr lvl="1" eaLnBrk="1" hangingPunct="1"/>
            <a:r>
              <a:rPr lang="cs-CZ" altLang="cs-CZ" dirty="0" smtClean="0"/>
              <a:t>99 % muži</a:t>
            </a:r>
          </a:p>
          <a:p>
            <a:pPr lvl="1" eaLnBrk="1" hangingPunct="1"/>
            <a:r>
              <a:rPr lang="cs-CZ" altLang="cs-CZ" dirty="0" smtClean="0"/>
              <a:t>76 % ve věku 26 let a starší</a:t>
            </a:r>
          </a:p>
          <a:p>
            <a:pPr lvl="1" eaLnBrk="1" hangingPunct="1"/>
            <a:r>
              <a:rPr lang="cs-CZ" altLang="cs-CZ" dirty="0" smtClean="0"/>
              <a:t>47 % starších od oběti o 20 a více let</a:t>
            </a:r>
          </a:p>
        </p:txBody>
      </p:sp>
    </p:spTree>
    <p:extLst>
      <p:ext uri="{BB962C8B-B14F-4D97-AF65-F5344CB8AC3E}">
        <p14:creationId xmlns:p14="http://schemas.microsoft.com/office/powerpoint/2010/main" val="18038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Začátky vztahu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76 % začalo na chatu</a:t>
            </a:r>
          </a:p>
          <a:p>
            <a:pPr eaLnBrk="1" hangingPunct="1"/>
            <a:r>
              <a:rPr lang="cs-CZ" altLang="cs-CZ" dirty="0" smtClean="0"/>
              <a:t>64 % komunikovalo na internetu s obětí více než měsíc, 79 % zahrnovalo i komunikaci po telefonu, </a:t>
            </a:r>
            <a:r>
              <a:rPr lang="cs-CZ" altLang="cs-CZ" b="1" dirty="0" smtClean="0"/>
              <a:t>48 % pachatelů poslalo své fotky</a:t>
            </a:r>
          </a:p>
          <a:p>
            <a:pPr eaLnBrk="1" hangingPunct="1"/>
            <a:r>
              <a:rPr lang="cs-CZ" altLang="cs-CZ" dirty="0" smtClean="0"/>
              <a:t>V polovině případů vyšetřovatelé popsali oběti jako zamilované nebo v blízkém vztahu k pachateli</a:t>
            </a:r>
          </a:p>
        </p:txBody>
      </p:sp>
    </p:spTree>
    <p:extLst>
      <p:ext uri="{BB962C8B-B14F-4D97-AF65-F5344CB8AC3E}">
        <p14:creationId xmlns:p14="http://schemas.microsoft.com/office/powerpoint/2010/main" val="13474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Role lži a podvodu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363272" cy="475238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Lži o věku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5 % předstírá, že je ve věku oběti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25 % si z věku ubírá, ale stále jsou o mnoho starší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dirty="0" smtClean="0"/>
              <a:t> (např. 45 let prezentuje jako 35)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Lži o cíli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většina otevřeně přiznává, že po oběti chce sex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21 % své motivy skrývá nebo předstírá, že jim jde o lásku a vztah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80 % se o sexu baví s oběťmi už v online fázi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20 % virtuální sex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18 % posílá obětem erotické fotky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Další lži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26 % lhalo o fyzickém vzhledu, jménu, zaměstnání, rodině apod.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Celkově o něčem během „vztahu“ zalhalo 52 %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0783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Setkání FtF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96944" cy="453692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74 % se sešlo </a:t>
            </a:r>
            <a:r>
              <a:rPr lang="cs-CZ" altLang="cs-CZ" sz="2600" dirty="0" err="1" smtClean="0"/>
              <a:t>FtF</a:t>
            </a:r>
            <a:endParaRPr lang="cs-CZ" altLang="cs-CZ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z nich 93 % zahrnovalo sex. kontakt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Většina bydlela do 80 km od sebe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Místo setkání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46 % setkání na veřejných místech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39 % v domě oběti nebo pachatele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13 % v hotelech/motelech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83 % obětí dobrovolně s pachateli někam odešlo (nastoupilo do auta, do kina, restaurace)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41 % obětí strávilo s pachatelem alespoň 1 noc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73 % se sešlo víckrát než jednou</a:t>
            </a:r>
          </a:p>
        </p:txBody>
      </p:sp>
    </p:spTree>
    <p:extLst>
      <p:ext uri="{BB962C8B-B14F-4D97-AF65-F5344CB8AC3E}">
        <p14:creationId xmlns:p14="http://schemas.microsoft.com/office/powerpoint/2010/main" val="29888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trestních činností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52600"/>
            <a:ext cx="8496944" cy="47727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Sexuální t.č.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89 % z </a:t>
            </a:r>
            <a:r>
              <a:rPr lang="cs-CZ" altLang="cs-CZ" sz="2000" dirty="0" err="1" smtClean="0"/>
              <a:t>FtF</a:t>
            </a:r>
            <a:r>
              <a:rPr lang="cs-CZ" altLang="cs-CZ" sz="2000" dirty="0" smtClean="0"/>
              <a:t> setkání – sexuální styk/orální sex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5 % znásilnění nebo pokus o znásilnění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16 % donucování k aktivitě, kterou oběti nechtěli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3 % krátkodobý únos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29 % obětí bylo nahlášeno jako pohřešovaní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24 % uteklo z domu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5 % lhalo o tom, kam jde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Další t.č.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40 % podána ilegální droga nebo alkohol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23 % (15 %) vystaveno dospělé (nebo dětské) pornografii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21 % fotografováno (nahráváno) v sex. pózách </a:t>
            </a:r>
          </a:p>
        </p:txBody>
      </p:sp>
    </p:spTree>
    <p:extLst>
      <p:ext uri="{BB962C8B-B14F-4D97-AF65-F5344CB8AC3E}">
        <p14:creationId xmlns:p14="http://schemas.microsoft.com/office/powerpoint/2010/main" val="14070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Ohrožená populace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52600"/>
            <a:ext cx="8568952" cy="43735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 smtClean="0"/>
              <a:t>Dívky a chlapci s homosexuální nebo zatím nejistou orientací (75 % obětí jsou dívky, z 25 % chlapců je většina s muži)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Slabé vztahy s rodiči, konflikty s rodiči, rodiče nesledují, co děti dělají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Depresivní, osamělí, problémy se soc. interakcí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Oběti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 fyzického nebo sexuálního zneužití</a:t>
            </a:r>
          </a:p>
        </p:txBody>
      </p:sp>
    </p:spTree>
    <p:extLst>
      <p:ext uri="{BB962C8B-B14F-4D97-AF65-F5344CB8AC3E}">
        <p14:creationId xmlns:p14="http://schemas.microsoft.com/office/powerpoint/2010/main" val="41171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N-JOV2, 2006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3" cy="424698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Wolak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Finkhelhor</a:t>
            </a:r>
            <a:r>
              <a:rPr lang="cs-CZ" altLang="cs-CZ" dirty="0" smtClean="0"/>
              <a:t>, and </a:t>
            </a:r>
            <a:r>
              <a:rPr lang="cs-CZ" altLang="cs-CZ" dirty="0" err="1" smtClean="0"/>
              <a:t>Mitchell</a:t>
            </a:r>
            <a:r>
              <a:rPr lang="cs-CZ" altLang="cs-CZ" dirty="0" smtClean="0"/>
              <a:t> (2009)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zvýšil se počet zatčených – většina zatčených na základě </a:t>
            </a:r>
            <a:r>
              <a:rPr lang="cs-CZ" altLang="cs-CZ" dirty="0" err="1" smtClean="0"/>
              <a:t>undercover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investigators</a:t>
            </a: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zvýšení zatčení u nezletilých obětí – 21%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zvýšení u </a:t>
            </a:r>
            <a:r>
              <a:rPr lang="cs-CZ" altLang="cs-CZ" dirty="0" err="1" smtClean="0"/>
              <a:t>undercover</a:t>
            </a:r>
            <a:r>
              <a:rPr lang="cs-CZ" altLang="cs-CZ" dirty="0" smtClean="0"/>
              <a:t> – 381 %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Celkově se míra </a:t>
            </a:r>
            <a:r>
              <a:rPr lang="cs-CZ" altLang="cs-CZ" dirty="0" err="1" smtClean="0"/>
              <a:t>sex.zločinců</a:t>
            </a:r>
            <a:r>
              <a:rPr lang="cs-CZ" altLang="cs-CZ" dirty="0" smtClean="0"/>
              <a:t> vůči nezletilým snížila (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984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znamená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Online predátoři tak, jak bývají popisováni v médiích a jak si je samy děti a dospívající představují, jsou pouze marginální problém</a:t>
            </a:r>
          </a:p>
          <a:p>
            <a:r>
              <a:rPr lang="cs-CZ" dirty="0" smtClean="0"/>
              <a:t>(ale i to se stává!)</a:t>
            </a:r>
          </a:p>
          <a:p>
            <a:endParaRPr lang="cs-CZ" dirty="0"/>
          </a:p>
          <a:p>
            <a:r>
              <a:rPr lang="cs-CZ" dirty="0" smtClean="0"/>
              <a:t>Co je skutečný problém v oblasti internetu a nezletilých:</a:t>
            </a:r>
          </a:p>
          <a:p>
            <a:pPr lvl="1"/>
            <a:r>
              <a:rPr lang="cs-CZ" dirty="0" smtClean="0"/>
              <a:t>To, že někteří nezletilí se sami vědomě a záměrně scházejí se staršími lidmi za účelem sexuálního styku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7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Není to nový strach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Pedofilové lidi „děsí“ dlouhodobě</a:t>
            </a:r>
          </a:p>
          <a:p>
            <a:r>
              <a:rPr lang="cs-CZ" dirty="0" smtClean="0"/>
              <a:t>Populární téma v médiích</a:t>
            </a:r>
          </a:p>
          <a:p>
            <a:r>
              <a:rPr lang="cs-CZ" dirty="0" smtClean="0"/>
              <a:t>Mediální panika popsaná i u </a:t>
            </a:r>
            <a:r>
              <a:rPr lang="cs-CZ" dirty="0" err="1" smtClean="0"/>
              <a:t>offline</a:t>
            </a:r>
            <a:r>
              <a:rPr lang="cs-CZ" dirty="0" smtClean="0"/>
              <a:t> pedofilů</a:t>
            </a:r>
          </a:p>
          <a:p>
            <a:endParaRPr lang="cs-CZ" dirty="0"/>
          </a:p>
          <a:p>
            <a:r>
              <a:rPr lang="cs-CZ" dirty="0" smtClean="0"/>
              <a:t>Proč je to tak děsivé – dětství jako období nevinnosti</a:t>
            </a:r>
          </a:p>
          <a:p>
            <a:r>
              <a:rPr lang="cs-CZ" dirty="0" smtClean="0"/>
              <a:t>Sexuální zneužití jako ultimativní ohrožení dětské nevinnosti</a:t>
            </a:r>
          </a:p>
          <a:p>
            <a:endParaRPr lang="cs-CZ" dirty="0"/>
          </a:p>
          <a:p>
            <a:r>
              <a:rPr lang="cs-CZ" dirty="0" smtClean="0"/>
              <a:t>Internet vnímán jako ještě horší z hlediska pedofilů než </a:t>
            </a:r>
            <a:r>
              <a:rPr lang="cs-CZ" dirty="0" err="1" smtClean="0"/>
              <a:t>offline</a:t>
            </a:r>
            <a:r>
              <a:rPr lang="cs-CZ" dirty="0" smtClean="0"/>
              <a:t> prostředí (</a:t>
            </a:r>
            <a:r>
              <a:rPr lang="en-US" dirty="0"/>
              <a:t>Williams</a:t>
            </a:r>
            <a:r>
              <a:rPr lang="cs-CZ" dirty="0"/>
              <a:t> </a:t>
            </a:r>
            <a:r>
              <a:rPr lang="en-US" dirty="0"/>
              <a:t>&amp; Hudson, </a:t>
            </a:r>
            <a:r>
              <a:rPr lang="en-US" dirty="0" smtClean="0"/>
              <a:t>2013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3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důležité tohle vědět?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5344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195736" y="5877272"/>
            <a:ext cx="4752528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Stranger</a:t>
            </a:r>
            <a:r>
              <a:rPr lang="cs-CZ" sz="2400" dirty="0" smtClean="0"/>
              <a:t> </a:t>
            </a:r>
            <a:r>
              <a:rPr lang="cs-CZ" sz="2400" dirty="0" err="1" smtClean="0"/>
              <a:t>danger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333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Pojetí online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Online riziko: </a:t>
            </a:r>
            <a:r>
              <a:rPr lang="cs-CZ" altLang="cs-CZ" sz="1600" dirty="0" smtClean="0"/>
              <a:t>v digitálním prostoru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Příbuzné termíny: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rizikové chování: </a:t>
            </a:r>
            <a:r>
              <a:rPr lang="cs-CZ" altLang="cs-CZ" sz="1600" dirty="0" smtClean="0"/>
              <a:t>nežádoucí fenomén ohrožující zdraví, pozitivní vývoj, před kterým je potřeba chránit (</a:t>
            </a:r>
            <a:r>
              <a:rPr lang="cs-CZ" altLang="cs-CZ" sz="1600" dirty="0" err="1" smtClean="0"/>
              <a:t>Jessor</a:t>
            </a:r>
            <a:r>
              <a:rPr lang="cs-CZ" altLang="cs-CZ" sz="1600" dirty="0" smtClean="0"/>
              <a:t> &amp; </a:t>
            </a:r>
            <a:r>
              <a:rPr lang="cs-CZ" altLang="cs-CZ" sz="1600" dirty="0" err="1" smtClean="0"/>
              <a:t>Jessor</a:t>
            </a:r>
            <a:r>
              <a:rPr lang="cs-CZ" altLang="cs-CZ" sz="1600" dirty="0" smtClean="0"/>
              <a:t>, 1977)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problémové chování: </a:t>
            </a:r>
            <a:r>
              <a:rPr lang="cs-CZ" altLang="cs-CZ" sz="1600" dirty="0" smtClean="0"/>
              <a:t>porušení uzákoněných a sociálních norem, které doprovázeno sankcemi (</a:t>
            </a:r>
            <a:r>
              <a:rPr lang="cs-CZ" altLang="cs-CZ" sz="1600" dirty="0" err="1" smtClean="0"/>
              <a:t>Jessor</a:t>
            </a:r>
            <a:r>
              <a:rPr lang="cs-CZ" altLang="cs-CZ" sz="1600" dirty="0" smtClean="0"/>
              <a:t> &amp; </a:t>
            </a:r>
            <a:r>
              <a:rPr lang="cs-CZ" altLang="cs-CZ" sz="1600" dirty="0" err="1" smtClean="0"/>
              <a:t>Jessor</a:t>
            </a:r>
            <a:r>
              <a:rPr lang="cs-CZ" altLang="cs-CZ" sz="1600" dirty="0" smtClean="0"/>
              <a:t>, 1977)</a:t>
            </a:r>
            <a:endParaRPr lang="en-US" altLang="cs-CZ" sz="1600" dirty="0" smtClean="0"/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a</a:t>
            </a:r>
            <a:r>
              <a:rPr lang="en-US" altLang="cs-CZ" sz="2400" dirty="0" err="1" smtClean="0"/>
              <a:t>ntisoci</a:t>
            </a:r>
            <a:r>
              <a:rPr lang="cs-CZ" altLang="cs-CZ" sz="2400" dirty="0" err="1" smtClean="0"/>
              <a:t>ální</a:t>
            </a:r>
            <a:r>
              <a:rPr lang="cs-CZ" altLang="cs-CZ" sz="2400" dirty="0" smtClean="0"/>
              <a:t> chování: </a:t>
            </a:r>
            <a:r>
              <a:rPr lang="cs-CZ" altLang="cs-CZ" sz="1600" dirty="0" smtClean="0"/>
              <a:t>vývojově dysfunkční chování (delikvence, agrese, vandalismus) (Beranová, Ježek, &amp; Širůček, 2011)</a:t>
            </a:r>
          </a:p>
          <a:p>
            <a:pPr lvl="1">
              <a:lnSpc>
                <a:spcPct val="90000"/>
              </a:lnSpc>
            </a:pPr>
            <a:r>
              <a:rPr lang="en-US" altLang="cs-CZ" sz="2400" dirty="0" err="1" smtClean="0">
                <a:solidFill>
                  <a:srgbClr val="0070C0"/>
                </a:solidFill>
              </a:rPr>
              <a:t>Riskuj</a:t>
            </a:r>
            <a:r>
              <a:rPr lang="cs-CZ" altLang="cs-CZ" sz="2400" dirty="0" err="1" smtClean="0">
                <a:solidFill>
                  <a:srgbClr val="0070C0"/>
                </a:solidFill>
              </a:rPr>
              <a:t>ící</a:t>
            </a:r>
            <a:r>
              <a:rPr lang="cs-CZ" altLang="cs-CZ" sz="2400" dirty="0" smtClean="0">
                <a:solidFill>
                  <a:srgbClr val="0070C0"/>
                </a:solidFill>
              </a:rPr>
              <a:t> chování - „risk-</a:t>
            </a:r>
            <a:r>
              <a:rPr lang="cs-CZ" altLang="cs-CZ" sz="2400" dirty="0" err="1" smtClean="0">
                <a:solidFill>
                  <a:srgbClr val="0070C0"/>
                </a:solidFill>
              </a:rPr>
              <a:t>taking</a:t>
            </a:r>
            <a:r>
              <a:rPr lang="cs-CZ" altLang="cs-CZ" sz="2400" dirty="0" smtClean="0">
                <a:solidFill>
                  <a:srgbClr val="0070C0"/>
                </a:solidFill>
              </a:rPr>
              <a:t> </a:t>
            </a:r>
            <a:r>
              <a:rPr lang="cs-CZ" altLang="cs-CZ" sz="2400" dirty="0" err="1" smtClean="0">
                <a:solidFill>
                  <a:srgbClr val="0070C0"/>
                </a:solidFill>
              </a:rPr>
              <a:t>behavior</a:t>
            </a:r>
            <a:r>
              <a:rPr lang="cs-CZ" altLang="cs-CZ" sz="2400" dirty="0" smtClean="0">
                <a:solidFill>
                  <a:srgbClr val="0070C0"/>
                </a:solidFill>
              </a:rPr>
              <a:t>“: </a:t>
            </a:r>
            <a:r>
              <a:rPr lang="cs-CZ" altLang="cs-CZ" sz="1600" dirty="0" smtClean="0">
                <a:solidFill>
                  <a:srgbClr val="0070C0"/>
                </a:solidFill>
              </a:rPr>
              <a:t>účast na takovém chování, které může mít neblahé důsledky a které současně může přinášet nějaké zisky (</a:t>
            </a:r>
            <a:r>
              <a:rPr lang="cs-CZ" altLang="cs-CZ" sz="1600" dirty="0" err="1" smtClean="0">
                <a:solidFill>
                  <a:srgbClr val="0070C0"/>
                </a:solidFill>
              </a:rPr>
              <a:t>Gullone</a:t>
            </a:r>
            <a:r>
              <a:rPr lang="cs-CZ" altLang="cs-CZ" sz="1600" dirty="0" smtClean="0">
                <a:solidFill>
                  <a:srgbClr val="0070C0"/>
                </a:solidFill>
              </a:rPr>
              <a:t> &amp; More, 2000)</a:t>
            </a:r>
          </a:p>
          <a:p>
            <a:pPr lvl="1"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Riziko a újma (EU </a:t>
            </a:r>
            <a:r>
              <a:rPr lang="cs-CZ" altLang="cs-CZ" sz="2800" dirty="0" err="1" smtClean="0"/>
              <a:t>Kids</a:t>
            </a:r>
            <a:r>
              <a:rPr lang="cs-CZ" altLang="cs-CZ" sz="2800" dirty="0" smtClean="0"/>
              <a:t> Online) 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Co je rizikové?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0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2195736" y="5877272"/>
            <a:ext cx="4752528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Stranger</a:t>
            </a:r>
            <a:r>
              <a:rPr lang="cs-CZ" sz="2400" dirty="0" smtClean="0"/>
              <a:t> </a:t>
            </a:r>
            <a:r>
              <a:rPr lang="cs-CZ" sz="2400" dirty="0" err="1" smtClean="0"/>
              <a:t>danger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důležité tohle vědět?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5344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Stranger</a:t>
            </a:r>
            <a:r>
              <a:rPr lang="cs-CZ" dirty="0" smtClean="0"/>
              <a:t> </a:t>
            </a:r>
            <a:r>
              <a:rPr lang="cs-CZ" dirty="0" err="1" smtClean="0"/>
              <a:t>danger</a:t>
            </a:r>
            <a:r>
              <a:rPr lang="cs-CZ" dirty="0" smtClean="0"/>
              <a:t> – kdo je to ten „</a:t>
            </a:r>
            <a:r>
              <a:rPr lang="cs-CZ" dirty="0" err="1" smtClean="0"/>
              <a:t>stranger</a:t>
            </a:r>
            <a:r>
              <a:rPr lang="cs-CZ" dirty="0" smtClean="0"/>
              <a:t>“, se kterým se nesmí bavit?</a:t>
            </a:r>
          </a:p>
          <a:p>
            <a:pPr lvl="1"/>
            <a:r>
              <a:rPr lang="cs-CZ" dirty="0" smtClean="0"/>
              <a:t>Děti samy: někdo ošklivý, nesympatický, starý, podivný…</a:t>
            </a:r>
          </a:p>
          <a:p>
            <a:pPr lvl="1"/>
            <a:r>
              <a:rPr lang="cs-CZ" dirty="0" smtClean="0"/>
              <a:t>A zároveň – dospělí sami nerespektují rady, které dávají dětem (s neznámými lidmi se baví neustále)</a:t>
            </a:r>
          </a:p>
          <a:p>
            <a:r>
              <a:rPr lang="cs-CZ" b="1" dirty="0" smtClean="0"/>
              <a:t>Fakta: </a:t>
            </a:r>
            <a:r>
              <a:rPr lang="cs-CZ" b="1" dirty="0" err="1" smtClean="0"/>
              <a:t>offline</a:t>
            </a:r>
            <a:r>
              <a:rPr lang="cs-CZ" b="1" dirty="0" smtClean="0"/>
              <a:t> </a:t>
            </a:r>
            <a:r>
              <a:rPr lang="cs-CZ" b="1" dirty="0"/>
              <a:t>viktimizace dětí </a:t>
            </a:r>
            <a:r>
              <a:rPr lang="cs-CZ" b="1" dirty="0" smtClean="0"/>
              <a:t>je </a:t>
            </a:r>
            <a:r>
              <a:rPr lang="cs-CZ" b="1" dirty="0"/>
              <a:t>v drtivé většině případů ze strany lidí, které dítě </a:t>
            </a:r>
            <a:r>
              <a:rPr lang="cs-CZ" b="1" dirty="0" smtClean="0"/>
              <a:t>zná</a:t>
            </a:r>
            <a:endParaRPr lang="cs-CZ" b="1" dirty="0"/>
          </a:p>
          <a:p>
            <a:r>
              <a:rPr lang="cs-CZ" dirty="0" smtClean="0"/>
              <a:t>Pánové v dlouhých kabátech nabízející dětem cukrátka neexistují</a:t>
            </a:r>
          </a:p>
          <a:p>
            <a:r>
              <a:rPr lang="en-US" dirty="0"/>
              <a:t>National Center for Missing &amp; Exploited </a:t>
            </a:r>
            <a:r>
              <a:rPr lang="en-US" dirty="0" smtClean="0"/>
              <a:t>Children</a:t>
            </a:r>
            <a:r>
              <a:rPr lang="cs-CZ" dirty="0" smtClean="0"/>
              <a:t>: přestaňte konečně používat „</a:t>
            </a:r>
            <a:r>
              <a:rPr lang="cs-CZ" dirty="0" err="1" smtClean="0"/>
              <a:t>stranger</a:t>
            </a:r>
            <a:r>
              <a:rPr lang="cs-CZ" dirty="0" smtClean="0"/>
              <a:t> </a:t>
            </a:r>
            <a:r>
              <a:rPr lang="cs-CZ" dirty="0" err="1" smtClean="0"/>
              <a:t>danger</a:t>
            </a:r>
            <a:r>
              <a:rPr lang="cs-CZ" dirty="0" smtClean="0"/>
              <a:t>“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031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Stejné s online predátory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2" y="1718067"/>
            <a:ext cx="6050618" cy="453643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5868144" y="3645024"/>
            <a:ext cx="3024336" cy="30963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osoba, se kterou na </a:t>
            </a:r>
            <a:r>
              <a:rPr lang="cs-CZ" dirty="0" err="1" smtClean="0"/>
              <a:t>netu</a:t>
            </a:r>
            <a:r>
              <a:rPr lang="cs-CZ" dirty="0" smtClean="0"/>
              <a:t> komunikují, nespadá do těchto představ, myslí si, že je bezpečné se s ní bavit/setkat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539552" y="1296605"/>
            <a:ext cx="3744416" cy="3924436"/>
          </a:xfrm>
          <a:prstGeom prst="wedgeRoundRectCallout">
            <a:avLst>
              <a:gd name="adj1" fmla="val 64875"/>
              <a:gd name="adj2" fmla="val 2255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Q</a:t>
            </a:r>
            <a:r>
              <a:rPr lang="cs-CZ" dirty="0" smtClean="0"/>
              <a:t>: A </a:t>
            </a:r>
            <a:r>
              <a:rPr lang="cs-CZ" dirty="0"/>
              <a:t>když jsi je </a:t>
            </a:r>
            <a:r>
              <a:rPr lang="cs-CZ" dirty="0" smtClean="0"/>
              <a:t>viděla na </a:t>
            </a:r>
            <a:r>
              <a:rPr lang="cs-CZ" dirty="0" err="1" smtClean="0"/>
              <a:t>webce</a:t>
            </a:r>
            <a:r>
              <a:rPr lang="cs-CZ" dirty="0" smtClean="0"/>
              <a:t>, </a:t>
            </a:r>
            <a:r>
              <a:rPr lang="cs-CZ" dirty="0"/>
              <a:t>jak </a:t>
            </a:r>
            <a:r>
              <a:rPr lang="cs-CZ" dirty="0" smtClean="0"/>
              <a:t>vypadají, a </a:t>
            </a:r>
            <a:r>
              <a:rPr lang="cs-CZ" dirty="0"/>
              <a:t>mluvila s </a:t>
            </a:r>
            <a:r>
              <a:rPr lang="cs-CZ" dirty="0" err="1"/>
              <a:t>nima</a:t>
            </a:r>
            <a:r>
              <a:rPr lang="cs-CZ" dirty="0"/>
              <a:t> předtím přes </a:t>
            </a:r>
            <a:r>
              <a:rPr lang="cs-CZ" dirty="0" err="1"/>
              <a:t>net</a:t>
            </a:r>
            <a:r>
              <a:rPr lang="cs-CZ" dirty="0"/>
              <a:t>, tak Ti to </a:t>
            </a:r>
            <a:r>
              <a:rPr lang="cs-CZ" dirty="0" smtClean="0"/>
              <a:t>setkání pak </a:t>
            </a:r>
            <a:r>
              <a:rPr lang="cs-CZ" dirty="0"/>
              <a:t>přišlo jako bezpečné</a:t>
            </a:r>
            <a:r>
              <a:rPr lang="cs-CZ" dirty="0" smtClean="0"/>
              <a:t>?</a:t>
            </a:r>
          </a:p>
          <a:p>
            <a:pPr algn="ctr"/>
            <a:endParaRPr lang="cs-CZ" dirty="0" smtClean="0"/>
          </a:p>
          <a:p>
            <a:pPr algn="ctr"/>
            <a:r>
              <a:rPr lang="cs-CZ" b="1" dirty="0" smtClean="0"/>
              <a:t>A: </a:t>
            </a:r>
            <a:r>
              <a:rPr lang="cs-CZ" b="1" i="1" dirty="0"/>
              <a:t>celkem jo, protože jsem měla jistotu, že to nejsou staří pedofilové, kteří mě někde </a:t>
            </a:r>
            <a:r>
              <a:rPr lang="cs-CZ" b="1" i="1" dirty="0" err="1"/>
              <a:t>zabijou</a:t>
            </a:r>
            <a:r>
              <a:rPr lang="cs-CZ" b="1" i="1" dirty="0"/>
              <a:t> :-D. 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02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Undercover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etc</a:t>
            </a:r>
            <a:r>
              <a:rPr lang="cs-CZ" alt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Panika ohledně online pedofilů se promítá i do práva a trestních zákoníků</a:t>
            </a:r>
          </a:p>
          <a:p>
            <a:pPr lvl="1"/>
            <a:r>
              <a:rPr lang="cs-CZ" dirty="0" smtClean="0"/>
              <a:t>Je nutné zastavit je před tím, než dojde k faktické újmě dítěte (k setkání)</a:t>
            </a:r>
          </a:p>
          <a:p>
            <a:pPr lvl="1"/>
            <a:r>
              <a:rPr lang="cs-CZ" dirty="0" smtClean="0"/>
              <a:t>Legislativa ustanovující trestnost „</a:t>
            </a:r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“ na internetu (US a GB)</a:t>
            </a:r>
          </a:p>
          <a:p>
            <a:pPr lvl="2"/>
            <a:r>
              <a:rPr lang="cs-CZ" dirty="0" smtClean="0"/>
              <a:t>tzn. komunikace mezi dospělým a nezletilým, která vede k </a:t>
            </a:r>
            <a:r>
              <a:rPr lang="cs-CZ" dirty="0" err="1" smtClean="0"/>
              <a:t>offline</a:t>
            </a:r>
            <a:r>
              <a:rPr lang="cs-CZ" dirty="0" smtClean="0"/>
              <a:t> setkání (s úmyslem sexuálního styku)</a:t>
            </a:r>
          </a:p>
          <a:p>
            <a:endParaRPr lang="cs-CZ" dirty="0"/>
          </a:p>
          <a:p>
            <a:r>
              <a:rPr lang="cs-CZ" dirty="0" smtClean="0"/>
              <a:t>V USA:</a:t>
            </a:r>
          </a:p>
          <a:p>
            <a:r>
              <a:rPr lang="cs-CZ" dirty="0" smtClean="0"/>
              <a:t>To </a:t>
            </a:r>
            <a:r>
              <a:rPr lang="cs-CZ" dirty="0" err="1" smtClean="0"/>
              <a:t>Catch</a:t>
            </a:r>
            <a:r>
              <a:rPr lang="cs-CZ" dirty="0" smtClean="0"/>
              <a:t> a </a:t>
            </a:r>
            <a:r>
              <a:rPr lang="cs-CZ" dirty="0" err="1" smtClean="0"/>
              <a:t>Predator</a:t>
            </a:r>
            <a:endParaRPr lang="cs-CZ" dirty="0" smtClean="0"/>
          </a:p>
          <a:p>
            <a:r>
              <a:rPr lang="cs-CZ" u="sng" dirty="0">
                <a:hlinkClick r:id="rId2"/>
              </a:rPr>
              <a:t>http://www.perverted-justice.com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9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Jak tedy vypadají </a:t>
            </a:r>
            <a:r>
              <a:rPr lang="cs-CZ" altLang="cs-CZ" dirty="0" smtClean="0"/>
              <a:t>interakce </a:t>
            </a:r>
            <a:r>
              <a:rPr lang="cs-CZ" altLang="cs-CZ" dirty="0" smtClean="0"/>
              <a:t>s lidmi z internetu?</a:t>
            </a:r>
            <a:endParaRPr lang="cs-CZ" altLang="cs-CZ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Kdo </a:t>
            </a:r>
            <a:r>
              <a:rPr lang="cs-CZ" altLang="cs-CZ" dirty="0"/>
              <a:t>se více seznamuje s lidmi na internetu </a:t>
            </a:r>
            <a:r>
              <a:rPr lang="cs-CZ" altLang="cs-CZ" dirty="0" smtClean="0"/>
              <a:t>(dospívající):</a:t>
            </a:r>
            <a:endParaRPr lang="cs-CZ" altLang="cs-CZ" dirty="0"/>
          </a:p>
          <a:p>
            <a:pPr lvl="1"/>
            <a:r>
              <a:rPr lang="cs-CZ" altLang="cs-CZ" dirty="0" smtClean="0"/>
              <a:t> „Problémoví adolescenti“, </a:t>
            </a:r>
            <a:r>
              <a:rPr lang="cs-CZ" altLang="cs-CZ" dirty="0"/>
              <a:t>dívky s vyšší úrovní konfliktů v rodině, chlapci s nižší úrovní komunikace v </a:t>
            </a:r>
            <a:r>
              <a:rPr lang="cs-CZ" altLang="cs-CZ" dirty="0" smtClean="0"/>
              <a:t>rodině</a:t>
            </a:r>
          </a:p>
          <a:p>
            <a:pPr lvl="1"/>
            <a:r>
              <a:rPr lang="cs-CZ" altLang="cs-CZ" dirty="0" smtClean="0"/>
              <a:t> Ti, co jsou častěji online</a:t>
            </a:r>
          </a:p>
          <a:p>
            <a:pPr lvl="1"/>
            <a:r>
              <a:rPr lang="cs-CZ" altLang="cs-CZ" dirty="0" smtClean="0"/>
              <a:t> Vyšší míra </a:t>
            </a:r>
            <a:r>
              <a:rPr lang="cs-CZ" altLang="cs-CZ" dirty="0" err="1" smtClean="0"/>
              <a:t>depresivity</a:t>
            </a:r>
            <a:r>
              <a:rPr lang="cs-CZ" altLang="cs-CZ" dirty="0" smtClean="0"/>
              <a:t>, osamělosti, úzkostnosti</a:t>
            </a:r>
          </a:p>
          <a:p>
            <a:pPr lvl="1"/>
            <a:r>
              <a:rPr lang="cs-CZ" altLang="cs-CZ" dirty="0"/>
              <a:t> </a:t>
            </a:r>
            <a:r>
              <a:rPr lang="cs-CZ" altLang="cs-CZ" dirty="0" smtClean="0"/>
              <a:t>Vyšší míra delikventního chování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434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080"/>
            <a:ext cx="3312368" cy="6724465"/>
          </a:xfrm>
          <a:prstGeom prst="rect">
            <a:avLst/>
          </a:prstGeom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628775"/>
            <a:ext cx="43926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6983413" y="0"/>
            <a:ext cx="2160587" cy="692150"/>
          </a:xfrm>
        </p:spPr>
        <p:txBody>
          <a:bodyPr/>
          <a:lstStyle/>
          <a:p>
            <a:pPr algn="r"/>
            <a:r>
              <a:rPr lang="cs-CZ" sz="3200" b="1"/>
              <a:t>EUKO II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779838" y="260350"/>
            <a:ext cx="3960812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dirty="0"/>
              <a:t>„Byl/a jsi někdy na internetu v kontaktu s někým, s kým jsi se osobně nesetkal/a?“</a:t>
            </a:r>
          </a:p>
          <a:p>
            <a:pPr eaLnBrk="1" hangingPunct="1">
              <a:spcBef>
                <a:spcPct val="50000"/>
              </a:spcBef>
            </a:pPr>
            <a:r>
              <a:rPr lang="cs-CZ" b="1" dirty="0"/>
              <a:t>EUKO: 30 %       ČR: 46 %</a:t>
            </a: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2268538" y="1628775"/>
            <a:ext cx="1079500" cy="360363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Interakce s neznámými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8" y="961875"/>
            <a:ext cx="8568952" cy="51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" y="6381328"/>
            <a:ext cx="843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Cernikova</a:t>
            </a:r>
            <a:r>
              <a:rPr lang="en-US" sz="1200" dirty="0"/>
              <a:t>, M, </a:t>
            </a:r>
            <a:r>
              <a:rPr lang="en-US" sz="1200" dirty="0" err="1"/>
              <a:t>Dedkova</a:t>
            </a:r>
            <a:r>
              <a:rPr lang="en-US" sz="1200" dirty="0"/>
              <a:t>, L., &amp; </a:t>
            </a:r>
            <a:r>
              <a:rPr lang="en-US" sz="1200" dirty="0" err="1"/>
              <a:t>Smahel</a:t>
            </a:r>
            <a:r>
              <a:rPr lang="en-US" sz="1200" dirty="0"/>
              <a:t>, D. (2018). </a:t>
            </a:r>
            <a:r>
              <a:rPr lang="en-US" sz="1200" b="1" dirty="0"/>
              <a:t>Youth interaction with online strangers: Experiences and reactions to unknown people on the Internet.</a:t>
            </a:r>
            <a:r>
              <a:rPr lang="en-US" sz="1200" dirty="0"/>
              <a:t> </a:t>
            </a:r>
            <a:r>
              <a:rPr lang="en-US" sz="1200" i="1" dirty="0"/>
              <a:t>Information, Communication &amp; Society, 21, </a:t>
            </a:r>
            <a:r>
              <a:rPr lang="en-US" sz="1200" dirty="0"/>
              <a:t>94-110.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551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Komunikace s cizími lidmi</a:t>
            </a:r>
            <a:br>
              <a:rPr lang="cs-CZ" altLang="cs-CZ" sz="4000"/>
            </a:br>
            <a:r>
              <a:rPr lang="cs-CZ" altLang="cs-CZ" sz="2800"/>
              <a:t>Wolak, Finkelhor </a:t>
            </a:r>
            <a:r>
              <a:rPr lang="en-US" altLang="cs-CZ" sz="2800"/>
              <a:t>&amp;</a:t>
            </a:r>
            <a:r>
              <a:rPr lang="cs-CZ" altLang="cs-CZ" sz="2800"/>
              <a:t> Mitchell (2008)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700213"/>
            <a:ext cx="8229600" cy="4967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Častá obava z komunikace s cizími lidmi je </a:t>
            </a:r>
            <a:r>
              <a:rPr lang="cs-CZ" altLang="cs-CZ" sz="2400" dirty="0">
                <a:solidFill>
                  <a:schemeClr val="accent1"/>
                </a:solidFill>
              </a:rPr>
              <a:t>sexuální obtěžování</a:t>
            </a:r>
            <a:r>
              <a:rPr lang="cs-CZ" altLang="cs-CZ" sz="2400" dirty="0"/>
              <a:t>, které - pokud přejde do RL - může mít velmi závažné dopady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Adolescenti 10-17 let (</a:t>
            </a:r>
            <a:r>
              <a:rPr lang="cs-CZ" altLang="cs-CZ" sz="2400" i="1" dirty="0"/>
              <a:t>N</a:t>
            </a:r>
            <a:r>
              <a:rPr lang="cs-CZ" altLang="cs-CZ" sz="2400" dirty="0"/>
              <a:t>=1501)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 kým se baví online – jak dobře dané lidi znají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3 skupiny: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Opatrní – jen RL známí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Zprostředkovaní přáteli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Neomezení – ti dále dělení na </a:t>
            </a:r>
            <a:r>
              <a:rPr lang="cs-CZ" altLang="cs-CZ" sz="2000" dirty="0" err="1"/>
              <a:t>high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low</a:t>
            </a:r>
            <a:r>
              <a:rPr lang="cs-CZ" altLang="cs-CZ" sz="2000" dirty="0"/>
              <a:t> risk podle počtu potenciálně rizikových aktivit</a:t>
            </a:r>
          </a:p>
          <a:p>
            <a:pPr lvl="1"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chemeClr val="accent1"/>
                </a:solidFill>
              </a:rPr>
              <a:t>Agresivní sexuální obtěžování online</a:t>
            </a:r>
            <a:r>
              <a:rPr lang="cs-CZ" altLang="cs-CZ" sz="2400" dirty="0"/>
              <a:t> – nevyžádané </a:t>
            </a:r>
            <a:r>
              <a:rPr lang="cs-CZ" altLang="cs-CZ" sz="2400" dirty="0" err="1"/>
              <a:t>sex.návrhy</a:t>
            </a:r>
            <a:r>
              <a:rPr lang="cs-CZ" altLang="cs-CZ" sz="2400" dirty="0"/>
              <a:t> zahrnující pokus o setkání nebo skutečné setkání </a:t>
            </a:r>
            <a:r>
              <a:rPr lang="cs-CZ" altLang="cs-CZ" sz="2400" dirty="0" err="1" smtClean="0"/>
              <a:t>offline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V AJ: </a:t>
            </a:r>
            <a:r>
              <a:rPr lang="cs-CZ" altLang="cs-CZ" sz="2400" i="1" dirty="0" err="1" smtClean="0"/>
              <a:t>sexual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solicitations</a:t>
            </a:r>
            <a:endParaRPr lang="cs-CZ" alt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3782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Potenciálně rizikové aktivity</a:t>
            </a:r>
            <a:br>
              <a:rPr lang="cs-CZ" altLang="cs-CZ" sz="4000"/>
            </a:br>
            <a:r>
              <a:rPr lang="cs-CZ" altLang="cs-CZ" sz="4000"/>
              <a:t> </a:t>
            </a:r>
            <a:r>
              <a:rPr lang="cs-CZ" altLang="cs-CZ" sz="2800"/>
              <a:t>Wolak, Finkelhor </a:t>
            </a:r>
            <a:r>
              <a:rPr lang="en-US" altLang="cs-CZ" sz="2800"/>
              <a:t>&amp;</a:t>
            </a:r>
            <a:r>
              <a:rPr lang="cs-CZ" altLang="cs-CZ" sz="2800"/>
              <a:t> Mitchell (2008)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552" y="1844824"/>
            <a:ext cx="8302823" cy="425435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Interakce online s neznámými lidmi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Zveřejňování osobních informací nebo fotografií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Zasílání fotografie neznámým lidem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V seznamu přátel lidé, které nezná osobně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Psaní hrubých nebo urážlivých komentářů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Stahování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Vědomé navštěvování „X-</a:t>
            </a:r>
            <a:r>
              <a:rPr lang="cs-CZ" altLang="cs-CZ" sz="2800" dirty="0" err="1"/>
              <a:t>rated</a:t>
            </a:r>
            <a:r>
              <a:rPr lang="cs-CZ" altLang="cs-CZ" sz="2800" dirty="0"/>
              <a:t>“ stránek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Obtěžování nebo ztrapňování </a:t>
            </a:r>
            <a:r>
              <a:rPr lang="cs-CZ" altLang="cs-CZ" sz="2800" dirty="0" err="1"/>
              <a:t>lidí,na</a:t>
            </a:r>
            <a:r>
              <a:rPr lang="cs-CZ" altLang="cs-CZ" sz="2800" dirty="0"/>
              <a:t> které je naštvaný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Bavení se o sexu s neznámými </a:t>
            </a:r>
          </a:p>
        </p:txBody>
      </p:sp>
    </p:spTree>
    <p:extLst>
      <p:ext uri="{BB962C8B-B14F-4D97-AF65-F5344CB8AC3E}">
        <p14:creationId xmlns:p14="http://schemas.microsoft.com/office/powerpoint/2010/main" val="13805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63" name="Rectangle 31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Výsledky</a:t>
            </a:r>
            <a:br>
              <a:rPr lang="cs-CZ" altLang="cs-CZ" sz="4000"/>
            </a:br>
            <a:r>
              <a:rPr lang="cs-CZ" altLang="cs-CZ" sz="4000"/>
              <a:t> </a:t>
            </a:r>
            <a:r>
              <a:rPr lang="cs-CZ" altLang="cs-CZ" sz="2800"/>
              <a:t>Wolak, Finkelhor </a:t>
            </a:r>
            <a:r>
              <a:rPr lang="en-US" altLang="cs-CZ" sz="2800"/>
              <a:t>&amp;</a:t>
            </a:r>
            <a:r>
              <a:rPr lang="cs-CZ" altLang="cs-CZ" sz="2800"/>
              <a:t> Mitchell (2008)</a:t>
            </a:r>
          </a:p>
        </p:txBody>
      </p:sp>
      <p:graphicFrame>
        <p:nvGraphicFramePr>
          <p:cNvPr id="120873" name="Group 41"/>
          <p:cNvGraphicFramePr>
            <a:graphicFrameLocks noGrp="1"/>
          </p:cNvGraphicFramePr>
          <p:nvPr>
            <p:ph idx="1"/>
          </p:nvPr>
        </p:nvGraphicFramePr>
        <p:xfrm>
          <a:off x="457200" y="2327275"/>
          <a:ext cx="8229600" cy="3843275"/>
        </p:xfrm>
        <a:graphic>
          <a:graphicData uri="http://schemas.openxmlformats.org/drawingml/2006/table">
            <a:tbl>
              <a:tblPr/>
              <a:tblGrid>
                <a:gridCol w="397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Sexuální návrhy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Neomezení - high risk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Neomezení - low risk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Zprostředkovaní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Opatrní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r>
              <a:rPr lang="cs-CZ" altLang="cs-CZ" sz="4000"/>
              <a:t>Výsledky II.</a:t>
            </a:r>
            <a:br>
              <a:rPr lang="cs-CZ" altLang="cs-CZ" sz="4000"/>
            </a:br>
            <a:r>
              <a:rPr lang="cs-CZ" altLang="cs-CZ" sz="4000"/>
              <a:t> </a:t>
            </a:r>
            <a:r>
              <a:rPr lang="cs-CZ" altLang="cs-CZ" sz="2800"/>
              <a:t>Wolak, Finkelhor </a:t>
            </a:r>
            <a:r>
              <a:rPr lang="en-US" altLang="cs-CZ" sz="2800"/>
              <a:t>&amp;</a:t>
            </a:r>
            <a:r>
              <a:rPr lang="cs-CZ" altLang="cs-CZ" sz="2800"/>
              <a:t> Mitchell (2008)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773238"/>
            <a:ext cx="8229600" cy="4616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Porovnávání skupin komunikátorů </a:t>
            </a:r>
          </a:p>
          <a:p>
            <a:pPr>
              <a:lnSpc>
                <a:spcPct val="80000"/>
              </a:lnSpc>
            </a:pPr>
            <a:r>
              <a:rPr lang="cs-CZ" altLang="cs-CZ" sz="2800" dirty="0" err="1">
                <a:solidFill>
                  <a:schemeClr val="accent1"/>
                </a:solidFill>
              </a:rPr>
              <a:t>High</a:t>
            </a:r>
            <a:r>
              <a:rPr lang="cs-CZ" altLang="cs-CZ" sz="2800" dirty="0">
                <a:solidFill>
                  <a:schemeClr val="accent1"/>
                </a:solidFill>
              </a:rPr>
              <a:t> risk</a:t>
            </a:r>
            <a:r>
              <a:rPr lang="cs-CZ" altLang="cs-CZ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častěji teenageři (</a:t>
            </a:r>
            <a:r>
              <a:rPr lang="cs-CZ" altLang="cs-CZ" sz="2400" dirty="0" smtClean="0"/>
              <a:t>13-17 x 10-12)</a:t>
            </a:r>
            <a:endParaRPr lang="cs-CZ" altLang="cs-CZ" sz="2400" dirty="0"/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více používají internet a zapojují se do interaktivních aktivit online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častěji jsou oběťmi </a:t>
            </a:r>
            <a:r>
              <a:rPr lang="cs-CZ" altLang="cs-CZ" sz="2400" dirty="0" err="1"/>
              <a:t>offline</a:t>
            </a:r>
            <a:r>
              <a:rPr lang="cs-CZ" altLang="cs-CZ" sz="2400" dirty="0"/>
              <a:t> obtěžování (rvaček, šikany)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mají vyšší míru </a:t>
            </a:r>
            <a:r>
              <a:rPr lang="cs-CZ" altLang="cs-CZ" sz="2400" dirty="0" err="1"/>
              <a:t>depresivity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Obavy z komunikace s cizími lidmi jako takové, nejsou nutné, většina adolescentů komunikuje online s minimem rizik</a:t>
            </a:r>
          </a:p>
        </p:txBody>
      </p:sp>
    </p:spTree>
    <p:extLst>
      <p:ext uri="{BB962C8B-B14F-4D97-AF65-F5344CB8AC3E}">
        <p14:creationId xmlns:p14="http://schemas.microsoft.com/office/powerpoint/2010/main" val="35420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2" y="1579081"/>
            <a:ext cx="7620000" cy="4063257"/>
          </a:xfrm>
          <a:prstGeom prst="rect">
            <a:avLst/>
          </a:prstGeom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3186" y="188640"/>
            <a:ext cx="7313612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Riziko ≠ újma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22263" y="63087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EUKO II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644008" y="5642338"/>
            <a:ext cx="4391025" cy="11713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Setkání s možným rizikem ještě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 neznamená faktickou újmu</a:t>
            </a:r>
          </a:p>
        </p:txBody>
      </p:sp>
    </p:spTree>
    <p:extLst>
      <p:ext uri="{BB962C8B-B14F-4D97-AF65-F5344CB8AC3E}">
        <p14:creationId xmlns:p14="http://schemas.microsoft.com/office/powerpoint/2010/main" val="196899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Face-to-face setkání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695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Jak tedy vypadají setkání s lidmi z internetu?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79512" y="1412776"/>
          <a:ext cx="8712968" cy="517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0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Authors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Country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Age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of face-to-face meetings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Helweg</a:t>
                      </a:r>
                      <a:r>
                        <a:rPr lang="en-US" sz="1400" dirty="0">
                          <a:effectLst/>
                        </a:rPr>
                        <a:t>-Larsen, </a:t>
                      </a:r>
                      <a:r>
                        <a:rPr lang="en-US" sz="1400" dirty="0" err="1">
                          <a:effectLst/>
                        </a:rPr>
                        <a:t>Schütt</a:t>
                      </a:r>
                      <a:r>
                        <a:rPr lang="en-US" sz="1400" dirty="0">
                          <a:effectLst/>
                        </a:rPr>
                        <a:t>, &amp; Larsen (2012)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Denmark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3,707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Barbovschi (2009)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Romania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1,806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10-19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Marret &amp; Choo (2016)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Malaysia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3,349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12-18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van den </a:t>
                      </a:r>
                      <a:r>
                        <a:rPr lang="en-US" sz="1400" dirty="0" err="1">
                          <a:effectLst/>
                        </a:rPr>
                        <a:t>Heuvel</a:t>
                      </a:r>
                      <a:r>
                        <a:rPr lang="en-US" sz="1400" dirty="0">
                          <a:effectLst/>
                        </a:rPr>
                        <a:t>, van den </a:t>
                      </a:r>
                      <a:r>
                        <a:rPr lang="en-US" sz="1400" dirty="0" err="1">
                          <a:effectLst/>
                        </a:rPr>
                        <a:t>Eijnden</a:t>
                      </a:r>
                      <a:r>
                        <a:rPr lang="en-US" sz="1400" dirty="0">
                          <a:effectLst/>
                        </a:rPr>
                        <a:t>, van </a:t>
                      </a:r>
                      <a:r>
                        <a:rPr lang="en-US" sz="1400" dirty="0" err="1">
                          <a:effectLst/>
                        </a:rPr>
                        <a:t>Rooij</a:t>
                      </a:r>
                      <a:r>
                        <a:rPr lang="en-US" sz="1400" dirty="0">
                          <a:effectLst/>
                        </a:rPr>
                        <a:t>,  &amp; van de </a:t>
                      </a:r>
                      <a:r>
                        <a:rPr lang="en-US" sz="1400" dirty="0" err="1">
                          <a:effectLst/>
                        </a:rPr>
                        <a:t>Mheen</a:t>
                      </a:r>
                      <a:r>
                        <a:rPr lang="en-US" sz="1400" dirty="0">
                          <a:effectLst/>
                        </a:rPr>
                        <a:t> (2012)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Netherlands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4,093 (T1)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 (T1)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16% (T1)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Liau, Khoo, &amp; Hwaang (2005)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Singapore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1,241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14% (16% of internet users)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Livingstone, Haddon, Görzig, &amp; Ólafsson (2011)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 European countries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25,142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9-16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Livingstone, &amp; Helsper (2010)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 Kingdom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789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0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Wolak, Mitchell, &amp; Finkelhor (2002)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 States, YISS-1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1,501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7% (the question only asked those who reported close online friendship)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0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Walsh, Wolak, &amp; Mitchell (2013)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 States, YISS-3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1,560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 (the question only asked those who reported close online friendship)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585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Jiné výzkumy než </a:t>
            </a:r>
            <a:r>
              <a:rPr lang="cs-CZ" dirty="0" smtClean="0"/>
              <a:t>EUKO zabývající se negativními zkušenostmi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(moc jich na toto téma není)</a:t>
            </a:r>
          </a:p>
          <a:p>
            <a:endParaRPr lang="cs-CZ" altLang="cs-CZ" dirty="0" smtClean="0"/>
          </a:p>
          <a:p>
            <a:r>
              <a:rPr lang="en-US" altLang="cs-CZ" dirty="0" smtClean="0"/>
              <a:t>YISS</a:t>
            </a:r>
            <a:r>
              <a:rPr lang="cs-CZ" altLang="cs-CZ" dirty="0" smtClean="0"/>
              <a:t> (N = 1,501; 10-17 </a:t>
            </a:r>
            <a:r>
              <a:rPr lang="cs-CZ" altLang="cs-CZ" dirty="0" err="1" smtClean="0"/>
              <a:t>year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old</a:t>
            </a:r>
            <a:r>
              <a:rPr lang="cs-CZ" altLang="cs-CZ" dirty="0" smtClean="0"/>
              <a:t>)</a:t>
            </a:r>
            <a:r>
              <a:rPr lang="en-US" altLang="cs-CZ" dirty="0" smtClean="0"/>
              <a:t>:</a:t>
            </a:r>
            <a:r>
              <a:rPr lang="cs-CZ" altLang="cs-CZ" dirty="0" smtClean="0"/>
              <a:t> </a:t>
            </a:r>
          </a:p>
          <a:p>
            <a:pPr lvl="1"/>
            <a:r>
              <a:rPr lang="en-US" altLang="cs-CZ" dirty="0" smtClean="0"/>
              <a:t>3%</a:t>
            </a:r>
            <a:r>
              <a:rPr lang="cs-CZ" altLang="cs-CZ" dirty="0" smtClean="0"/>
              <a:t> negativních</a:t>
            </a:r>
            <a:endParaRPr lang="en-US" altLang="cs-CZ" dirty="0" smtClean="0"/>
          </a:p>
          <a:p>
            <a:r>
              <a:rPr lang="en-US" altLang="cs-CZ" dirty="0" smtClean="0"/>
              <a:t>SAFT</a:t>
            </a:r>
            <a:r>
              <a:rPr lang="cs-CZ" altLang="cs-CZ" dirty="0" smtClean="0"/>
              <a:t> (N = 1,541; 12-17 </a:t>
            </a:r>
            <a:r>
              <a:rPr lang="cs-CZ" altLang="cs-CZ" dirty="0" err="1" smtClean="0"/>
              <a:t>year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old</a:t>
            </a:r>
            <a:r>
              <a:rPr lang="cs-CZ" altLang="cs-CZ" dirty="0" smtClean="0"/>
              <a:t>)</a:t>
            </a:r>
            <a:r>
              <a:rPr lang="en-US" altLang="cs-CZ" dirty="0" smtClean="0"/>
              <a:t>:</a:t>
            </a:r>
            <a:endParaRPr lang="cs-CZ" altLang="cs-CZ" dirty="0" smtClean="0"/>
          </a:p>
          <a:p>
            <a:pPr lvl="1"/>
            <a:r>
              <a:rPr lang="en-US" altLang="cs-CZ" dirty="0" smtClean="0"/>
              <a:t>2.4%</a:t>
            </a:r>
            <a:r>
              <a:rPr lang="cs-CZ" altLang="cs-CZ" dirty="0" smtClean="0"/>
              <a:t> </a:t>
            </a:r>
            <a:r>
              <a:rPr lang="cs-CZ" altLang="cs-CZ" dirty="0" smtClean="0"/>
              <a:t>negativních</a:t>
            </a:r>
          </a:p>
          <a:p>
            <a:r>
              <a:rPr lang="cs-CZ" altLang="cs-CZ" dirty="0" smtClean="0"/>
              <a:t>EUKO (N = 25 142, 9-16 let)</a:t>
            </a:r>
          </a:p>
          <a:p>
            <a:pPr lvl="1"/>
            <a:r>
              <a:rPr lang="cs-CZ" altLang="cs-CZ" dirty="0" smtClean="0"/>
              <a:t>11% negativních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4269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274638"/>
            <a:ext cx="4546600" cy="1143000"/>
          </a:xfrm>
        </p:spPr>
        <p:txBody>
          <a:bodyPr>
            <a:normAutofit/>
          </a:bodyPr>
          <a:lstStyle/>
          <a:p>
            <a:r>
              <a:rPr lang="cs-CZ" altLang="cs-CZ" sz="2900"/>
              <a:t>S kým se potkali za posledních 12 měsíců?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600200"/>
            <a:ext cx="4259262" cy="4530725"/>
          </a:xfrm>
        </p:spPr>
        <p:txBody>
          <a:bodyPr/>
          <a:lstStyle/>
          <a:p>
            <a:r>
              <a:rPr lang="cs-CZ" altLang="cs-CZ"/>
              <a:t>ČR:</a:t>
            </a:r>
          </a:p>
          <a:p>
            <a:pPr lvl="1"/>
            <a:r>
              <a:rPr lang="cs-CZ" altLang="cs-CZ"/>
              <a:t>Někdo, koho zná přes někoho: 45,5 %</a:t>
            </a:r>
          </a:p>
          <a:p>
            <a:pPr lvl="1"/>
            <a:r>
              <a:rPr lang="cs-CZ" altLang="cs-CZ"/>
              <a:t>Cizí člověk: 56,1 %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4083050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0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29600" cy="1143000"/>
          </a:xfrm>
        </p:spPr>
        <p:txBody>
          <a:bodyPr/>
          <a:lstStyle/>
          <a:p>
            <a:r>
              <a:rPr lang="cs-CZ" altLang="cs-CZ" sz="2900" dirty="0"/>
              <a:t>Ví rodiče o setkání svých dětí s lidmi z internetu?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225" y="1700808"/>
            <a:ext cx="6445151" cy="3894056"/>
          </a:xfrm>
          <a:noFill/>
          <a:ln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68313" y="5805488"/>
            <a:ext cx="792003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/>
              <a:t>V ČR:</a:t>
            </a:r>
          </a:p>
          <a:p>
            <a:pPr>
              <a:spcBef>
                <a:spcPct val="50000"/>
              </a:spcBef>
            </a:pPr>
            <a:r>
              <a:rPr lang="cs-CZ" altLang="cs-CZ" sz="2400" dirty="0"/>
              <a:t>53 % (rodič NE) - 33% (rodič ANO) - 14 % (rodič NEVÍ)</a:t>
            </a:r>
          </a:p>
        </p:txBody>
      </p:sp>
      <p:sp>
        <p:nvSpPr>
          <p:cNvPr id="2" name="Ovál 1"/>
          <p:cNvSpPr/>
          <p:nvPr/>
        </p:nvSpPr>
        <p:spPr>
          <a:xfrm>
            <a:off x="5724128" y="3861048"/>
            <a:ext cx="792088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3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3467100" cy="1012974"/>
          </a:xfrm>
        </p:spPr>
        <p:txBody>
          <a:bodyPr>
            <a:normAutofit/>
          </a:bodyPr>
          <a:lstStyle/>
          <a:p>
            <a:r>
              <a:rPr lang="cs-CZ" altLang="cs-CZ" sz="2900" dirty="0"/>
              <a:t>Újma ze setkání s cizím z internetu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36830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/>
              <a:t>Osobní setkání s lidmi, které poprvé potkáš na internetu, mohou a nemusí být správné. Když jsi se s někým takto NAPOSLEDY setkal/a, obtěžovalo tě to nějak? Např. cítil/a jsi se rozrušený/rozrušená, naštvaný/naštvaná nebo jsi měl/a pocit, že bys tam neměl/a být?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/>
              <a:t>Z těch, co byli „bothered“ (1 %) zhruba polovina říká, že „hodně“ nebo „docela“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-27384"/>
            <a:ext cx="4427537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Šipka doprava 1"/>
          <p:cNvSpPr/>
          <p:nvPr/>
        </p:nvSpPr>
        <p:spPr>
          <a:xfrm rot="18001661">
            <a:off x="6227621" y="3677760"/>
            <a:ext cx="1738899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5004048" y="2780928"/>
            <a:ext cx="2880320" cy="19459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5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0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611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2288" y="4094163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04800" y="5327650"/>
            <a:ext cx="5021263" cy="13192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dirty="0"/>
              <a:t>+ klasická </a:t>
            </a:r>
            <a:r>
              <a:rPr lang="cs-CZ" altLang="cs-CZ" dirty="0" err="1"/>
              <a:t>missing</a:t>
            </a:r>
            <a:r>
              <a:rPr lang="cs-CZ" altLang="cs-CZ" dirty="0"/>
              <a:t> hodnota </a:t>
            </a:r>
          </a:p>
          <a:p>
            <a:pPr algn="ctr" eaLnBrk="1" hangingPunct="1"/>
            <a:r>
              <a:rPr lang="cs-CZ" altLang="cs-CZ" dirty="0"/>
              <a:t>= 72.6% </a:t>
            </a:r>
            <a:r>
              <a:rPr lang="cs-CZ" altLang="cs-CZ" dirty="0" smtClean="0"/>
              <a:t>„chybějících“ </a:t>
            </a:r>
            <a:r>
              <a:rPr lang="cs-CZ" altLang="cs-CZ" dirty="0"/>
              <a:t>odpovědí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516688" y="1916113"/>
            <a:ext cx="2293937" cy="1843087"/>
          </a:xfrm>
          <a:prstGeom prst="cloudCallout">
            <a:avLst>
              <a:gd name="adj1" fmla="val -30139"/>
              <a:gd name="adj2" fmla="val 100903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7024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4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484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2288" y="4094163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04800" y="5327650"/>
            <a:ext cx="5021263" cy="13192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dirty="0"/>
              <a:t>+ klasická </a:t>
            </a:r>
            <a:r>
              <a:rPr lang="cs-CZ" altLang="cs-CZ" dirty="0" err="1"/>
              <a:t>missing</a:t>
            </a:r>
            <a:r>
              <a:rPr lang="cs-CZ" altLang="cs-CZ" dirty="0"/>
              <a:t> hodnota </a:t>
            </a:r>
          </a:p>
          <a:p>
            <a:pPr algn="ctr" eaLnBrk="1" hangingPunct="1"/>
            <a:r>
              <a:rPr lang="cs-CZ" altLang="cs-CZ" dirty="0"/>
              <a:t>= 72.6% </a:t>
            </a:r>
            <a:r>
              <a:rPr lang="cs-CZ" altLang="cs-CZ" dirty="0" smtClean="0"/>
              <a:t>„chybějících“ </a:t>
            </a:r>
            <a:r>
              <a:rPr lang="cs-CZ" altLang="cs-CZ" dirty="0"/>
              <a:t>odpovědí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716016" y="1268760"/>
            <a:ext cx="4094609" cy="2825403"/>
          </a:xfrm>
          <a:prstGeom prst="cloudCallout">
            <a:avLst>
              <a:gd name="adj1" fmla="val -50465"/>
              <a:gd name="adj2" fmla="val 10157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Takto odpovídají ti, jejichž zkušenost byla jen lehce negativní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71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8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611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04577" y="2276872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711536" y="4618038"/>
            <a:ext cx="2293937" cy="1843087"/>
          </a:xfrm>
          <a:prstGeom prst="cloudCallout">
            <a:avLst>
              <a:gd name="adj1" fmla="val -59552"/>
              <a:gd name="adj2" fmla="val -81169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4307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/>
              <a:t>Negativní zkušenosti ze setkání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Dedkova, </a:t>
            </a:r>
            <a:r>
              <a:rPr lang="cs-CZ" altLang="cs-CZ" dirty="0" err="1" smtClean="0"/>
              <a:t>Cerna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Janasova</a:t>
            </a:r>
            <a:r>
              <a:rPr lang="cs-CZ" altLang="cs-CZ" dirty="0" smtClean="0"/>
              <a:t>, &amp; </a:t>
            </a:r>
            <a:r>
              <a:rPr lang="cs-CZ" altLang="cs-CZ" dirty="0" err="1" smtClean="0"/>
              <a:t>Daneback</a:t>
            </a:r>
            <a:r>
              <a:rPr lang="cs-CZ" altLang="cs-CZ" dirty="0" smtClean="0"/>
              <a:t> (2014)</a:t>
            </a:r>
          </a:p>
          <a:p>
            <a:r>
              <a:rPr lang="cs-CZ" altLang="cs-CZ" dirty="0" smtClean="0"/>
              <a:t>Dedkova (2015)</a:t>
            </a:r>
          </a:p>
          <a:p>
            <a:r>
              <a:rPr lang="cs-CZ" altLang="cs-CZ" dirty="0" err="1" smtClean="0"/>
              <a:t>Cernikova</a:t>
            </a:r>
            <a:r>
              <a:rPr lang="cs-CZ" altLang="cs-CZ" dirty="0" smtClean="0"/>
              <a:t>, Dedkova, </a:t>
            </a:r>
            <a:r>
              <a:rPr lang="cs-CZ" altLang="cs-CZ" dirty="0" err="1" smtClean="0"/>
              <a:t>Smahel</a:t>
            </a:r>
            <a:r>
              <a:rPr lang="cs-CZ" altLang="cs-CZ" dirty="0" smtClean="0"/>
              <a:t> (in </a:t>
            </a:r>
            <a:r>
              <a:rPr lang="cs-CZ" altLang="cs-CZ" dirty="0" err="1" smtClean="0"/>
              <a:t>press</a:t>
            </a:r>
            <a:r>
              <a:rPr lang="cs-CZ" altLang="cs-CZ" dirty="0" smtClean="0"/>
              <a:t>)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123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Internetové problémy nejsou nové problémy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30249"/>
            <a:ext cx="1667108" cy="2610214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" y="2420888"/>
            <a:ext cx="3200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98435"/>
            <a:ext cx="3304803" cy="20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50" y="3079947"/>
            <a:ext cx="3160266" cy="364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6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Před setkáním</a:t>
            </a:r>
            <a:endParaRPr lang="cs-CZ" altLang="cs-CZ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5" name="Obrázek 4" descr="D:\Dropbox\FSS\publications in progress\MEETING - risks perceptions\clanek-analyza\figur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8640960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2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Během setkání: </a:t>
            </a:r>
            <a:r>
              <a:rPr lang="cs-CZ" dirty="0" err="1" smtClean="0"/>
              <a:t>feelings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D:\102865\Dropbox\FSS\PUBLISHED\papers\2014 dedkova, cerna, janasova, daneback -  meeting strangers - nature of upsetting - Communications\submission\Prezentac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82" y="1674095"/>
            <a:ext cx="698477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5004048" y="5661248"/>
            <a:ext cx="3530352" cy="86814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/>
              <a:t>Obecně: rozdíly mezi </a:t>
            </a:r>
          </a:p>
          <a:p>
            <a:pPr algn="ctr" eaLnBrk="1" hangingPunct="1"/>
            <a:r>
              <a:rPr lang="cs-CZ" altLang="cs-CZ" sz="2000" dirty="0"/>
              <a:t>očekáváními a realitou</a:t>
            </a: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5964238" y="2227263"/>
            <a:ext cx="2947987" cy="2060575"/>
          </a:xfrm>
          <a:prstGeom prst="cloudCallout">
            <a:avLst>
              <a:gd name="adj1" fmla="val -13815"/>
              <a:gd name="adj2" fmla="val 10184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Lhal ‚stranger‘ na internetu?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2754313" y="2413000"/>
            <a:ext cx="3033712" cy="1857375"/>
          </a:xfrm>
          <a:prstGeom prst="cloudCallout">
            <a:avLst>
              <a:gd name="adj1" fmla="val 37755"/>
              <a:gd name="adj2" fmla="val 105213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/>
              <a:t>Genderové a vývojové rozdíly?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246063" y="3995738"/>
            <a:ext cx="2947987" cy="2060575"/>
          </a:xfrm>
          <a:prstGeom prst="cloudCallout">
            <a:avLst>
              <a:gd name="adj1" fmla="val 87102"/>
              <a:gd name="adj2" fmla="val 38519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/>
              <a:t>Projekce a idealizace v CMC?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0" y="6529387"/>
            <a:ext cx="6660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400" dirty="0"/>
              <a:t>Dedkova, </a:t>
            </a:r>
            <a:r>
              <a:rPr lang="cs-CZ" altLang="cs-CZ" sz="1400" dirty="0" err="1"/>
              <a:t>Cerna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Janasova</a:t>
            </a:r>
            <a:r>
              <a:rPr lang="cs-CZ" altLang="cs-CZ" sz="1400" dirty="0"/>
              <a:t>, &amp; </a:t>
            </a:r>
            <a:r>
              <a:rPr lang="cs-CZ" altLang="cs-CZ" sz="1400" dirty="0" err="1"/>
              <a:t>Daneback</a:t>
            </a:r>
            <a:r>
              <a:rPr lang="cs-CZ" altLang="cs-CZ" sz="1400" dirty="0"/>
              <a:t> (2014</a:t>
            </a:r>
            <a:r>
              <a:rPr lang="cs-CZ" altLang="cs-CZ" sz="1400" dirty="0" smtClean="0"/>
              <a:t>), N = 14, pouze dívky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1702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Během </a:t>
            </a:r>
            <a:r>
              <a:rPr lang="cs-CZ" dirty="0" smtClean="0"/>
              <a:t>setkání: strategie zvládání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D:\102865\Dropbox\FSS\publications in progress\MEETING - risks perceptions\clanek-analyza\figur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8208912" cy="47525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5728469" y="908720"/>
            <a:ext cx="2947987" cy="2160240"/>
          </a:xfrm>
          <a:prstGeom prst="cloudCallout">
            <a:avLst>
              <a:gd name="adj1" fmla="val -70671"/>
              <a:gd name="adj2" fmla="val 6582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Výmluvy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Odtahování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Dívat se stranou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Sebe-povzbuzování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-…</a:t>
            </a:r>
          </a:p>
          <a:p>
            <a:pPr algn="r" eaLnBrk="1" hangingPunct="1"/>
            <a:r>
              <a:rPr lang="cs-CZ" altLang="cs-CZ" sz="1400" b="1" dirty="0" smtClean="0"/>
              <a:t>Účinnost???</a:t>
            </a:r>
            <a:endParaRPr lang="cs-CZ" altLang="cs-CZ" sz="1400" b="1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6156176" y="4464769"/>
            <a:ext cx="2520280" cy="2060575"/>
          </a:xfrm>
          <a:prstGeom prst="cloudCallout">
            <a:avLst>
              <a:gd name="adj1" fmla="val -91131"/>
              <a:gd name="adj2" fmla="val -15245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Facka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Odstrčení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Explicitně odmítnout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Odejít </a:t>
            </a:r>
          </a:p>
        </p:txBody>
      </p:sp>
    </p:spTree>
    <p:extLst>
      <p:ext uri="{BB962C8B-B14F-4D97-AF65-F5344CB8AC3E}">
        <p14:creationId xmlns:p14="http://schemas.microsoft.com/office/powerpoint/2010/main" val="167483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 schůzce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>
                <a:solidFill>
                  <a:schemeClr val="folHlink"/>
                </a:solidFill>
              </a:rPr>
              <a:t>Přetrvávající následky</a:t>
            </a:r>
          </a:p>
          <a:p>
            <a:pPr lvl="1"/>
            <a:r>
              <a:rPr lang="cs-CZ" altLang="cs-CZ" sz="2300" dirty="0"/>
              <a:t>Emoční problémy – deprese, problémy v komunikaci s opačným pohlavím, snížené sebevědomí</a:t>
            </a:r>
          </a:p>
          <a:p>
            <a:pPr lvl="1"/>
            <a:r>
              <a:rPr lang="cs-CZ" altLang="cs-CZ" sz="2300" dirty="0"/>
              <a:t>Pokračující obtěžování</a:t>
            </a:r>
          </a:p>
          <a:p>
            <a:r>
              <a:rPr lang="cs-CZ" altLang="cs-CZ" sz="2800" dirty="0">
                <a:solidFill>
                  <a:schemeClr val="folHlink"/>
                </a:solidFill>
              </a:rPr>
              <a:t>Vyrovnávání se se zážitkem</a:t>
            </a:r>
          </a:p>
          <a:p>
            <a:pPr lvl="1"/>
            <a:r>
              <a:rPr lang="cs-CZ" altLang="cs-CZ" sz="2300" dirty="0"/>
              <a:t>Snaha zapomenout (jiné aktivity…), zabránit dalšímu kontaktu, svěření se</a:t>
            </a:r>
          </a:p>
          <a:p>
            <a:r>
              <a:rPr lang="cs-CZ" altLang="cs-CZ" sz="2800" dirty="0">
                <a:solidFill>
                  <a:schemeClr val="folHlink"/>
                </a:solidFill>
              </a:rPr>
              <a:t>Vliv na online aktivity</a:t>
            </a:r>
          </a:p>
          <a:p>
            <a:pPr lvl="1"/>
            <a:r>
              <a:rPr lang="cs-CZ" altLang="cs-CZ" sz="2300" dirty="0"/>
              <a:t>Reflexe schůzky, vyšší obezřetnost, odmítání </a:t>
            </a:r>
            <a:r>
              <a:rPr lang="cs-CZ" altLang="cs-CZ" sz="2300" dirty="0" smtClean="0"/>
              <a:t>kontaktu </a:t>
            </a:r>
            <a:r>
              <a:rPr lang="cs-CZ" altLang="cs-CZ" sz="2300" dirty="0"/>
              <a:t>s cizími lidmi</a:t>
            </a:r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1854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Online predátoři jsou spíš mýtus</a:t>
            </a:r>
          </a:p>
          <a:p>
            <a:r>
              <a:rPr lang="cs-CZ" dirty="0" smtClean="0"/>
              <a:t>Většina setkání s lidmi z internetu dopadá dobře (nebo ne vyloženě špatně)</a:t>
            </a:r>
          </a:p>
          <a:p>
            <a:r>
              <a:rPr lang="cs-CZ" dirty="0" smtClean="0"/>
              <a:t>Nepříjemná setkání mohou zahrnovat vážné incidenty, ale například také pouze nudu – opatrně při interpretování procent</a:t>
            </a:r>
          </a:p>
          <a:p>
            <a:endParaRPr lang="cs-CZ" dirty="0"/>
          </a:p>
          <a:p>
            <a:r>
              <a:rPr lang="cs-CZ" dirty="0" smtClean="0"/>
              <a:t>Snahy „vyděšené společnosti“ jsou orientovány na fázi PŘED, ale dospívající pak tápou BĚHEM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109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1400" dirty="0" smtClean="0"/>
              <a:t>D</a:t>
            </a:r>
            <a:r>
              <a:rPr lang="en-US" sz="1400" dirty="0" err="1" smtClean="0"/>
              <a:t>edkova</a:t>
            </a:r>
            <a:r>
              <a:rPr lang="en-US" sz="1400" dirty="0" smtClean="0"/>
              <a:t>, L. (2015). Stranger is not always danger: The myth and reality of meetings with online strangers. In P. Lorentz, D. </a:t>
            </a:r>
            <a:r>
              <a:rPr lang="en-US" sz="1400" dirty="0" err="1" smtClean="0"/>
              <a:t>Smahel</a:t>
            </a:r>
            <a:r>
              <a:rPr lang="en-US" sz="1400" dirty="0" smtClean="0"/>
              <a:t>, M. </a:t>
            </a:r>
            <a:r>
              <a:rPr lang="en-US" sz="1400" dirty="0" err="1" smtClean="0"/>
              <a:t>Metykova</a:t>
            </a:r>
            <a:r>
              <a:rPr lang="en-US" sz="1400" dirty="0" smtClean="0"/>
              <a:t>, &amp; M. F. Wright (Eds.), </a:t>
            </a:r>
            <a:r>
              <a:rPr lang="en-US" sz="1400" i="1" dirty="0" smtClean="0"/>
              <a:t>Living in the digital age: Self-presentation, networking, playing, and  participating in politics</a:t>
            </a:r>
            <a:r>
              <a:rPr lang="en-US" sz="1400" dirty="0" smtClean="0"/>
              <a:t> (pp. 78-94). Brno: Muni Press. Available </a:t>
            </a:r>
            <a:r>
              <a:rPr lang="en-US" sz="1400" dirty="0" smtClean="0">
                <a:hlinkClick r:id="rId2"/>
              </a:rPr>
              <a:t>here</a:t>
            </a:r>
            <a:r>
              <a:rPr lang="en-US" sz="1400" dirty="0" smtClean="0"/>
              <a:t>.</a:t>
            </a:r>
            <a:endParaRPr lang="cs-CZ" sz="1400" dirty="0" smtClean="0"/>
          </a:p>
          <a:p>
            <a:r>
              <a:rPr lang="cs-CZ" sz="1400" dirty="0" smtClean="0"/>
              <a:t>Dedkova, L., </a:t>
            </a:r>
            <a:r>
              <a:rPr lang="cs-CZ" sz="1400" dirty="0" err="1" smtClean="0"/>
              <a:t>Cerna</a:t>
            </a:r>
            <a:r>
              <a:rPr lang="cs-CZ" sz="1400" dirty="0" smtClean="0"/>
              <a:t>, A., </a:t>
            </a:r>
            <a:r>
              <a:rPr lang="cs-CZ" sz="1400" dirty="0" err="1" smtClean="0"/>
              <a:t>Janasova</a:t>
            </a:r>
            <a:r>
              <a:rPr lang="cs-CZ" sz="1400" dirty="0" smtClean="0"/>
              <a:t>, K., &amp; </a:t>
            </a:r>
            <a:r>
              <a:rPr lang="cs-CZ" sz="1400" dirty="0" err="1" smtClean="0"/>
              <a:t>Daneback</a:t>
            </a:r>
            <a:r>
              <a:rPr lang="cs-CZ" sz="1400" dirty="0" smtClean="0"/>
              <a:t>, K. (2014). Meeting online </a:t>
            </a:r>
            <a:r>
              <a:rPr lang="cs-CZ" sz="1400" dirty="0" err="1" smtClean="0"/>
              <a:t>strangers</a:t>
            </a:r>
            <a:r>
              <a:rPr lang="cs-CZ" sz="1400" dirty="0" smtClean="0"/>
              <a:t> </a:t>
            </a:r>
            <a:r>
              <a:rPr lang="cs-CZ" sz="1400" dirty="0" err="1" smtClean="0"/>
              <a:t>offline</a:t>
            </a:r>
            <a:r>
              <a:rPr lang="cs-CZ" sz="1400" dirty="0" smtClean="0"/>
              <a:t>: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nature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upsetting</a:t>
            </a:r>
            <a:r>
              <a:rPr lang="cs-CZ" sz="1400" dirty="0" smtClean="0"/>
              <a:t> </a:t>
            </a:r>
            <a:r>
              <a:rPr lang="cs-CZ" sz="1400" dirty="0" err="1" smtClean="0"/>
              <a:t>experiences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adolescent </a:t>
            </a:r>
            <a:r>
              <a:rPr lang="cs-CZ" sz="1400" dirty="0" err="1" smtClean="0"/>
              <a:t>girls</a:t>
            </a:r>
            <a:r>
              <a:rPr lang="cs-CZ" sz="1400" dirty="0" smtClean="0"/>
              <a:t>. </a:t>
            </a:r>
            <a:r>
              <a:rPr lang="cs-CZ" sz="1400" i="1" dirty="0" smtClean="0"/>
              <a:t>Communications. </a:t>
            </a:r>
            <a:r>
              <a:rPr lang="cs-CZ" sz="1400" i="1" dirty="0" err="1" smtClean="0"/>
              <a:t>European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Journal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of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Communication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Research</a:t>
            </a:r>
            <a:r>
              <a:rPr lang="cs-CZ" sz="1400" i="1" dirty="0" smtClean="0"/>
              <a:t>, 39,</a:t>
            </a:r>
            <a:r>
              <a:rPr lang="cs-CZ" sz="1400" dirty="0" smtClean="0"/>
              <a:t> 327–346</a:t>
            </a:r>
            <a:endParaRPr lang="cs-CZ" altLang="cs-CZ" sz="1400" dirty="0" smtClean="0"/>
          </a:p>
          <a:p>
            <a:r>
              <a:rPr lang="en-US" altLang="cs-CZ" sz="1400" dirty="0" err="1" smtClean="0"/>
              <a:t>Malesky</a:t>
            </a:r>
            <a:r>
              <a:rPr lang="en-US" altLang="cs-CZ" sz="1400" dirty="0" smtClean="0"/>
              <a:t>, L.A. (2007). Predatory Online Behavior: Modus Operandi of Convicted Sex Offenders in Identifying Potential Victims and Contacting Minors Over the Internet. </a:t>
            </a:r>
            <a:r>
              <a:rPr lang="en-US" altLang="cs-CZ" sz="1400" i="1" dirty="0" smtClean="0"/>
              <a:t>Journal of Child Sexual Abuse</a:t>
            </a:r>
            <a:r>
              <a:rPr lang="cs-CZ" altLang="cs-CZ" sz="1400" i="1" dirty="0" smtClean="0"/>
              <a:t>,</a:t>
            </a:r>
            <a:r>
              <a:rPr lang="en-US" altLang="cs-CZ" sz="1400" i="1" dirty="0" smtClean="0"/>
              <a:t> 16</a:t>
            </a:r>
            <a:r>
              <a:rPr lang="cs-CZ" altLang="cs-CZ" sz="1400" dirty="0" smtClean="0"/>
              <a:t>(2)</a:t>
            </a:r>
            <a:r>
              <a:rPr lang="en-US" altLang="cs-CZ" sz="1400" dirty="0" smtClean="0"/>
              <a:t>. </a:t>
            </a:r>
            <a:endParaRPr lang="cs-CZ" altLang="cs-CZ" sz="1400" dirty="0" smtClean="0"/>
          </a:p>
          <a:p>
            <a:r>
              <a:rPr lang="en-US" sz="1400" dirty="0" smtClean="0"/>
              <a:t>Marwick, A. E. (2008). To catch a predator? The </a:t>
            </a:r>
            <a:r>
              <a:rPr lang="en-US" sz="1400" dirty="0" err="1" smtClean="0"/>
              <a:t>MySpace</a:t>
            </a:r>
            <a:r>
              <a:rPr lang="en-US" sz="1400" dirty="0" smtClean="0"/>
              <a:t> moral panic. </a:t>
            </a:r>
            <a:r>
              <a:rPr lang="en-US" sz="1400" i="1" dirty="0" smtClean="0"/>
              <a:t>First Monday, 13</a:t>
            </a:r>
            <a:r>
              <a:rPr lang="en-US" sz="1400" dirty="0" smtClean="0"/>
              <a:t>(6). Retrieved from: http://firstmonday.org/ojs/index.php/fm/article/viewArticle/2152/1966</a:t>
            </a:r>
            <a:endParaRPr lang="cs-CZ" sz="1400" dirty="0" smtClean="0"/>
          </a:p>
          <a:p>
            <a:r>
              <a:rPr lang="cs-CZ" sz="1400" dirty="0" err="1" smtClean="0"/>
              <a:t>Subrahmanyam</a:t>
            </a:r>
            <a:r>
              <a:rPr lang="cs-CZ" sz="1400" dirty="0" smtClean="0"/>
              <a:t>, K., </a:t>
            </a:r>
            <a:r>
              <a:rPr lang="en-US" sz="1400" dirty="0" smtClean="0"/>
              <a:t>&amp;</a:t>
            </a:r>
            <a:r>
              <a:rPr lang="cs-CZ" sz="1400" dirty="0" smtClean="0"/>
              <a:t> Šmahel, D. (2011). </a:t>
            </a:r>
            <a:r>
              <a:rPr lang="cs-CZ" sz="1400" i="1" dirty="0" smtClean="0"/>
              <a:t>Digital </a:t>
            </a:r>
            <a:r>
              <a:rPr lang="cs-CZ" sz="1400" i="1" dirty="0" err="1" smtClean="0"/>
              <a:t>Youth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Role </a:t>
            </a:r>
            <a:r>
              <a:rPr lang="cs-CZ" sz="1400" i="1" dirty="0" err="1" smtClean="0"/>
              <a:t>of</a:t>
            </a:r>
            <a:r>
              <a:rPr lang="cs-CZ" sz="1400" i="1" dirty="0" smtClean="0"/>
              <a:t> Media in </a:t>
            </a:r>
            <a:r>
              <a:rPr lang="cs-CZ" sz="1400" i="1" dirty="0" err="1" smtClean="0"/>
              <a:t>Development</a:t>
            </a:r>
            <a:r>
              <a:rPr lang="cs-CZ" sz="1400" i="1" dirty="0" smtClean="0"/>
              <a:t>.</a:t>
            </a:r>
            <a:r>
              <a:rPr lang="cs-CZ" sz="1400" dirty="0" smtClean="0"/>
              <a:t> New York : </a:t>
            </a:r>
            <a:r>
              <a:rPr lang="cs-CZ" sz="1400" dirty="0" err="1" smtClean="0"/>
              <a:t>Springer</a:t>
            </a:r>
            <a:r>
              <a:rPr lang="cs-CZ" sz="1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cs-CZ" sz="1400" dirty="0" err="1" smtClean="0"/>
              <a:t>Valkenburg</a:t>
            </a:r>
            <a:r>
              <a:rPr lang="cs-CZ" sz="1400" dirty="0" smtClean="0"/>
              <a:t>, P.M. </a:t>
            </a:r>
            <a:r>
              <a:rPr lang="en-US" sz="1400" dirty="0" smtClean="0"/>
              <a:t>&amp;</a:t>
            </a:r>
            <a:r>
              <a:rPr lang="cs-CZ" sz="1400" dirty="0" smtClean="0"/>
              <a:t> </a:t>
            </a:r>
            <a:r>
              <a:rPr lang="cs-CZ" sz="1400" dirty="0" err="1" smtClean="0"/>
              <a:t>Soeters</a:t>
            </a:r>
            <a:r>
              <a:rPr lang="cs-CZ" sz="1400" dirty="0" smtClean="0"/>
              <a:t>, K.E. (2001). </a:t>
            </a:r>
            <a:r>
              <a:rPr lang="cs-CZ" sz="1400" dirty="0" err="1" smtClean="0"/>
              <a:t>Children's</a:t>
            </a:r>
            <a:r>
              <a:rPr lang="cs-CZ" sz="1400" dirty="0" smtClean="0"/>
              <a:t> Positive and Negative </a:t>
            </a:r>
            <a:r>
              <a:rPr lang="cs-CZ" sz="1400" dirty="0" err="1" smtClean="0"/>
              <a:t>Experiences</a:t>
            </a:r>
            <a:r>
              <a:rPr lang="cs-CZ" sz="1400" dirty="0" smtClean="0"/>
              <a:t> </a:t>
            </a:r>
            <a:r>
              <a:rPr lang="cs-CZ" sz="1400" dirty="0" err="1" smtClean="0"/>
              <a:t>With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Internet: </a:t>
            </a:r>
            <a:r>
              <a:rPr lang="cs-CZ" sz="1400" dirty="0" err="1" smtClean="0"/>
              <a:t>An</a:t>
            </a:r>
            <a:r>
              <a:rPr lang="cs-CZ" sz="1400" dirty="0" smtClean="0"/>
              <a:t> </a:t>
            </a:r>
            <a:r>
              <a:rPr lang="cs-CZ" sz="1400" dirty="0" err="1" smtClean="0"/>
              <a:t>Exploratory</a:t>
            </a:r>
            <a:r>
              <a:rPr lang="cs-CZ" sz="1400" dirty="0" smtClean="0"/>
              <a:t> </a:t>
            </a:r>
            <a:r>
              <a:rPr lang="cs-CZ" sz="1400" dirty="0" err="1" smtClean="0"/>
              <a:t>Survey</a:t>
            </a:r>
            <a:r>
              <a:rPr lang="cs-CZ" sz="1400" dirty="0" smtClean="0"/>
              <a:t>.</a:t>
            </a:r>
            <a:r>
              <a:rPr lang="cs-CZ" sz="1400" b="1" dirty="0" smtClean="0"/>
              <a:t> </a:t>
            </a:r>
            <a:r>
              <a:rPr lang="cs-CZ" sz="1400" i="1" dirty="0" err="1" smtClean="0"/>
              <a:t>Communication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Research</a:t>
            </a:r>
            <a:r>
              <a:rPr lang="cs-CZ" sz="1400" i="1" dirty="0" smtClean="0"/>
              <a:t>, 28</a:t>
            </a:r>
            <a:r>
              <a:rPr lang="cs-CZ" sz="1400" dirty="0" smtClean="0"/>
              <a:t>, 652-675.</a:t>
            </a:r>
          </a:p>
          <a:p>
            <a:r>
              <a:rPr lang="en-US" sz="1400" dirty="0" smtClean="0"/>
              <a:t>Webster, S., Davidson, J., </a:t>
            </a:r>
            <a:r>
              <a:rPr lang="en-US" sz="1400" dirty="0" err="1" smtClean="0"/>
              <a:t>Bifulco</a:t>
            </a:r>
            <a:r>
              <a:rPr lang="en-US" sz="1400" dirty="0" smtClean="0"/>
              <a:t>, A., Gottschalk, P., </a:t>
            </a:r>
            <a:r>
              <a:rPr lang="en-US" sz="1400" dirty="0" err="1" smtClean="0"/>
              <a:t>Caretti</a:t>
            </a:r>
            <a:r>
              <a:rPr lang="en-US" sz="1400" dirty="0" smtClean="0"/>
              <a:t>, V., Pham, T., ... &amp; </a:t>
            </a:r>
            <a:r>
              <a:rPr lang="en-US" sz="1400" dirty="0" err="1" smtClean="0"/>
              <a:t>Craparo</a:t>
            </a:r>
            <a:r>
              <a:rPr lang="en-US" sz="1400" dirty="0" smtClean="0"/>
              <a:t>, G. (2012). </a:t>
            </a:r>
            <a:r>
              <a:rPr lang="en-US" sz="1400" i="1" dirty="0" smtClean="0"/>
              <a:t>European Online Grooming Project: Final report</a:t>
            </a:r>
            <a:r>
              <a:rPr lang="en-US" sz="1400" dirty="0" smtClean="0"/>
              <a:t>. </a:t>
            </a:r>
            <a:r>
              <a:rPr lang="en-US" sz="1400" dirty="0" err="1" smtClean="0"/>
              <a:t>NatCen</a:t>
            </a:r>
            <a:r>
              <a:rPr lang="en-US" sz="1400" dirty="0" smtClean="0"/>
              <a:t>: London. Retrieved from: </a:t>
            </a:r>
            <a:r>
              <a:rPr lang="en-US" sz="1400" dirty="0" smtClean="0">
                <a:hlinkClick r:id="rId3"/>
              </a:rPr>
              <a:t>http://www.europeanonlinegroomingproject.com/</a:t>
            </a:r>
            <a:endParaRPr lang="cs-CZ" sz="14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Williams, M. L., &amp; Hudson, K. (2013). Public perceptions of Internet, familial and </a:t>
            </a:r>
            <a:r>
              <a:rPr lang="en-US" sz="1400" dirty="0" err="1" smtClean="0"/>
              <a:t>localised</a:t>
            </a:r>
            <a:r>
              <a:rPr lang="en-US" sz="1400" dirty="0" smtClean="0"/>
              <a:t> sexual grooming: Predicting perceived prevalence and safety. </a:t>
            </a:r>
            <a:r>
              <a:rPr lang="en-US" sz="1400" i="1" dirty="0" smtClean="0"/>
              <a:t>Journal of Sexual Aggression, 19</a:t>
            </a:r>
            <a:r>
              <a:rPr lang="en-US" sz="1400" dirty="0" smtClean="0"/>
              <a:t>, 218-235. </a:t>
            </a: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en-US" altLang="cs-CZ" sz="1400" dirty="0" err="1" smtClean="0"/>
              <a:t>Wolak</a:t>
            </a:r>
            <a:r>
              <a:rPr lang="en-US" altLang="cs-CZ" sz="1400" dirty="0" smtClean="0"/>
              <a:t>, J., </a:t>
            </a:r>
            <a:r>
              <a:rPr lang="en-US" altLang="cs-CZ" sz="1400" dirty="0" err="1" smtClean="0"/>
              <a:t>Finkelhor</a:t>
            </a:r>
            <a:r>
              <a:rPr lang="en-US" altLang="cs-CZ" sz="1400" dirty="0" smtClean="0"/>
              <a:t>, D., Mitchell, K. &amp; Ybarra, M.L. (2008). Online “Predators” and Their Victims: Myths, Realities, and Implications for Prevention and Treatment. American Psychologist. Vol. 63, No. 2, 111-128.</a:t>
            </a:r>
          </a:p>
          <a:p>
            <a:pPr>
              <a:lnSpc>
                <a:spcPct val="80000"/>
              </a:lnSpc>
            </a:pPr>
            <a:r>
              <a:rPr lang="en-US" altLang="cs-CZ" sz="1400" dirty="0" err="1" smtClean="0"/>
              <a:t>Wolak</a:t>
            </a:r>
            <a:r>
              <a:rPr lang="en-US" altLang="cs-CZ" sz="1400" dirty="0" smtClean="0"/>
              <a:t>, J., </a:t>
            </a:r>
            <a:r>
              <a:rPr lang="en-US" altLang="cs-CZ" sz="1400" dirty="0" err="1" smtClean="0"/>
              <a:t>Finkhelhor</a:t>
            </a:r>
            <a:r>
              <a:rPr lang="en-US" altLang="cs-CZ" sz="1400" dirty="0" smtClean="0"/>
              <a:t>, D., and Mitchell, K. (2009). Trends in Arrests of Online Predators. Crimes against Children Research Center.</a:t>
            </a:r>
          </a:p>
          <a:p>
            <a:pPr>
              <a:lnSpc>
                <a:spcPct val="80000"/>
              </a:lnSpc>
            </a:pPr>
            <a:r>
              <a:rPr lang="en-US" altLang="cs-CZ" sz="1400" dirty="0" err="1" smtClean="0"/>
              <a:t>Wolak</a:t>
            </a:r>
            <a:r>
              <a:rPr lang="en-US" altLang="cs-CZ" sz="1400" dirty="0" smtClean="0"/>
              <a:t>, J., </a:t>
            </a:r>
            <a:r>
              <a:rPr lang="en-US" altLang="cs-CZ" sz="1400" dirty="0" err="1" smtClean="0"/>
              <a:t>Finkelhor</a:t>
            </a:r>
            <a:r>
              <a:rPr lang="en-US" altLang="cs-CZ" sz="1400" dirty="0" smtClean="0"/>
              <a:t>, D.  &amp; Mitchell, K. (2004). Internet-initiated Sex Crimes against Minors: Implications for Prevention Based on Findings from a National Study. Journal of Adolescent Health. Vol. 35. No. 5.</a:t>
            </a:r>
          </a:p>
          <a:p>
            <a:pPr>
              <a:lnSpc>
                <a:spcPct val="80000"/>
              </a:lnSpc>
            </a:pPr>
            <a:endParaRPr lang="cs-CZ" sz="1400" dirty="0" smtClean="0"/>
          </a:p>
          <a:p>
            <a:pPr>
              <a:lnSpc>
                <a:spcPct val="80000"/>
              </a:lnSpc>
            </a:pPr>
            <a:endParaRPr lang="cs-CZ" sz="1400" dirty="0"/>
          </a:p>
          <a:p>
            <a:r>
              <a:rPr lang="cs-CZ" sz="1400" dirty="0" smtClean="0"/>
              <a:t>Reporty z EU </a:t>
            </a:r>
            <a:r>
              <a:rPr lang="cs-CZ" sz="1400" dirty="0" err="1" smtClean="0"/>
              <a:t>Kids</a:t>
            </a:r>
            <a:r>
              <a:rPr lang="cs-CZ" sz="1400" dirty="0" smtClean="0"/>
              <a:t> online:</a:t>
            </a:r>
          </a:p>
          <a:p>
            <a:r>
              <a:rPr lang="cs-CZ" sz="1400" dirty="0" smtClean="0">
                <a:hlinkClick r:id="rId4"/>
              </a:rPr>
              <a:t>http://www.lse.ac.uk/media@lse/research/EUKidsOnline/EU%20Kids%20Online%20reports.aspx</a:t>
            </a:r>
            <a:endParaRPr lang="cs-CZ" sz="1400" dirty="0" smtClean="0"/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endParaRPr lang="cs-CZ" sz="1400" dirty="0"/>
          </a:p>
          <a:p>
            <a:pPr>
              <a:lnSpc>
                <a:spcPct val="80000"/>
              </a:lnSpc>
            </a:pPr>
            <a:endParaRPr lang="cs-CZ" sz="1400" dirty="0"/>
          </a:p>
          <a:p>
            <a:pPr>
              <a:lnSpc>
                <a:spcPct val="80000"/>
              </a:lnSpc>
            </a:pPr>
            <a:endParaRPr lang="cs-CZ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44558"/>
            <a:ext cx="2232248" cy="61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Internetové problémy nejsou nové problémy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525596" cy="357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2904138" cy="4135550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14086"/>
            <a:ext cx="2473356" cy="3443914"/>
          </a:xfrm>
          <a:prstGeom prst="rect">
            <a:avLst/>
          </a:prstGeom>
        </p:spPr>
      </p:pic>
      <p:pic>
        <p:nvPicPr>
          <p:cNvPr id="2053" name="Picture 5" descr="Výsledek obrázku pro online strang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64436"/>
            <a:ext cx="2476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Meeting strangers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Meeting online </a:t>
            </a:r>
            <a:r>
              <a:rPr lang="cs-CZ" dirty="0" err="1" smtClean="0"/>
              <a:t>strangers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= interakce s neznámými lidmi na internetu</a:t>
            </a:r>
          </a:p>
          <a:p>
            <a:pPr lvl="1"/>
            <a:r>
              <a:rPr lang="cs-CZ" dirty="0" smtClean="0"/>
              <a:t>Pouze na internetu</a:t>
            </a:r>
          </a:p>
          <a:p>
            <a:pPr lvl="1"/>
            <a:r>
              <a:rPr lang="cs-CZ" dirty="0" smtClean="0"/>
              <a:t>S transferem do reality</a:t>
            </a:r>
          </a:p>
          <a:p>
            <a:pPr lvl="1"/>
            <a:endParaRPr lang="cs-CZ" dirty="0"/>
          </a:p>
          <a:p>
            <a:r>
              <a:rPr lang="cs-CZ" dirty="0" smtClean="0"/>
              <a:t>U dospělých – spíše „seznamování se na internetu“, o „</a:t>
            </a:r>
            <a:r>
              <a:rPr lang="cs-CZ" dirty="0" err="1" smtClean="0"/>
              <a:t>strangerech</a:t>
            </a:r>
            <a:r>
              <a:rPr lang="cs-CZ" dirty="0" smtClean="0"/>
              <a:t>“ se u dospělé populace nemluví</a:t>
            </a:r>
          </a:p>
          <a:p>
            <a:endParaRPr lang="cs-CZ" dirty="0"/>
          </a:p>
          <a:p>
            <a:r>
              <a:rPr lang="cs-CZ" dirty="0" smtClean="0"/>
              <a:t>Fokus přednášky: děti a dospívající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36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04" y="184482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54" y="3612976"/>
            <a:ext cx="4552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" y="70442"/>
            <a:ext cx="4157436" cy="2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88" y="1700808"/>
            <a:ext cx="589156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2681</Words>
  <Application>Microsoft Office PowerPoint</Application>
  <PresentationFormat>Předvádění na obrazovce (4:3)</PresentationFormat>
  <Paragraphs>408</Paragraphs>
  <Slides>55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1" baseType="lpstr">
      <vt:lpstr>Arial</vt:lpstr>
      <vt:lpstr>Calibri</vt:lpstr>
      <vt:lpstr>Tahoma</vt:lpstr>
      <vt:lpstr>Times New Roman</vt:lpstr>
      <vt:lpstr>Motiv systému Office</vt:lpstr>
      <vt:lpstr>Graf</vt:lpstr>
      <vt:lpstr>Vztahy a komunikace v prostředí internetu II.: Riziková komunikace</vt:lpstr>
      <vt:lpstr>Klasifikace rizik</vt:lpstr>
      <vt:lpstr>Pojetí online rizik</vt:lpstr>
      <vt:lpstr>Riziko ≠ újma</vt:lpstr>
      <vt:lpstr>Internetové problémy nejsou nové problémy</vt:lpstr>
      <vt:lpstr>Internetové problémy nejsou nové problémy</vt:lpstr>
      <vt:lpstr>Meeting strangers</vt:lpstr>
      <vt:lpstr>Meeting online strangers</vt:lpstr>
      <vt:lpstr>Prezentace aplikace PowerPoint</vt:lpstr>
      <vt:lpstr>Kybergrooming</vt:lpstr>
      <vt:lpstr>Online pedophiles     online predators</vt:lpstr>
      <vt:lpstr>př. „Typický kybergroomer“</vt:lpstr>
      <vt:lpstr>Když se zeptáte dětí</vt:lpstr>
      <vt:lpstr>Prezentace aplikace PowerPoint</vt:lpstr>
      <vt:lpstr>Mediální panika</vt:lpstr>
      <vt:lpstr>Prezentace aplikace PowerPoint</vt:lpstr>
      <vt:lpstr>Online predators</vt:lpstr>
      <vt:lpstr>Mýtus x skutečnost</vt:lpstr>
      <vt:lpstr>Mýtus x skutečnost II. </vt:lpstr>
      <vt:lpstr>Demografické charakteristiky</vt:lpstr>
      <vt:lpstr>Začátky vztahu</vt:lpstr>
      <vt:lpstr>Role lži a podvodu</vt:lpstr>
      <vt:lpstr>Setkání FtF</vt:lpstr>
      <vt:lpstr>Typy trestních činností</vt:lpstr>
      <vt:lpstr>Ohrožená populace</vt:lpstr>
      <vt:lpstr>N-JOV2, 2006</vt:lpstr>
      <vt:lpstr>Co to znamená</vt:lpstr>
      <vt:lpstr>Není to nový strach</vt:lpstr>
      <vt:lpstr>Proč je důležité tohle vědět?</vt:lpstr>
      <vt:lpstr>Proč je důležité tohle vědět?</vt:lpstr>
      <vt:lpstr>Stejné s online predátory</vt:lpstr>
      <vt:lpstr>Undercover etc. </vt:lpstr>
      <vt:lpstr>Jak tedy vypadají interakce s lidmi z internetu?</vt:lpstr>
      <vt:lpstr>EUKO II</vt:lpstr>
      <vt:lpstr>Interakce s neznámými</vt:lpstr>
      <vt:lpstr>Komunikace s cizími lidmi Wolak, Finkelhor &amp; Mitchell (2008)</vt:lpstr>
      <vt:lpstr>Potenciálně rizikové aktivity  Wolak, Finkelhor &amp; Mitchell (2008)</vt:lpstr>
      <vt:lpstr>Výsledky  Wolak, Finkelhor &amp; Mitchell (2008)</vt:lpstr>
      <vt:lpstr>Výsledky II.  Wolak, Finkelhor &amp; Mitchell (2008)</vt:lpstr>
      <vt:lpstr>Face-to-face setkání</vt:lpstr>
      <vt:lpstr>Jak tedy vypadají setkání s lidmi z internetu?</vt:lpstr>
      <vt:lpstr>Jiné výzkumy než EUKO zabývající se negativními zkušenostmi</vt:lpstr>
      <vt:lpstr>S kým se potkali za posledních 12 měsíců?</vt:lpstr>
      <vt:lpstr>Ví rodiče o setkání svých dětí s lidmi z internetu?</vt:lpstr>
      <vt:lpstr>Újma ze setkání s cizím z internetu</vt:lpstr>
      <vt:lpstr>Co se dělo na nepříjemných setkáních (EUKO II)</vt:lpstr>
      <vt:lpstr>Co se dělo na nepříjemných setkáních (EUKO II)</vt:lpstr>
      <vt:lpstr>Co se dělo na nepříjemných setkáních (EUKO II)</vt:lpstr>
      <vt:lpstr>Negativní zkušenosti ze setkání</vt:lpstr>
      <vt:lpstr>Před setkáním</vt:lpstr>
      <vt:lpstr>Během setkání: feelings</vt:lpstr>
      <vt:lpstr>Během setkání: strategie zvládání</vt:lpstr>
      <vt:lpstr>Po schůzce</vt:lpstr>
      <vt:lpstr>Shrnutí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Rizika v kontextu používání internetu</dc:title>
  <dc:creator>Lenka</dc:creator>
  <cp:lastModifiedBy>Lenka Dědková</cp:lastModifiedBy>
  <cp:revision>88</cp:revision>
  <dcterms:created xsi:type="dcterms:W3CDTF">2012-04-15T15:35:15Z</dcterms:created>
  <dcterms:modified xsi:type="dcterms:W3CDTF">2018-03-06T10:15:07Z</dcterms:modified>
</cp:coreProperties>
</file>