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7"/>
  </p:notesMasterIdLst>
  <p:handoutMasterIdLst>
    <p:handoutMasterId r:id="rId48"/>
  </p:handoutMasterIdLst>
  <p:sldIdLst>
    <p:sldId id="257" r:id="rId3"/>
    <p:sldId id="309" r:id="rId4"/>
    <p:sldId id="310" r:id="rId5"/>
    <p:sldId id="311" r:id="rId6"/>
    <p:sldId id="258" r:id="rId7"/>
    <p:sldId id="281" r:id="rId8"/>
    <p:sldId id="308" r:id="rId9"/>
    <p:sldId id="279" r:id="rId10"/>
    <p:sldId id="280" r:id="rId11"/>
    <p:sldId id="283" r:id="rId12"/>
    <p:sldId id="282" r:id="rId13"/>
    <p:sldId id="260" r:id="rId14"/>
    <p:sldId id="263" r:id="rId15"/>
    <p:sldId id="265" r:id="rId16"/>
    <p:sldId id="305" r:id="rId17"/>
    <p:sldId id="266" r:id="rId18"/>
    <p:sldId id="267" r:id="rId19"/>
    <p:sldId id="284" r:id="rId20"/>
    <p:sldId id="287" r:id="rId21"/>
    <p:sldId id="286" r:id="rId22"/>
    <p:sldId id="312" r:id="rId23"/>
    <p:sldId id="270" r:id="rId24"/>
    <p:sldId id="272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75" r:id="rId41"/>
    <p:sldId id="303" r:id="rId42"/>
    <p:sldId id="277" r:id="rId43"/>
    <p:sldId id="307" r:id="rId44"/>
    <p:sldId id="278" r:id="rId45"/>
    <p:sldId id="30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7F45-6A0E-444A-BB4C-DC0324F21449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D5AB-479A-4C85-858E-22FFB145B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0D87-03B8-4AB9-B8E2-DD74561806E3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52F4-267A-4C88-93E1-064F23F238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0F676B-5BC1-4C6C-9CDC-3ECB721E1C03}" type="slidenum">
              <a:rPr lang="en-GB"/>
              <a:pPr/>
              <a:t>2</a:t>
            </a:fld>
            <a:endParaRPr lang="en-GB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884677-FD95-4F99-9CD9-43C02EA5EE9C}" type="slidenum">
              <a:rPr lang="en-GB"/>
              <a:pPr/>
              <a:t>15</a:t>
            </a:fld>
            <a:endParaRPr lang="en-GB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09AC8-E931-44DB-BD99-EB1AC83C685E}" type="slidenum">
              <a:rPr lang="en-GB"/>
              <a:pPr/>
              <a:t>16</a:t>
            </a:fld>
            <a:endParaRPr lang="en-GB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49E5B0-CB6B-4D01-A164-3968B418FC90}" type="slidenum">
              <a:rPr lang="en-GB"/>
              <a:pPr/>
              <a:t>17</a:t>
            </a:fld>
            <a:endParaRPr lang="en-GB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60F5D4-2A55-4C88-9D96-A2E50CB461D7}" type="slidenum">
              <a:rPr lang="en-GB"/>
              <a:pPr/>
              <a:t>21</a:t>
            </a:fld>
            <a:endParaRPr lang="en-GB"/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3379ED-00EB-4649-8ABE-32646EB1DBB8}" type="slidenum">
              <a:rPr lang="en-GB"/>
              <a:pPr/>
              <a:t>22</a:t>
            </a:fld>
            <a:endParaRPr lang="en-GB"/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73436D-1AFB-461B-A46F-AB105DC2FFCB}" type="slidenum">
              <a:rPr lang="en-GB"/>
              <a:pPr/>
              <a:t>23</a:t>
            </a:fld>
            <a:endParaRPr lang="en-GB"/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AC62E9-7998-4927-B840-968890CE38F4}" type="slidenum">
              <a:rPr lang="en-GB"/>
              <a:pPr/>
              <a:t>32</a:t>
            </a:fld>
            <a:endParaRPr lang="en-GB"/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354660-4EA0-4BB8-89BD-BA2E56FC98EE}" type="slidenum">
              <a:rPr lang="en-GB"/>
              <a:pPr/>
              <a:t>39</a:t>
            </a:fld>
            <a:endParaRPr lang="en-GB"/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7574C3-843D-41CA-AF88-62F2340D316A}" type="slidenum">
              <a:rPr lang="en-GB"/>
              <a:pPr/>
              <a:t>41</a:t>
            </a:fld>
            <a:endParaRPr lang="en-GB"/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7851B0-1E1F-4396-801C-C944C83EDDA3}" type="slidenum">
              <a:rPr lang="en-GB"/>
              <a:pPr/>
              <a:t>43</a:t>
            </a:fld>
            <a:endParaRPr lang="en-GB"/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361C68-211C-4677-B1F0-4FDEA9859121}" type="slidenum">
              <a:rPr lang="en-GB"/>
              <a:pPr/>
              <a:t>3</a:t>
            </a:fld>
            <a:endParaRPr lang="en-GB"/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6EEBF2-3720-494A-B1F4-F8A9E6A2C85C}" type="slidenum">
              <a:rPr lang="en-GB"/>
              <a:pPr/>
              <a:t>4</a:t>
            </a:fld>
            <a:endParaRPr lang="en-GB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88C9DA-AE37-4E18-9C0E-2A5C73559144}" type="slidenum">
              <a:rPr lang="en-GB"/>
              <a:pPr/>
              <a:t>5</a:t>
            </a:fld>
            <a:endParaRPr lang="en-GB"/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40-367B-4C89-98E2-5AE22A473994}" type="slidenum">
              <a:rPr lang="cs-CZ"/>
              <a:pPr/>
              <a:t>9</a:t>
            </a:fld>
            <a:endParaRPr lang="cs-CZ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3110"/>
            <a:ext cx="5027724" cy="4114221"/>
          </a:xfrm>
        </p:spPr>
        <p:txBody>
          <a:bodyPr/>
          <a:lstStyle/>
          <a:p>
            <a:r>
              <a:rPr lang="cs-CZ"/>
              <a:t>DLBsH Rajhrad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85B081-8698-4ABA-8B14-A198BAC67685}" type="slidenum">
              <a:rPr lang="en-GB"/>
              <a:pPr/>
              <a:t>11</a:t>
            </a:fld>
            <a:endParaRPr lang="en-GB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B8CBDA-061F-463E-AEFC-9F70936FB026}" type="slidenum">
              <a:rPr lang="en-GB"/>
              <a:pPr/>
              <a:t>12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DA80D3-1122-4FAD-BA82-76C85A2E00D5}" type="slidenum">
              <a:rPr lang="en-GB"/>
              <a:pPr/>
              <a:t>13</a:t>
            </a:fld>
            <a:endParaRPr lang="en-GB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C5EE15-2D71-41D8-BC81-7F587A38F9BB}" type="slidenum">
              <a:rPr lang="en-GB"/>
              <a:pPr/>
              <a:t>14</a:t>
            </a:fld>
            <a:endParaRPr lang="en-GB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Arial" charset="0"/>
                <a:ea typeface="MS Gothic" pitchFamily="49" charset="-128"/>
              </a:rPr>
              <a:t>Kazuistiky – zkušenosti z hospice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5813" cy="45291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91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8013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E376E3-C820-45E5-B086-AE5DEC5221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DA8A-9D23-4FB0-B2FD-C281955AD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4F09-C5A5-4EA4-A54E-E8C55B7E8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C9DC-65FB-420C-A4FE-520A49BCA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571B-F197-4379-BC6E-86D1042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76E5-68B3-455E-9D49-5767D15EAD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1CAF-B0BB-41FC-B325-7E57A7A35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2502-277D-471D-9F25-3306C3627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2229-1261-4CB3-8E34-B6D4DA45C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C4FC-4C46-4F50-B51D-7D17E9C9A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A928-F7A6-4823-8971-9549F08F1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D034-8238-47A2-A46A-942934FF4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005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8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1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2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3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4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5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6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7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8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9" name="Freeform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0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1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2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3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2087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88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80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BAD882B7-CD70-47DE-8C09-3C747A002CF2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5pPr>
      <a:lvl6pPr marL="15367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6pPr>
      <a:lvl7pPr marL="19939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7pPr>
      <a:lvl8pPr marL="24511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8pPr>
      <a:lvl9pPr marL="29083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9pPr>
    </p:titleStyle>
    <p:bodyStyle>
      <a:lvl1pPr marL="341313" indent="-341313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5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6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005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1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2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3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4180F7B-9B93-459A-A0FA-4CE9C4A2D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5pPr>
      <a:lvl6pPr marL="15367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6pPr>
      <a:lvl7pPr marL="19939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7pPr>
      <a:lvl8pPr marL="24511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8pPr>
      <a:lvl9pPr marL="29083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9pPr>
    </p:titleStyle>
    <p:bodyStyle>
      <a:lvl1pPr marL="341313" indent="-341313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3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4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iativnimedicina.cz/" TargetMode="External"/><Relationship Id="rId2" Type="http://schemas.openxmlformats.org/officeDocument/2006/relationships/hyperlink" Target="http://www.hospice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ociacehospicu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350"/>
            <a:ext cx="8229600" cy="2520950"/>
          </a:xfrm>
        </p:spPr>
        <p:txBody>
          <a:bodyPr/>
          <a:lstStyle/>
          <a:p>
            <a:r>
              <a:rPr lang="cs-CZ" sz="4800" b="1" i="1">
                <a:solidFill>
                  <a:srgbClr val="FFFF00"/>
                </a:solidFill>
              </a:rPr>
              <a:t>Psycholog v paliativní léčbě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73688"/>
            <a:ext cx="64008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i="1" dirty="0">
                <a:solidFill>
                  <a:srgbClr val="FFFF00"/>
                </a:solidFill>
              </a:rPr>
              <a:t>Mgr. Radka </a:t>
            </a:r>
            <a:r>
              <a:rPr lang="cs-CZ" b="1" i="1" dirty="0" err="1">
                <a:solidFill>
                  <a:srgbClr val="FFFF00"/>
                </a:solidFill>
              </a:rPr>
              <a:t>Alexandrová</a:t>
            </a:r>
            <a:r>
              <a:rPr lang="cs-CZ" i="1" dirty="0">
                <a:solidFill>
                  <a:srgbClr val="FFFF00"/>
                </a:solidFill>
              </a:rPr>
              <a:t/>
            </a:r>
            <a:br>
              <a:rPr lang="cs-CZ" i="1" dirty="0">
                <a:solidFill>
                  <a:srgbClr val="FFFF00"/>
                </a:solidFill>
              </a:rPr>
            </a:br>
            <a:r>
              <a:rPr lang="cs-CZ" i="1" dirty="0" smtClean="0">
                <a:solidFill>
                  <a:srgbClr val="FFFF00"/>
                </a:solidFill>
              </a:rPr>
              <a:t>MOÚ Brno</a:t>
            </a:r>
            <a:r>
              <a:rPr lang="cs-CZ" sz="2800" i="1" dirty="0">
                <a:solidFill>
                  <a:srgbClr val="FFFF00"/>
                </a:solidFill>
              </a:rPr>
              <a:t/>
            </a:r>
            <a:br>
              <a:rPr lang="cs-CZ" sz="2800" i="1" dirty="0">
                <a:solidFill>
                  <a:srgbClr val="FFFF00"/>
                </a:solidFill>
              </a:rPr>
            </a:br>
            <a:r>
              <a:rPr lang="cs-CZ" sz="2800" i="1" dirty="0">
                <a:solidFill>
                  <a:srgbClr val="FFFF00"/>
                </a:solidFill>
              </a:rPr>
              <a:t>FSS MU, </a:t>
            </a:r>
            <a:r>
              <a:rPr lang="cs-CZ" sz="2800" i="1" dirty="0" smtClean="0">
                <a:solidFill>
                  <a:srgbClr val="FFFF00"/>
                </a:solidFill>
              </a:rPr>
              <a:t>Brno  3.5.2017</a:t>
            </a:r>
            <a:endParaRPr lang="cs-CZ" sz="2800" i="1" dirty="0">
              <a:solidFill>
                <a:srgbClr val="FFFF00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3673475" cy="2305050"/>
          </a:xfrm>
          <a:prstGeom prst="rect">
            <a:avLst/>
          </a:prstGeom>
          <a:noFill/>
        </p:spPr>
      </p:pic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2411413" y="260350"/>
          <a:ext cx="4176712" cy="865188"/>
        </p:xfrm>
        <a:graphic>
          <a:graphicData uri="http://schemas.openxmlformats.org/presentationml/2006/ole">
            <p:oleObj spid="_x0000_s1026" name="Acrobat Document" r:id="rId4" imgW="3944520" imgH="7488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8013" cy="1872208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Principy paliativního přístupu v hospici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8013" cy="406849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Týmová práce a spolupráce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V </a:t>
            </a:r>
            <a:r>
              <a:rPr lang="cs-CZ" dirty="0">
                <a:solidFill>
                  <a:srgbClr val="FFFF00"/>
                </a:solidFill>
              </a:rPr>
              <a:t>popředí jsou vždy potřeby pacienta</a:t>
            </a:r>
          </a:p>
          <a:p>
            <a:r>
              <a:rPr lang="cs-CZ" dirty="0">
                <a:solidFill>
                  <a:srgbClr val="FFFF00"/>
                </a:solidFill>
              </a:rPr>
              <a:t>Respektování autonomie a individuality, úcta</a:t>
            </a:r>
          </a:p>
          <a:p>
            <a:r>
              <a:rPr lang="cs-CZ" dirty="0">
                <a:solidFill>
                  <a:srgbClr val="FFFF00"/>
                </a:solidFill>
              </a:rPr>
              <a:t>Pravdivý a otevřený přístup</a:t>
            </a:r>
          </a:p>
          <a:p>
            <a:r>
              <a:rPr lang="cs-CZ" dirty="0">
                <a:solidFill>
                  <a:srgbClr val="FFFF00"/>
                </a:solidFill>
              </a:rPr>
              <a:t>Podpora</a:t>
            </a:r>
          </a:p>
          <a:p>
            <a:r>
              <a:rPr lang="cs-CZ" dirty="0">
                <a:solidFill>
                  <a:srgbClr val="FFFF00"/>
                </a:solidFill>
              </a:rPr>
              <a:t>Pozornost, empatie, pochopení</a:t>
            </a:r>
          </a:p>
          <a:p>
            <a:r>
              <a:rPr lang="cs-CZ" dirty="0">
                <a:solidFill>
                  <a:srgbClr val="FFFF00"/>
                </a:solidFill>
              </a:rPr>
              <a:t>Pokora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63525"/>
            <a:ext cx="8229600" cy="28082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/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400" b="1" dirty="0" err="1" smtClean="0"/>
              <a:t>Filozofie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paliativní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léčby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3200" b="1" i="1" dirty="0" smtClean="0">
                <a:solidFill>
                  <a:srgbClr val="FFFF00"/>
                </a:solidFill>
              </a:rPr>
              <a:t>CELOSTNÍ PŘÍSTUP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2000" b="1" dirty="0" err="1" smtClean="0"/>
              <a:t>komplexní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péče</a:t>
            </a:r>
            <a:r>
              <a:rPr lang="en-GB" sz="2000" b="1" dirty="0" smtClean="0"/>
              <a:t> o </a:t>
            </a:r>
            <a:r>
              <a:rPr lang="en-GB" sz="2000" b="1" dirty="0" err="1" smtClean="0"/>
              <a:t>zkvalitnění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prožívání</a:t>
            </a:r>
            <a:r>
              <a:rPr lang="en-GB" sz="2000" b="1" dirty="0" smtClean="0"/>
              <a:t> a </a:t>
            </a:r>
            <a:br>
              <a:rPr lang="en-GB" sz="2000" b="1" dirty="0" smtClean="0"/>
            </a:br>
            <a:r>
              <a:rPr lang="en-GB" sz="2000" b="1" dirty="0" err="1" smtClean="0"/>
              <a:t>uspokojování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potřeb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stránce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29600" cy="4103688"/>
          </a:xfrm>
        </p:spPr>
        <p:txBody>
          <a:bodyPr lIns="90000" tIns="46800" rIns="90000" bIns="46800"/>
          <a:lstStyle/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/>
              <a:t>biologické</a:t>
            </a:r>
            <a:endParaRPr lang="en-GB" sz="2400" b="1" dirty="0" smtClean="0"/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/>
              <a:t>psychologické</a:t>
            </a:r>
            <a:endParaRPr lang="en-GB" sz="2400" b="1" dirty="0" smtClean="0"/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/>
              <a:t>sociální</a:t>
            </a:r>
            <a:endParaRPr lang="en-GB" sz="2400" b="1" dirty="0" smtClean="0"/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/>
              <a:t>spirituální</a:t>
            </a:r>
            <a:endParaRPr lang="en-GB" sz="2400" b="1" dirty="0" smtClean="0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3563888" y="4149080"/>
            <a:ext cx="2303462" cy="936625"/>
          </a:xfrm>
          <a:prstGeom prst="downArrow">
            <a:avLst>
              <a:gd name="adj1" fmla="val 35593"/>
              <a:gd name="adj2" fmla="val 22588"/>
            </a:avLst>
          </a:prstGeom>
          <a:solidFill>
            <a:srgbClr val="33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908175" y="4508500"/>
            <a:ext cx="56165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19250" y="5085184"/>
            <a:ext cx="6265863" cy="1510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b="1" i="1" dirty="0" smtClean="0">
                <a:solidFill>
                  <a:srgbClr val="FFFF00"/>
                </a:solidFill>
              </a:rPr>
              <a:t>Život s nemocí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dirty="0" err="1" smtClean="0">
                <a:solidFill>
                  <a:srgbClr val="FFFF00"/>
                </a:solidFill>
              </a:rPr>
              <a:t>Zajištění</a:t>
            </a:r>
            <a:r>
              <a:rPr lang="en-GB" sz="2800" b="1" i="1" dirty="0" smtClean="0">
                <a:solidFill>
                  <a:srgbClr val="FFFF00"/>
                </a:solidFill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</a:rPr>
              <a:t>kvality</a:t>
            </a:r>
            <a:r>
              <a:rPr lang="en-GB" sz="2800" b="1" i="1" dirty="0">
                <a:solidFill>
                  <a:srgbClr val="FFFF00"/>
                </a:solidFill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</a:rPr>
              <a:t>života</a:t>
            </a:r>
            <a:r>
              <a:rPr lang="en-GB" sz="2800" b="1" i="1" dirty="0">
                <a:solidFill>
                  <a:srgbClr val="FFFF00"/>
                </a:solidFill>
              </a:rPr>
              <a:t> a </a:t>
            </a:r>
            <a:r>
              <a:rPr lang="en-GB" sz="2800" b="1" i="1" dirty="0" err="1">
                <a:solidFill>
                  <a:srgbClr val="FFFF00"/>
                </a:solidFill>
              </a:rPr>
              <a:t>lidské</a:t>
            </a:r>
            <a:r>
              <a:rPr lang="en-GB" sz="2800" b="1" i="1" dirty="0">
                <a:solidFill>
                  <a:srgbClr val="FFFF00"/>
                </a:solidFill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</a:rPr>
              <a:t>důstojnosti</a:t>
            </a:r>
            <a:r>
              <a:rPr lang="en-GB" sz="2800" b="1" i="1" dirty="0">
                <a:solidFill>
                  <a:srgbClr val="FFFF00"/>
                </a:solidFill>
              </a:rPr>
              <a:t> do </a:t>
            </a:r>
            <a:r>
              <a:rPr lang="en-GB" sz="2800" b="1" i="1" dirty="0" err="1">
                <a:solidFill>
                  <a:srgbClr val="FFFF00"/>
                </a:solidFill>
              </a:rPr>
              <a:t>konce</a:t>
            </a:r>
            <a:r>
              <a:rPr lang="en-GB" sz="2800" b="1" i="1" dirty="0">
                <a:solidFill>
                  <a:srgbClr val="FFFF00"/>
                </a:solidFill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</a:rPr>
              <a:t>života</a:t>
            </a:r>
            <a:endParaRPr lang="en-GB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dirty="0" err="1" smtClean="0">
                <a:solidFill>
                  <a:srgbClr val="FFFF00"/>
                </a:solidFill>
              </a:rPr>
              <a:t>Pacient</a:t>
            </a:r>
            <a:r>
              <a:rPr lang="en-GB" sz="3600" b="1" i="1" dirty="0" smtClean="0">
                <a:solidFill>
                  <a:srgbClr val="FFFF00"/>
                </a:solidFill>
              </a:rPr>
              <a:t> v </a:t>
            </a:r>
            <a:r>
              <a:rPr lang="en-GB" sz="3600" b="1" i="1" dirty="0" err="1" smtClean="0">
                <a:solidFill>
                  <a:srgbClr val="FFFF00"/>
                </a:solidFill>
              </a:rPr>
              <a:t>paliativní</a:t>
            </a:r>
            <a:r>
              <a:rPr lang="en-GB" sz="3600" b="1" i="1" dirty="0" smtClean="0">
                <a:solidFill>
                  <a:srgbClr val="FFFF00"/>
                </a:solidFill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</a:rPr>
              <a:t>léčbě</a:t>
            </a:r>
            <a:endParaRPr lang="en-GB" sz="3600" b="1" i="1" dirty="0" smtClean="0">
              <a:solidFill>
                <a:srgbClr val="FFFF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63373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/>
              <a:t>Věk</a:t>
            </a:r>
            <a:endParaRPr lang="en-GB" sz="2800" b="1" dirty="0" smtClean="0"/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Typ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nemoci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–  </a:t>
            </a:r>
            <a:r>
              <a:rPr lang="en-GB" sz="2800" dirty="0" err="1" smtClean="0"/>
              <a:t>onkologická</a:t>
            </a:r>
            <a:r>
              <a:rPr lang="en-GB" sz="2800" dirty="0" smtClean="0"/>
              <a:t> dg, </a:t>
            </a:r>
            <a:r>
              <a:rPr lang="en-GB" sz="2800" dirty="0" err="1" smtClean="0"/>
              <a:t>polymorbidita,geriatrická</a:t>
            </a:r>
            <a:r>
              <a:rPr lang="en-GB" sz="2800" dirty="0" smtClean="0"/>
              <a:t> </a:t>
            </a:r>
            <a:r>
              <a:rPr lang="en-GB" sz="2800" dirty="0" err="1" smtClean="0"/>
              <a:t>křehkost</a:t>
            </a:r>
            <a:r>
              <a:rPr lang="en-GB" sz="2800" dirty="0" smtClean="0"/>
              <a:t>,  </a:t>
            </a:r>
            <a:r>
              <a:rPr lang="en-GB" sz="2800" dirty="0" err="1" smtClean="0"/>
              <a:t>deteriorace</a:t>
            </a:r>
            <a:r>
              <a:rPr lang="en-GB" sz="2800" dirty="0" smtClean="0"/>
              <a:t>, </a:t>
            </a:r>
            <a:r>
              <a:rPr lang="en-GB" sz="2800" dirty="0" err="1" smtClean="0"/>
              <a:t>neurodegenerativní</a:t>
            </a:r>
            <a:r>
              <a:rPr lang="en-GB" sz="2800" dirty="0" smtClean="0"/>
              <a:t> dg.,  </a:t>
            </a:r>
            <a:r>
              <a:rPr lang="en-GB" sz="2800" dirty="0" err="1" smtClean="0"/>
              <a:t>onemocnění</a:t>
            </a:r>
            <a:r>
              <a:rPr lang="en-GB" sz="2800" dirty="0" smtClean="0"/>
              <a:t> </a:t>
            </a:r>
            <a:r>
              <a:rPr lang="en-GB" sz="2800" dirty="0" err="1" smtClean="0"/>
              <a:t>mozku</a:t>
            </a:r>
            <a:r>
              <a:rPr lang="en-GB" sz="2800" dirty="0" smtClean="0"/>
              <a:t>, coma…..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Somatický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stav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smtClean="0"/>
              <a:t>– </a:t>
            </a:r>
            <a:r>
              <a:rPr lang="en-GB" sz="2800" dirty="0" err="1" smtClean="0"/>
              <a:t>mobilita</a:t>
            </a:r>
            <a:r>
              <a:rPr lang="en-GB" sz="2800" dirty="0" smtClean="0"/>
              <a:t>, </a:t>
            </a:r>
            <a:r>
              <a:rPr lang="en-GB" sz="2800" dirty="0" err="1" smtClean="0"/>
              <a:t>vstupy</a:t>
            </a:r>
            <a:r>
              <a:rPr lang="en-GB" sz="2800" dirty="0" smtClean="0"/>
              <a:t>, </a:t>
            </a:r>
            <a:r>
              <a:rPr lang="en-GB" sz="2800" dirty="0" err="1" smtClean="0"/>
              <a:t>sebeobslužnost</a:t>
            </a:r>
            <a:r>
              <a:rPr lang="en-GB" sz="2800" dirty="0" smtClean="0"/>
              <a:t>, deformity, </a:t>
            </a:r>
            <a:r>
              <a:rPr lang="en-GB" sz="2800" dirty="0" err="1" smtClean="0"/>
              <a:t>kachexie</a:t>
            </a:r>
            <a:r>
              <a:rPr lang="en-GB" sz="2800" dirty="0" smtClean="0"/>
              <a:t>, </a:t>
            </a:r>
            <a:r>
              <a:rPr lang="en-GB" sz="2800" dirty="0" err="1" smtClean="0"/>
              <a:t>inkontinence</a:t>
            </a:r>
            <a:r>
              <a:rPr lang="en-GB" sz="2800" dirty="0" smtClean="0"/>
              <a:t>, </a:t>
            </a:r>
            <a:r>
              <a:rPr lang="en-GB" sz="2800" dirty="0" err="1" smtClean="0"/>
              <a:t>dech</a:t>
            </a:r>
            <a:r>
              <a:rPr lang="en-GB" sz="2800" dirty="0" smtClean="0"/>
              <a:t>, </a:t>
            </a:r>
            <a:r>
              <a:rPr lang="en-GB" sz="2800" dirty="0" err="1" smtClean="0"/>
              <a:t>nespavost</a:t>
            </a:r>
            <a:r>
              <a:rPr lang="en-GB" sz="2800" dirty="0" smtClean="0"/>
              <a:t>, </a:t>
            </a:r>
            <a:r>
              <a:rPr lang="en-GB" sz="2800" dirty="0" err="1" smtClean="0"/>
              <a:t>celková</a:t>
            </a:r>
            <a:r>
              <a:rPr lang="en-GB" sz="2800" dirty="0" smtClean="0"/>
              <a:t> </a:t>
            </a:r>
            <a:r>
              <a:rPr lang="en-GB" sz="2800" dirty="0" err="1" smtClean="0"/>
              <a:t>slabost</a:t>
            </a:r>
            <a:r>
              <a:rPr lang="en-GB" sz="2800" dirty="0" smtClean="0"/>
              <a:t>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Emoční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rozpoložení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strach</a:t>
            </a:r>
            <a:r>
              <a:rPr lang="en-GB" sz="2800" dirty="0" smtClean="0"/>
              <a:t>, </a:t>
            </a:r>
            <a:r>
              <a:rPr lang="en-GB" sz="2800" dirty="0" err="1" smtClean="0"/>
              <a:t>úzkost</a:t>
            </a:r>
            <a:r>
              <a:rPr lang="en-GB" sz="2800" dirty="0" smtClean="0"/>
              <a:t>, </a:t>
            </a:r>
            <a:r>
              <a:rPr lang="en-GB" sz="2800" dirty="0" err="1" smtClean="0"/>
              <a:t>smutek</a:t>
            </a:r>
            <a:r>
              <a:rPr lang="en-GB" sz="2800" dirty="0" smtClean="0"/>
              <a:t>, </a:t>
            </a:r>
            <a:r>
              <a:rPr lang="en-GB" sz="2800" dirty="0" err="1" smtClean="0"/>
              <a:t>depresivní</a:t>
            </a:r>
            <a:r>
              <a:rPr lang="en-GB" sz="2800" dirty="0" smtClean="0"/>
              <a:t> </a:t>
            </a:r>
            <a:r>
              <a:rPr lang="en-GB" sz="2800" dirty="0" err="1" smtClean="0"/>
              <a:t>ladění</a:t>
            </a:r>
            <a:r>
              <a:rPr lang="en-GB" sz="2800" dirty="0" smtClean="0"/>
              <a:t>, </a:t>
            </a:r>
            <a:r>
              <a:rPr lang="en-GB" sz="2800" dirty="0" err="1" smtClean="0"/>
              <a:t>labilita</a:t>
            </a:r>
            <a:r>
              <a:rPr lang="en-GB" sz="2800" dirty="0" smtClean="0"/>
              <a:t>, </a:t>
            </a:r>
            <a:r>
              <a:rPr lang="en-GB" sz="2800" dirty="0" err="1" smtClean="0"/>
              <a:t>apatie</a:t>
            </a:r>
            <a:r>
              <a:rPr lang="en-GB" sz="2800" dirty="0" smtClean="0"/>
              <a:t>, </a:t>
            </a:r>
            <a:r>
              <a:rPr lang="en-GB" sz="2800" dirty="0" err="1" smtClean="0"/>
              <a:t>negativismus</a:t>
            </a:r>
            <a:r>
              <a:rPr lang="en-GB" sz="2800" dirty="0" smtClean="0"/>
              <a:t>, </a:t>
            </a:r>
            <a:r>
              <a:rPr lang="en-GB" sz="2800" dirty="0" err="1" smtClean="0"/>
              <a:t>zlost</a:t>
            </a:r>
            <a:r>
              <a:rPr lang="en-GB" sz="2800" dirty="0" smtClean="0"/>
              <a:t>, </a:t>
            </a:r>
            <a:r>
              <a:rPr lang="en-GB" sz="2800" dirty="0" err="1" smtClean="0"/>
              <a:t>tenze</a:t>
            </a:r>
            <a:r>
              <a:rPr lang="en-GB" sz="2800" dirty="0" smtClean="0"/>
              <a:t>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Kognitivní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úroveň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smtClean="0"/>
              <a:t>– </a:t>
            </a:r>
            <a:r>
              <a:rPr lang="en-GB" sz="2800" dirty="0" err="1" smtClean="0"/>
              <a:t>organické</a:t>
            </a:r>
            <a:r>
              <a:rPr lang="en-GB" sz="2800" dirty="0" smtClean="0"/>
              <a:t> </a:t>
            </a:r>
            <a:r>
              <a:rPr lang="en-GB" sz="2800" dirty="0" err="1" smtClean="0"/>
              <a:t>postižení</a:t>
            </a:r>
            <a:r>
              <a:rPr lang="en-GB" sz="2800" dirty="0" smtClean="0"/>
              <a:t>, </a:t>
            </a:r>
            <a:r>
              <a:rPr lang="en-GB" sz="2800" dirty="0" err="1" smtClean="0"/>
              <a:t>deficity</a:t>
            </a:r>
            <a:r>
              <a:rPr lang="en-GB" sz="2800" dirty="0" smtClean="0"/>
              <a:t> </a:t>
            </a:r>
            <a:r>
              <a:rPr lang="en-GB" sz="2800" dirty="0" err="1" smtClean="0"/>
              <a:t>vlivem</a:t>
            </a:r>
            <a:r>
              <a:rPr lang="en-GB" sz="2800" dirty="0" smtClean="0"/>
              <a:t> </a:t>
            </a:r>
            <a:r>
              <a:rPr lang="en-GB" sz="2800" dirty="0" err="1" smtClean="0"/>
              <a:t>medikace</a:t>
            </a:r>
            <a:r>
              <a:rPr lang="en-GB" sz="2800" dirty="0" smtClean="0"/>
              <a:t>, </a:t>
            </a:r>
            <a:r>
              <a:rPr lang="en-GB" sz="2800" dirty="0" err="1" smtClean="0"/>
              <a:t>vyčerpání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organismu</a:t>
            </a:r>
            <a:r>
              <a:rPr lang="en-GB" sz="2800" dirty="0" smtClean="0"/>
              <a:t>, </a:t>
            </a:r>
            <a:r>
              <a:rPr lang="en-GB" sz="2800" dirty="0" err="1" smtClean="0"/>
              <a:t>poruchy</a:t>
            </a:r>
            <a:r>
              <a:rPr lang="en-GB" sz="2800" dirty="0" smtClean="0"/>
              <a:t> </a:t>
            </a:r>
            <a:r>
              <a:rPr lang="en-GB" sz="2800" dirty="0" err="1" smtClean="0"/>
              <a:t>vnímání</a:t>
            </a:r>
            <a:r>
              <a:rPr lang="en-GB" sz="2800" dirty="0" smtClean="0"/>
              <a:t>, </a:t>
            </a:r>
            <a:r>
              <a:rPr lang="en-GB" sz="2800" dirty="0" err="1" smtClean="0"/>
              <a:t>poruchy</a:t>
            </a:r>
            <a:r>
              <a:rPr lang="en-GB" sz="2800" dirty="0" smtClean="0"/>
              <a:t> </a:t>
            </a:r>
            <a:r>
              <a:rPr lang="en-GB" sz="2800" dirty="0" err="1" smtClean="0"/>
              <a:t>řeči</a:t>
            </a:r>
            <a:r>
              <a:rPr lang="en-GB" sz="2800" dirty="0" smtClean="0"/>
              <a:t>……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Čas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4143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</a:rPr>
              <a:t>Základní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potřeby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umírajících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pacientů</a:t>
            </a:r>
            <a:endParaRPr lang="en-GB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Biologická</a:t>
            </a:r>
            <a:r>
              <a:rPr lang="en-GB" sz="2800" dirty="0" smtClean="0"/>
              <a:t> – </a:t>
            </a:r>
            <a:r>
              <a:rPr lang="en-GB" sz="2400" dirty="0" err="1" smtClean="0"/>
              <a:t>fyzický</a:t>
            </a:r>
            <a:r>
              <a:rPr lang="en-GB" sz="2400" dirty="0" smtClean="0"/>
              <a:t> </a:t>
            </a:r>
            <a:r>
              <a:rPr lang="en-GB" sz="2400" dirty="0" err="1" smtClean="0"/>
              <a:t>komfort</a:t>
            </a:r>
            <a:r>
              <a:rPr lang="en-GB" sz="2400" dirty="0" smtClean="0"/>
              <a:t>, </a:t>
            </a:r>
            <a:r>
              <a:rPr lang="en-GB" sz="2400" dirty="0" err="1" smtClean="0"/>
              <a:t>nemít</a:t>
            </a:r>
            <a:r>
              <a:rPr lang="en-GB" sz="2400" dirty="0" smtClean="0"/>
              <a:t> </a:t>
            </a:r>
            <a:r>
              <a:rPr lang="en-GB" sz="2400" dirty="0" err="1" smtClean="0"/>
              <a:t>bolesti</a:t>
            </a:r>
            <a:r>
              <a:rPr lang="en-GB" sz="2400" dirty="0" smtClean="0"/>
              <a:t>, </a:t>
            </a:r>
            <a:r>
              <a:rPr lang="en-GB" sz="2400" dirty="0" err="1" smtClean="0"/>
              <a:t>jistota</a:t>
            </a:r>
            <a:r>
              <a:rPr lang="en-GB" sz="2400" dirty="0" smtClean="0"/>
              <a:t>   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péče</a:t>
            </a:r>
            <a:r>
              <a:rPr lang="en-GB" sz="2400" dirty="0" smtClean="0"/>
              <a:t> („</a:t>
            </a:r>
            <a:r>
              <a:rPr lang="en-GB" sz="2400" dirty="0" err="1" smtClean="0"/>
              <a:t>nebudu</a:t>
            </a:r>
            <a:r>
              <a:rPr lang="en-GB" sz="2400" dirty="0" smtClean="0"/>
              <a:t> </a:t>
            </a:r>
            <a:r>
              <a:rPr lang="en-GB" sz="2400" dirty="0" err="1" smtClean="0"/>
              <a:t>trpět</a:t>
            </a:r>
            <a:r>
              <a:rPr lang="en-GB" sz="2400" dirty="0" smtClean="0"/>
              <a:t>“), </a:t>
            </a:r>
            <a:r>
              <a:rPr lang="en-GB" sz="2400" dirty="0" err="1" smtClean="0"/>
              <a:t>důstojnost</a:t>
            </a:r>
            <a:r>
              <a:rPr lang="en-GB" sz="2400" dirty="0" smtClean="0"/>
              <a:t> do </a:t>
            </a:r>
            <a:r>
              <a:rPr lang="en-GB" sz="2400" dirty="0" err="1" smtClean="0"/>
              <a:t>konce</a:t>
            </a:r>
            <a:endParaRPr lang="en-GB" sz="2400" dirty="0" smtClean="0"/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Sociální</a:t>
            </a:r>
            <a:r>
              <a:rPr lang="en-GB" sz="2800" dirty="0" smtClean="0"/>
              <a:t> – </a:t>
            </a:r>
            <a:r>
              <a:rPr lang="en-GB" sz="2400" dirty="0" err="1" smtClean="0"/>
              <a:t>potřeba</a:t>
            </a:r>
            <a:r>
              <a:rPr lang="en-GB" sz="2400" dirty="0" smtClean="0"/>
              <a:t> </a:t>
            </a:r>
            <a:r>
              <a:rPr lang="en-GB" sz="2400" dirty="0" err="1" smtClean="0"/>
              <a:t>podpůrných</a:t>
            </a:r>
            <a:r>
              <a:rPr lang="en-GB" sz="2400" dirty="0" smtClean="0"/>
              <a:t> </a:t>
            </a:r>
            <a:r>
              <a:rPr lang="en-GB" sz="2400" dirty="0" err="1" smtClean="0"/>
              <a:t>důvěrných</a:t>
            </a:r>
            <a:r>
              <a:rPr lang="en-GB" sz="2400" dirty="0" smtClean="0"/>
              <a:t> </a:t>
            </a:r>
            <a:r>
              <a:rPr lang="en-GB" sz="2400" dirty="0" err="1" smtClean="0"/>
              <a:t>vztahů</a:t>
            </a:r>
            <a:r>
              <a:rPr lang="en-GB" sz="2400" dirty="0" smtClean="0"/>
              <a:t>,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rodinné</a:t>
            </a:r>
            <a:r>
              <a:rPr lang="en-GB" sz="2400" dirty="0" smtClean="0"/>
              <a:t> </a:t>
            </a:r>
            <a:r>
              <a:rPr lang="en-GB" sz="2400" dirty="0" err="1" smtClean="0"/>
              <a:t>zázemí</a:t>
            </a:r>
            <a:r>
              <a:rPr lang="en-GB" sz="2400" dirty="0" smtClean="0"/>
              <a:t>, </a:t>
            </a:r>
            <a:r>
              <a:rPr lang="en-GB" sz="2400" dirty="0" err="1" smtClean="0"/>
              <a:t>zpětná</a:t>
            </a:r>
            <a:r>
              <a:rPr lang="en-GB" sz="2400" dirty="0" smtClean="0"/>
              <a:t> </a:t>
            </a:r>
            <a:r>
              <a:rPr lang="en-GB" sz="2400" dirty="0" err="1" smtClean="0"/>
              <a:t>vazba</a:t>
            </a:r>
            <a:r>
              <a:rPr lang="en-GB" sz="2400" dirty="0" smtClean="0"/>
              <a:t> </a:t>
            </a:r>
            <a:r>
              <a:rPr lang="en-GB" sz="2400" dirty="0" err="1" smtClean="0"/>
              <a:t>zvyšující</a:t>
            </a:r>
            <a:r>
              <a:rPr lang="en-GB" sz="2400" dirty="0" smtClean="0"/>
              <a:t>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sebevědomí</a:t>
            </a:r>
            <a:r>
              <a:rPr lang="en-GB" sz="2400" dirty="0" smtClean="0"/>
              <a:t>, </a:t>
            </a:r>
            <a:r>
              <a:rPr lang="en-GB" sz="2400" dirty="0" err="1" smtClean="0"/>
              <a:t>potřeba</a:t>
            </a:r>
            <a:r>
              <a:rPr lang="en-GB" sz="2400" dirty="0" smtClean="0"/>
              <a:t> </a:t>
            </a:r>
            <a:r>
              <a:rPr lang="en-GB" sz="2400" dirty="0" err="1" smtClean="0"/>
              <a:t>pozitivních</a:t>
            </a:r>
            <a:r>
              <a:rPr lang="en-GB" sz="2400" dirty="0" smtClean="0"/>
              <a:t> </a:t>
            </a:r>
            <a:r>
              <a:rPr lang="en-GB" sz="2400" dirty="0" err="1" smtClean="0"/>
              <a:t>emocí</a:t>
            </a:r>
            <a:r>
              <a:rPr lang="en-GB" sz="2400" dirty="0" smtClean="0"/>
              <a:t>  - 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lásky</a:t>
            </a:r>
            <a:r>
              <a:rPr lang="en-GB" sz="2400" dirty="0" smtClean="0"/>
              <a:t>, </a:t>
            </a:r>
            <a:r>
              <a:rPr lang="en-GB" sz="2400" dirty="0" err="1" smtClean="0"/>
              <a:t>radosti</a:t>
            </a:r>
            <a:r>
              <a:rPr lang="en-GB" sz="2400" dirty="0" smtClean="0"/>
              <a:t>, </a:t>
            </a:r>
            <a:r>
              <a:rPr lang="en-GB" sz="2400" dirty="0" err="1" smtClean="0"/>
              <a:t>přijetí</a:t>
            </a:r>
            <a:r>
              <a:rPr lang="en-GB" sz="2400" dirty="0" smtClean="0"/>
              <a:t>. </a:t>
            </a:r>
            <a:r>
              <a:rPr lang="en-GB" sz="2400" dirty="0" err="1" smtClean="0"/>
              <a:t>Potřeba</a:t>
            </a:r>
            <a:r>
              <a:rPr lang="en-GB" sz="2400" dirty="0" smtClean="0"/>
              <a:t> </a:t>
            </a:r>
            <a:r>
              <a:rPr lang="en-GB" sz="2400" dirty="0" err="1" smtClean="0"/>
              <a:t>jistoty</a:t>
            </a:r>
            <a:r>
              <a:rPr lang="en-GB" sz="2400" dirty="0" smtClean="0"/>
              <a:t>, </a:t>
            </a:r>
            <a:r>
              <a:rPr lang="en-GB" sz="2400" dirty="0" err="1" smtClean="0"/>
              <a:t>bezpečí</a:t>
            </a:r>
            <a:r>
              <a:rPr lang="en-GB" sz="2400" dirty="0" smtClean="0"/>
              <a:t>.</a:t>
            </a:r>
            <a:r>
              <a:rPr lang="en-GB" sz="2800" dirty="0" smtClean="0"/>
              <a:t>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Psychické</a:t>
            </a:r>
            <a:r>
              <a:rPr lang="en-GB" sz="2800" dirty="0" smtClean="0"/>
              <a:t> – </a:t>
            </a:r>
            <a:r>
              <a:rPr lang="en-GB" sz="2400" dirty="0" err="1" smtClean="0"/>
              <a:t>potřeba</a:t>
            </a:r>
            <a:r>
              <a:rPr lang="en-GB" sz="2400" dirty="0" smtClean="0"/>
              <a:t> </a:t>
            </a:r>
            <a:r>
              <a:rPr lang="en-GB" sz="2400" dirty="0" err="1" smtClean="0"/>
              <a:t>adaptace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nové</a:t>
            </a:r>
            <a:r>
              <a:rPr lang="en-GB" sz="2400" dirty="0" smtClean="0"/>
              <a:t> </a:t>
            </a:r>
            <a:r>
              <a:rPr lang="en-GB" sz="2400" dirty="0" err="1" smtClean="0"/>
              <a:t>podmínky</a:t>
            </a:r>
            <a:r>
              <a:rPr lang="en-GB" sz="2400" dirty="0" smtClean="0"/>
              <a:t>,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vyrovnání</a:t>
            </a:r>
            <a:r>
              <a:rPr lang="en-GB" sz="2400" dirty="0" smtClean="0"/>
              <a:t> se , </a:t>
            </a:r>
            <a:r>
              <a:rPr lang="en-GB" sz="2400" dirty="0" err="1" smtClean="0"/>
              <a:t>přijetí</a:t>
            </a:r>
            <a:r>
              <a:rPr lang="en-GB" sz="2400" dirty="0" smtClean="0"/>
              <a:t> reality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sebe</a:t>
            </a:r>
            <a:r>
              <a:rPr lang="en-GB" sz="2400" dirty="0" smtClean="0"/>
              <a:t>, </a:t>
            </a:r>
            <a:r>
              <a:rPr lang="en-GB" sz="2400" dirty="0" err="1" smtClean="0"/>
              <a:t>identita</a:t>
            </a:r>
            <a:r>
              <a:rPr lang="en-GB" sz="2400" dirty="0" smtClean="0"/>
              <a:t> –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možnost</a:t>
            </a:r>
            <a:r>
              <a:rPr lang="en-GB" sz="2400" dirty="0" smtClean="0"/>
              <a:t> </a:t>
            </a:r>
            <a:r>
              <a:rPr lang="en-GB" sz="2400" dirty="0" err="1" smtClean="0"/>
              <a:t>být</a:t>
            </a:r>
            <a:r>
              <a:rPr lang="en-GB" sz="2400" dirty="0" smtClean="0"/>
              <a:t> </a:t>
            </a:r>
            <a:r>
              <a:rPr lang="en-GB" sz="2400" dirty="0" err="1" smtClean="0"/>
              <a:t>sám</a:t>
            </a:r>
            <a:r>
              <a:rPr lang="en-GB" sz="2400" dirty="0" smtClean="0"/>
              <a:t> </a:t>
            </a:r>
            <a:r>
              <a:rPr lang="en-GB" sz="2400" dirty="0" err="1" smtClean="0"/>
              <a:t>sebou</a:t>
            </a:r>
            <a:r>
              <a:rPr lang="en-GB" sz="2400" dirty="0" smtClean="0"/>
              <a:t>, </a:t>
            </a:r>
            <a:r>
              <a:rPr lang="en-GB" sz="2400" dirty="0" err="1" smtClean="0"/>
              <a:t>autonomie</a:t>
            </a:r>
            <a:endParaRPr lang="en-GB" sz="2400" dirty="0" smtClean="0"/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Spirituální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– </a:t>
            </a:r>
            <a:r>
              <a:rPr lang="en-GB" sz="2400" dirty="0" err="1" smtClean="0"/>
              <a:t>víra</a:t>
            </a:r>
            <a:r>
              <a:rPr lang="en-GB" sz="2400" dirty="0" smtClean="0"/>
              <a:t> a </a:t>
            </a:r>
            <a:r>
              <a:rPr lang="en-GB" sz="2400" dirty="0" err="1" smtClean="0"/>
              <a:t>naděje</a:t>
            </a:r>
            <a:r>
              <a:rPr lang="en-GB" sz="2400" dirty="0" smtClean="0"/>
              <a:t>, </a:t>
            </a:r>
            <a:r>
              <a:rPr lang="en-GB" sz="2400" dirty="0" err="1" smtClean="0"/>
              <a:t>vědomí</a:t>
            </a:r>
            <a:r>
              <a:rPr lang="en-GB" sz="2400" dirty="0" smtClean="0"/>
              <a:t> </a:t>
            </a:r>
            <a:r>
              <a:rPr lang="en-GB" sz="2400" dirty="0" err="1" smtClean="0"/>
              <a:t>hodnoty</a:t>
            </a:r>
            <a:r>
              <a:rPr lang="en-GB" sz="2400" dirty="0" smtClean="0"/>
              <a:t> a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smyslu</a:t>
            </a:r>
            <a:r>
              <a:rPr lang="en-GB" sz="2400" dirty="0" smtClean="0"/>
              <a:t>, </a:t>
            </a:r>
            <a:r>
              <a:rPr lang="en-GB" sz="2400" dirty="0" err="1" smtClean="0"/>
              <a:t>potřeba</a:t>
            </a:r>
            <a:r>
              <a:rPr lang="en-GB" sz="2400" dirty="0" smtClean="0"/>
              <a:t> </a:t>
            </a:r>
            <a:r>
              <a:rPr lang="en-GB" sz="2400" dirty="0" err="1" smtClean="0"/>
              <a:t>dokončit</a:t>
            </a:r>
            <a:r>
              <a:rPr lang="en-GB" sz="2400" dirty="0" smtClean="0"/>
              <a:t> a </a:t>
            </a:r>
            <a:r>
              <a:rPr lang="en-GB" sz="2400" dirty="0" err="1" smtClean="0"/>
              <a:t>uzavřít</a:t>
            </a:r>
            <a:r>
              <a:rPr lang="en-GB" sz="2400" dirty="0" smtClean="0"/>
              <a:t>. </a:t>
            </a:r>
            <a:r>
              <a:rPr lang="en-GB" sz="2400" dirty="0" err="1" smtClean="0"/>
              <a:t>Kam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směřuje</a:t>
            </a:r>
            <a:r>
              <a:rPr lang="en-GB" sz="2400" dirty="0" smtClean="0"/>
              <a:t> </a:t>
            </a:r>
            <a:r>
              <a:rPr lang="en-GB" sz="2400" dirty="0" err="1" smtClean="0"/>
              <a:t>náš</a:t>
            </a:r>
            <a:r>
              <a:rPr lang="en-GB" sz="2400" dirty="0" smtClean="0"/>
              <a:t> </a:t>
            </a:r>
            <a:r>
              <a:rPr lang="en-GB" sz="2400" dirty="0" err="1" smtClean="0"/>
              <a:t>život</a:t>
            </a:r>
            <a:r>
              <a:rPr lang="en-GB" sz="2400" dirty="0" smtClean="0"/>
              <a:t>, co je </a:t>
            </a:r>
            <a:r>
              <a:rPr lang="en-GB" sz="2400" dirty="0" err="1" smtClean="0"/>
              <a:t>jeho</a:t>
            </a:r>
            <a:r>
              <a:rPr lang="en-GB" sz="2400" dirty="0" smtClean="0"/>
              <a:t> </a:t>
            </a:r>
            <a:r>
              <a:rPr lang="en-GB" sz="2400" dirty="0" err="1" smtClean="0"/>
              <a:t>naplněním</a:t>
            </a:r>
            <a:r>
              <a:rPr lang="en-GB" sz="2400" dirty="0" smtClean="0"/>
              <a:t>.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                 </a:t>
            </a:r>
            <a:r>
              <a:rPr lang="en-GB" sz="2400" dirty="0" err="1" smtClean="0"/>
              <a:t>Odpuštění</a:t>
            </a:r>
            <a:r>
              <a:rPr lang="en-GB" sz="2400" dirty="0" smtClean="0"/>
              <a:t>, </a:t>
            </a:r>
            <a:r>
              <a:rPr lang="en-GB" sz="2400" dirty="0" err="1" smtClean="0"/>
              <a:t>smíření</a:t>
            </a:r>
            <a:r>
              <a:rPr lang="en-GB" sz="24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937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975100" y="496888"/>
            <a:ext cx="51689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 flipV="1">
            <a:off x="2700338" y="0"/>
            <a:ext cx="68405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824163" y="-79375"/>
            <a:ext cx="66436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555875" y="0"/>
            <a:ext cx="55086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260350"/>
            <a:ext cx="9540875" cy="656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>
                <a:solidFill>
                  <a:srgbClr val="FFFFFF"/>
                </a:solidFill>
              </a:rPr>
              <a:t> </a:t>
            </a:r>
            <a:r>
              <a:rPr lang="en-GB" sz="28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Celostní přístup v pp</a:t>
            </a: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GB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vynořující se figura se vždy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musí brát v kontextu celého pole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en-GB" sz="44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„Total pain“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</a:t>
            </a: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zvyšování intenzity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subjektivního prožívání bolesti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a jiných somatických obtíží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velice často souvisí se vztahy,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psychickými problémy,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nezpracovanými emocemi apod. </a:t>
            </a:r>
          </a:p>
          <a:p>
            <a:pPr algn="ctr">
              <a:lnSpc>
                <a:spcPct val="84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5292725" y="1844675"/>
            <a:ext cx="1566863" cy="1336675"/>
          </a:xfrm>
          <a:prstGeom prst="downArrow">
            <a:avLst>
              <a:gd name="adj1" fmla="val 32324"/>
              <a:gd name="adj2" fmla="val 24940"/>
            </a:avLst>
          </a:prstGeom>
          <a:solidFill>
            <a:srgbClr val="66CC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8738"/>
            <a:ext cx="9144000" cy="15811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 dirty="0" err="1" smtClean="0">
                <a:solidFill>
                  <a:srgbClr val="FFFF00"/>
                </a:solidFill>
              </a:rPr>
              <a:t>Fáze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vývoje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procesu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prožívání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nevyléčitené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choroby</a:t>
            </a:r>
            <a:r>
              <a:rPr lang="en-GB" sz="3200" b="1" i="1" dirty="0" smtClean="0">
                <a:solidFill>
                  <a:srgbClr val="FFFF00"/>
                </a:solidFill>
              </a:rPr>
              <a:t> a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umírání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                                                         </a:t>
            </a:r>
            <a:r>
              <a:rPr lang="en-GB" sz="2000" dirty="0" err="1" smtClean="0"/>
              <a:t>podle</a:t>
            </a:r>
            <a:r>
              <a:rPr lang="en-GB" sz="2000" dirty="0" smtClean="0"/>
              <a:t> Elizabeth </a:t>
            </a:r>
            <a:r>
              <a:rPr lang="en-GB" sz="2000" dirty="0" err="1" smtClean="0"/>
              <a:t>Kübler-Rossové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                                                                        </a:t>
            </a:r>
            <a:r>
              <a:rPr lang="en-GB" sz="2000" dirty="0" err="1" smtClean="0"/>
              <a:t>obecné</a:t>
            </a:r>
            <a:r>
              <a:rPr lang="en-GB" sz="2000" dirty="0" smtClean="0"/>
              <a:t> </a:t>
            </a:r>
            <a:r>
              <a:rPr lang="en-GB" sz="2000" dirty="0" err="1" smtClean="0"/>
              <a:t>aspekty</a:t>
            </a:r>
            <a:endParaRPr lang="en-GB" sz="2000" dirty="0" smtClean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916113"/>
            <a:ext cx="5508625" cy="494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NEGACE, ŠOK, POPŘENÍ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„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ne!“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AGRESE, HNĚV, VZPOURA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Proč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SMLOUVÁNÍ, VYJEDNÁVÁNÍ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Možná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přece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jenom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ne!“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DEPRESE, ZOUFALSTVÍ, SMUTEK 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„Co to pro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znamená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spcBef>
                <a:spcPts val="6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PŘITAKÁNÍ, SMÍŘENÍ, SOUHLAS</a:t>
            </a:r>
            <a:r>
              <a:rPr lang="en-GB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musí-li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být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jsem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toho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schopen</a:t>
            </a:r>
            <a:r>
              <a:rPr lang="en-GB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.“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24175"/>
            <a:ext cx="3995737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33663"/>
            <a:ext cx="8229600" cy="31654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>
                <a:cs typeface="Arial" charset="0"/>
              </a:rPr>
              <a:t>„Smrt je osobní, individuální, hluboce intimní pro</a:t>
            </a:r>
            <a:r>
              <a:rPr lang="cs-CZ" sz="3600" b="1" i="1" smtClean="0">
                <a:cs typeface="Arial" charset="0"/>
              </a:rPr>
              <a:t>žite</a:t>
            </a:r>
            <a:r>
              <a:rPr lang="en-GB" sz="3600" b="1" i="1" smtClean="0">
                <a:cs typeface="Arial" charset="0"/>
              </a:rPr>
              <a:t>k, jeho</a:t>
            </a:r>
            <a:r>
              <a:rPr lang="cs-CZ" sz="3600" b="1" i="1" smtClean="0">
                <a:cs typeface="Arial" charset="0"/>
              </a:rPr>
              <a:t>ž </a:t>
            </a:r>
            <a:r>
              <a:rPr lang="en-GB" sz="3600" b="1" i="1" smtClean="0">
                <a:cs typeface="Arial" charset="0"/>
              </a:rPr>
              <a:t>výjim</a:t>
            </a:r>
            <a:r>
              <a:rPr lang="cs-CZ" sz="3600" b="1" i="1" smtClean="0">
                <a:cs typeface="Arial" charset="0"/>
              </a:rPr>
              <a:t>eč</a:t>
            </a:r>
            <a:r>
              <a:rPr lang="en-GB" sz="3600" b="1" i="1" smtClean="0">
                <a:cs typeface="Arial" charset="0"/>
              </a:rPr>
              <a:t>nost tkví hlavn</a:t>
            </a:r>
            <a:r>
              <a:rPr lang="cs-CZ" sz="3600" b="1" i="1" smtClean="0">
                <a:cs typeface="Arial" charset="0"/>
              </a:rPr>
              <a:t>ě</a:t>
            </a:r>
            <a:r>
              <a:rPr lang="en-GB" sz="3600" b="1" i="1" smtClean="0">
                <a:cs typeface="Arial" charset="0"/>
              </a:rPr>
              <a:t> v jeho nezvratitelnosti a nesd</a:t>
            </a:r>
            <a:r>
              <a:rPr lang="cs-CZ" sz="3600" b="1" i="1" smtClean="0">
                <a:cs typeface="Arial" charset="0"/>
              </a:rPr>
              <a:t>ě</a:t>
            </a:r>
            <a:r>
              <a:rPr lang="en-GB" sz="3600" b="1" i="1" smtClean="0">
                <a:cs typeface="Arial" charset="0"/>
              </a:rPr>
              <a:t>litelnosti.“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4813"/>
            <a:ext cx="4332287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0013" y="-674688"/>
            <a:ext cx="80962" cy="790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3367087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endParaRPr lang="en-GB" sz="3600" b="1" i="1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738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„Cíl paliativní pé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– zachování </a:t>
            </a:r>
            <a:r>
              <a:rPr lang="en-GB" sz="3200" b="1" i="1">
                <a:solidFill>
                  <a:srgbClr val="FFFFFF"/>
                </a:solidFill>
              </a:rPr>
              <a:t>kvality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ivota pacient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 nevylé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itelnou nemocí“</a:t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je vlastn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„kvalita 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ivota“?</a:t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        </a:t>
            </a: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cs-CZ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„být sám sebou“?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2304256"/>
          </a:xfrm>
        </p:spPr>
        <p:txBody>
          <a:bodyPr/>
          <a:lstStyle/>
          <a:p>
            <a:r>
              <a:rPr lang="cs-CZ" sz="4000" b="1" i="1" dirty="0">
                <a:solidFill>
                  <a:srgbClr val="FFFF00"/>
                </a:solidFill>
              </a:rPr>
              <a:t>Úrovně psychologické práce v paliativní léčbě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9363"/>
            <a:ext cx="8229600" cy="39338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pacienty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příbuzné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bereavement - péče o pozůstalé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ošetřující tým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práce s dobrovolníky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edukace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práce na sobě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873250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Specifika psychologické práce v paliativní léčbě: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Zakázka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Struktura času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Emočně nabité prostředí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Terapeutický cíl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Forma práce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Možnosti PT působení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Komunikace - individuální přístup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119438"/>
            <a:ext cx="4321175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82688"/>
            <a:ext cx="8229600" cy="40624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>
                <a:solidFill>
                  <a:srgbClr val="FFFF00"/>
                </a:solidFill>
              </a:rPr>
              <a:t>„</a:t>
            </a:r>
            <a:r>
              <a:rPr lang="en-GB" sz="4000" b="1" i="1" dirty="0" err="1" smtClean="0">
                <a:solidFill>
                  <a:srgbClr val="FFFF00"/>
                </a:solidFill>
              </a:rPr>
              <a:t>Smrt</a:t>
            </a:r>
            <a:r>
              <a:rPr lang="en-GB" sz="4000" b="1" i="1" dirty="0" smtClean="0">
                <a:solidFill>
                  <a:srgbClr val="FFFF00"/>
                </a:solidFill>
              </a:rPr>
              <a:t> je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přirozenou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součástí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života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všech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bytostí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na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tomto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světě</a:t>
            </a:r>
            <a:r>
              <a:rPr lang="en-GB" sz="4000" b="1" i="1" dirty="0" smtClean="0">
                <a:solidFill>
                  <a:srgbClr val="FFFF00"/>
                </a:solidFill>
              </a:rPr>
              <a:t>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Jak vypadá vlastní psychologická práce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Kontakt, vztah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co by měl přinést, dotyk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Respektovat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individuální proces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dát prostor a čas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Jak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pacient rozumí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tomu, co se s ním děje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Hledat smysl toho</a:t>
            </a:r>
            <a:r>
              <a:rPr lang="cs-CZ" sz="2400" dirty="0">
                <a:solidFill>
                  <a:srgbClr val="FFFF00"/>
                </a:solidFill>
              </a:rPr>
              <a:t>, </a:t>
            </a:r>
            <a:r>
              <a:rPr lang="cs-CZ" sz="2400" b="1" dirty="0">
                <a:solidFill>
                  <a:srgbClr val="FFFF00"/>
                </a:solidFill>
              </a:rPr>
              <a:t>co pacient říká-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proč teď? kontext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Uvědomění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bazálního  ohrožení života</a:t>
            </a:r>
            <a:r>
              <a:rPr lang="cs-CZ" sz="2400" dirty="0">
                <a:solidFill>
                  <a:srgbClr val="FFFF00"/>
                </a:solidFill>
              </a:rPr>
              <a:t> –  </a:t>
            </a:r>
            <a:r>
              <a:rPr lang="cs-CZ" sz="2400" dirty="0">
                <a:solidFill>
                  <a:schemeClr val="bg1"/>
                </a:solidFill>
              </a:rPr>
              <a:t>v popředí není primárně psychický problém, ale fyziologické funkce těla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Práce s bolestí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a jak ji člověk používá. Psychická bolest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Zprostředkování kontaktu s vlastní </a:t>
            </a:r>
            <a:r>
              <a:rPr lang="cs-CZ" sz="2400" b="1" dirty="0" err="1">
                <a:solidFill>
                  <a:srgbClr val="FFFF00"/>
                </a:solidFill>
              </a:rPr>
              <a:t>sebepodporou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tělo selhává, najít jiné zdroje. Jaké obrany? Hranice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Podpora </a:t>
            </a:r>
            <a:r>
              <a:rPr lang="cs-CZ" sz="2400" dirty="0">
                <a:solidFill>
                  <a:schemeClr val="bg1"/>
                </a:solidFill>
              </a:rPr>
              <a:t>– může si dovolit požádat a přijmout podporu zvenčí? Sociální vztahy, blízkost.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Emoce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jak s nimi nakládá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23018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b="1" i="1" dirty="0" smtClean="0">
                <a:solidFill>
                  <a:srgbClr val="FFFF00"/>
                </a:solidFill>
              </a:rPr>
              <a:t>TERAPEUTICKÁ PRÁCE: </a:t>
            </a:r>
            <a:r>
              <a:rPr lang="en-GB" sz="4000" i="1" dirty="0" smtClean="0"/>
              <a:t/>
            </a:r>
            <a:br>
              <a:rPr lang="en-GB" sz="4000" i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i="1" dirty="0" err="1" smtClean="0">
                <a:solidFill>
                  <a:srgbClr val="FFFF00"/>
                </a:solidFill>
              </a:rPr>
              <a:t>Prožívání</a:t>
            </a:r>
            <a:r>
              <a:rPr lang="en-GB" sz="3200" b="1" i="1" dirty="0" smtClean="0">
                <a:solidFill>
                  <a:srgbClr val="FFFF00"/>
                </a:solidFill>
              </a:rPr>
              <a:t>,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uvědomování</a:t>
            </a:r>
            <a:r>
              <a:rPr lang="en-GB" sz="3200" b="1" i="1" dirty="0" smtClean="0">
                <a:solidFill>
                  <a:srgbClr val="FFFF00"/>
                </a:solidFill>
              </a:rPr>
              <a:t> a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podpora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br>
              <a:rPr lang="en-GB" sz="3200" b="1" i="1" dirty="0" smtClean="0">
                <a:solidFill>
                  <a:srgbClr val="FFFF00"/>
                </a:solidFill>
              </a:rPr>
            </a:br>
            <a:r>
              <a:rPr lang="en-GB" sz="3200" b="1" i="1" dirty="0" err="1" smtClean="0">
                <a:solidFill>
                  <a:srgbClr val="FFFF00"/>
                </a:solidFill>
              </a:rPr>
              <a:t>na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úrovni</a:t>
            </a:r>
            <a:r>
              <a:rPr lang="en-GB" sz="3200" b="1" i="1" dirty="0" smtClean="0">
                <a:solidFill>
                  <a:srgbClr val="FFFF00"/>
                </a:solidFill>
              </a:rPr>
              <a:t>: </a:t>
            </a:r>
            <a:r>
              <a:rPr lang="en-GB" sz="3200" b="1" i="1" dirty="0" smtClean="0"/>
              <a:t/>
            </a:r>
            <a:br>
              <a:rPr lang="en-GB" sz="3200" b="1" i="1" dirty="0" smtClean="0"/>
            </a:br>
            <a:endParaRPr lang="en-GB" sz="3200" b="1" i="1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 smtClean="0"/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Tělesné</a:t>
            </a:r>
            <a:r>
              <a:rPr lang="en-GB" sz="2800" dirty="0" smtClean="0"/>
              <a:t> – v </a:t>
            </a:r>
            <a:r>
              <a:rPr lang="en-GB" sz="2800" dirty="0" err="1" smtClean="0"/>
              <a:t>popředí</a:t>
            </a:r>
            <a:r>
              <a:rPr lang="en-GB" sz="2800" dirty="0" smtClean="0"/>
              <a:t> </a:t>
            </a:r>
            <a:r>
              <a:rPr lang="en-GB" sz="2800" dirty="0" err="1" smtClean="0"/>
              <a:t>prožívání</a:t>
            </a:r>
            <a:r>
              <a:rPr lang="en-GB" sz="2800" dirty="0" smtClean="0"/>
              <a:t> </a:t>
            </a:r>
            <a:r>
              <a:rPr lang="en-GB" sz="2800" dirty="0" err="1" smtClean="0"/>
              <a:t>nemoci</a:t>
            </a:r>
            <a:r>
              <a:rPr lang="en-GB" sz="2800" dirty="0" smtClean="0"/>
              <a:t> a </a:t>
            </a:r>
            <a:r>
              <a:rPr lang="en-GB" sz="2800" dirty="0" err="1" smtClean="0"/>
              <a:t>jejích</a:t>
            </a:r>
            <a:r>
              <a:rPr lang="en-GB" sz="2800" dirty="0" smtClean="0"/>
              <a:t> </a:t>
            </a:r>
            <a:r>
              <a:rPr lang="en-GB" sz="2800" dirty="0" err="1" smtClean="0"/>
              <a:t>symptomů</a:t>
            </a:r>
            <a:r>
              <a:rPr lang="en-GB" sz="2800" dirty="0" smtClean="0"/>
              <a:t>, </a:t>
            </a:r>
            <a:r>
              <a:rPr lang="en-GB" sz="2800" dirty="0" err="1" smtClean="0"/>
              <a:t>bolest</a:t>
            </a:r>
            <a:r>
              <a:rPr lang="en-GB" sz="2800" dirty="0" smtClean="0"/>
              <a:t>, </a:t>
            </a:r>
            <a:r>
              <a:rPr lang="en-GB" sz="2800" dirty="0" err="1" smtClean="0"/>
              <a:t>fyzické</a:t>
            </a:r>
            <a:r>
              <a:rPr lang="en-GB" sz="2800" dirty="0" smtClean="0"/>
              <a:t> </a:t>
            </a:r>
            <a:r>
              <a:rPr lang="en-GB" sz="2800" dirty="0" err="1" smtClean="0"/>
              <a:t>utrpení</a:t>
            </a:r>
            <a:r>
              <a:rPr lang="en-GB" sz="2800" dirty="0" smtClean="0"/>
              <a:t>. </a:t>
            </a:r>
            <a:r>
              <a:rPr lang="en-GB" sz="2800" dirty="0" err="1" smtClean="0"/>
              <a:t>Ztráta</a:t>
            </a:r>
            <a:r>
              <a:rPr lang="en-GB" sz="2800" dirty="0" smtClean="0"/>
              <a:t> </a:t>
            </a:r>
            <a:r>
              <a:rPr lang="en-GB" sz="2800" dirty="0" err="1" smtClean="0"/>
              <a:t>sebepodpory</a:t>
            </a:r>
            <a:endParaRPr lang="en-GB" sz="2800" dirty="0" smtClean="0"/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Emocionální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strach</a:t>
            </a:r>
            <a:r>
              <a:rPr lang="en-GB" sz="2800" dirty="0" smtClean="0"/>
              <a:t>, </a:t>
            </a:r>
            <a:r>
              <a:rPr lang="en-GB" sz="2800" dirty="0" err="1" smtClean="0"/>
              <a:t>úzkost</a:t>
            </a:r>
            <a:r>
              <a:rPr lang="en-GB" sz="2800" dirty="0" smtClean="0"/>
              <a:t> a </a:t>
            </a:r>
            <a:r>
              <a:rPr lang="en-GB" sz="2800" dirty="0" err="1" smtClean="0"/>
              <a:t>smutek</a:t>
            </a:r>
            <a:r>
              <a:rPr lang="en-GB" sz="2800" dirty="0" smtClean="0"/>
              <a:t> </a:t>
            </a:r>
            <a:r>
              <a:rPr lang="en-GB" sz="2800" dirty="0" err="1" smtClean="0"/>
              <a:t>jako</a:t>
            </a:r>
            <a:r>
              <a:rPr lang="en-GB" sz="2800" dirty="0" smtClean="0"/>
              <a:t> </a:t>
            </a:r>
            <a:r>
              <a:rPr lang="en-GB" sz="2800" dirty="0" err="1" smtClean="0"/>
              <a:t>přirozené</a:t>
            </a:r>
            <a:r>
              <a:rPr lang="en-GB" sz="2800" dirty="0" smtClean="0"/>
              <a:t> </a:t>
            </a:r>
            <a:r>
              <a:rPr lang="en-GB" sz="2800" dirty="0" err="1" smtClean="0"/>
              <a:t>reakce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nově</a:t>
            </a:r>
            <a:r>
              <a:rPr lang="en-GB" sz="2800" dirty="0" smtClean="0"/>
              <a:t> </a:t>
            </a:r>
            <a:r>
              <a:rPr lang="en-GB" sz="2800" dirty="0" err="1" smtClean="0"/>
              <a:t>zformované</a:t>
            </a:r>
            <a:r>
              <a:rPr lang="en-GB" sz="2800" dirty="0" smtClean="0"/>
              <a:t> pole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Kognitivní</a:t>
            </a:r>
            <a:r>
              <a:rPr lang="en-GB" sz="2800" dirty="0" smtClean="0"/>
              <a:t> – </a:t>
            </a:r>
            <a:r>
              <a:rPr lang="en-GB" sz="2800" dirty="0" err="1" smtClean="0"/>
              <a:t>pojmenování</a:t>
            </a:r>
            <a:r>
              <a:rPr lang="en-GB" sz="2800" dirty="0" smtClean="0"/>
              <a:t>, </a:t>
            </a:r>
            <a:r>
              <a:rPr lang="en-GB" sz="2800" dirty="0" err="1" smtClean="0"/>
              <a:t>porozumění</a:t>
            </a:r>
            <a:r>
              <a:rPr lang="en-GB" sz="2800" dirty="0" smtClean="0"/>
              <a:t>, </a:t>
            </a:r>
            <a:r>
              <a:rPr lang="en-GB" sz="2800" dirty="0" err="1" smtClean="0"/>
              <a:t>možnost</a:t>
            </a:r>
            <a:r>
              <a:rPr lang="en-GB" sz="2800" dirty="0" smtClean="0"/>
              <a:t> </a:t>
            </a:r>
            <a:r>
              <a:rPr lang="en-GB" sz="2800" dirty="0" err="1" smtClean="0"/>
              <a:t>integrace</a:t>
            </a:r>
            <a:r>
              <a:rPr lang="en-GB" sz="2800" dirty="0" smtClean="0"/>
              <a:t>. </a:t>
            </a:r>
            <a:r>
              <a:rPr lang="en-GB" sz="2800" dirty="0" err="1" smtClean="0"/>
              <a:t>Vzhledem</a:t>
            </a:r>
            <a:r>
              <a:rPr lang="en-GB" sz="2800" dirty="0" smtClean="0"/>
              <a:t> k dg. </a:t>
            </a:r>
            <a:r>
              <a:rPr lang="en-GB" sz="2800" dirty="0" err="1" smtClean="0"/>
              <a:t>někdy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této</a:t>
            </a:r>
            <a:r>
              <a:rPr lang="en-GB" sz="2800" dirty="0" smtClean="0"/>
              <a:t> </a:t>
            </a:r>
            <a:r>
              <a:rPr lang="en-GB" sz="2800" dirty="0" err="1" smtClean="0"/>
              <a:t>úrovni</a:t>
            </a:r>
            <a:r>
              <a:rPr lang="en-GB" sz="2800" dirty="0" smtClean="0"/>
              <a:t> </a:t>
            </a:r>
            <a:r>
              <a:rPr lang="en-GB" sz="2800" dirty="0" err="1" smtClean="0"/>
              <a:t>nelze</a:t>
            </a:r>
            <a:r>
              <a:rPr lang="en-GB" sz="2800" dirty="0" smtClean="0"/>
              <a:t> </a:t>
            </a:r>
            <a:r>
              <a:rPr lang="en-GB" sz="2800" dirty="0" err="1" smtClean="0"/>
              <a:t>plně</a:t>
            </a:r>
            <a:r>
              <a:rPr lang="en-GB" sz="2800" dirty="0" smtClean="0"/>
              <a:t> </a:t>
            </a:r>
            <a:r>
              <a:rPr lang="en-GB" sz="2800" dirty="0" err="1" smtClean="0"/>
              <a:t>pracovat</a:t>
            </a:r>
            <a:r>
              <a:rPr lang="en-GB" sz="2800" dirty="0" smtClean="0"/>
              <a:t> (</a:t>
            </a:r>
            <a:r>
              <a:rPr lang="en-GB" sz="2800" dirty="0" err="1" smtClean="0"/>
              <a:t>organicita</a:t>
            </a:r>
            <a:r>
              <a:rPr lang="en-GB" sz="2800" dirty="0" smtClean="0"/>
              <a:t>, </a:t>
            </a:r>
            <a:r>
              <a:rPr lang="en-GB" sz="2800" dirty="0" err="1" smtClean="0"/>
              <a:t>medikace</a:t>
            </a:r>
            <a:r>
              <a:rPr lang="en-GB" sz="2800" dirty="0" smtClean="0"/>
              <a:t>, </a:t>
            </a:r>
            <a:r>
              <a:rPr lang="en-GB" sz="2800" dirty="0" err="1" smtClean="0"/>
              <a:t>terminální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vyčerpání</a:t>
            </a:r>
            <a:r>
              <a:rPr lang="en-GB" sz="2800" dirty="0" smtClean="0"/>
              <a:t>),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druhou</a:t>
            </a:r>
            <a:r>
              <a:rPr lang="en-GB" sz="2800" dirty="0" smtClean="0"/>
              <a:t> </a:t>
            </a:r>
            <a:r>
              <a:rPr lang="en-GB" sz="2800" dirty="0" err="1" smtClean="0"/>
              <a:t>stranu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člověk</a:t>
            </a:r>
            <a:r>
              <a:rPr lang="en-GB" sz="2800" dirty="0" smtClean="0"/>
              <a:t> s </a:t>
            </a:r>
            <a:r>
              <a:rPr lang="en-GB" sz="2800" dirty="0" err="1" smtClean="0"/>
              <a:t>demencí</a:t>
            </a:r>
            <a:r>
              <a:rPr lang="en-GB" sz="2800" dirty="0" smtClean="0"/>
              <a:t> </a:t>
            </a:r>
            <a:r>
              <a:rPr lang="en-GB" sz="2800" dirty="0" err="1" smtClean="0"/>
              <a:t>má</a:t>
            </a:r>
            <a:r>
              <a:rPr lang="en-GB" sz="2800" dirty="0" smtClean="0"/>
              <a:t> </a:t>
            </a:r>
            <a:r>
              <a:rPr lang="en-GB" sz="2800" dirty="0" err="1" smtClean="0"/>
              <a:t>určitou</a:t>
            </a:r>
            <a:r>
              <a:rPr lang="en-GB" sz="2800" dirty="0" smtClean="0"/>
              <a:t> </a:t>
            </a:r>
            <a:r>
              <a:rPr lang="en-GB" sz="2800" dirty="0" err="1" smtClean="0"/>
              <a:t>míru</a:t>
            </a:r>
            <a:r>
              <a:rPr lang="en-GB" sz="2800" dirty="0" smtClean="0"/>
              <a:t> </a:t>
            </a:r>
            <a:r>
              <a:rPr lang="en-GB" sz="2800" dirty="0" err="1" smtClean="0"/>
              <a:t>sebereflexe</a:t>
            </a:r>
            <a:r>
              <a:rPr lang="en-GB" sz="2800" dirty="0" smtClean="0"/>
              <a:t> a </a:t>
            </a:r>
            <a:r>
              <a:rPr lang="en-GB" sz="2800" dirty="0" err="1" smtClean="0"/>
              <a:t>sebeuvědomování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Respekt</a:t>
            </a:r>
            <a:r>
              <a:rPr lang="en-GB" sz="4000" b="1" i="1" dirty="0" smtClean="0">
                <a:solidFill>
                  <a:srgbClr val="FFFF00"/>
                </a:solidFill>
              </a:rPr>
              <a:t> k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procesu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klienta</a:t>
            </a:r>
            <a:r>
              <a:rPr lang="en-GB" sz="4000" b="1" i="1" dirty="0" smtClean="0">
                <a:solidFill>
                  <a:srgbClr val="FFFF00"/>
                </a:solidFill>
              </a:rPr>
              <a:t> v pp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Klient může reagovat teď a tady jakkoli, podle své momentální kapacity – důvěra v klienta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Obrany a narušení mají svoji funkci – netlačit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Umírání = habituální ohrožení, nová zkušenost, na kterou se musí adaptovat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Chybí dostatek sebepodpory – v rámci progrese choroby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Velmi emoční prostředí plné introjektů a projekcí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Snižuje se schopnost integrace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Dodáním podpory můžeme podpořit schopnost seberegulace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dirty="0" err="1" smtClean="0">
                <a:solidFill>
                  <a:srgbClr val="FFFF00"/>
                </a:solidFill>
              </a:rPr>
              <a:t>Práce</a:t>
            </a:r>
            <a:r>
              <a:rPr lang="en-GB" b="1" i="1" dirty="0" smtClean="0">
                <a:solidFill>
                  <a:srgbClr val="FFFF00"/>
                </a:solidFill>
              </a:rPr>
              <a:t> s </a:t>
            </a:r>
            <a:r>
              <a:rPr lang="en-GB" b="1" i="1" dirty="0" err="1" smtClean="0">
                <a:solidFill>
                  <a:srgbClr val="FFFF00"/>
                </a:solidFill>
              </a:rPr>
              <a:t>časem</a:t>
            </a:r>
            <a:endParaRPr lang="en-GB" b="1" i="1" dirty="0" smtClean="0">
              <a:solidFill>
                <a:srgbClr val="FFFF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Terapeutický proces limitován progresí onemocnění, vývojem komplikujících symptomů</a:t>
            </a:r>
          </a:p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Nelze vždy předpokládat kontinuitu a dlouhodobý vývoj s jasnými fázemi terapie končící pozitivní změnou</a:t>
            </a:r>
          </a:p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V popředí potřeby klienta „teď a tady“ – jejich uvědomění, prožitek, sebereflexe – zásadní terapeutický význam v 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872208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Hlavní zakázky psychologické práce: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Krizová intervence a podpůrný psychoterapeutický rozhovor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v rámci jednotlivých fází vyrovnávání se s umíráním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možnost projevit obavy, svěřit se s potřebami, nebýt sám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možnost fyzického kontaktu, pozitivního sycení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-  pomoci pojmenovat problém, umožnit náhled Pozor na nechtěnou interpretaci!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6767513" cy="59039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200" dirty="0">
                <a:solidFill>
                  <a:srgbClr val="FFFF00"/>
                </a:solidFill>
              </a:rPr>
              <a:t>	</a:t>
            </a:r>
            <a:r>
              <a:rPr lang="cs-CZ" b="1" i="1" dirty="0">
                <a:solidFill>
                  <a:srgbClr val="FFFF00"/>
                </a:solidFill>
              </a:rPr>
              <a:t>Nejčastější uváděné strachy:</a:t>
            </a:r>
            <a:r>
              <a:rPr lang="cs-CZ" i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1.  ze ztráty blízkých osob, izolace,  opuštění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2.  z nepochopení, nepřijetí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3.  z vedlejších účinků terapie a souvisejících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postižení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4.  ze ztráty tělesné integrity, lidské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důstojnosti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5.  ze závislosti na druhých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6.  ze ztráty sebekontroly, psychofyzické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regrese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7.  ze žárlivosti vůči zdravým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8.  z vlastní vnitřní zloby a zlosti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9.  z bolesti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10. ze smrti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2276475"/>
            <a:ext cx="1943100" cy="266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r>
              <a:rPr lang="cs-CZ" sz="2800" b="1" i="1" dirty="0">
                <a:solidFill>
                  <a:srgbClr val="FFFF00"/>
                </a:solidFill>
              </a:rPr>
              <a:t>Psychoterapie depresivních stavů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9750" y="692697"/>
            <a:ext cx="7254875" cy="66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depresivní stádium (dle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Kübler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Rossové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)+ deprese v klinickém smyslu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rámci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polymorbidity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obtížně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diagnostikovatelná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dle posuzovacích škál asi ¼ hospitalizovaných onkologických pacientů, v pokročilých stádiích jistě více</a:t>
            </a:r>
          </a:p>
          <a:p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maskované deprese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převládají somatické příznaky (závratě,dechové potíže, poruchy srdečního rytmu, spánku, nechutenství, bolestivé pocity a zvýšená citlivost na bolest…)</a:t>
            </a:r>
          </a:p>
          <a:p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ČASTÉ OMYLY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-pacientův strach, že lékaře jeho psychické problémy 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nezajímají, že je nelze ovlivnit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-lékař se nezajímá o emoční dopad choroby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-lékař má strach o tomto komunikovat (z pacientových i svých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nezvládnutých emocí)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-deprese považována u závažných onemocnění za přiměřenou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okolnostem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</a:pP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r>
              <a:rPr lang="cs-CZ" b="1" i="1" dirty="0">
                <a:solidFill>
                  <a:srgbClr val="FFFF00"/>
                </a:solidFill>
              </a:rPr>
              <a:t>Psychoterapie bolesti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sz="2400" dirty="0" err="1">
                <a:solidFill>
                  <a:srgbClr val="FFFF00"/>
                </a:solidFill>
              </a:rPr>
              <a:t>Total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err="1">
                <a:solidFill>
                  <a:srgbClr val="FFFF00"/>
                </a:solidFill>
              </a:rPr>
              <a:t>pain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Vnímání a prožívání bolesti ovlivněno psychogenně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Osobnostní podmíněnost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Obrany, zástupný problém, orientace v problému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FFFF00"/>
                </a:solidFill>
              </a:rPr>
              <a:t>Použití relaxací, AT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             imaginací</a:t>
            </a:r>
          </a:p>
          <a:p>
            <a:pPr>
              <a:buFontTx/>
              <a:buNone/>
            </a:pPr>
            <a:r>
              <a:rPr lang="cs-CZ" dirty="0"/>
              <a:t>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103187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759450"/>
          </a:xfrm>
        </p:spPr>
        <p:txBody>
          <a:bodyPr/>
          <a:lstStyle/>
          <a:p>
            <a:r>
              <a:rPr lang="cs-CZ" sz="2800" b="1" i="1" dirty="0">
                <a:solidFill>
                  <a:srgbClr val="FFFF00"/>
                </a:solidFill>
              </a:rPr>
              <a:t>Práce s tématem ZTRÁTY, hledání smyslu života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Prožívání </a:t>
            </a:r>
            <a:r>
              <a:rPr lang="cs-CZ" sz="2400" b="1" dirty="0">
                <a:solidFill>
                  <a:srgbClr val="FFFF00"/>
                </a:solidFill>
              </a:rPr>
              <a:t>ZTRÁTY</a:t>
            </a:r>
            <a:r>
              <a:rPr lang="cs-CZ" sz="2400" dirty="0">
                <a:solidFill>
                  <a:srgbClr val="FFFF00"/>
                </a:solidFill>
              </a:rPr>
              <a:t> – </a:t>
            </a:r>
            <a:r>
              <a:rPr lang="cs-CZ" sz="2400" dirty="0" err="1">
                <a:solidFill>
                  <a:srgbClr val="FFFF00"/>
                </a:solidFill>
              </a:rPr>
              <a:t>psychol</a:t>
            </a:r>
            <a:r>
              <a:rPr lang="cs-CZ" sz="2400" dirty="0">
                <a:solidFill>
                  <a:srgbClr val="FFFF00"/>
                </a:solidFill>
              </a:rPr>
              <a:t>. reakce je zármutek, beznaděj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Pomoci znovu nalézt smysl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Např. v naplnění života a jeho cílů, vlastní přesah v tom, co dokáže nyní apod.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Pomoci při pozitivním bilancování života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rgbClr val="FFFF00"/>
                </a:solidFill>
              </a:rPr>
              <a:t>Důl. úroveň </a:t>
            </a:r>
            <a:r>
              <a:rPr lang="cs-CZ" sz="2800" b="1" dirty="0">
                <a:solidFill>
                  <a:srgbClr val="FFFF00"/>
                </a:solidFill>
              </a:rPr>
              <a:t>SPIRITUALITY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rgbClr val="FFFF00"/>
                </a:solidFill>
              </a:rPr>
              <a:t>Pojem Spirituální bolest (C. </a:t>
            </a:r>
            <a:r>
              <a:rPr lang="cs-CZ" sz="2800" dirty="0" err="1">
                <a:solidFill>
                  <a:srgbClr val="FFFF00"/>
                </a:solidFill>
              </a:rPr>
              <a:t>Sandersová</a:t>
            </a:r>
            <a:r>
              <a:rPr lang="cs-CZ" sz="2800" dirty="0">
                <a:solidFill>
                  <a:srgbClr val="FFFF00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   izolace, vina, neodpuštění, strach, hněv….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3025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pacientů ve vigilním komatu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Bazální stimulace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FF00"/>
                </a:solidFill>
              </a:rPr>
              <a:t>Podnětová</a:t>
            </a:r>
            <a:r>
              <a:rPr lang="cs-CZ" sz="2400" dirty="0">
                <a:solidFill>
                  <a:srgbClr val="FFFF00"/>
                </a:solidFill>
              </a:rPr>
              <a:t> terapie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 v kontaktu s rodinou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pacientů s kognitivními poruchami, demencí a projevy organického </a:t>
            </a:r>
            <a:r>
              <a:rPr lang="cs-CZ" sz="2800" b="1" i="1" dirty="0" err="1">
                <a:solidFill>
                  <a:srgbClr val="FFFF00"/>
                </a:solidFill>
              </a:rPr>
              <a:t>psychosyndromu</a:t>
            </a:r>
            <a:endParaRPr lang="cs-CZ" sz="2800" b="1" i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Potřebují častý a citlivý empatický kontakt, vjemy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Velký důraz na neverbální komunikaci a </a:t>
            </a:r>
            <a:r>
              <a:rPr lang="cs-CZ" sz="2400" dirty="0" err="1">
                <a:solidFill>
                  <a:srgbClr val="FFFF00"/>
                </a:solidFill>
              </a:rPr>
              <a:t>haptiku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Potřeba cílené individuální stimulace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4950"/>
            <a:ext cx="8229600" cy="1228725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</a:rPr>
              <a:t>Vývoj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postojů</a:t>
            </a:r>
            <a:r>
              <a:rPr lang="en-GB" sz="4000" b="1" i="1" dirty="0" smtClean="0">
                <a:solidFill>
                  <a:srgbClr val="FFFF00"/>
                </a:solidFill>
              </a:rPr>
              <a:t> k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umírání</a:t>
            </a:r>
            <a:r>
              <a:rPr lang="en-GB" sz="4000" b="1" i="1" dirty="0" smtClean="0">
                <a:solidFill>
                  <a:srgbClr val="FFFF00"/>
                </a:solidFill>
              </a:rPr>
              <a:t> a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smrti</a:t>
            </a:r>
            <a:r>
              <a:rPr lang="en-GB" sz="4000" b="1" i="1" dirty="0" smtClean="0">
                <a:solidFill>
                  <a:srgbClr val="FFFF00"/>
                </a:solidFill>
              </a:rPr>
              <a:t> v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Čechách</a:t>
            </a:r>
            <a:endParaRPr lang="en-GB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824412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/>
              <a:t>Cca do 50. let 20.století smrt brána jako přirozená součást života člověka, umírá se hlavně doma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/>
              <a:t>II. pol. 20. století – nemoc jako instituce, odlidštění,  smrt tabuizována, umírá se „za plentou“, informace pacientovi „škodí“, nedostatečný důraz na potřeby umírajících a jejich rodin. 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/>
              <a:t>Po 90.roce 20.století – postupný rozvoj paliativní péče, uzákonění informovanosti pacienta, snaha pochopení prožívání umírajících, o zavedení celostního vnímání pacientů. 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/>
              <a:t>Momentální trend v pp – je třeba dovést umírajcího pacienta ke smíření se smrtí, „kvalitní smrt = smířený pacient“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800200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Animační programy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832"/>
            <a:ext cx="8229600" cy="468081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stimulační programy k oživení psychických funkcí, zajištění podnětů</a:t>
            </a:r>
          </a:p>
          <a:p>
            <a:r>
              <a:rPr lang="cs-CZ" dirty="0">
                <a:solidFill>
                  <a:srgbClr val="FFFF00"/>
                </a:solidFill>
              </a:rPr>
              <a:t>socializační programy</a:t>
            </a:r>
          </a:p>
          <a:p>
            <a:r>
              <a:rPr lang="cs-CZ" dirty="0">
                <a:solidFill>
                  <a:srgbClr val="FFFF00"/>
                </a:solidFill>
              </a:rPr>
              <a:t>kvalita života, spojení se „zdravým“ životem </a:t>
            </a:r>
          </a:p>
          <a:p>
            <a:r>
              <a:rPr lang="cs-CZ" dirty="0">
                <a:solidFill>
                  <a:srgbClr val="FFFF00"/>
                </a:solidFill>
              </a:rPr>
              <a:t>využití </a:t>
            </a:r>
            <a:r>
              <a:rPr lang="cs-CZ" dirty="0" err="1">
                <a:solidFill>
                  <a:srgbClr val="FFFF00"/>
                </a:solidFill>
              </a:rPr>
              <a:t>arteterapeutických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muzikoterapeutických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biblioterapeutických</a:t>
            </a:r>
            <a:r>
              <a:rPr lang="cs-CZ" dirty="0">
                <a:solidFill>
                  <a:srgbClr val="FFFF00"/>
                </a:solidFill>
              </a:rPr>
              <a:t> a ergoterapeutických technik</a:t>
            </a:r>
          </a:p>
          <a:p>
            <a:r>
              <a:rPr lang="cs-CZ" dirty="0">
                <a:solidFill>
                  <a:srgbClr val="FFFF00"/>
                </a:solidFill>
              </a:rPr>
              <a:t>zapojení rodiny, personálu, dobrovolníků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20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systému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Pacient v rodině,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hledání nových způsobů komunikace, společné řešení problémů,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   vymanění se ze zažitých rolí,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   emoce v rodině apod.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Doprovázení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Práce s pacientem a rodinou ve finální fázi nemoci a ve smrti samotné, pomoc v kontaktu.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Důležité nebýt sám.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33663"/>
            <a:ext cx="8229600" cy="31654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>
                <a:solidFill>
                  <a:srgbClr val="FFFF00"/>
                </a:solidFill>
              </a:rPr>
              <a:t>„Smrt je osobní, individuální, hluboce intimní prožitek, jehož výjimečnost tkví hlavně v jeho nezvratitelnosti a nesdělitelnosti.“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4813"/>
            <a:ext cx="4332287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775" y="-520700"/>
            <a:ext cx="11085513" cy="790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-14288"/>
            <a:ext cx="8675688" cy="2362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66CCFF"/>
                </a:solidFill>
              </a:rPr>
              <a:t>Práce s příbuznými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66CCFF"/>
                </a:solidFill>
              </a:rPr>
              <a:t>a pozůstalými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b="1">
              <a:solidFill>
                <a:srgbClr val="66CC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b="1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2304256"/>
          </a:xfrm>
        </p:spPr>
        <p:txBody>
          <a:bodyPr/>
          <a:lstStyle/>
          <a:p>
            <a:pPr algn="ctr"/>
            <a:r>
              <a:rPr lang="cs-CZ" sz="3600" b="1" i="1" dirty="0">
                <a:solidFill>
                  <a:srgbClr val="FFFF00"/>
                </a:solidFill>
              </a:rPr>
              <a:t>Psychologická péče o rodiny pacientů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8013" cy="4824536"/>
          </a:xfrm>
        </p:spPr>
        <p:txBody>
          <a:bodyPr/>
          <a:lstStyle/>
          <a:p>
            <a:r>
              <a:rPr lang="cs-CZ" sz="2000" dirty="0">
                <a:solidFill>
                  <a:srgbClr val="FFFF00"/>
                </a:solidFill>
              </a:rPr>
              <a:t>krizová intervence</a:t>
            </a:r>
          </a:p>
          <a:p>
            <a:r>
              <a:rPr lang="cs-CZ" sz="2000" dirty="0">
                <a:solidFill>
                  <a:srgbClr val="FFFF00"/>
                </a:solidFill>
              </a:rPr>
              <a:t>Individuální pohovory, navázání kvalitního vztahu důvěry s rodinou, povzbuzování v průběhu celého pobytu pacienta v hospici</a:t>
            </a:r>
          </a:p>
          <a:p>
            <a:r>
              <a:rPr lang="cs-CZ" sz="2000" dirty="0">
                <a:solidFill>
                  <a:srgbClr val="FFFF00"/>
                </a:solidFill>
              </a:rPr>
              <a:t>facilitace otevřené autentické komunikace v rodině, pomoc v komunikaci s pacientem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rodiny pacientů ve </a:t>
            </a:r>
            <a:r>
              <a:rPr lang="cs-CZ" sz="2000" dirty="0" err="1">
                <a:solidFill>
                  <a:srgbClr val="FFFF00"/>
                </a:solidFill>
              </a:rPr>
              <a:t>vegilním</a:t>
            </a:r>
            <a:r>
              <a:rPr lang="cs-CZ" sz="2000" dirty="0">
                <a:solidFill>
                  <a:srgbClr val="FFFF00"/>
                </a:solidFill>
              </a:rPr>
              <a:t> komatu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průběžná emoční podpora doprovázející rodiny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možnost dlouhodobé psychoterapeutické péče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možnost psychoterapeutické skupiny příbuzných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při úmrtí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při truchlení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společná setkávání pozůstalých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1728192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Potřeby členů rodiny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8013" cy="4464496"/>
          </a:xfrm>
          <a:noFill/>
        </p:spPr>
        <p:txBody>
          <a:bodyPr/>
          <a:lstStyle/>
          <a:p>
            <a:r>
              <a:rPr lang="cs-CZ" sz="2000" dirty="0">
                <a:solidFill>
                  <a:srgbClr val="FFFF00"/>
                </a:solidFill>
              </a:rPr>
              <a:t>Být s umírajícím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umírajícímu nápomocen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Mít jistotu, že se umírajícímu daří dobře, že netrpí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informován o stavu umírajícího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informován o blížící se smrti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Moci projevit city 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Mít útěchu a podporu od ostatních členů rodiny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Obdržet uznání, podporu a útěchu od „profesionálů“, potvrzení, že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FF00"/>
                </a:solidFill>
              </a:rPr>
              <a:t>všichni dělají maximum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Psychologická a sociální podpora – velká zátěž, oni zůstávají se svými dalšími problémy, často psychicky i fyzicky vyčerpaní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8013" cy="1944216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Truchlení</a:t>
            </a:r>
            <a:br>
              <a:rPr lang="cs-CZ" sz="3600" b="1" i="1" dirty="0">
                <a:solidFill>
                  <a:srgbClr val="FFFF00"/>
                </a:solidFill>
              </a:rPr>
            </a:br>
            <a:r>
              <a:rPr lang="cs-CZ" sz="2400" b="1" i="1" dirty="0">
                <a:solidFill>
                  <a:srgbClr val="FFFF00"/>
                </a:solidFill>
              </a:rPr>
              <a:t>„truchlení lze přirovnat k hojení rány“</a:t>
            </a:r>
            <a:endParaRPr lang="cs-CZ" sz="3600" b="1" i="1" dirty="0">
              <a:solidFill>
                <a:srgbClr val="FFFF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8013" cy="3708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Dlouhodobý proces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Reakce na ztrátu milovaného objektu, specifický psychologický proces zpracovávání této ztráty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Zármutek s doprovodnými symptomy je normální reakcí na extrémní situaci ztráty – bez truchlení není vyrovnání!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Faktory: věk, příbuzenský poměr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Tzv. </a:t>
            </a:r>
            <a:r>
              <a:rPr lang="cs-CZ" sz="2400" b="1" dirty="0">
                <a:solidFill>
                  <a:srgbClr val="FFFF00"/>
                </a:solidFill>
              </a:rPr>
              <a:t>anticipovaný zármutek</a:t>
            </a:r>
            <a:r>
              <a:rPr lang="cs-CZ" sz="2400" dirty="0">
                <a:solidFill>
                  <a:srgbClr val="FFFF00"/>
                </a:solidFill>
              </a:rPr>
              <a:t> – </a:t>
            </a:r>
            <a:r>
              <a:rPr lang="cs-CZ" sz="2400" dirty="0" err="1">
                <a:solidFill>
                  <a:srgbClr val="FFFF00"/>
                </a:solidFill>
              </a:rPr>
              <a:t>potenc</a:t>
            </a:r>
            <a:r>
              <a:rPr lang="cs-CZ" sz="2400" dirty="0">
                <a:solidFill>
                  <a:srgbClr val="FFFF00"/>
                </a:solidFill>
              </a:rPr>
              <a:t>. pozůstalí dlouhodobě nemocných jsou nuceni zpracovávat zármutek ještě před úmrtím.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Fáze procesu truchlení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2062163"/>
            <a:ext cx="7929562" cy="3827462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Šok</a:t>
            </a:r>
            <a:r>
              <a:rPr lang="cs-CZ" dirty="0">
                <a:solidFill>
                  <a:srgbClr val="FFFF00"/>
                </a:solidFill>
              </a:rPr>
              <a:t>- </a:t>
            </a:r>
            <a:r>
              <a:rPr lang="cs-CZ" sz="2400" dirty="0">
                <a:solidFill>
                  <a:srgbClr val="FFFF00"/>
                </a:solidFill>
              </a:rPr>
              <a:t>minuty až týdny- protest, nevěřícnost, očekávání „návratu zemřelého“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Období akutního </a:t>
            </a:r>
            <a:r>
              <a:rPr lang="cs-CZ" b="1" dirty="0" err="1">
                <a:solidFill>
                  <a:srgbClr val="FFFF00"/>
                </a:solidFill>
              </a:rPr>
              <a:t>dyskomfortu</a:t>
            </a:r>
            <a:r>
              <a:rPr lang="cs-CZ" b="1" dirty="0">
                <a:solidFill>
                  <a:srgbClr val="FFFF00"/>
                </a:solidFill>
              </a:rPr>
              <a:t> a sociální izolace</a:t>
            </a:r>
            <a:r>
              <a:rPr lang="cs-CZ" dirty="0">
                <a:solidFill>
                  <a:srgbClr val="FFFF00"/>
                </a:solidFill>
              </a:rPr>
              <a:t>- </a:t>
            </a:r>
            <a:r>
              <a:rPr lang="cs-CZ" sz="2400" dirty="0">
                <a:solidFill>
                  <a:srgbClr val="FFFF00"/>
                </a:solidFill>
              </a:rPr>
              <a:t>týdny až měsíce- vzpomínky na zemřelého, izolace od ostatního světa, vlnovitě přicházející tělesné příznaky, </a:t>
            </a:r>
            <a:r>
              <a:rPr lang="cs-CZ" sz="2400" dirty="0" err="1">
                <a:solidFill>
                  <a:srgbClr val="FFFF00"/>
                </a:solidFill>
              </a:rPr>
              <a:t>distress</a:t>
            </a:r>
            <a:r>
              <a:rPr lang="cs-CZ" sz="2400" dirty="0">
                <a:solidFill>
                  <a:srgbClr val="FFFF00"/>
                </a:solidFill>
              </a:rPr>
              <a:t>, hněv, </a:t>
            </a:r>
            <a:r>
              <a:rPr lang="cs-CZ" sz="2400" dirty="0" err="1">
                <a:solidFill>
                  <a:srgbClr val="FFFF00"/>
                </a:solidFill>
              </a:rPr>
              <a:t>irritabilita</a:t>
            </a:r>
            <a:r>
              <a:rPr lang="cs-CZ" sz="2400" dirty="0">
                <a:solidFill>
                  <a:srgbClr val="FFFF00"/>
                </a:solidFill>
              </a:rPr>
              <a:t>, pocity viny, ztráta cílů a motivace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Restituce až reorganizace</a:t>
            </a:r>
            <a:r>
              <a:rPr lang="cs-CZ" dirty="0">
                <a:solidFill>
                  <a:srgbClr val="FFFF00"/>
                </a:solidFill>
              </a:rPr>
              <a:t> – </a:t>
            </a:r>
            <a:r>
              <a:rPr lang="cs-CZ" sz="2400" dirty="0">
                <a:solidFill>
                  <a:srgbClr val="FFFF00"/>
                </a:solidFill>
              </a:rPr>
              <a:t>měsíce až roky- rozloučení se starou a nalezení nové sociální role, vztahů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 marL="609600" indent="-609600"/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584176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Důležitá úloha truchlení pro pozůstalé:</a:t>
            </a:r>
            <a:r>
              <a:rPr lang="cs-CZ" sz="3200" b="1" i="1" dirty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Přijmout ztrátu jako realitu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Prožít zármutek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Zadaptovat se ve světě bez zemřelého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Citově se odpoutat od zemřelého, investovat do jiných vztahů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Na všech úrovních – </a:t>
            </a:r>
            <a:r>
              <a:rPr lang="cs-CZ" b="1" dirty="0">
                <a:solidFill>
                  <a:srgbClr val="FFFF00"/>
                </a:solidFill>
              </a:rPr>
              <a:t>emocionální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tělesné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myšlení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chování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1872208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Komplikované (patologické) truchlení</a:t>
            </a:r>
            <a:r>
              <a:rPr lang="cs-CZ" sz="2800" b="1" dirty="0">
                <a:solidFill>
                  <a:srgbClr val="FFFF00"/>
                </a:solidFill>
              </a:rPr>
              <a:t/>
            </a:r>
            <a:br>
              <a:rPr lang="cs-CZ" sz="2800" b="1" dirty="0">
                <a:solidFill>
                  <a:srgbClr val="FFFF00"/>
                </a:solidFill>
              </a:rPr>
            </a:br>
            <a:r>
              <a:rPr lang="cs-CZ" sz="2000" dirty="0">
                <a:solidFill>
                  <a:srgbClr val="FFFF00"/>
                </a:solidFill>
              </a:rPr>
              <a:t>- rozdíl je především v intenzitě a délce trvání reaktivních příznaků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8013" cy="399648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Chronické reakce – obvykle se uvádí hranice 1 roku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Opožděné reakce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Excesivní reakce – přehnané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 err="1">
                <a:solidFill>
                  <a:srgbClr val="FFFF00"/>
                </a:solidFill>
              </a:rPr>
              <a:t>Larvované</a:t>
            </a:r>
            <a:r>
              <a:rPr lang="cs-CZ" sz="2800" dirty="0">
                <a:solidFill>
                  <a:srgbClr val="FFFF00"/>
                </a:solidFill>
              </a:rPr>
              <a:t> reakce – deprese (rozdíl truchlení a deprese!), závislosti, hypochondrické symptomy, fobie, záchvaty paniky, intenzivní pocity viny, </a:t>
            </a:r>
            <a:r>
              <a:rPr lang="cs-CZ" sz="2800" dirty="0" err="1">
                <a:solidFill>
                  <a:srgbClr val="FFFF00"/>
                </a:solidFill>
              </a:rPr>
              <a:t>suicidální</a:t>
            </a:r>
            <a:r>
              <a:rPr lang="cs-CZ" sz="2800" dirty="0">
                <a:solidFill>
                  <a:srgbClr val="FFFF00"/>
                </a:solidFill>
              </a:rPr>
              <a:t> pokusy, různé formy duševních poruch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Absence truchlení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dirty="0" err="1" smtClean="0">
                <a:solidFill>
                  <a:srgbClr val="FFFF00"/>
                </a:solidFill>
              </a:rPr>
              <a:t>Kontakt</a:t>
            </a:r>
            <a:r>
              <a:rPr lang="en-GB" b="1" i="1" dirty="0" smtClean="0">
                <a:solidFill>
                  <a:srgbClr val="FFFF00"/>
                </a:solidFill>
              </a:rPr>
              <a:t> s </a:t>
            </a:r>
            <a:r>
              <a:rPr lang="en-GB" b="1" i="1" dirty="0" err="1" smtClean="0">
                <a:solidFill>
                  <a:srgbClr val="FFFF00"/>
                </a:solidFill>
              </a:rPr>
              <a:t>vlastním</a:t>
            </a:r>
            <a:r>
              <a:rPr lang="en-GB" b="1" i="1" dirty="0" smtClean="0">
                <a:solidFill>
                  <a:srgbClr val="FFFF00"/>
                </a:solidFill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</a:rPr>
              <a:t>procesem</a:t>
            </a:r>
            <a:endParaRPr lang="en-GB" b="1" i="1" dirty="0" smtClean="0">
              <a:solidFill>
                <a:srgbClr val="FFFF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Hodně důležité pro celý ošetřující tým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Uvědomění si vlastních narušení, emocí, přenosů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Profesní introjekty (lékař musí pacienta vyléčit apod.)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Uvědomění si vlastních hranic a možností, v kvalitní pp je nutné je nepřekračovat!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Prevence syndromu vyhoření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03188"/>
            <a:ext cx="8229600" cy="1358900"/>
          </a:xfrm>
        </p:spPr>
        <p:txBody>
          <a:bodyPr lIns="90000" tIns="46800" rIns="90000" bIns="46800"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en-GB" sz="3200" b="1" i="1" dirty="0" err="1" smtClean="0">
                <a:solidFill>
                  <a:srgbClr val="FFFF00"/>
                </a:solidFill>
              </a:rPr>
              <a:t>Rozdíl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mezi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kurativní</a:t>
            </a:r>
            <a:r>
              <a:rPr lang="en-GB" sz="3200" b="1" i="1" dirty="0" smtClean="0">
                <a:solidFill>
                  <a:srgbClr val="FFFF00"/>
                </a:solidFill>
              </a:rPr>
              <a:t> a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paliativní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léčbou</a:t>
            </a: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en-GB" sz="2800" b="1" dirty="0" err="1" smtClean="0">
                <a:solidFill>
                  <a:srgbClr val="FFFF00"/>
                </a:solidFill>
              </a:rPr>
              <a:t>kurativní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léčba</a:t>
            </a:r>
            <a:r>
              <a:rPr lang="en-GB" sz="2800" b="1" dirty="0" smtClean="0">
                <a:solidFill>
                  <a:srgbClr val="FFFF00"/>
                </a:solidFill>
              </a:rPr>
              <a:t>                 </a:t>
            </a:r>
            <a:r>
              <a:rPr lang="en-GB" sz="2800" b="1" dirty="0" err="1" smtClean="0">
                <a:solidFill>
                  <a:srgbClr val="FFFF00"/>
                </a:solidFill>
              </a:rPr>
              <a:t>paliativní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léčba</a:t>
            </a:r>
            <a:endParaRPr lang="en-GB" sz="2800" b="1" dirty="0" smtClean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</a:rPr>
              <a:t>Léčba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nemoci</a:t>
            </a:r>
            <a:r>
              <a:rPr lang="en-GB" sz="2000" b="1" dirty="0" smtClean="0"/>
              <a:t> je </a:t>
            </a:r>
            <a:r>
              <a:rPr lang="en-GB" sz="2000" b="1" dirty="0" err="1" smtClean="0">
                <a:solidFill>
                  <a:srgbClr val="FFFF00"/>
                </a:solidFill>
              </a:rPr>
              <a:t>nadřazena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subjektivním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pocitům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nepohody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Použití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invazivních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metod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/>
              <a:t>a </a:t>
            </a:r>
            <a:r>
              <a:rPr lang="en-GB" sz="2000" b="1" dirty="0" err="1" smtClean="0"/>
              <a:t>agresivní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léčby</a:t>
            </a:r>
            <a:r>
              <a:rPr lang="en-GB" sz="2000" b="1" dirty="0" smtClean="0"/>
              <a:t> (</a:t>
            </a:r>
            <a:r>
              <a:rPr lang="en-GB" sz="2000" b="1" dirty="0" err="1" smtClean="0"/>
              <a:t>chemoterapie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apod</a:t>
            </a:r>
            <a:r>
              <a:rPr lang="en-GB" sz="2000" b="1" dirty="0" smtClean="0"/>
              <a:t>.) </a:t>
            </a:r>
            <a:r>
              <a:rPr lang="en-GB" sz="2000" b="1" dirty="0" err="1" smtClean="0"/>
              <a:t>spojených</a:t>
            </a:r>
            <a:r>
              <a:rPr lang="en-GB" sz="2000" b="1" dirty="0" smtClean="0"/>
              <a:t> s </a:t>
            </a:r>
            <a:r>
              <a:rPr lang="en-GB" sz="2000" b="1" dirty="0" err="1" smtClean="0"/>
              <a:t>přechodným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zhoršením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některých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somatických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symptomů</a:t>
            </a:r>
            <a:endParaRPr lang="en-GB" sz="2000" b="1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Bolest</a:t>
            </a:r>
            <a:r>
              <a:rPr lang="en-GB" sz="2000" b="1" dirty="0" smtClean="0"/>
              <a:t> – </a:t>
            </a:r>
            <a:r>
              <a:rPr lang="en-GB" sz="2000" b="1" dirty="0" err="1" smtClean="0"/>
              <a:t>nastupuje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přechodné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zhoršení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Kauzální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přístup</a:t>
            </a:r>
            <a:endParaRPr lang="en-GB" sz="2000" b="1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</a:rPr>
              <a:t>Cíl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léčby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/>
              <a:t>– </a:t>
            </a:r>
            <a:r>
              <a:rPr lang="en-GB" sz="2000" b="1" dirty="0" err="1" smtClean="0"/>
              <a:t>vyléčení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nemoci</a:t>
            </a:r>
            <a:r>
              <a:rPr lang="en-GB" sz="2000" b="1" dirty="0" smtClean="0"/>
              <a:t>, </a:t>
            </a:r>
            <a:r>
              <a:rPr lang="cs-CZ" sz="2000" b="1" dirty="0" smtClean="0"/>
              <a:t>     </a:t>
            </a: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b="1" dirty="0" smtClean="0">
                <a:solidFill>
                  <a:srgbClr val="FFFF00"/>
                </a:solidFill>
              </a:rPr>
              <a:t>              </a:t>
            </a:r>
            <a:r>
              <a:rPr lang="en-GB" sz="2000" b="1" dirty="0" smtClean="0">
                <a:solidFill>
                  <a:srgbClr val="FFFF00"/>
                </a:solidFill>
              </a:rPr>
              <a:t>PŘE</a:t>
            </a:r>
            <a:r>
              <a:rPr lang="cs-CZ" sz="2000" b="1" dirty="0" smtClean="0">
                <a:solidFill>
                  <a:srgbClr val="FFFF00"/>
                </a:solidFill>
              </a:rPr>
              <a:t>Ž</a:t>
            </a:r>
            <a:r>
              <a:rPr lang="en-GB" sz="2000" b="1" dirty="0" smtClean="0">
                <a:solidFill>
                  <a:srgbClr val="FFFF00"/>
                </a:solidFill>
              </a:rPr>
              <a:t>ÍT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0" y="1557338"/>
            <a:ext cx="4038600" cy="482399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Jednoznačně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stanovena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diagnóza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nevyléčitelné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nemoci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/>
              <a:t>v </a:t>
            </a:r>
            <a:r>
              <a:rPr lang="en-GB" sz="2000" b="1" dirty="0" err="1" smtClean="0"/>
              <a:t>individuálním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horizontu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smrti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dle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typu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choroby</a:t>
            </a:r>
            <a:endParaRPr lang="en-GB" sz="2000" b="1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</a:rPr>
              <a:t>Minimalizace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invazivních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postupů</a:t>
            </a:r>
            <a:r>
              <a:rPr lang="en-GB" sz="2000" b="1" dirty="0" smtClean="0"/>
              <a:t> a </a:t>
            </a:r>
            <a:r>
              <a:rPr lang="en-GB" sz="2000" b="1" dirty="0" err="1" smtClean="0"/>
              <a:t>léčby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zhoršující</a:t>
            </a:r>
            <a:r>
              <a:rPr lang="en-GB" sz="2000" b="1" dirty="0" smtClean="0"/>
              <a:t> subj. </a:t>
            </a:r>
            <a:r>
              <a:rPr lang="en-GB" sz="2000" b="1" dirty="0" err="1" smtClean="0"/>
              <a:t>prožívání</a:t>
            </a:r>
            <a:endParaRPr lang="en-GB" sz="2000" b="1" dirty="0" smtClean="0"/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Důraz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na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léčbu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akutních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symptomů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/>
              <a:t>choroby</a:t>
            </a:r>
            <a:r>
              <a:rPr lang="en-GB" sz="2000" b="1" dirty="0" smtClean="0"/>
              <a:t> – </a:t>
            </a:r>
            <a:r>
              <a:rPr lang="en-GB" sz="2000" b="1" dirty="0" err="1" smtClean="0"/>
              <a:t>dušnost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bolest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kachexie</a:t>
            </a:r>
            <a:r>
              <a:rPr lang="en-GB" sz="2000" b="1" dirty="0" smtClean="0"/>
              <a:t>.</a:t>
            </a: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Celostní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přístup</a:t>
            </a:r>
            <a:r>
              <a:rPr lang="en-GB" sz="2000" b="1" dirty="0" smtClean="0"/>
              <a:t> </a:t>
            </a: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</a:rPr>
              <a:t>Cíl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léčby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/>
              <a:t>– </a:t>
            </a:r>
            <a:r>
              <a:rPr lang="en-GB" sz="2000" b="1" dirty="0" err="1" smtClean="0"/>
              <a:t>zlepšení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kvality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života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adaptace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život</a:t>
            </a:r>
            <a:r>
              <a:rPr lang="en-GB" sz="2000" b="1" dirty="0" smtClean="0"/>
              <a:t> s </a:t>
            </a:r>
            <a:r>
              <a:rPr lang="en-GB" sz="2000" b="1" dirty="0" err="1" smtClean="0"/>
              <a:t>nemocí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FFFF00"/>
                </a:solidFill>
              </a:rPr>
              <a:t>KVALITNÍ SMRT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cs-CZ" sz="3200" b="1"/>
              <a:t/>
            </a:r>
            <a:br>
              <a:rPr lang="cs-CZ" sz="3200" b="1"/>
            </a:br>
            <a:r>
              <a:rPr lang="cs-CZ" sz="3200" b="1">
                <a:solidFill>
                  <a:srgbClr val="FFFF00"/>
                </a:solidFill>
              </a:rPr>
              <a:t>Burn out – syndrom vyhoření</a:t>
            </a:r>
            <a:br>
              <a:rPr lang="cs-CZ" sz="3200" b="1">
                <a:solidFill>
                  <a:srgbClr val="FFFF00"/>
                </a:solidFill>
              </a:rPr>
            </a:br>
            <a:r>
              <a:rPr lang="cs-CZ" sz="2800">
                <a:solidFill>
                  <a:srgbClr val="FFFF00"/>
                </a:solidFill>
              </a:rPr>
              <a:t>„v kamnech dohoří poslední poleno, až úplně vyhasnou“</a:t>
            </a:r>
            <a:endParaRPr lang="cs-CZ" sz="3200" b="1">
              <a:solidFill>
                <a:srgbClr val="FFFF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565400"/>
            <a:ext cx="8229600" cy="34893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2000" b="1">
                <a:solidFill>
                  <a:srgbClr val="FFFF00"/>
                </a:solidFill>
              </a:rPr>
              <a:t>3 stadia 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časová nouze, práce začíná ztrácet systém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Neurotické symptomy provázené pocitem, že pořád musím něco dělat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Pocit, že „musím“, se ztrácí, obrací se v to, že nemusím nic, vše je problém, obtěžují mne běžné pracovní povinnosti. Touha po izolaci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655763"/>
          </a:xfrm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 smtClean="0"/>
              <a:t>Zahrnutím smrti do vlastního myšlení a jednání žije člověk vědoměji a soustředěněji …..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300663"/>
            <a:ext cx="8207375" cy="1152525"/>
          </a:xfrm>
        </p:spPr>
        <p:txBody>
          <a:bodyPr lIns="90000" tIns="46800" rIns="90000" bIns="46800"/>
          <a:lstStyle/>
          <a:p>
            <a:pPr marL="0" indent="0" algn="ctr" eaLnBrk="1" hangingPunct="1"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smtClean="0"/>
              <a:t>…a dává si pozor, aby svůj čas nepromarnil bezcennostmi.“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2276475"/>
            <a:ext cx="3963988" cy="2733675"/>
            <a:chOff x="1610" y="1434"/>
            <a:chExt cx="2497" cy="1722"/>
          </a:xfrm>
        </p:grpSpPr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1434"/>
              <a:ext cx="2498" cy="17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1610" y="1434"/>
              <a:ext cx="2498" cy="17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7"/>
            <a:ext cx="8229600" cy="6408713"/>
          </a:xfrm>
        </p:spPr>
        <p:txBody>
          <a:bodyPr/>
          <a:lstStyle/>
          <a:p>
            <a:pPr algn="l"/>
            <a:r>
              <a:rPr lang="cs-CZ" sz="1600" b="1" dirty="0">
                <a:solidFill>
                  <a:srgbClr val="FFFF00"/>
                </a:solidFill>
              </a:rPr>
              <a:t>Výběr z mnohé literatury: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Kübler</a:t>
            </a:r>
            <a:r>
              <a:rPr lang="cs-CZ" sz="1600" b="1" dirty="0" smtClean="0">
                <a:solidFill>
                  <a:srgbClr val="FFFF00"/>
                </a:solidFill>
              </a:rPr>
              <a:t>-</a:t>
            </a:r>
            <a:r>
              <a:rPr lang="cs-CZ" sz="1600" b="1" dirty="0" err="1" smtClean="0">
                <a:solidFill>
                  <a:srgbClr val="FFFF00"/>
                </a:solidFill>
              </a:rPr>
              <a:t>Rossová</a:t>
            </a:r>
            <a:r>
              <a:rPr lang="cs-CZ" sz="1600" b="1" dirty="0">
                <a:solidFill>
                  <a:srgbClr val="FFFF00"/>
                </a:solidFill>
              </a:rPr>
              <a:t>, Elizabeth: Otázky a odpovědi o smrti a umírání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          O smrti a životě po ní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          další…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Frankl</a:t>
            </a:r>
            <a:r>
              <a:rPr lang="cs-CZ" sz="1600" b="1" dirty="0">
                <a:solidFill>
                  <a:srgbClr val="FFFF00"/>
                </a:solidFill>
              </a:rPr>
              <a:t>, Viktor E.: Lékařská péče o duši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Vůle ke smyslu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další……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Lukasová</a:t>
            </a:r>
            <a:r>
              <a:rPr lang="cs-CZ" sz="1600" b="1" dirty="0">
                <a:solidFill>
                  <a:srgbClr val="FFFF00"/>
                </a:solidFill>
              </a:rPr>
              <a:t>, Elizabeth: I tvoje utrpení má smysl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další…..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Grosz</a:t>
            </a:r>
            <a:r>
              <a:rPr lang="cs-CZ" sz="1600" b="1" dirty="0">
                <a:solidFill>
                  <a:srgbClr val="FFFF00"/>
                </a:solidFill>
              </a:rPr>
              <a:t>, Anton: Dopisy umírajícímu příteli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Mindel</a:t>
            </a:r>
            <a:r>
              <a:rPr lang="cs-CZ" sz="1600" b="1" dirty="0">
                <a:solidFill>
                  <a:srgbClr val="FFFF00"/>
                </a:solidFill>
              </a:rPr>
              <a:t>, Arnold: Vigilní koma, Snové tělo a další….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smtClean="0">
                <a:solidFill>
                  <a:srgbClr val="FFFF00"/>
                </a:solidFill>
              </a:rPr>
              <a:t>Vorlíček </a:t>
            </a:r>
            <a:r>
              <a:rPr lang="cs-CZ" sz="1600" b="1" dirty="0">
                <a:solidFill>
                  <a:srgbClr val="FFFF00"/>
                </a:solidFill>
              </a:rPr>
              <a:t>a </a:t>
            </a:r>
            <a:r>
              <a:rPr lang="cs-CZ" sz="1600" b="1" dirty="0" err="1">
                <a:solidFill>
                  <a:srgbClr val="FFFF00"/>
                </a:solidFill>
              </a:rPr>
              <a:t>col</a:t>
            </a:r>
            <a:r>
              <a:rPr lang="cs-CZ" sz="1600" b="1" dirty="0">
                <a:solidFill>
                  <a:srgbClr val="FFFF00"/>
                </a:solidFill>
              </a:rPr>
              <a:t>.: Paliativní medicína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Svatošová Marie: cokoli 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Haškovcová</a:t>
            </a:r>
            <a:r>
              <a:rPr lang="cs-CZ" sz="1600" b="1" dirty="0">
                <a:solidFill>
                  <a:srgbClr val="FFFF00"/>
                </a:solidFill>
              </a:rPr>
              <a:t>, M: </a:t>
            </a:r>
            <a:r>
              <a:rPr lang="cs-CZ" sz="1600" b="1" dirty="0" err="1">
                <a:solidFill>
                  <a:srgbClr val="FFFF00"/>
                </a:solidFill>
              </a:rPr>
              <a:t>Tanathologie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Vymětal</a:t>
            </a:r>
            <a:r>
              <a:rPr lang="cs-CZ" sz="1600" b="1" dirty="0">
                <a:solidFill>
                  <a:srgbClr val="FFFF00"/>
                </a:solidFill>
              </a:rPr>
              <a:t>, Jan: Základy </a:t>
            </a:r>
            <a:r>
              <a:rPr lang="cs-CZ" sz="1600" b="1" dirty="0" err="1">
                <a:solidFill>
                  <a:srgbClr val="FFFF00"/>
                </a:solidFill>
              </a:rPr>
              <a:t>lékařšké</a:t>
            </a:r>
            <a:r>
              <a:rPr lang="cs-CZ" sz="1600" b="1" dirty="0">
                <a:solidFill>
                  <a:srgbClr val="FFFF00"/>
                </a:solidFill>
              </a:rPr>
              <a:t> psychologie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Kubíčková, N.: </a:t>
            </a:r>
            <a:r>
              <a:rPr lang="cs-CZ" sz="1600" b="1" dirty="0" smtClean="0">
                <a:solidFill>
                  <a:srgbClr val="FFFF00"/>
                </a:solidFill>
              </a:rPr>
              <a:t>Truchlení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smtClean="0">
                <a:solidFill>
                  <a:srgbClr val="FFFF00"/>
                </a:solidFill>
              </a:rPr>
              <a:t>Kupka, Martin: Psychosociální aspekty paliativní péče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Volandes</a:t>
            </a:r>
            <a:r>
              <a:rPr lang="cs-CZ" sz="1600" b="1" dirty="0" smtClean="0">
                <a:solidFill>
                  <a:srgbClr val="FFFF00"/>
                </a:solidFill>
              </a:rPr>
              <a:t>, A. E.: Umění rozhovoru o konci života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Angenendt</a:t>
            </a:r>
            <a:r>
              <a:rPr lang="cs-CZ" sz="1600" b="1" dirty="0" smtClean="0">
                <a:solidFill>
                  <a:srgbClr val="FFFF00"/>
                </a:solidFill>
              </a:rPr>
              <a:t>, G. a kol.: </a:t>
            </a:r>
            <a:r>
              <a:rPr lang="cs-CZ" sz="1600" b="1" dirty="0" err="1" smtClean="0">
                <a:solidFill>
                  <a:srgbClr val="FFFF00"/>
                </a:solidFill>
              </a:rPr>
              <a:t>Psychoonkologie</a:t>
            </a:r>
            <a:r>
              <a:rPr lang="cs-CZ" sz="1600" b="1" dirty="0" smtClean="0">
                <a:solidFill>
                  <a:srgbClr val="FFFF00"/>
                </a:solidFill>
              </a:rPr>
              <a:t> v praxi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Atd</a:t>
            </a:r>
            <a:r>
              <a:rPr lang="cs-CZ" sz="1600" b="1" dirty="0">
                <a:solidFill>
                  <a:srgbClr val="FFFF00"/>
                </a:solidFill>
              </a:rPr>
              <a:t>….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webové stránky: </a:t>
            </a:r>
            <a:r>
              <a:rPr lang="cs-CZ" sz="1600" b="1" dirty="0">
                <a:solidFill>
                  <a:srgbClr val="FFFF00"/>
                </a:solidFill>
                <a:hlinkClick r:id="rId2"/>
              </a:rPr>
              <a:t>www.hospice.</a:t>
            </a:r>
            <a:r>
              <a:rPr lang="cs-CZ" sz="1600" b="1" dirty="0" err="1">
                <a:solidFill>
                  <a:srgbClr val="FFFF00"/>
                </a:solidFill>
                <a:hlinkClick r:id="rId2"/>
              </a:rPr>
              <a:t>cz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</a:t>
            </a:r>
            <a:r>
              <a:rPr lang="cs-CZ" sz="1600" b="1" dirty="0">
                <a:solidFill>
                  <a:srgbClr val="FFFF00"/>
                </a:solidFill>
                <a:hlinkClick r:id="rId3"/>
              </a:rPr>
              <a:t>www.</a:t>
            </a:r>
            <a:r>
              <a:rPr lang="cs-CZ" sz="1600" b="1" dirty="0" err="1">
                <a:solidFill>
                  <a:srgbClr val="FFFF00"/>
                </a:solidFill>
                <a:hlinkClick r:id="rId3"/>
              </a:rPr>
              <a:t>paliativnimedicina.cz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2825"/>
            <a:ext cx="8229600" cy="1444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851275" y="1216025"/>
            <a:ext cx="4859338" cy="426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FFFF"/>
                </a:solidFill>
              </a:rPr>
              <a:t>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FFFF"/>
                </a:solidFill>
              </a:rPr>
              <a:t>                  děkuji za pozornost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FFFF"/>
                </a:solidFill>
              </a:rPr>
              <a:t>radka.alexandrova@gmail.com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</a:rPr>
              <a:t>Definice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paliativní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péče</a:t>
            </a:r>
            <a:r>
              <a:rPr lang="en-GB" sz="4000" b="1" i="1" dirty="0" smtClean="0">
                <a:solidFill>
                  <a:srgbClr val="FFFF00"/>
                </a:solidFill>
              </a:rPr>
              <a:t>: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052513"/>
            <a:ext cx="8569325" cy="5616575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75000"/>
              </a:lnSpc>
              <a:spcBef>
                <a:spcPts val="6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 smtClean="0">
                <a:solidFill>
                  <a:srgbClr val="FFFF00"/>
                </a:solidFill>
              </a:rPr>
              <a:t>Světová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zdravotnická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organizace</a:t>
            </a:r>
            <a:r>
              <a:rPr lang="en-GB" sz="2400" b="1" dirty="0" smtClean="0">
                <a:solidFill>
                  <a:srgbClr val="FFFF00"/>
                </a:solidFill>
              </a:rPr>
              <a:t> (WHO) 1990</a:t>
            </a:r>
            <a:r>
              <a:rPr lang="en-GB" sz="2400" b="1" dirty="0" smtClean="0"/>
              <a:t>: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/>
              <a:t>        </a:t>
            </a:r>
            <a:r>
              <a:rPr lang="en-GB" sz="2000" dirty="0" err="1" smtClean="0"/>
              <a:t>Paliativní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je </a:t>
            </a:r>
            <a:r>
              <a:rPr lang="en-GB" sz="2000" dirty="0" err="1" smtClean="0"/>
              <a:t>přístup</a:t>
            </a:r>
            <a:r>
              <a:rPr lang="en-GB" sz="2000" dirty="0" smtClean="0"/>
              <a:t>, </a:t>
            </a:r>
            <a:r>
              <a:rPr lang="en-GB" sz="2000" dirty="0" err="1" smtClean="0"/>
              <a:t>který</a:t>
            </a:r>
            <a:r>
              <a:rPr lang="en-GB" sz="2000" dirty="0" smtClean="0"/>
              <a:t> </a:t>
            </a:r>
            <a:r>
              <a:rPr lang="en-GB" sz="2000" dirty="0" err="1" smtClean="0"/>
              <a:t>usiluje</a:t>
            </a:r>
            <a:r>
              <a:rPr lang="en-GB" sz="2000" dirty="0" smtClean="0"/>
              <a:t> o </a:t>
            </a:r>
            <a:r>
              <a:rPr lang="en-GB" sz="2000" b="1" dirty="0" err="1" smtClean="0"/>
              <a:t>zlepšení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kvality</a:t>
            </a:r>
            <a:r>
              <a:rPr lang="en-GB" sz="2000" b="1" dirty="0" smtClean="0"/>
              <a:t>     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b="1" dirty="0" err="1" smtClean="0"/>
              <a:t>života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pacientů</a:t>
            </a:r>
            <a:r>
              <a:rPr lang="en-GB" sz="2000" dirty="0" smtClean="0"/>
              <a:t>, </a:t>
            </a:r>
            <a:r>
              <a:rPr lang="en-GB" sz="2000" dirty="0" err="1" smtClean="0"/>
              <a:t>kteří</a:t>
            </a:r>
            <a:r>
              <a:rPr lang="en-GB" sz="2000" dirty="0" smtClean="0"/>
              <a:t> </a:t>
            </a:r>
            <a:r>
              <a:rPr lang="en-GB" sz="2000" dirty="0" err="1" smtClean="0"/>
              <a:t>čelí</a:t>
            </a:r>
            <a:r>
              <a:rPr lang="en-GB" sz="2000" dirty="0" smtClean="0"/>
              <a:t> </a:t>
            </a:r>
            <a:r>
              <a:rPr lang="en-GB" sz="2000" b="1" dirty="0" err="1" smtClean="0"/>
              <a:t>problémům</a:t>
            </a:r>
            <a:r>
              <a:rPr lang="en-GB" sz="2000" b="1" dirty="0" smtClean="0"/>
              <a:t> s </a:t>
            </a:r>
            <a:r>
              <a:rPr lang="en-GB" sz="2000" b="1" dirty="0" err="1" smtClean="0"/>
              <a:t>životem</a:t>
            </a:r>
            <a:r>
              <a:rPr lang="en-GB" sz="2000" b="1" dirty="0" smtClean="0"/>
              <a:t>   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b="1" dirty="0" err="1" smtClean="0"/>
              <a:t>ohrožujícím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onemocněním</a:t>
            </a:r>
            <a:r>
              <a:rPr lang="en-GB" sz="2000" dirty="0" smtClean="0"/>
              <a:t>. </a:t>
            </a:r>
            <a:r>
              <a:rPr lang="en-GB" sz="2000" dirty="0" err="1" smtClean="0"/>
              <a:t>Včasným</a:t>
            </a:r>
            <a:r>
              <a:rPr lang="en-GB" sz="2000" dirty="0" smtClean="0"/>
              <a:t> </a:t>
            </a:r>
            <a:r>
              <a:rPr lang="en-GB" sz="2000" dirty="0" err="1" smtClean="0"/>
              <a:t>rozpoznáním</a:t>
            </a:r>
            <a:r>
              <a:rPr lang="en-GB" sz="2000" dirty="0" smtClean="0"/>
              <a:t>, </a:t>
            </a:r>
            <a:r>
              <a:rPr lang="cs-CZ" sz="2000" dirty="0" smtClean="0"/>
              <a:t> 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000" dirty="0" smtClean="0"/>
              <a:t>         </a:t>
            </a:r>
            <a:r>
              <a:rPr lang="en-GB" sz="2000" dirty="0" err="1" smtClean="0"/>
              <a:t>kvalifikovaným</a:t>
            </a:r>
            <a:r>
              <a:rPr lang="en-GB" sz="2000" dirty="0" smtClean="0"/>
              <a:t> </a:t>
            </a:r>
            <a:r>
              <a:rPr lang="en-GB" sz="2000" dirty="0" err="1" smtClean="0"/>
              <a:t>zhodnocením</a:t>
            </a:r>
            <a:r>
              <a:rPr lang="en-GB" sz="2000" dirty="0" smtClean="0"/>
              <a:t> a </a:t>
            </a:r>
            <a:r>
              <a:rPr lang="en-GB" sz="2000" dirty="0" err="1" smtClean="0"/>
              <a:t>léčbou</a:t>
            </a:r>
            <a:r>
              <a:rPr lang="en-GB" sz="2000" dirty="0" smtClean="0"/>
              <a:t> </a:t>
            </a:r>
            <a:r>
              <a:rPr lang="en-GB" sz="2000" dirty="0" err="1" smtClean="0"/>
              <a:t>bolesti</a:t>
            </a:r>
            <a:r>
              <a:rPr lang="en-GB" sz="2000" dirty="0" smtClean="0"/>
              <a:t> a </a:t>
            </a:r>
            <a:r>
              <a:rPr lang="en-GB" sz="2000" dirty="0" err="1" smtClean="0"/>
              <a:t>ostatních</a:t>
            </a:r>
            <a:r>
              <a:rPr lang="en-GB" sz="2000" dirty="0" smtClean="0"/>
              <a:t> </a:t>
            </a:r>
            <a:r>
              <a:rPr lang="en-GB" sz="2000" dirty="0" err="1" smtClean="0"/>
              <a:t>tělesných</a:t>
            </a:r>
            <a:r>
              <a:rPr lang="en-GB" sz="2000" dirty="0" smtClean="0"/>
              <a:t>,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psychosociálních</a:t>
            </a:r>
            <a:r>
              <a:rPr lang="en-GB" sz="2000" dirty="0" smtClean="0"/>
              <a:t> a </a:t>
            </a:r>
            <a:r>
              <a:rPr lang="en-GB" sz="2000" dirty="0" err="1" smtClean="0"/>
              <a:t>duchovních</a:t>
            </a:r>
            <a:r>
              <a:rPr lang="en-GB" sz="2000" dirty="0" smtClean="0"/>
              <a:t> </a:t>
            </a:r>
            <a:r>
              <a:rPr lang="en-GB" sz="2000" dirty="0" err="1" smtClean="0"/>
              <a:t>problémů</a:t>
            </a:r>
            <a:r>
              <a:rPr lang="en-GB" sz="2000" dirty="0" smtClean="0"/>
              <a:t> se </a:t>
            </a:r>
            <a:r>
              <a:rPr lang="en-GB" sz="2000" dirty="0" err="1" smtClean="0"/>
              <a:t>snaží</a:t>
            </a:r>
            <a:r>
              <a:rPr lang="en-GB" sz="2000" dirty="0" smtClean="0"/>
              <a:t>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předcházet</a:t>
            </a:r>
            <a:r>
              <a:rPr lang="en-GB" sz="2000" dirty="0" smtClean="0"/>
              <a:t> a  </a:t>
            </a:r>
            <a:r>
              <a:rPr lang="en-GB" sz="2000" dirty="0" err="1" smtClean="0"/>
              <a:t>mírnit</a:t>
            </a:r>
            <a:r>
              <a:rPr lang="en-GB" sz="2000" dirty="0" smtClean="0"/>
              <a:t> </a:t>
            </a:r>
            <a:r>
              <a:rPr lang="en-GB" sz="2000" dirty="0" err="1" smtClean="0"/>
              <a:t>utrpení</a:t>
            </a:r>
            <a:r>
              <a:rPr lang="en-GB" sz="2000" dirty="0" smtClean="0"/>
              <a:t> </a:t>
            </a:r>
            <a:r>
              <a:rPr lang="en-GB" sz="2000" dirty="0" err="1" smtClean="0"/>
              <a:t>těchto</a:t>
            </a:r>
            <a:r>
              <a:rPr lang="en-GB" sz="2000" dirty="0" smtClean="0"/>
              <a:t> </a:t>
            </a:r>
            <a:r>
              <a:rPr lang="en-GB" sz="2000" dirty="0" err="1" smtClean="0"/>
              <a:t>nemocných</a:t>
            </a:r>
            <a:r>
              <a:rPr lang="en-GB" sz="2000" dirty="0" smtClean="0"/>
              <a:t> a </a:t>
            </a:r>
            <a:r>
              <a:rPr lang="en-GB" sz="2000" dirty="0" err="1" smtClean="0"/>
              <a:t>jejich</a:t>
            </a:r>
            <a:r>
              <a:rPr lang="en-GB" sz="2000" dirty="0" smtClean="0"/>
              <a:t> </a:t>
            </a:r>
            <a:r>
              <a:rPr lang="en-GB" sz="2000" dirty="0" err="1" smtClean="0"/>
              <a:t>rodin</a:t>
            </a:r>
            <a:r>
              <a:rPr lang="en-GB" sz="2000" dirty="0" smtClean="0"/>
              <a:t>.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2000" dirty="0" smtClean="0"/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75000"/>
              </a:lnSpc>
              <a:spcBef>
                <a:spcPts val="6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 smtClean="0">
                <a:solidFill>
                  <a:srgbClr val="FFFF00"/>
                </a:solidFill>
              </a:rPr>
              <a:t>Světová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zdravotnická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organizace</a:t>
            </a:r>
            <a:r>
              <a:rPr lang="en-GB" sz="2400" b="1" dirty="0" smtClean="0">
                <a:solidFill>
                  <a:srgbClr val="FFFF00"/>
                </a:solidFill>
              </a:rPr>
              <a:t> (WHO) 2002</a:t>
            </a:r>
            <a:r>
              <a:rPr lang="en-GB" sz="2400" b="1" dirty="0" smtClean="0"/>
              <a:t>: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/>
              <a:t>        </a:t>
            </a:r>
            <a:r>
              <a:rPr lang="en-GB" sz="2000" dirty="0" err="1" smtClean="0"/>
              <a:t>Paliativní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</a:t>
            </a:r>
            <a:r>
              <a:rPr lang="en-GB" sz="2000" dirty="0" err="1" smtClean="0"/>
              <a:t>není</a:t>
            </a:r>
            <a:r>
              <a:rPr lang="en-GB" sz="2000" dirty="0" smtClean="0"/>
              <a:t> </a:t>
            </a:r>
            <a:r>
              <a:rPr lang="en-GB" sz="2000" dirty="0" err="1" smtClean="0"/>
              <a:t>určena</a:t>
            </a:r>
            <a:r>
              <a:rPr lang="en-GB" sz="2000" dirty="0" smtClean="0"/>
              <a:t> </a:t>
            </a:r>
            <a:r>
              <a:rPr lang="en-GB" sz="2000" dirty="0" err="1" smtClean="0"/>
              <a:t>pouze</a:t>
            </a:r>
            <a:r>
              <a:rPr lang="en-GB" sz="2000" dirty="0" smtClean="0"/>
              <a:t> </a:t>
            </a:r>
            <a:r>
              <a:rPr lang="en-GB" sz="2000" dirty="0" err="1" smtClean="0"/>
              <a:t>onkologicky</a:t>
            </a:r>
            <a:r>
              <a:rPr lang="en-GB" sz="2000" dirty="0" smtClean="0"/>
              <a:t> </a:t>
            </a:r>
            <a:r>
              <a:rPr lang="en-GB" sz="2000" dirty="0" err="1" smtClean="0"/>
              <a:t>nemocným</a:t>
            </a:r>
            <a:r>
              <a:rPr lang="en-GB" sz="2000" dirty="0" smtClean="0"/>
              <a:t>, ale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všem</a:t>
            </a:r>
            <a:r>
              <a:rPr lang="en-GB" sz="2000" dirty="0" smtClean="0"/>
              <a:t>, </a:t>
            </a:r>
            <a:r>
              <a:rPr lang="en-GB" sz="2000" dirty="0" err="1" smtClean="0"/>
              <a:t>kteří</a:t>
            </a:r>
            <a:r>
              <a:rPr lang="en-GB" sz="2000" dirty="0" smtClean="0"/>
              <a:t> </a:t>
            </a:r>
            <a:r>
              <a:rPr lang="en-GB" sz="2000" dirty="0" err="1" smtClean="0"/>
              <a:t>trpí</a:t>
            </a:r>
            <a:r>
              <a:rPr lang="en-GB" sz="2000" dirty="0" smtClean="0"/>
              <a:t> </a:t>
            </a:r>
            <a:r>
              <a:rPr lang="en-GB" sz="2000" dirty="0" err="1" smtClean="0"/>
              <a:t>nějakou</a:t>
            </a:r>
            <a:r>
              <a:rPr lang="en-GB" sz="2000" dirty="0" smtClean="0"/>
              <a:t> </a:t>
            </a:r>
            <a:r>
              <a:rPr lang="en-GB" sz="2000" dirty="0" err="1" smtClean="0"/>
              <a:t>progresivní</a:t>
            </a:r>
            <a:r>
              <a:rPr lang="en-GB" sz="2000" dirty="0" smtClean="0"/>
              <a:t> </a:t>
            </a:r>
            <a:r>
              <a:rPr lang="en-GB" sz="2000" dirty="0" err="1" smtClean="0"/>
              <a:t>chronickou</a:t>
            </a:r>
            <a:r>
              <a:rPr lang="en-GB" sz="2000" dirty="0" smtClean="0"/>
              <a:t> </a:t>
            </a:r>
            <a:r>
              <a:rPr lang="en-GB" sz="2000" dirty="0" err="1" smtClean="0"/>
              <a:t>nemocí</a:t>
            </a:r>
            <a:r>
              <a:rPr lang="en-GB" sz="2000" dirty="0" smtClean="0"/>
              <a:t>,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případně</a:t>
            </a:r>
            <a:r>
              <a:rPr lang="en-GB" sz="2000" dirty="0" smtClean="0"/>
              <a:t> </a:t>
            </a:r>
            <a:r>
              <a:rPr lang="en-GB" sz="2000" dirty="0" err="1" smtClean="0"/>
              <a:t>komplexem</a:t>
            </a:r>
            <a:r>
              <a:rPr lang="en-GB" sz="2000" dirty="0" smtClean="0"/>
              <a:t> </a:t>
            </a:r>
            <a:r>
              <a:rPr lang="en-GB" sz="2000" dirty="0" err="1" smtClean="0"/>
              <a:t>takových</a:t>
            </a:r>
            <a:r>
              <a:rPr lang="en-GB" sz="2000" dirty="0" smtClean="0"/>
              <a:t> </a:t>
            </a:r>
            <a:r>
              <a:rPr lang="en-GB" sz="2000" dirty="0" err="1" smtClean="0"/>
              <a:t>chorob</a:t>
            </a:r>
            <a:r>
              <a:rPr lang="en-GB" sz="2000" dirty="0" smtClean="0"/>
              <a:t>.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V </a:t>
            </a:r>
            <a:r>
              <a:rPr lang="en-GB" sz="2000" dirty="0" err="1" smtClean="0"/>
              <a:t>čase</a:t>
            </a:r>
            <a:r>
              <a:rPr lang="en-GB" sz="2000" dirty="0" smtClean="0"/>
              <a:t> se </a:t>
            </a:r>
            <a:r>
              <a:rPr lang="en-GB" sz="2000" dirty="0" err="1" smtClean="0"/>
              <a:t>postupy</a:t>
            </a:r>
            <a:r>
              <a:rPr lang="en-GB" sz="2000" dirty="0" smtClean="0"/>
              <a:t> </a:t>
            </a:r>
            <a:r>
              <a:rPr lang="en-GB" sz="2000" dirty="0" err="1" smtClean="0"/>
              <a:t>paliativní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</a:t>
            </a:r>
            <a:r>
              <a:rPr lang="en-GB" sz="2000" dirty="0" err="1" smtClean="0"/>
              <a:t>nevztahují</a:t>
            </a:r>
            <a:r>
              <a:rPr lang="en-GB" sz="2000" dirty="0" smtClean="0"/>
              <a:t> </a:t>
            </a:r>
            <a:r>
              <a:rPr lang="en-GB" sz="2000" dirty="0" err="1" smtClean="0"/>
              <a:t>pouze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terminální</a:t>
            </a:r>
            <a:r>
              <a:rPr lang="en-GB" sz="2000" dirty="0" smtClean="0"/>
              <a:t> </a:t>
            </a:r>
            <a:r>
              <a:rPr lang="en-GB" sz="2000" dirty="0" err="1" smtClean="0"/>
              <a:t>fázi</a:t>
            </a:r>
            <a:r>
              <a:rPr lang="en-GB" sz="2000" dirty="0" smtClean="0"/>
              <a:t> </a:t>
            </a:r>
            <a:r>
              <a:rPr lang="en-GB" sz="2000" dirty="0" err="1" smtClean="0"/>
              <a:t>onemocnění</a:t>
            </a:r>
            <a:r>
              <a:rPr lang="en-GB" sz="2000" dirty="0" smtClean="0"/>
              <a:t>, je </a:t>
            </a:r>
            <a:r>
              <a:rPr lang="en-GB" sz="2000" dirty="0" err="1" smtClean="0"/>
              <a:t>třeba</a:t>
            </a:r>
            <a:r>
              <a:rPr lang="en-GB" sz="2000" dirty="0" smtClean="0"/>
              <a:t> </a:t>
            </a:r>
            <a:r>
              <a:rPr lang="en-GB" sz="2000" dirty="0" err="1" smtClean="0"/>
              <a:t>včas</a:t>
            </a:r>
            <a:r>
              <a:rPr lang="en-GB" sz="2000" dirty="0" smtClean="0"/>
              <a:t> </a:t>
            </a:r>
            <a:r>
              <a:rPr lang="en-GB" sz="2000" dirty="0" err="1" smtClean="0"/>
              <a:t>rozeznat</a:t>
            </a:r>
            <a:r>
              <a:rPr lang="en-GB" sz="2000" dirty="0" smtClean="0"/>
              <a:t> a </a:t>
            </a:r>
            <a:r>
              <a:rPr lang="en-GB" sz="2000" dirty="0" err="1" smtClean="0"/>
              <a:t>mírnit</a:t>
            </a:r>
            <a:r>
              <a:rPr lang="en-GB" sz="2000" dirty="0" smtClean="0"/>
              <a:t>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/>
              <a:t>         </a:t>
            </a:r>
            <a:r>
              <a:rPr lang="en-GB" sz="2000" dirty="0" err="1" smtClean="0"/>
              <a:t>utrpení</a:t>
            </a:r>
            <a:r>
              <a:rPr lang="en-GB" sz="2000" dirty="0" smtClean="0"/>
              <a:t> v </a:t>
            </a:r>
            <a:r>
              <a:rPr lang="en-GB" sz="2000" dirty="0" err="1" smtClean="0"/>
              <a:t>celém</a:t>
            </a:r>
            <a:r>
              <a:rPr lang="en-GB" sz="2000" dirty="0" smtClean="0"/>
              <a:t> </a:t>
            </a:r>
            <a:r>
              <a:rPr lang="en-GB" sz="2000" dirty="0" err="1" smtClean="0"/>
              <a:t>rozsahu</a:t>
            </a:r>
            <a:r>
              <a:rPr lang="en-GB" sz="2000" dirty="0" smtClean="0"/>
              <a:t> </a:t>
            </a:r>
            <a:r>
              <a:rPr lang="en-GB" sz="2000" dirty="0" err="1" smtClean="0"/>
              <a:t>život</a:t>
            </a:r>
            <a:r>
              <a:rPr lang="en-GB" sz="2000" dirty="0" smtClean="0"/>
              <a:t> </a:t>
            </a:r>
            <a:r>
              <a:rPr lang="en-GB" sz="2000" dirty="0" err="1" smtClean="0"/>
              <a:t>ohrožující</a:t>
            </a:r>
            <a:r>
              <a:rPr lang="en-GB" sz="2000" dirty="0" smtClean="0"/>
              <a:t> </a:t>
            </a:r>
            <a:r>
              <a:rPr lang="en-GB" sz="2000" dirty="0" err="1" smtClean="0"/>
              <a:t>nemoci</a:t>
            </a:r>
            <a:r>
              <a:rPr lang="en-GB" sz="2000" dirty="0" smtClean="0"/>
              <a:t>.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2100"/>
            <a:ext cx="8002587" cy="6161088"/>
          </a:xfrm>
        </p:spPr>
        <p:txBody>
          <a:bodyPr/>
          <a:lstStyle/>
          <a:p>
            <a:r>
              <a:rPr lang="cs-CZ" sz="4000" b="1" i="1" dirty="0">
                <a:solidFill>
                  <a:srgbClr val="FFFF00"/>
                </a:solidFill>
              </a:rPr>
              <a:t>Česká společnost paliativní medicíny </a:t>
            </a:r>
            <a:br>
              <a:rPr lang="cs-CZ" sz="4000" b="1" i="1" dirty="0">
                <a:solidFill>
                  <a:srgbClr val="FFFF00"/>
                </a:solidFill>
              </a:rPr>
            </a:br>
            <a:r>
              <a:rPr lang="cs-CZ" sz="4000" b="1" i="1" dirty="0">
                <a:solidFill>
                  <a:srgbClr val="FFFF00"/>
                </a:solidFill>
              </a:rPr>
              <a:t>ČLS Jana Evangelisty </a:t>
            </a:r>
            <a:r>
              <a:rPr lang="cs-CZ" sz="4000" b="1" i="1" dirty="0" err="1">
                <a:solidFill>
                  <a:srgbClr val="FFFF00"/>
                </a:solidFill>
              </a:rPr>
              <a:t>Purk</a:t>
            </a:r>
            <a:r>
              <a:rPr lang="cs-CZ" sz="4000" b="1" dirty="0" err="1">
                <a:solidFill>
                  <a:srgbClr val="FFFF00"/>
                </a:solidFill>
              </a:rPr>
              <a:t>yně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b="1" dirty="0"/>
              <a:t>ČSPM je kolektivním členem Evropské asociace paliativní péče EAPC (www.</a:t>
            </a:r>
            <a:r>
              <a:rPr lang="cs-CZ" sz="2800" b="1" dirty="0" err="1"/>
              <a:t>eapcnet.eu</a:t>
            </a:r>
            <a:r>
              <a:rPr lang="cs-CZ" sz="2800" b="1" dirty="0"/>
              <a:t>) </a:t>
            </a:r>
            <a:br>
              <a:rPr lang="cs-CZ" sz="2800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rgbClr val="FFFF00"/>
                </a:solidFill>
              </a:rPr>
              <a:t>www.</a:t>
            </a:r>
            <a:r>
              <a:rPr lang="cs-CZ" b="1" dirty="0" err="1">
                <a:solidFill>
                  <a:srgbClr val="FFFF00"/>
                </a:solidFill>
              </a:rPr>
              <a:t>paliativnimedicina.cz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2100"/>
            <a:ext cx="8002587" cy="6161088"/>
          </a:xfrm>
        </p:spPr>
        <p:txBody>
          <a:bodyPr/>
          <a:lstStyle/>
          <a:p>
            <a:r>
              <a:rPr lang="cs-CZ" sz="4800" b="1" i="1" dirty="0" smtClean="0">
                <a:solidFill>
                  <a:srgbClr val="FFFF00"/>
                </a:solidFill>
              </a:rPr>
              <a:t>Centrum paliativní péče Praha </a:t>
            </a:r>
            <a:r>
              <a:rPr lang="cs-CZ" sz="4800" b="1" i="1" dirty="0"/>
              <a:t/>
            </a:r>
            <a:br>
              <a:rPr lang="cs-CZ" sz="4800" b="1" i="1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200" dirty="0" smtClean="0"/>
              <a:t> VÝZKUM  </a:t>
            </a:r>
            <a:br>
              <a:rPr lang="cs-CZ" sz="3200" dirty="0" smtClean="0"/>
            </a:br>
            <a:r>
              <a:rPr lang="cs-CZ" sz="3200" dirty="0" smtClean="0"/>
              <a:t> VZDĚLÁVÁNÍ </a:t>
            </a:r>
            <a:br>
              <a:rPr lang="cs-CZ" sz="3200" dirty="0" smtClean="0"/>
            </a:br>
            <a:r>
              <a:rPr lang="cs-CZ" sz="3200" dirty="0" smtClean="0"/>
              <a:t> OSVĚTA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partner zdravotníků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FFFF00"/>
                </a:solidFill>
              </a:rPr>
              <a:t>www.</a:t>
            </a:r>
            <a:r>
              <a:rPr lang="cs-CZ" b="1" dirty="0" err="1" smtClean="0">
                <a:solidFill>
                  <a:srgbClr val="FFFF00"/>
                </a:solidFill>
              </a:rPr>
              <a:t>paliativnicentrum.cz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8013" cy="1800201"/>
          </a:xfrm>
        </p:spPr>
        <p:txBody>
          <a:bodyPr/>
          <a:lstStyle/>
          <a:p>
            <a:r>
              <a:rPr lang="cs-CZ" b="1" i="1" dirty="0">
                <a:solidFill>
                  <a:srgbClr val="FFFF00"/>
                </a:solidFill>
              </a:rPr>
              <a:t>Kde paliativní léčba probíhá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3167062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Speciální paliativní oddělení nemocnic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Hospice (</a:t>
            </a:r>
            <a:r>
              <a:rPr lang="cs-CZ" dirty="0" smtClean="0">
                <a:solidFill>
                  <a:srgbClr val="FFFF00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FFFF00"/>
                </a:solidFill>
                <a:hlinkClick r:id="rId2"/>
              </a:rPr>
              <a:t>asociacehospicu.cz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                APHPP (18 – 20)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Domácí (hospicová ) péče</a:t>
            </a:r>
          </a:p>
          <a:p>
            <a:r>
              <a:rPr lang="cs-CZ" dirty="0">
                <a:solidFill>
                  <a:srgbClr val="FFFF00"/>
                </a:solidFill>
              </a:rPr>
              <a:t>Sociální ústavy (DS apod.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SC00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937751" cy="6858000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0"/>
            <a:ext cx="1120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>
                <a:solidFill>
                  <a:srgbClr val="000066"/>
                </a:solidFill>
                <a:latin typeface="Times New Roman" pitchFamily="18" charset="0"/>
              </a:rPr>
              <a:t>Dům léčby bolesti s hospicem sv. Josefa, Rajhrad</a:t>
            </a:r>
          </a:p>
          <a:p>
            <a:r>
              <a:rPr lang="cs-CZ" sz="1600" b="1" i="1">
                <a:solidFill>
                  <a:srgbClr val="000066"/>
                </a:solidFill>
                <a:latin typeface="Times New Roman" pitchFamily="18" charset="0"/>
              </a:rPr>
              <a:t>2 oddělení + JIP</a:t>
            </a:r>
          </a:p>
          <a:p>
            <a:r>
              <a:rPr lang="cs-CZ" sz="1600" b="1" i="1">
                <a:solidFill>
                  <a:srgbClr val="000066"/>
                </a:solidFill>
                <a:latin typeface="Times New Roman" pitchFamily="18" charset="0"/>
              </a:rPr>
              <a:t>Obložnost 50 pacientů, morbidita 95% - cca 300 pacientů ročně</a:t>
            </a:r>
            <a:endParaRPr lang="en-GB" sz="1600" b="1" i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181600" y="60610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Gestalt přístup v PP Sepetná 2014</Template>
  <TotalTime>188</TotalTime>
  <Words>2072</Words>
  <Application>Microsoft Office PowerPoint</Application>
  <PresentationFormat>Předvádění na obrazovce (4:3)</PresentationFormat>
  <Paragraphs>360</Paragraphs>
  <Slides>44</Slides>
  <Notes>19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1_Výchozí návrh</vt:lpstr>
      <vt:lpstr>Výchozí návrh</vt:lpstr>
      <vt:lpstr>Acrobat Document</vt:lpstr>
      <vt:lpstr>Psycholog v paliativní léčbě</vt:lpstr>
      <vt:lpstr>    „Smrt je přirozenou součástí života všech bytostí na tomto světě.“</vt:lpstr>
      <vt:lpstr>Vývoj postojů k umírání a smrti v Čechách</vt:lpstr>
      <vt:lpstr> Rozdíl mezi kurativní a paliativní léčbou  kurativní léčba                 paliativní léčba</vt:lpstr>
      <vt:lpstr>Definice paliativní péče: </vt:lpstr>
      <vt:lpstr>Česká společnost paliativní medicíny  ČLS Jana Evangelisty Purkyně  ČSPM je kolektivním členem Evropské asociace paliativní péče EAPC (www.eapcnet.eu)   www.paliativnimedicina.cz</vt:lpstr>
      <vt:lpstr>Centrum paliativní péče Praha    VÝZKUM    VZDĚLÁVÁNÍ   OSVĚTA  partner zdravotníků  www.paliativnicentrum.cz</vt:lpstr>
      <vt:lpstr>Kde paliativní léčba probíhá</vt:lpstr>
      <vt:lpstr>Snímek 9</vt:lpstr>
      <vt:lpstr>Principy paliativního přístupu v hospici</vt:lpstr>
      <vt:lpstr> Filozofie paliativní léčby  CELOSTNÍ PŘÍSTUP  komplexní péče o zkvalitnění prožívání a  uspokojování potřeb po stránce </vt:lpstr>
      <vt:lpstr>Pacient v paliativní léčbě</vt:lpstr>
      <vt:lpstr>Základní potřeby umírajících pacientů</vt:lpstr>
      <vt:lpstr>Snímek 14</vt:lpstr>
      <vt:lpstr>Fáze vývoje procesu prožívání nevyléčitené choroby a umírání                                                          podle Elizabeth Kübler-Rossové                                                                            obecné aspekty</vt:lpstr>
      <vt:lpstr>  „Smrt je osobní, individuální, hluboce intimní prožitek, jehož výjimečnost tkví hlavně v jeho nezvratitelnosti a nesdělitelnosti.“</vt:lpstr>
      <vt:lpstr>   </vt:lpstr>
      <vt:lpstr>Úrovně psychologické práce v paliativní léčbě</vt:lpstr>
      <vt:lpstr>Specifika psychologické práce v paliativní léčbě:</vt:lpstr>
      <vt:lpstr>Jak vypadá vlastní psychologická práce</vt:lpstr>
      <vt:lpstr> TERAPEUTICKÁ PRÁCE:   Prožívání, uvědomování a podpora  na úrovni:  </vt:lpstr>
      <vt:lpstr> Respekt k procesu klienta v pp</vt:lpstr>
      <vt:lpstr>Práce s časem</vt:lpstr>
      <vt:lpstr>Hlavní zakázky psychologické práce:</vt:lpstr>
      <vt:lpstr>Snímek 25</vt:lpstr>
      <vt:lpstr>Snímek 26</vt:lpstr>
      <vt:lpstr>Snímek 27</vt:lpstr>
      <vt:lpstr>Snímek 28</vt:lpstr>
      <vt:lpstr>Snímek 29</vt:lpstr>
      <vt:lpstr>Animační programy</vt:lpstr>
      <vt:lpstr>Snímek 31</vt:lpstr>
      <vt:lpstr>  „Smrt je osobní, individuální, hluboce intimní prožitek, jehož výjimečnost tkví hlavně v jeho nezvratitelnosti a nesdělitelnosti.“</vt:lpstr>
      <vt:lpstr>Psychologická péče o rodiny pacientů</vt:lpstr>
      <vt:lpstr>Potřeby členů rodiny</vt:lpstr>
      <vt:lpstr>Truchlení „truchlení lze přirovnat k hojení rány“</vt:lpstr>
      <vt:lpstr>Fáze procesu truchlení</vt:lpstr>
      <vt:lpstr>Důležitá úloha truchlení pro pozůstalé: </vt:lpstr>
      <vt:lpstr>Komplikované (patologické) truchlení - rozdíl je především v intenzitě a délce trvání reaktivních příznaků</vt:lpstr>
      <vt:lpstr>Kontakt s vlastním procesem</vt:lpstr>
      <vt:lpstr> Burn out – syndrom vyhoření „v kamnech dohoří poslední poleno, až úplně vyhasnou“</vt:lpstr>
      <vt:lpstr>Zahrnutím smrti do vlastního myšlení a jednání žije člověk vědoměji a soustředěněji …..</vt:lpstr>
      <vt:lpstr>Výběr z mnohé literatury:    Kübler-Rossová, Elizabeth: Otázky a odpovědi o smrti a umírání                                         O smrti a životě po ní                                          další…  Frankl, Viktor E.: Lékařská péče o duši                          Vůle ke smyslu                           další…… Lukasová, Elizabeth: I tvoje utrpení má smysl                               další….. Grosz, Anton: Dopisy umírajícímu příteli Mindel, Arnold: Vigilní koma, Snové tělo a další…. Vorlíček a col.: Paliativní medicína Svatošová Marie: cokoli   Haškovcová, M: Tanathologie Vymětal, Jan: Základy lékařšké psychologie Kubíčková, N.: Truchlení Kupka, Martin: Psychosociální aspekty paliativní péče Volandes, A. E.: Umění rozhovoru o konci života Angenendt, G. a kol.: Psychoonkologie v praxi  Atd….  webové stránky: www.hospice.cz                              www.paliativnimedicina.cz </vt:lpstr>
      <vt:lpstr>Snímek 43</vt:lpstr>
      <vt:lpstr>Snímek 44</vt:lpstr>
    </vt:vector>
  </TitlesOfParts>
  <Company>Masaryk Memorial Cancer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 v paliativní léčbě</dc:title>
  <dc:creator>Radka Alexandrová</dc:creator>
  <cp:lastModifiedBy>Radka Alexandrová</cp:lastModifiedBy>
  <cp:revision>45</cp:revision>
  <dcterms:created xsi:type="dcterms:W3CDTF">2015-04-21T13:06:49Z</dcterms:created>
  <dcterms:modified xsi:type="dcterms:W3CDTF">2017-05-01T18:43:53Z</dcterms:modified>
</cp:coreProperties>
</file>