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60" r:id="rId3"/>
    <p:sldId id="26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7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58" r:id="rId24"/>
    <p:sldId id="259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500AE-AF5D-4271-8936-F48A0C3FEFC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9DC47-4071-40FF-A0FA-5C5012301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2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22E1-9484-4882-B285-5F825343AD00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9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EDDB-2E6E-48EB-B837-48986E2ABF8B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3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D206-5131-4A49-9E3F-D96BF8692D2F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7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F981-EBEA-46D5-8BB1-0BBE43140B33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6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BDE7-3EE4-468C-BE1D-8C14DF34A7F5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23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591A-6753-4FF3-A6B2-BBAF9A54A359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2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E5DE-2043-4F5C-9E52-82116105CC41}" type="datetime1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6307C-C1F4-4204-A8C2-44E3395F3C79}" type="datetime1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6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BFA2-CD4E-4F2D-90F3-8DE92691FC7B}" type="datetime1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4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5002-DF05-458E-8E3D-A047F1BF6B35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64B0-60A2-4079-9783-C1B89D07120D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6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96F6F-C691-4CE3-A468-335A78945632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6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SOC606 – </a:t>
            </a:r>
            <a:r>
              <a:rPr lang="en-US" dirty="0" err="1" smtClean="0"/>
              <a:t>Sociologie</a:t>
            </a:r>
            <a:r>
              <a:rPr lang="en-US" dirty="0" smtClean="0"/>
              <a:t> </a:t>
            </a:r>
            <a:r>
              <a:rPr lang="en-US" dirty="0" err="1" smtClean="0"/>
              <a:t>rodiny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Martin Kreidl</a:t>
            </a:r>
          </a:p>
          <a:p>
            <a:r>
              <a:rPr lang="en-US" sz="2400" dirty="0" smtClean="0"/>
              <a:t>2</a:t>
            </a:r>
            <a:r>
              <a:rPr lang="cs-CZ" sz="2400" dirty="0" smtClean="0"/>
              <a:t>7</a:t>
            </a:r>
            <a:r>
              <a:rPr lang="en-US" sz="2400" dirty="0" smtClean="0"/>
              <a:t>.</a:t>
            </a:r>
            <a:r>
              <a:rPr lang="cs-CZ" sz="2400" dirty="0" smtClean="0"/>
              <a:t>2</a:t>
            </a:r>
            <a:r>
              <a:rPr lang="en-US" sz="2400" dirty="0" smtClean="0"/>
              <a:t>.201</a:t>
            </a:r>
            <a:r>
              <a:rPr lang="cs-CZ" sz="2400" dirty="0" smtClean="0"/>
              <a:t>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8384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Childlessness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404602"/>
            <a:ext cx="6629400" cy="486128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85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Childlessness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11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9248" y="1600200"/>
            <a:ext cx="6405504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706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Childlessness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12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291550"/>
            <a:ext cx="6589701" cy="4834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19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 k 2DT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21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Rozdíly od 1DT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van de </a:t>
            </a:r>
            <a:r>
              <a:rPr lang="en-US" dirty="0" err="1"/>
              <a:t>Kaa</a:t>
            </a:r>
            <a:r>
              <a:rPr lang="en-US" dirty="0"/>
              <a:t> (1996: 425</a:t>
            </a:r>
            <a:r>
              <a:rPr lang="en-US" dirty="0" smtClean="0"/>
              <a:t>) </a:t>
            </a:r>
            <a:r>
              <a:rPr lang="cs-CZ" dirty="0" smtClean="0"/>
              <a:t>2DR is a </a:t>
            </a:r>
            <a:r>
              <a:rPr lang="en-US" dirty="0" smtClean="0"/>
              <a:t>“quintessential </a:t>
            </a:r>
            <a:r>
              <a:rPr lang="en-US" dirty="0"/>
              <a:t>narrative of ideational and cultural change,” </a:t>
            </a:r>
            <a:endParaRPr lang="cs-CZ" dirty="0" smtClean="0"/>
          </a:p>
          <a:p>
            <a:r>
              <a:rPr lang="en-US" dirty="0" smtClean="0"/>
              <a:t>main </a:t>
            </a:r>
            <a:r>
              <a:rPr lang="en-US" dirty="0"/>
              <a:t>distinction from the first demographic transition </a:t>
            </a:r>
            <a:r>
              <a:rPr lang="cs-CZ" dirty="0" smtClean="0"/>
              <a:t>- </a:t>
            </a:r>
            <a:r>
              <a:rPr lang="en-US" dirty="0" smtClean="0"/>
              <a:t>“</a:t>
            </a:r>
            <a:r>
              <a:rPr lang="en-US" dirty="0"/>
              <a:t>overwhelming preoccupation with </a:t>
            </a:r>
            <a:r>
              <a:rPr lang="en-US" dirty="0" smtClean="0"/>
              <a:t>self-fulfillment, </a:t>
            </a:r>
            <a:r>
              <a:rPr lang="en-US" dirty="0"/>
              <a:t>personal freedom of choice, personal development and lifestyle, and </a:t>
            </a:r>
            <a:r>
              <a:rPr lang="en-US" dirty="0" smtClean="0"/>
              <a:t>emancipation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„</a:t>
            </a:r>
            <a:r>
              <a:rPr lang="en-US" dirty="0" smtClean="0"/>
              <a:t>as </a:t>
            </a:r>
            <a:r>
              <a:rPr lang="en-US" dirty="0"/>
              <a:t>reflected in family formation, attitudes towards fertility regulation and the motivation for parenthood.”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46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Re-definice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van de </a:t>
            </a:r>
            <a:r>
              <a:rPr lang="en-US" dirty="0" err="1"/>
              <a:t>Kaa</a:t>
            </a:r>
            <a:r>
              <a:rPr lang="en-US" dirty="0"/>
              <a:t> (2002: 29) </a:t>
            </a:r>
            <a:r>
              <a:rPr lang="en-US" dirty="0" smtClean="0"/>
              <a:t>“</a:t>
            </a:r>
            <a:r>
              <a:rPr lang="en-US" dirty="0"/>
              <a:t>while below replacement fertility currently is a crucial element of the Second Transition, this need not be a permanent state</a:t>
            </a:r>
            <a:r>
              <a:rPr lang="en-US" dirty="0" smtClean="0"/>
              <a:t>.”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25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Cliquet</a:t>
            </a:r>
            <a:r>
              <a:rPr lang="en-US" dirty="0"/>
              <a:t> </a:t>
            </a:r>
            <a:r>
              <a:rPr lang="cs-CZ" dirty="0" smtClean="0"/>
              <a:t>(1991): </a:t>
            </a:r>
            <a:r>
              <a:rPr lang="en-US" dirty="0" smtClean="0"/>
              <a:t>there </a:t>
            </a:r>
            <a:r>
              <a:rPr lang="en-US" dirty="0"/>
              <a:t>is no apparent discontinuity between the first and the second demographic </a:t>
            </a:r>
            <a:r>
              <a:rPr lang="en-US" dirty="0" smtClean="0"/>
              <a:t>transition</a:t>
            </a:r>
            <a:endParaRPr lang="cs-CZ" dirty="0" smtClean="0"/>
          </a:p>
          <a:p>
            <a:r>
              <a:rPr lang="cs-CZ" dirty="0" smtClean="0"/>
              <a:t>Recent </a:t>
            </a:r>
            <a:r>
              <a:rPr lang="en-US" dirty="0" smtClean="0"/>
              <a:t>changes </a:t>
            </a:r>
            <a:r>
              <a:rPr lang="cs-CZ" dirty="0" smtClean="0"/>
              <a:t>are </a:t>
            </a:r>
            <a:r>
              <a:rPr lang="en-US" dirty="0" smtClean="0"/>
              <a:t>“a </a:t>
            </a:r>
            <a:r>
              <a:rPr lang="en-US" dirty="0"/>
              <a:t>new acceleration in relational and reproductive patterns, associated to modernization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14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of a ‘transition’ </a:t>
            </a:r>
            <a:r>
              <a:rPr lang="en-US" dirty="0" smtClean="0"/>
              <a:t>suggests </a:t>
            </a:r>
            <a:r>
              <a:rPr lang="en-US" dirty="0"/>
              <a:t>that there is a ‘final state,’ </a:t>
            </a:r>
            <a:endParaRPr lang="cs-CZ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new demographic regime </a:t>
            </a:r>
            <a:endParaRPr lang="cs-CZ" dirty="0" smtClean="0"/>
          </a:p>
          <a:p>
            <a:pPr lvl="1"/>
            <a:r>
              <a:rPr lang="en-US" dirty="0" smtClean="0"/>
              <a:t>converge</a:t>
            </a:r>
            <a:r>
              <a:rPr lang="cs-CZ" dirty="0" smtClean="0"/>
              <a:t>nce</a:t>
            </a:r>
          </a:p>
          <a:p>
            <a:r>
              <a:rPr lang="en-US" dirty="0" err="1" smtClean="0"/>
              <a:t>Lesthaeghe</a:t>
            </a:r>
            <a:r>
              <a:rPr lang="en-US" dirty="0" smtClean="0"/>
              <a:t> </a:t>
            </a:r>
            <a:r>
              <a:rPr lang="en-US" dirty="0"/>
              <a:t>and van de </a:t>
            </a:r>
            <a:r>
              <a:rPr lang="en-US" dirty="0" err="1"/>
              <a:t>Kaa</a:t>
            </a:r>
            <a:r>
              <a:rPr lang="en-US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did not </a:t>
            </a:r>
            <a:r>
              <a:rPr lang="en-US" dirty="0" smtClean="0"/>
              <a:t>formally </a:t>
            </a:r>
            <a:r>
              <a:rPr lang="en-US" dirty="0"/>
              <a:t>define a starting </a:t>
            </a:r>
            <a:r>
              <a:rPr lang="en-US" dirty="0" smtClean="0"/>
              <a:t>point</a:t>
            </a:r>
            <a:endParaRPr lang="cs-CZ" dirty="0" smtClean="0"/>
          </a:p>
          <a:p>
            <a:pPr lvl="1"/>
            <a:r>
              <a:rPr lang="cs-CZ" dirty="0" smtClean="0"/>
              <a:t>did not </a:t>
            </a:r>
            <a:r>
              <a:rPr lang="en-US" dirty="0" smtClean="0"/>
              <a:t>envision </a:t>
            </a:r>
            <a:r>
              <a:rPr lang="en-US" dirty="0"/>
              <a:t>any quantifiable endpoint of the </a:t>
            </a: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46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Micro-macro paradox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Individual level – growing plurality of family forms and trajectories</a:t>
            </a:r>
          </a:p>
          <a:p>
            <a:r>
              <a:rPr lang="cs-CZ" dirty="0" smtClean="0"/>
              <a:t>Macro-level: convergence in demographic indicators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153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Historically – Europe had diverse (regional) types of family behavior</a:t>
            </a:r>
          </a:p>
          <a:p>
            <a:pPr lvl="1"/>
            <a:r>
              <a:rPr lang="cs-CZ" dirty="0" smtClean="0"/>
              <a:t>They persist</a:t>
            </a:r>
          </a:p>
          <a:p>
            <a:pPr lvl="1"/>
            <a:r>
              <a:rPr lang="cs-CZ" dirty="0" smtClean="0"/>
              <a:t>Hence – no convergence</a:t>
            </a:r>
          </a:p>
          <a:p>
            <a:r>
              <a:rPr lang="nl-NL" dirty="0"/>
              <a:t>de Beer, Corijn and Deven </a:t>
            </a:r>
            <a:r>
              <a:rPr lang="cs-CZ" dirty="0" smtClean="0"/>
              <a:t>(</a:t>
            </a:r>
            <a:r>
              <a:rPr lang="nl-NL" dirty="0" smtClean="0"/>
              <a:t>2000</a:t>
            </a:r>
            <a:r>
              <a:rPr lang="nl-NL" dirty="0"/>
              <a:t>: </a:t>
            </a:r>
            <a:r>
              <a:rPr lang="nl-NL" dirty="0" smtClean="0"/>
              <a:t>124</a:t>
            </a:r>
            <a:r>
              <a:rPr lang="cs-CZ" dirty="0" smtClean="0"/>
              <a:t>): </a:t>
            </a:r>
            <a:r>
              <a:rPr lang="en-US" dirty="0" smtClean="0"/>
              <a:t>different </a:t>
            </a:r>
            <a:r>
              <a:rPr lang="en-US" dirty="0"/>
              <a:t>types of changes in </a:t>
            </a:r>
            <a:r>
              <a:rPr lang="cs-CZ" dirty="0" smtClean="0"/>
              <a:t>F&amp;F do not fit into „</a:t>
            </a:r>
            <a:r>
              <a:rPr lang="en-US" dirty="0" smtClean="0"/>
              <a:t>one </a:t>
            </a:r>
            <a:r>
              <a:rPr lang="en-US" dirty="0"/>
              <a:t>model of the second demographic transition”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79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Druhá demografická tranzice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Lesthaeghe</a:t>
            </a:r>
            <a:r>
              <a:rPr lang="cs-CZ" dirty="0" smtClean="0"/>
              <a:t>,</a:t>
            </a:r>
            <a:r>
              <a:rPr lang="nl-NL" dirty="0" smtClean="0"/>
              <a:t> van </a:t>
            </a:r>
            <a:r>
              <a:rPr lang="nl-NL" dirty="0"/>
              <a:t>de Kaa </a:t>
            </a:r>
            <a:r>
              <a:rPr lang="cs-CZ" dirty="0" smtClean="0"/>
              <a:t>(</a:t>
            </a:r>
            <a:r>
              <a:rPr lang="nl-NL" dirty="0" smtClean="0"/>
              <a:t>1986</a:t>
            </a:r>
            <a:r>
              <a:rPr lang="cs-CZ" dirty="0" smtClean="0"/>
              <a:t>): 2DT = „</a:t>
            </a:r>
            <a:r>
              <a:rPr lang="en-US" dirty="0" smtClean="0"/>
              <a:t>interrelated </a:t>
            </a:r>
            <a:r>
              <a:rPr lang="en-US" dirty="0"/>
              <a:t>changes in fertility, family formation, and partnership </a:t>
            </a:r>
            <a:r>
              <a:rPr lang="en-US" dirty="0" err="1"/>
              <a:t>behaviour</a:t>
            </a:r>
            <a:r>
              <a:rPr lang="en-US" dirty="0"/>
              <a:t>, which started in the late 1960s in many countries of Western and Northern </a:t>
            </a:r>
            <a:r>
              <a:rPr lang="en-US" dirty="0" smtClean="0"/>
              <a:t>Europe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1. Fertility </a:t>
            </a:r>
            <a:r>
              <a:rPr lang="cs-CZ" b="1" dirty="0" smtClean="0"/>
              <a:t>below replacement levels </a:t>
            </a:r>
            <a:r>
              <a:rPr lang="cs-CZ" dirty="0" smtClean="0"/>
              <a:t>(higher order parties are reduced)</a:t>
            </a:r>
          </a:p>
          <a:p>
            <a:pPr marL="0" indent="0">
              <a:buNone/>
            </a:pPr>
            <a:r>
              <a:rPr lang="cs-CZ" b="1" dirty="0" smtClean="0"/>
              <a:t>2. Massive postponement of parenthood </a:t>
            </a:r>
            <a:r>
              <a:rPr lang="cs-CZ" dirty="0" smtClean="0"/>
              <a:t>(Modern contraception+ other goals)</a:t>
            </a:r>
          </a:p>
          <a:p>
            <a:pPr marL="0" indent="0">
              <a:buNone/>
            </a:pPr>
            <a:r>
              <a:rPr lang="cs-CZ" dirty="0" smtClean="0"/>
              <a:t>3. Cohabitation+union instability: rising out of wedlock births</a:t>
            </a:r>
          </a:p>
          <a:p>
            <a:endParaRPr lang="cs-CZ" b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772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Lack of synchronicity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synchronicity between the </a:t>
            </a:r>
            <a:r>
              <a:rPr lang="en-US" dirty="0" err="1"/>
              <a:t>behavioural</a:t>
            </a:r>
            <a:r>
              <a:rPr lang="en-US" dirty="0"/>
              <a:t> and value </a:t>
            </a:r>
            <a:r>
              <a:rPr lang="en-US" dirty="0" smtClean="0"/>
              <a:t>changes</a:t>
            </a:r>
            <a:r>
              <a:rPr lang="cs-CZ" dirty="0" smtClean="0"/>
              <a:t> is (often) missing (e.g. Romania, early 1990s)</a:t>
            </a:r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79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2DT is centered on (North-western) Europe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 it going to spread to other parts of the world?</a:t>
            </a:r>
          </a:p>
          <a:p>
            <a:pPr lvl="1"/>
            <a:r>
              <a:rPr lang="cs-CZ" dirty="0" smtClean="0"/>
              <a:t>But evidence from the US (</a:t>
            </a:r>
            <a:r>
              <a:rPr lang="en-US" dirty="0" err="1"/>
              <a:t>Lesthaeghe</a:t>
            </a:r>
            <a:r>
              <a:rPr lang="en-US" dirty="0"/>
              <a:t> and </a:t>
            </a:r>
            <a:r>
              <a:rPr lang="en-US" dirty="0" err="1"/>
              <a:t>Neidert</a:t>
            </a:r>
            <a:r>
              <a:rPr lang="en-US" dirty="0"/>
              <a:t> </a:t>
            </a:r>
            <a:r>
              <a:rPr lang="en-US" dirty="0" smtClean="0"/>
              <a:t>2006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r>
              <a:rPr lang="cs-CZ" dirty="0" smtClean="0"/>
              <a:t>&amp; Japan (</a:t>
            </a:r>
            <a:r>
              <a:rPr lang="en-US" dirty="0" smtClean="0"/>
              <a:t>Matsuo 2001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Rindfuss</a:t>
            </a:r>
            <a:r>
              <a:rPr lang="en-US" dirty="0" smtClean="0"/>
              <a:t> </a:t>
            </a:r>
            <a:r>
              <a:rPr lang="en-US" dirty="0"/>
              <a:t>et al. </a:t>
            </a:r>
            <a:r>
              <a:rPr lang="en-US" dirty="0" smtClean="0"/>
              <a:t>2004</a:t>
            </a:r>
            <a:r>
              <a:rPr lang="cs-CZ" dirty="0" smtClean="0"/>
              <a:t>)</a:t>
            </a:r>
          </a:p>
          <a:p>
            <a:r>
              <a:rPr lang="cs-CZ" dirty="0" smtClean="0"/>
              <a:t>Q: Do new values also spread into CEE?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18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Sobotka, T. 2008a. </a:t>
            </a:r>
            <a:r>
              <a:rPr lang="cs-CZ" sz="2000" i="1" dirty="0" err="1"/>
              <a:t>Overview</a:t>
            </a:r>
            <a:r>
              <a:rPr lang="cs-CZ" sz="2000" i="1" dirty="0"/>
              <a:t> </a:t>
            </a:r>
            <a:r>
              <a:rPr lang="cs-CZ" sz="2000" i="1" dirty="0" err="1"/>
              <a:t>Chapter</a:t>
            </a:r>
            <a:r>
              <a:rPr lang="cs-CZ" sz="2000" i="1" dirty="0"/>
              <a:t> 6:The diverse </a:t>
            </a:r>
            <a:r>
              <a:rPr lang="cs-CZ" sz="2000" i="1" dirty="0" err="1"/>
              <a:t>faces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the</a:t>
            </a:r>
            <a:r>
              <a:rPr lang="cs-CZ" sz="2000" i="1" dirty="0"/>
              <a:t> Second </a:t>
            </a:r>
            <a:r>
              <a:rPr lang="cs-CZ" sz="2000" i="1" dirty="0" err="1"/>
              <a:t>Demographic</a:t>
            </a:r>
            <a:r>
              <a:rPr lang="cs-CZ" sz="2000" i="1" dirty="0"/>
              <a:t> </a:t>
            </a:r>
            <a:r>
              <a:rPr lang="cs-CZ" sz="2000" i="1" dirty="0" err="1"/>
              <a:t>Transition</a:t>
            </a:r>
            <a:r>
              <a:rPr lang="cs-CZ" sz="2000" i="1" dirty="0"/>
              <a:t> in </a:t>
            </a:r>
            <a:r>
              <a:rPr lang="cs-CZ" sz="2000" i="1" dirty="0" err="1"/>
              <a:t>Europe</a:t>
            </a:r>
            <a:r>
              <a:rPr lang="cs-CZ" sz="2000" dirty="0"/>
              <a:t>. In </a:t>
            </a:r>
            <a:r>
              <a:rPr lang="cs-CZ" sz="2000" dirty="0" err="1"/>
              <a:t>Demographic</a:t>
            </a:r>
            <a:r>
              <a:rPr lang="cs-CZ" sz="2000" dirty="0"/>
              <a:t> </a:t>
            </a:r>
            <a:r>
              <a:rPr lang="cs-CZ" sz="2000" dirty="0" err="1"/>
              <a:t>Research</a:t>
            </a:r>
            <a:r>
              <a:rPr lang="cs-CZ" sz="2000" dirty="0"/>
              <a:t>. 19 (8): 171-224.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SOC606- </a:t>
            </a:r>
            <a:r>
              <a:rPr lang="en-US" dirty="0" err="1" smtClean="0"/>
              <a:t>přednáška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22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135443"/>
            <a:ext cx="6400800" cy="5107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0523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23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5571"/>
            <a:ext cx="7391400" cy="5727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8870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24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89" y="838200"/>
            <a:ext cx="7576411" cy="5211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37122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Explanations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RWA (readiness, willingness, ability, Coale, 1973) framework</a:t>
            </a:r>
          </a:p>
          <a:p>
            <a:pPr lvl="1"/>
            <a:r>
              <a:rPr lang="cs-CZ" b="1" dirty="0" smtClean="0"/>
              <a:t>Readiness</a:t>
            </a:r>
            <a:r>
              <a:rPr lang="cs-CZ" dirty="0" smtClean="0"/>
              <a:t>: </a:t>
            </a:r>
            <a:r>
              <a:rPr lang="en-US" dirty="0"/>
              <a:t>‘cost-benefit </a:t>
            </a:r>
            <a:r>
              <a:rPr lang="en-US" dirty="0" smtClean="0"/>
              <a:t>calculation’ </a:t>
            </a:r>
            <a:r>
              <a:rPr lang="cs-CZ" dirty="0" smtClean="0"/>
              <a:t>(there exist </a:t>
            </a:r>
            <a:r>
              <a:rPr lang="en-US" dirty="0" smtClean="0"/>
              <a:t>economic</a:t>
            </a:r>
            <a:r>
              <a:rPr lang="en-US" dirty="0"/>
              <a:t>, social, and psychological advantages of adopting </a:t>
            </a:r>
            <a:r>
              <a:rPr lang="en-US" dirty="0" smtClean="0"/>
              <a:t>new </a:t>
            </a:r>
            <a:r>
              <a:rPr lang="en-US" dirty="0" err="1" smtClean="0"/>
              <a:t>behaviour</a:t>
            </a:r>
            <a:r>
              <a:rPr lang="cs-CZ" dirty="0" smtClean="0"/>
              <a:t>)</a:t>
            </a:r>
          </a:p>
          <a:p>
            <a:pPr lvl="1"/>
            <a:r>
              <a:rPr lang="en-US" b="1" dirty="0" smtClean="0"/>
              <a:t>Willingness</a:t>
            </a:r>
            <a:r>
              <a:rPr lang="en-US" dirty="0" smtClean="0"/>
              <a:t> </a:t>
            </a:r>
            <a:r>
              <a:rPr lang="cs-CZ" dirty="0" smtClean="0"/>
              <a:t>- </a:t>
            </a:r>
            <a:r>
              <a:rPr lang="en-US" dirty="0" smtClean="0"/>
              <a:t>cultural </a:t>
            </a:r>
            <a:r>
              <a:rPr lang="en-US" dirty="0"/>
              <a:t>and ethical </a:t>
            </a:r>
            <a:r>
              <a:rPr lang="en-US" dirty="0" smtClean="0"/>
              <a:t>acceptability</a:t>
            </a:r>
            <a:r>
              <a:rPr lang="cs-CZ" dirty="0"/>
              <a:t>;</a:t>
            </a:r>
            <a:r>
              <a:rPr lang="en-US" dirty="0" smtClean="0"/>
              <a:t> legitimacy </a:t>
            </a:r>
            <a:r>
              <a:rPr lang="en-US" dirty="0"/>
              <a:t>of the new </a:t>
            </a:r>
            <a:r>
              <a:rPr lang="en-US" dirty="0" smtClean="0"/>
              <a:t>behavior</a:t>
            </a:r>
            <a:endParaRPr lang="cs-CZ" dirty="0" smtClean="0"/>
          </a:p>
          <a:p>
            <a:pPr lvl="1"/>
            <a:r>
              <a:rPr lang="cs-CZ" b="1" dirty="0"/>
              <a:t>A</a:t>
            </a:r>
            <a:r>
              <a:rPr lang="en-US" b="1" dirty="0" err="1" smtClean="0"/>
              <a:t>bility</a:t>
            </a:r>
            <a:r>
              <a:rPr lang="en-US" dirty="0" smtClean="0"/>
              <a:t> refers </a:t>
            </a:r>
            <a:r>
              <a:rPr lang="en-US" dirty="0"/>
              <a:t>to the technical or legal means that enable individuals to adopt new </a:t>
            </a:r>
            <a:r>
              <a:rPr lang="en-US" dirty="0" err="1"/>
              <a:t>behaviour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5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a koreláty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structural</a:t>
            </a:r>
            <a:r>
              <a:rPr lang="en-US" dirty="0"/>
              <a:t> changes (modernization, the growth of the service economy and the welfare state, the expansion of higher </a:t>
            </a:r>
            <a:r>
              <a:rPr lang="en-US" dirty="0" smtClean="0"/>
              <a:t>education)</a:t>
            </a:r>
            <a:endParaRPr lang="cs-CZ" dirty="0" smtClean="0"/>
          </a:p>
          <a:p>
            <a:r>
              <a:rPr lang="en-US" b="1" dirty="0" smtClean="0"/>
              <a:t>cultural</a:t>
            </a:r>
            <a:r>
              <a:rPr lang="en-US" dirty="0" smtClean="0"/>
              <a:t> </a:t>
            </a:r>
            <a:r>
              <a:rPr lang="en-US" dirty="0"/>
              <a:t>changes (secularization, the rise of individualistic values, the importance of self-expression and </a:t>
            </a:r>
            <a:r>
              <a:rPr lang="en-US" dirty="0" err="1"/>
              <a:t>self-fulfilment</a:t>
            </a:r>
            <a:r>
              <a:rPr lang="en-US" dirty="0"/>
              <a:t>) </a:t>
            </a:r>
            <a:endParaRPr lang="cs-CZ" dirty="0" smtClean="0"/>
          </a:p>
          <a:p>
            <a:r>
              <a:rPr lang="en-US" b="1" dirty="0" smtClean="0"/>
              <a:t>technological</a:t>
            </a:r>
            <a:r>
              <a:rPr lang="en-US" dirty="0" smtClean="0"/>
              <a:t> </a:t>
            </a:r>
            <a:r>
              <a:rPr lang="en-US" dirty="0"/>
              <a:t>changes (the adoption of modern contraception, the advances in assisted reproduction, the explosion of new information technologies) </a:t>
            </a:r>
            <a:r>
              <a:rPr lang="en-US" dirty="0" smtClean="0"/>
              <a:t>(van </a:t>
            </a:r>
            <a:r>
              <a:rPr lang="en-US" dirty="0"/>
              <a:t>de </a:t>
            </a:r>
            <a:r>
              <a:rPr lang="en-US" dirty="0" err="1"/>
              <a:t>Kaa</a:t>
            </a:r>
            <a:r>
              <a:rPr lang="en-US" dirty="0"/>
              <a:t> 1994)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0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Current fertility levels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2031" y="1295400"/>
            <a:ext cx="7041369" cy="491018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6477000"/>
            <a:ext cx="259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Source: Frejka, Sobotka (2008)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5607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Current fertility levels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6477000"/>
            <a:ext cx="259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Source: Frejka, Sobotka (2008)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37837"/>
            <a:ext cx="7391399" cy="477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137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Current fertility levels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6477000"/>
            <a:ext cx="259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Source: Frejka, Sobotka (2008)</a:t>
            </a:r>
            <a:endParaRPr lang="en-US" sz="11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7531" y="1219200"/>
            <a:ext cx="7148938" cy="503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773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 at 1st birth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6477000"/>
            <a:ext cx="259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Source: Frejka, Sobotka (2008)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295400"/>
            <a:ext cx="6254625" cy="496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57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Completed cohort fertility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6477000"/>
            <a:ext cx="259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Source: Frejka, Sobotka (2008)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027" y="1411439"/>
            <a:ext cx="6878573" cy="4947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56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Completed cohort fertility ii.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6477000"/>
            <a:ext cx="259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Source: Frejka, Sobotka (2008)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222573"/>
            <a:ext cx="5943600" cy="515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440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744</Words>
  <Application>Microsoft Office PowerPoint</Application>
  <PresentationFormat>On-screen Show (4:3)</PresentationFormat>
  <Paragraphs>112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SOC606 – Sociologie rodiny</vt:lpstr>
      <vt:lpstr>Druhá demografická tranzice</vt:lpstr>
      <vt:lpstr>Zdroje a koreláty</vt:lpstr>
      <vt:lpstr>Current fertility levels</vt:lpstr>
      <vt:lpstr>Current fertility levels</vt:lpstr>
      <vt:lpstr>Current fertility levels</vt:lpstr>
      <vt:lpstr>Age at 1st birth</vt:lpstr>
      <vt:lpstr>Completed cohort fertility</vt:lpstr>
      <vt:lpstr>Completed cohort fertility ii.</vt:lpstr>
      <vt:lpstr>Childlessness</vt:lpstr>
      <vt:lpstr>Childlessness</vt:lpstr>
      <vt:lpstr>Childlessness</vt:lpstr>
      <vt:lpstr>Diskuze k 2DT</vt:lpstr>
      <vt:lpstr>Rozdíly od 1DT</vt:lpstr>
      <vt:lpstr>Re-definice</vt:lpstr>
      <vt:lpstr>Kritiky</vt:lpstr>
      <vt:lpstr>Terminologie</vt:lpstr>
      <vt:lpstr>Micro-macro paradox</vt:lpstr>
      <vt:lpstr>But</vt:lpstr>
      <vt:lpstr>Lack of synchronicity</vt:lpstr>
      <vt:lpstr>2DT is centered on (North-western) Europe</vt:lpstr>
      <vt:lpstr>Sobotka, T. 2008a. Overview Chapter 6:The diverse faces of the Second Demographic Transition in Europe. In Demographic Research. 19 (8): 171-224. </vt:lpstr>
      <vt:lpstr>PowerPoint Presentation</vt:lpstr>
      <vt:lpstr>PowerPoint Presentation</vt:lpstr>
      <vt:lpstr>Explanations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SOC606 – Sociologie rodiny</dc:title>
  <dc:creator>MMM</dc:creator>
  <cp:lastModifiedBy>Martin Kreidl</cp:lastModifiedBy>
  <cp:revision>21</cp:revision>
  <dcterms:created xsi:type="dcterms:W3CDTF">2017-02-23T10:02:20Z</dcterms:created>
  <dcterms:modified xsi:type="dcterms:W3CDTF">2018-02-27T13:19:14Z</dcterms:modified>
</cp:coreProperties>
</file>