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6" r:id="rId10"/>
    <p:sldId id="263" r:id="rId11"/>
    <p:sldId id="267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65" r:id="rId20"/>
    <p:sldId id="281" r:id="rId21"/>
    <p:sldId id="283" r:id="rId22"/>
    <p:sldId id="284" r:id="rId23"/>
    <p:sldId id="282" r:id="rId24"/>
    <p:sldId id="278" r:id="rId25"/>
    <p:sldId id="279" r:id="rId26"/>
    <p:sldId id="280" r:id="rId27"/>
    <p:sldId id="268" r:id="rId28"/>
    <p:sldId id="269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500AE-AF5D-4271-8936-F48A0C3FEFCD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9DC47-4071-40FF-A0FA-5C501230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2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69AC-EFC0-4096-B15F-DBB65DDD5CF7}" type="datetime1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9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3DB3-61CF-4041-BB24-23D33DEF09C3}" type="datetime1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3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342B-B33F-49F2-BDC8-2D0D54C89AE9}" type="datetime1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7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F3FF-305F-4DC4-8810-BA8BD1160B6C}" type="datetime1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F952-8DAC-4448-83D8-96241D8C51D2}" type="datetime1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2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EB78-B5F6-4866-B4C3-1F0CCB4F1422}" type="datetime1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63F4-DD55-474C-A926-AD0198CB989A}" type="datetime1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9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E798-DAD2-4B2E-BF50-1A67D2B0D3E1}" type="datetime1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6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5623-23B9-40B4-9E46-B17D5470552A}" type="datetime1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4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2F64-115C-4558-9478-F59C6A69FE2E}" type="datetime1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1D02-49BA-467F-8E3C-D4FBE940A8DF}" type="datetime1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6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5624-0390-4BDB-BB48-F75711A49270}" type="datetime1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416-2EF9-48DB-A48A-F31C1B8E2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6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„Nové“ </a:t>
            </a:r>
            <a:r>
              <a:rPr lang="en-US" dirty="0" err="1" smtClean="0"/>
              <a:t>rodiny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Martin Kreidl</a:t>
            </a:r>
          </a:p>
          <a:p>
            <a:r>
              <a:rPr lang="en-US" sz="2400" dirty="0" smtClean="0"/>
              <a:t>9.3.2017</a:t>
            </a:r>
            <a:endParaRPr lang="cs-CZ" sz="2400" dirty="0" smtClean="0"/>
          </a:p>
          <a:p>
            <a:r>
              <a:rPr lang="en-US" sz="2400" dirty="0" smtClean="0"/>
              <a:t>SOC606</a:t>
            </a:r>
            <a:r>
              <a:rPr lang="cs-CZ" sz="2400" dirty="0" smtClean="0"/>
              <a:t>-Sociologie rodiny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838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Kohabitace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Charakter</a:t>
            </a:r>
            <a:r>
              <a:rPr lang="cs-CZ" dirty="0"/>
              <a:t> </a:t>
            </a:r>
            <a:r>
              <a:rPr lang="cs-CZ" dirty="0" smtClean="0"/>
              <a:t>a stabilita variují mezi osobami, zeměmi a kohortami</a:t>
            </a:r>
          </a:p>
          <a:p>
            <a:r>
              <a:rPr lang="cs-CZ" dirty="0" smtClean="0"/>
              <a:t>Typologie „dominantního typu“</a:t>
            </a:r>
          </a:p>
          <a:p>
            <a:r>
              <a:rPr lang="cs-CZ" dirty="0" smtClean="0"/>
              <a:t>Např. </a:t>
            </a:r>
            <a:r>
              <a:rPr lang="cs-CZ" dirty="0" err="1" smtClean="0"/>
              <a:t>Heuveline</a:t>
            </a:r>
            <a:r>
              <a:rPr lang="cs-CZ" dirty="0" smtClean="0"/>
              <a:t>, </a:t>
            </a:r>
            <a:r>
              <a:rPr lang="cs-CZ" dirty="0" err="1" smtClean="0"/>
              <a:t>Timberlake</a:t>
            </a:r>
            <a:r>
              <a:rPr lang="cs-CZ" dirty="0" smtClean="0"/>
              <a:t> (JMF 2004): </a:t>
            </a:r>
            <a:r>
              <a:rPr lang="en-US" dirty="0"/>
              <a:t>Six types of cohabitation: </a:t>
            </a:r>
            <a:r>
              <a:rPr lang="en-US" i="1" dirty="0"/>
              <a:t>marginal</a:t>
            </a:r>
            <a:r>
              <a:rPr lang="en-US" dirty="0"/>
              <a:t> type in Italy, Poland and Spain, </a:t>
            </a:r>
            <a:r>
              <a:rPr lang="en-US" i="1" dirty="0"/>
              <a:t>prelude to marriage</a:t>
            </a:r>
            <a:r>
              <a:rPr lang="en-US" dirty="0"/>
              <a:t> in Belgium, Czech Republic, Hungary and Switzerland, </a:t>
            </a:r>
            <a:r>
              <a:rPr lang="en-US" i="1" dirty="0"/>
              <a:t>stage in marriage process</a:t>
            </a:r>
            <a:r>
              <a:rPr lang="en-US" dirty="0"/>
              <a:t> in Austria, Finland, Germany, Latvia and Slovenia, </a:t>
            </a:r>
            <a:r>
              <a:rPr lang="en-US" i="1" dirty="0"/>
              <a:t>alternative to single</a:t>
            </a:r>
            <a:r>
              <a:rPr lang="en-US" dirty="0"/>
              <a:t> in New Zealand and United States, </a:t>
            </a:r>
            <a:r>
              <a:rPr lang="en-US" i="1" dirty="0"/>
              <a:t>alternative to marriage</a:t>
            </a:r>
            <a:r>
              <a:rPr lang="en-US" dirty="0"/>
              <a:t> in Canada and France and </a:t>
            </a:r>
            <a:r>
              <a:rPr lang="en-US" i="1" dirty="0"/>
              <a:t>indistinguishable from marriage</a:t>
            </a:r>
            <a:r>
              <a:rPr lang="en-US" dirty="0"/>
              <a:t> in Sweden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0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0" y="336186"/>
            <a:ext cx="8240390" cy="578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41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Kohabitace v ČR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2001 – 3% (SLDB)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12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7391400" cy="378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67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13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7922"/>
            <a:ext cx="6553200" cy="567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99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14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4" y="1676400"/>
            <a:ext cx="7398428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15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19627"/>
            <a:ext cx="6781800" cy="555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412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16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40363"/>
            <a:ext cx="6629400" cy="543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204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Haskey</a:t>
            </a:r>
            <a:r>
              <a:rPr lang="en-US" dirty="0" smtClean="0"/>
              <a:t> </a:t>
            </a:r>
            <a:r>
              <a:rPr lang="en-US" dirty="0"/>
              <a:t>(2005) </a:t>
            </a:r>
            <a:r>
              <a:rPr lang="en-US" dirty="0" smtClean="0"/>
              <a:t>- instrumental </a:t>
            </a:r>
            <a:r>
              <a:rPr lang="en-US" dirty="0"/>
              <a:t>definition of </a:t>
            </a:r>
            <a:r>
              <a:rPr lang="en-US" dirty="0" smtClean="0"/>
              <a:t>LAT:</a:t>
            </a:r>
          </a:p>
          <a:p>
            <a:r>
              <a:rPr lang="en-US" dirty="0" smtClean="0"/>
              <a:t>a </a:t>
            </a:r>
            <a:r>
              <a:rPr lang="en-US" dirty="0"/>
              <a:t>romantic relationship between unmarried partners who maintain separate addresses, regard themselves as a couple, and are regarded as such by </a:t>
            </a:r>
            <a:r>
              <a:rPr lang="en-US" dirty="0" smtClean="0"/>
              <a:t>others</a:t>
            </a:r>
          </a:p>
          <a:p>
            <a:pPr lvl="1"/>
            <a:r>
              <a:rPr lang="en-US" dirty="0"/>
              <a:t>same sex or opposite </a:t>
            </a:r>
            <a:r>
              <a:rPr lang="en-US" dirty="0" smtClean="0"/>
              <a:t>sex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partner may be living with other </a:t>
            </a:r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expected to be monogamous and long term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73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Ideally ask both partners</a:t>
            </a:r>
          </a:p>
          <a:p>
            <a:r>
              <a:rPr lang="en-US" dirty="0" smtClean="0"/>
              <a:t>Recent data:</a:t>
            </a:r>
          </a:p>
          <a:p>
            <a:pPr lvl="1"/>
            <a:r>
              <a:rPr lang="en-US" dirty="0"/>
              <a:t>British Household Panel Studies (BHPS) </a:t>
            </a:r>
            <a:endParaRPr lang="en-US" dirty="0" smtClean="0"/>
          </a:p>
          <a:p>
            <a:pPr lvl="1"/>
            <a:r>
              <a:rPr lang="en-US" dirty="0" smtClean="0"/>
              <a:t>Generations </a:t>
            </a:r>
            <a:r>
              <a:rPr lang="en-US" dirty="0"/>
              <a:t>and Gender Survey (GGS) </a:t>
            </a:r>
            <a:endParaRPr lang="en-US" dirty="0" smtClean="0"/>
          </a:p>
          <a:p>
            <a:pPr lvl="1"/>
            <a:r>
              <a:rPr lang="en-US" dirty="0" smtClean="0"/>
              <a:t>Both include </a:t>
            </a:r>
            <a:r>
              <a:rPr lang="en-US" dirty="0"/>
              <a:t>questions on </a:t>
            </a:r>
            <a:r>
              <a:rPr lang="en-US" dirty="0" err="1"/>
              <a:t>noncohabiting</a:t>
            </a:r>
            <a:r>
              <a:rPr lang="en-US" dirty="0"/>
              <a:t> relationships over a wide range of </a:t>
            </a:r>
            <a:r>
              <a:rPr lang="en-US" dirty="0" smtClean="0"/>
              <a:t>ages</a:t>
            </a:r>
          </a:p>
          <a:p>
            <a:pPr marL="457200" lvl="1" indent="0">
              <a:buNone/>
            </a:pPr>
            <a:r>
              <a:rPr lang="en-US" b="1" dirty="0"/>
              <a:t>up to 25% of adults </a:t>
            </a:r>
            <a:r>
              <a:rPr lang="en-US" dirty="0"/>
              <a:t>who are not cohabiting are in </a:t>
            </a:r>
            <a:r>
              <a:rPr lang="en-US" dirty="0" smtClean="0"/>
              <a:t>LATs [Duncan </a:t>
            </a:r>
            <a:r>
              <a:rPr lang="en-US" dirty="0"/>
              <a:t>et al. 2014:1]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54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</a:t>
            </a:r>
            <a:r>
              <a:rPr lang="en-US" dirty="0" smtClean="0"/>
              <a:t>- typology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Steady </a:t>
            </a:r>
            <a:r>
              <a:rPr lang="cs-CZ" dirty="0" smtClean="0"/>
              <a:t>dating</a:t>
            </a:r>
          </a:p>
          <a:p>
            <a:r>
              <a:rPr lang="cs-CZ" dirty="0" err="1" smtClean="0"/>
              <a:t>Weekend</a:t>
            </a:r>
            <a:r>
              <a:rPr lang="cs-CZ" dirty="0" smtClean="0"/>
              <a:t> </a:t>
            </a:r>
            <a:r>
              <a:rPr lang="cs-CZ" dirty="0" err="1" smtClean="0"/>
              <a:t>couples</a:t>
            </a:r>
            <a:endParaRPr lang="cs-CZ" dirty="0" smtClean="0"/>
          </a:p>
          <a:p>
            <a:r>
              <a:rPr lang="cs-CZ" dirty="0" smtClean="0"/>
              <a:t>Uncertain </a:t>
            </a:r>
            <a:r>
              <a:rPr lang="cs-CZ" dirty="0" smtClean="0"/>
              <a:t>relationships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Consider -</a:t>
            </a:r>
            <a:endParaRPr lang="cs-CZ" dirty="0" smtClean="0"/>
          </a:p>
          <a:p>
            <a:r>
              <a:rPr lang="cs-CZ" dirty="0" err="1" smtClean="0"/>
              <a:t>Choice</a:t>
            </a:r>
            <a:r>
              <a:rPr lang="cs-CZ" dirty="0" smtClean="0"/>
              <a:t> vs. </a:t>
            </a:r>
            <a:r>
              <a:rPr lang="cs-CZ" dirty="0" err="1" smtClean="0"/>
              <a:t>constraint</a:t>
            </a:r>
            <a:endParaRPr lang="cs-CZ" dirty="0" smtClean="0"/>
          </a:p>
          <a:p>
            <a:r>
              <a:rPr lang="cs-CZ" dirty="0" err="1" smtClean="0"/>
              <a:t>Desirable</a:t>
            </a:r>
            <a:r>
              <a:rPr lang="cs-CZ" dirty="0" smtClean="0"/>
              <a:t> status?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rodiny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Kohabitace bez dětí</a:t>
            </a:r>
          </a:p>
          <a:p>
            <a:r>
              <a:rPr lang="cs-CZ" dirty="0" smtClean="0"/>
              <a:t>Kohabitace s dětmi</a:t>
            </a:r>
          </a:p>
          <a:p>
            <a:r>
              <a:rPr lang="cs-CZ" dirty="0" smtClean="0"/>
              <a:t>Sólo rodiče</a:t>
            </a:r>
          </a:p>
          <a:p>
            <a:r>
              <a:rPr lang="cs-CZ" dirty="0" smtClean="0"/>
              <a:t>Jednotlivci </a:t>
            </a:r>
          </a:p>
          <a:p>
            <a:r>
              <a:rPr lang="cs-CZ" i="1" dirty="0" err="1" smtClean="0"/>
              <a:t>Blended</a:t>
            </a:r>
            <a:r>
              <a:rPr lang="cs-CZ" i="1" dirty="0" smtClean="0"/>
              <a:t> </a:t>
            </a:r>
            <a:r>
              <a:rPr lang="cs-CZ" i="1" dirty="0" err="1" smtClean="0"/>
              <a:t>families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57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0480"/>
            <a:ext cx="6665400" cy="64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12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 in CZ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Formánková,Křížková (2015)</a:t>
            </a:r>
          </a:p>
          <a:p>
            <a:pPr lvl="1"/>
            <a:r>
              <a:rPr lang="en-US" dirty="0"/>
              <a:t>In the Czech Republic about </a:t>
            </a:r>
            <a:r>
              <a:rPr lang="en-US" b="1" dirty="0"/>
              <a:t>6% of the adult population </a:t>
            </a:r>
            <a:r>
              <a:rPr lang="en-US" dirty="0"/>
              <a:t>between the ages of 25 and 60 live in a LAT relationship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9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CZ typology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249" y="1752741"/>
            <a:ext cx="7177501" cy="42208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52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28" y="1417638"/>
            <a:ext cx="8177566" cy="3992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715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Lewin, EJP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3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Stratification of LATs-AGE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cohabitation </a:t>
            </a:r>
            <a:r>
              <a:rPr lang="en-US" dirty="0"/>
              <a:t>at older ages is more </a:t>
            </a:r>
            <a:r>
              <a:rPr lang="en-US" dirty="0" smtClean="0"/>
              <a:t>complicated</a:t>
            </a:r>
          </a:p>
          <a:p>
            <a:r>
              <a:rPr lang="en-US" dirty="0" smtClean="0"/>
              <a:t>it </a:t>
            </a:r>
            <a:r>
              <a:rPr lang="en-US" dirty="0"/>
              <a:t>requires the merging of already established finances, careers, children and </a:t>
            </a:r>
            <a:r>
              <a:rPr lang="en-US" dirty="0" smtClean="0"/>
              <a:t>lifestyles</a:t>
            </a:r>
          </a:p>
          <a:p>
            <a:r>
              <a:rPr lang="en-US" dirty="0" smtClean="0"/>
              <a:t>Older </a:t>
            </a:r>
            <a:r>
              <a:rPr lang="en-US" dirty="0"/>
              <a:t>adults may want to keep finances separate </a:t>
            </a:r>
            <a:r>
              <a:rPr lang="en-US" dirty="0" smtClean="0"/>
              <a:t>to </a:t>
            </a:r>
            <a:r>
              <a:rPr lang="en-US" dirty="0"/>
              <a:t>secure transfers to (adult) children (</a:t>
            </a:r>
            <a:r>
              <a:rPr lang="en-US" dirty="0" err="1"/>
              <a:t>Haskey</a:t>
            </a:r>
            <a:r>
              <a:rPr lang="en-US" dirty="0"/>
              <a:t> and Lewis 2006; Upton-Davis 2015</a:t>
            </a:r>
            <a:r>
              <a:rPr lang="en-US" dirty="0" smtClean="0"/>
              <a:t>)</a:t>
            </a:r>
          </a:p>
          <a:p>
            <a:r>
              <a:rPr lang="en-US" dirty="0"/>
              <a:t>adults may prefer </a:t>
            </a:r>
            <a:r>
              <a:rPr lang="en-US" dirty="0" smtClean="0"/>
              <a:t>LAT to </a:t>
            </a:r>
            <a:r>
              <a:rPr lang="en-US" dirty="0"/>
              <a:t>avoid the responsibilities of caring for a partner </a:t>
            </a:r>
            <a:r>
              <a:rPr lang="en-US" dirty="0" smtClean="0"/>
              <a:t>(</a:t>
            </a:r>
            <a:r>
              <a:rPr lang="en-US" dirty="0" err="1"/>
              <a:t>Klinenberg</a:t>
            </a:r>
            <a:r>
              <a:rPr lang="en-US" dirty="0"/>
              <a:t> 2012)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90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 and 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Debate: </a:t>
            </a:r>
          </a:p>
          <a:p>
            <a:pPr lvl="1"/>
            <a:r>
              <a:rPr lang="en-US" dirty="0" smtClean="0"/>
              <a:t>women </a:t>
            </a:r>
            <a:r>
              <a:rPr lang="en-US" dirty="0"/>
              <a:t>choose LAT with the intention to undo gender </a:t>
            </a:r>
            <a:r>
              <a:rPr lang="en-US" dirty="0" smtClean="0"/>
              <a:t>(Upton-Davis 2012</a:t>
            </a:r>
            <a:r>
              <a:rPr lang="en-US" dirty="0"/>
              <a:t>), OR</a:t>
            </a:r>
          </a:p>
          <a:p>
            <a:pPr lvl="1"/>
            <a:r>
              <a:rPr lang="en-US" dirty="0" smtClean="0"/>
              <a:t>women </a:t>
            </a:r>
            <a:r>
              <a:rPr lang="en-US" dirty="0"/>
              <a:t>in living apart relationships still idealize marriage and cohabitation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77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 and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Children from previous relationships introduce complications </a:t>
            </a:r>
            <a:r>
              <a:rPr lang="en-US" dirty="0" smtClean="0"/>
              <a:t>into </a:t>
            </a:r>
            <a:r>
              <a:rPr lang="en-US" dirty="0"/>
              <a:t>the forming of new families (</a:t>
            </a:r>
            <a:r>
              <a:rPr lang="en-US" dirty="0" err="1"/>
              <a:t>Cherlin</a:t>
            </a:r>
            <a:r>
              <a:rPr lang="en-US" dirty="0"/>
              <a:t> 1978; De Jong </a:t>
            </a:r>
            <a:r>
              <a:rPr lang="en-US" dirty="0" err="1"/>
              <a:t>Gierveld</a:t>
            </a:r>
            <a:r>
              <a:rPr lang="en-US" dirty="0"/>
              <a:t> and </a:t>
            </a:r>
            <a:r>
              <a:rPr lang="en-US" dirty="0" err="1"/>
              <a:t>Merz</a:t>
            </a:r>
            <a:r>
              <a:rPr lang="en-US" dirty="0"/>
              <a:t> 2013</a:t>
            </a:r>
            <a:r>
              <a:rPr lang="en-US" dirty="0" smtClean="0"/>
              <a:t>)</a:t>
            </a:r>
          </a:p>
          <a:p>
            <a:r>
              <a:rPr lang="en-US" dirty="0"/>
              <a:t>Cohabitation with a partner may deprive </a:t>
            </a:r>
            <a:r>
              <a:rPr lang="en-US" dirty="0" smtClean="0"/>
              <a:t>some </a:t>
            </a:r>
            <a:r>
              <a:rPr lang="en-US" dirty="0"/>
              <a:t>parents of welfare or alimony </a:t>
            </a:r>
            <a:r>
              <a:rPr lang="en-US" dirty="0" smtClean="0"/>
              <a:t>support</a:t>
            </a:r>
          </a:p>
          <a:p>
            <a:r>
              <a:rPr lang="en-US" dirty="0" err="1"/>
              <a:t>Poortman</a:t>
            </a:r>
            <a:r>
              <a:rPr lang="en-US" dirty="0"/>
              <a:t> and Hewitt (2015) distinguished the effects of resident and nonresident children on parents’ desire to cohabit </a:t>
            </a:r>
            <a:endParaRPr lang="en-US" dirty="0" smtClean="0"/>
          </a:p>
          <a:p>
            <a:pPr lvl="1"/>
            <a:r>
              <a:rPr lang="en-US" dirty="0" smtClean="0"/>
              <a:t>both </a:t>
            </a:r>
            <a:r>
              <a:rPr lang="en-US" dirty="0"/>
              <a:t>resident and nonresident children had a negative effect on partnered parents’ intentions to live together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80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</a:t>
            </a:r>
            <a:r>
              <a:rPr lang="cs-CZ" dirty="0" err="1" smtClean="0"/>
              <a:t>mums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578633"/>
              </p:ext>
            </p:extLst>
          </p:nvPr>
        </p:nvGraphicFramePr>
        <p:xfrm>
          <a:off x="381000" y="2133601"/>
          <a:ext cx="792480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Procentní distribuce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38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Vdaná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75 %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38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Neprovdaná, ale žijící v </a:t>
                      </a:r>
                      <a:r>
                        <a:rPr lang="cs-CZ" sz="1600" dirty="0" err="1">
                          <a:effectLst/>
                        </a:rPr>
                        <a:t>koresidenčním</a:t>
                      </a:r>
                      <a:r>
                        <a:rPr lang="cs-CZ" sz="1600" dirty="0">
                          <a:effectLst/>
                        </a:rPr>
                        <a:t> partnerství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8 %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8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Neprovdaná bez koresidenčního partnera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13 %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38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Souběžnost vztahů/nesrovnalosti v datech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4 %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18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Celkem 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(počet pozorování)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100 %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(3507)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27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5140524"/>
            <a:ext cx="7239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Tabulka 1. Procentn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rozložen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partnersk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situace matek při narozen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prvn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d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těte, česk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matky retrospektivně dotazovan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roce 2005.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GGS pro ČR, 2005, vlastn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výpočty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57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545068"/>
            <a:ext cx="8229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Graf 1. Kaplan-</a:t>
            </a:r>
            <a:r>
              <a:rPr kumimoji="0" lang="cs-CZ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Meierovy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odhady funkce přežit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vstup do </a:t>
            </a:r>
            <a:r>
              <a:rPr kumimoji="0" lang="cs-CZ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koresidenčn</a:t>
            </a:r>
            <a:r>
              <a:rPr kumimoji="0" lang="cs-CZ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partnerstv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podle kohorty prvorodiček, (N=431 s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 matek/5522 </a:t>
            </a:r>
            <a:r>
              <a:rPr kumimoji="0" lang="cs-CZ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člověko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-roků/183 ud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lost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Obrázek 2" descr="Description: Graph_kohor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1436"/>
            <a:ext cx="6553200" cy="476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6019800"/>
            <a:ext cx="14494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GG pro ČR, 2005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99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859" y="320310"/>
            <a:ext cx="873598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Graf 4. Kaplan-</a:t>
            </a:r>
            <a:r>
              <a:rPr kumimoji="0" lang="cs-CZ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Meierovy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odhady funkce přežit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vstup do </a:t>
            </a:r>
            <a:r>
              <a:rPr kumimoji="0" lang="cs-CZ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koresidenčn</a:t>
            </a:r>
            <a:r>
              <a:rPr kumimoji="0" lang="cs-CZ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partnerstv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podle kohorty a vzděl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(N=431 </a:t>
            </a:r>
            <a:r>
              <a:rPr kumimoji="0" lang="cs-CZ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cs-CZ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cs-CZ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 matek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5522 </a:t>
            </a:r>
            <a:r>
              <a:rPr kumimoji="0" lang="cs-CZ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člověko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-roků/183 ud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lost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Obrázek 8" descr="Description: Graph_koho_vzdělání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705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36074" y="6324600"/>
            <a:ext cx="14350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GGS pro R, 2005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8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Struktura českých domácností (ČSÚ, 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Celkem 4 375 000 domácností </a:t>
            </a:r>
          </a:p>
          <a:p>
            <a:r>
              <a:rPr lang="cs-CZ" dirty="0" smtClean="0"/>
              <a:t>„Úplné rodiny“ 49 % všech domácností (pokles); z toho</a:t>
            </a:r>
          </a:p>
          <a:p>
            <a:pPr lvl="1"/>
            <a:r>
              <a:rPr lang="cs-CZ" dirty="0" smtClean="0"/>
              <a:t>89 % manželství</a:t>
            </a:r>
          </a:p>
          <a:p>
            <a:pPr lvl="1"/>
            <a:r>
              <a:rPr lang="cs-CZ" dirty="0" smtClean="0"/>
              <a:t>11 % „faktická“ manželství</a:t>
            </a:r>
          </a:p>
          <a:p>
            <a:pPr lvl="1"/>
            <a:r>
              <a:rPr lang="cs-CZ" dirty="0" smtClean="0"/>
              <a:t>0,2 % partnerství osob stejného pohlaví</a:t>
            </a:r>
          </a:p>
          <a:p>
            <a:r>
              <a:rPr lang="cs-CZ" dirty="0" smtClean="0"/>
              <a:t>Jednotlivci – 33 % (rychlý růst)</a:t>
            </a:r>
          </a:p>
          <a:p>
            <a:pPr lvl="1"/>
            <a:r>
              <a:rPr lang="cs-CZ" dirty="0" smtClean="0"/>
              <a:t>z </a:t>
            </a:r>
            <a:r>
              <a:rPr lang="cs-CZ" dirty="0"/>
              <a:t>toho: 47 % </a:t>
            </a:r>
            <a:r>
              <a:rPr lang="cs-CZ" dirty="0" smtClean="0"/>
              <a:t>důchodci (ženy </a:t>
            </a:r>
            <a:r>
              <a:rPr lang="en-US" dirty="0" smtClean="0"/>
              <a:t>&gt;</a:t>
            </a:r>
            <a:r>
              <a:rPr lang="cs-CZ" dirty="0" smtClean="0"/>
              <a:t> muži; v mladších věk. skupinách převažují muži)</a:t>
            </a:r>
          </a:p>
          <a:p>
            <a:r>
              <a:rPr lang="cs-CZ" dirty="0" smtClean="0"/>
              <a:t>Neúplné rodiny – 14 %</a:t>
            </a:r>
          </a:p>
          <a:p>
            <a:pPr lvl="1"/>
            <a:r>
              <a:rPr lang="cs-CZ" dirty="0" smtClean="0"/>
              <a:t>Z toho 81 % matky s dětmi (22 % závislých dětí žije v neúplných rodinách)</a:t>
            </a:r>
          </a:p>
          <a:p>
            <a:r>
              <a:rPr lang="cs-CZ" dirty="0" smtClean="0"/>
              <a:t>Ne-rodinné domácnosti – 4 %</a:t>
            </a:r>
          </a:p>
          <a:p>
            <a:pPr marL="457200" lvl="1" indent="0">
              <a:buNone/>
            </a:pPr>
            <a:endParaRPr lang="cs-CZ" sz="3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840"/>
            <a:ext cx="880595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34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39744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23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399"/>
            <a:ext cx="8305800" cy="643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879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SOC606- </a:t>
            </a:r>
            <a:r>
              <a:rPr lang="en-US" dirty="0" err="1" smtClean="0"/>
              <a:t>přednáška</a:t>
            </a:r>
            <a:r>
              <a:rPr lang="en-US" dirty="0" smtClean="0"/>
              <a:t> </a:t>
            </a:r>
            <a:r>
              <a:rPr lang="cs-CZ" dirty="0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" y="381000"/>
            <a:ext cx="864472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15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660754" cy="591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68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SOC606- přednáška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C416-2EF9-48DB-A48A-F31C1B8E2493}" type="slidenum">
              <a:rPr lang="en-US" smtClean="0"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9039"/>
            <a:ext cx="6477000" cy="639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698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784</Words>
  <Application>Microsoft Office PowerPoint</Application>
  <PresentationFormat>On-screen Show (4:3)</PresentationFormat>
  <Paragraphs>143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„Nové“ rodiny</vt:lpstr>
      <vt:lpstr>Nové rodiny</vt:lpstr>
      <vt:lpstr>Struktura českých domácností (ČSÚ, 2011)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Kohabitace</vt:lpstr>
      <vt:lpstr>PowerPoint Presentation</vt:lpstr>
      <vt:lpstr>Kohabitace v ČR</vt:lpstr>
      <vt:lpstr>PowerPoint Presentation</vt:lpstr>
      <vt:lpstr>PowerPoint Presentation</vt:lpstr>
      <vt:lpstr>PowerPoint Presentation</vt:lpstr>
      <vt:lpstr>PowerPoint Presentation</vt:lpstr>
      <vt:lpstr>LAT definition</vt:lpstr>
      <vt:lpstr>LAT measurement</vt:lpstr>
      <vt:lpstr>LAT- typology</vt:lpstr>
      <vt:lpstr>PowerPoint Presentation</vt:lpstr>
      <vt:lpstr>LAT in CZ</vt:lpstr>
      <vt:lpstr>CZ typology</vt:lpstr>
      <vt:lpstr>PowerPoint Presentation</vt:lpstr>
      <vt:lpstr>Stratification of LATs-AGE</vt:lpstr>
      <vt:lpstr>LAT and gender</vt:lpstr>
      <vt:lpstr>LAT and children</vt:lpstr>
      <vt:lpstr>Single mums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SOC606 – Sociologie rodiny</dc:title>
  <dc:creator>MMM</dc:creator>
  <cp:lastModifiedBy>Martin Kreidl</cp:lastModifiedBy>
  <cp:revision>26</cp:revision>
  <dcterms:created xsi:type="dcterms:W3CDTF">2017-02-23T10:02:20Z</dcterms:created>
  <dcterms:modified xsi:type="dcterms:W3CDTF">2018-03-06T13:25:06Z</dcterms:modified>
</cp:coreProperties>
</file>