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500AE-AF5D-4271-8936-F48A0C3FEFCD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9DC47-4071-40FF-A0FA-5C5012301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29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EF9A-1ED0-4E94-8023-4128E1A756D6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9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E95DD-3757-4760-8CB6-BD67A5BD8401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3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F5B5-02C1-4B44-A8DD-75A265C5B63E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7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DCD9-F3DA-49CD-A92C-FBCD8E596078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6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1D4A-8504-4643-B187-1871D035667E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23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73908-DAFF-4771-B53F-0D55ECD1F9B5}" type="datetime1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25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BEFB9-B119-4ED0-B49A-9E4486E87C81}" type="datetime1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9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D6CA1-B4C6-4075-AB18-BE97FFA1AB29}" type="datetime1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6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1D07-D64A-4E48-A77B-C955D259F6B2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4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347F5-A1E7-4454-BBD4-016BFA1BC535}" type="datetime1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7F86-78AD-4F52-A991-E5C6FB6BDA94}" type="datetime1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6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C44BE-B4FB-4BA4-A415-CEE24806AB80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36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SOC606 – </a:t>
            </a:r>
            <a:r>
              <a:rPr lang="en-US" dirty="0" err="1" smtClean="0"/>
              <a:t>Sociologie</a:t>
            </a:r>
            <a:r>
              <a:rPr lang="en-US" dirty="0" smtClean="0"/>
              <a:t> </a:t>
            </a:r>
            <a:r>
              <a:rPr lang="en-US" dirty="0" err="1" smtClean="0"/>
              <a:t>rodiny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cs-CZ" dirty="0" smtClean="0"/>
              <a:t>konflikt a násilí ve vztazích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Martin Kreidl</a:t>
            </a:r>
          </a:p>
          <a:p>
            <a:r>
              <a:rPr lang="en-US" sz="2400" dirty="0" smtClean="0"/>
              <a:t>1</a:t>
            </a:r>
            <a:r>
              <a:rPr lang="cs-CZ" sz="2400" dirty="0" smtClean="0"/>
              <a:t>1</a:t>
            </a:r>
            <a:r>
              <a:rPr lang="en-US" sz="2400" dirty="0" smtClean="0"/>
              <a:t>.4.201</a:t>
            </a:r>
            <a:r>
              <a:rPr lang="cs-CZ" sz="2400" dirty="0" smtClean="0"/>
              <a:t>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8384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Mezigenerační </a:t>
            </a:r>
            <a:r>
              <a:rPr lang="cs-CZ" dirty="0" smtClean="0"/>
              <a:t>přenos- teorie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Sociální učení – děti se učí napodobovat to, co bylo odměňováno (ziskem)  sledují stejné strategie</a:t>
            </a:r>
          </a:p>
          <a:p>
            <a:r>
              <a:rPr lang="cs-CZ" dirty="0" err="1" smtClean="0"/>
              <a:t>Attachment</a:t>
            </a:r>
            <a:r>
              <a:rPr lang="cs-CZ" dirty="0" smtClean="0"/>
              <a:t> teorie: zážitek násilí může vést k vyhýbavým nebo ambivalentním partnerským svazkům</a:t>
            </a:r>
          </a:p>
          <a:p>
            <a:pPr lvl="1"/>
            <a:r>
              <a:rPr lang="cs-CZ" dirty="0" smtClean="0"/>
              <a:t>Efekt zážitků z dětství přetrvává do dospělosti</a:t>
            </a:r>
          </a:p>
          <a:p>
            <a:pPr lvl="1"/>
            <a:r>
              <a:rPr lang="cs-CZ" dirty="0" smtClean="0"/>
              <a:t>Velké </a:t>
            </a:r>
            <a:r>
              <a:rPr lang="cs-CZ" dirty="0" err="1" smtClean="0"/>
              <a:t>nároky+zlostné</a:t>
            </a:r>
            <a:r>
              <a:rPr lang="cs-CZ" dirty="0" smtClean="0"/>
              <a:t> chování</a:t>
            </a:r>
          </a:p>
          <a:p>
            <a:pPr lvl="1"/>
            <a:r>
              <a:rPr lang="cs-CZ" dirty="0" smtClean="0"/>
              <a:t>Největší zlost ve vztazích projevují ti, kdo jsou </a:t>
            </a:r>
            <a:r>
              <a:rPr lang="cs-CZ" i="1" dirty="0" err="1" smtClean="0"/>
              <a:t>anxiously</a:t>
            </a:r>
            <a:r>
              <a:rPr lang="cs-CZ" i="1" dirty="0" smtClean="0"/>
              <a:t> </a:t>
            </a:r>
            <a:r>
              <a:rPr lang="cs-CZ" i="1" dirty="0" err="1" smtClean="0"/>
              <a:t>attached</a:t>
            </a:r>
            <a:r>
              <a:rPr lang="cs-CZ" i="1" dirty="0" smtClean="0"/>
              <a:t> </a:t>
            </a:r>
          </a:p>
          <a:p>
            <a:pPr lvl="1"/>
            <a:r>
              <a:rPr lang="cs-CZ" dirty="0" smtClean="0"/>
              <a:t>Nejen násilí, ale opomíjení (</a:t>
            </a:r>
            <a:r>
              <a:rPr lang="cs-CZ" dirty="0" err="1" smtClean="0"/>
              <a:t>neglect</a:t>
            </a:r>
            <a:r>
              <a:rPr lang="cs-CZ" dirty="0" smtClean="0"/>
              <a:t>) obecně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43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faktory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Alkohol: nadměrné užívání alkoholu vede k 1,6-4,8 krát větší pravděpodobnosti fyzického násilí (u obou pohlaví shodně)</a:t>
            </a:r>
          </a:p>
          <a:p>
            <a:r>
              <a:rPr lang="cs-CZ" dirty="0" smtClean="0"/>
              <a:t>Osobnostní dysfunkce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34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„Náklady“ – osobní </a:t>
            </a:r>
            <a:r>
              <a:rPr lang="cs-CZ" smtClean="0"/>
              <a:t>a společenské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zdravotním pojištění: US – používání zdravotních zařízení 1,6-2,3 krát vyšší, dodatečné náklady až 1700 USD (za 3 roky)</a:t>
            </a:r>
          </a:p>
          <a:p>
            <a:r>
              <a:rPr lang="cs-CZ" dirty="0" smtClean="0"/>
              <a:t>Celkem 2,3-7 miliard dolarů za rok (odhad z roku 2008) je ve zdravotním pojištění</a:t>
            </a:r>
          </a:p>
          <a:p>
            <a:r>
              <a:rPr lang="cs-CZ" dirty="0" smtClean="0"/>
              <a:t>Nepřítomnost v práci, mentální problémy, pomoc obětem</a:t>
            </a:r>
          </a:p>
          <a:p>
            <a:r>
              <a:rPr lang="cs-CZ" dirty="0" smtClean="0"/>
              <a:t>Právní systém 8,3 mld. USD (2004)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253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partnerského násilí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WHO: partner violence are „acts within an intimate relationship that cause physical, sexual, or psychological harm, this could include physical aggression, sexual coercion, psychological abuse, or controlling behavior“</a:t>
            </a:r>
          </a:p>
          <a:p>
            <a:r>
              <a:rPr lang="en-US" dirty="0" smtClean="0"/>
              <a:t>UC Center for disease control and prevention defines 4 types of PV: </a:t>
            </a:r>
          </a:p>
          <a:p>
            <a:pPr lvl="1"/>
            <a:r>
              <a:rPr lang="en-US" b="1" dirty="0" smtClean="0"/>
              <a:t>Physical</a:t>
            </a:r>
            <a:r>
              <a:rPr lang="en-US" dirty="0" smtClean="0"/>
              <a:t> violence (the intentional use of force to that could cause injury or harm)</a:t>
            </a:r>
          </a:p>
          <a:p>
            <a:pPr lvl="1"/>
            <a:r>
              <a:rPr lang="en-US" b="1" dirty="0" smtClean="0"/>
              <a:t>Sexual</a:t>
            </a:r>
            <a:r>
              <a:rPr lang="en-US" dirty="0" smtClean="0"/>
              <a:t> violence (use of physical force to engage in sexual acts against a person’s will, attempting/completing sexual acts without the victims comprehension or consent to participation)</a:t>
            </a:r>
          </a:p>
          <a:p>
            <a:pPr lvl="1"/>
            <a:r>
              <a:rPr lang="en-US" b="1" dirty="0" smtClean="0"/>
              <a:t>Threats of physical or sexual </a:t>
            </a:r>
            <a:r>
              <a:rPr lang="en-US" dirty="0" smtClean="0"/>
              <a:t>violence </a:t>
            </a:r>
          </a:p>
          <a:p>
            <a:pPr lvl="1"/>
            <a:r>
              <a:rPr lang="en-US" b="1" dirty="0" smtClean="0"/>
              <a:t>Emotional/psychological violence</a:t>
            </a:r>
            <a:r>
              <a:rPr lang="en-US" dirty="0" smtClean="0"/>
              <a:t>, which includes </a:t>
            </a:r>
            <a:r>
              <a:rPr lang="en-US" dirty="0" err="1" smtClean="0"/>
              <a:t>humiating</a:t>
            </a:r>
            <a:r>
              <a:rPr lang="en-US" dirty="0" smtClean="0"/>
              <a:t>, embarrassing, or controlling a victim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06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Nejčastější - </a:t>
            </a:r>
            <a:r>
              <a:rPr lang="en-US" dirty="0" smtClean="0"/>
              <a:t>CTS </a:t>
            </a:r>
            <a:r>
              <a:rPr lang="cs-CZ" dirty="0" smtClean="0"/>
              <a:t>škála (</a:t>
            </a:r>
            <a:r>
              <a:rPr lang="cs-CZ" i="1" dirty="0" err="1" smtClean="0"/>
              <a:t>Conflict</a:t>
            </a:r>
            <a:r>
              <a:rPr lang="cs-CZ" i="1" dirty="0" smtClean="0"/>
              <a:t> </a:t>
            </a:r>
            <a:r>
              <a:rPr lang="cs-CZ" i="1" dirty="0" err="1" smtClean="0"/>
              <a:t>tactics</a:t>
            </a:r>
            <a:r>
              <a:rPr lang="cs-CZ" i="1" dirty="0" smtClean="0"/>
              <a:t> </a:t>
            </a:r>
            <a:r>
              <a:rPr lang="cs-CZ" i="1" dirty="0" err="1" smtClean="0"/>
              <a:t>scale</a:t>
            </a:r>
            <a:r>
              <a:rPr lang="cs-CZ" dirty="0" smtClean="0"/>
              <a:t>): měří 5 odlišných „taktik“ za určenou dobu (12 měsíců, celý život) – z pozice útočníka i oběti</a:t>
            </a:r>
          </a:p>
          <a:p>
            <a:pPr lvl="1"/>
            <a:r>
              <a:rPr lang="cs-CZ" dirty="0" smtClean="0"/>
              <a:t>Vyjednávání (vyslechne si druhou stranu,…)</a:t>
            </a:r>
          </a:p>
          <a:p>
            <a:pPr lvl="1"/>
            <a:r>
              <a:rPr lang="cs-CZ" dirty="0" smtClean="0"/>
              <a:t>Psychologická agrese (vyhrožování násilím, nadávky,…)</a:t>
            </a:r>
          </a:p>
          <a:p>
            <a:pPr lvl="1"/>
            <a:r>
              <a:rPr lang="cs-CZ" dirty="0" smtClean="0"/>
              <a:t>Fyzický útok (facky, údery, …)</a:t>
            </a:r>
          </a:p>
          <a:p>
            <a:pPr lvl="1"/>
            <a:r>
              <a:rPr lang="cs-CZ" dirty="0" smtClean="0"/>
              <a:t>Fyzické zranění (modřiny, škrábance, potřeba ošetření)</a:t>
            </a:r>
          </a:p>
          <a:p>
            <a:pPr lvl="1"/>
            <a:r>
              <a:rPr lang="cs-CZ" dirty="0" smtClean="0"/>
              <a:t>Sexuální nátlak (použití násilí/výhrůžek k vynucení sexu)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29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Výskyt – ženská viktimizace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WHO  </a:t>
            </a:r>
            <a:r>
              <a:rPr lang="cs-CZ" dirty="0" err="1" smtClean="0"/>
              <a:t>multi</a:t>
            </a:r>
            <a:r>
              <a:rPr lang="cs-CZ" dirty="0" smtClean="0"/>
              <a:t>-country study (24 tis. Žen v 10 zemích):</a:t>
            </a:r>
          </a:p>
          <a:p>
            <a:pPr lvl="1"/>
            <a:r>
              <a:rPr lang="cs-CZ" dirty="0" err="1" smtClean="0"/>
              <a:t>Life-time</a:t>
            </a:r>
            <a:r>
              <a:rPr lang="cs-CZ" dirty="0" smtClean="0"/>
              <a:t> prevalence (široká definice): Japonsko (13%)-Peru (61% )</a:t>
            </a:r>
          </a:p>
          <a:p>
            <a:pPr lvl="1"/>
            <a:r>
              <a:rPr lang="cs-CZ" dirty="0" smtClean="0"/>
              <a:t>Těžké útoky: Japonsko (4%)-Peru (49%)</a:t>
            </a:r>
          </a:p>
          <a:p>
            <a:pPr lvl="1"/>
            <a:r>
              <a:rPr lang="cs-CZ" dirty="0" smtClean="0"/>
              <a:t>Sexuální útoky: Japonsko, Srbsko (6%) – Etiopie (59%)</a:t>
            </a:r>
          </a:p>
          <a:p>
            <a:pPr lvl="1"/>
            <a:r>
              <a:rPr lang="cs-CZ" dirty="0" smtClean="0"/>
              <a:t>Emoční zneužívání (poslední rok):  20%-75%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35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Oboustranná viktimizace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International </a:t>
            </a:r>
            <a:r>
              <a:rPr lang="cs-CZ" dirty="0" err="1" smtClean="0"/>
              <a:t>dating</a:t>
            </a:r>
            <a:r>
              <a:rPr lang="cs-CZ" dirty="0" smtClean="0"/>
              <a:t> </a:t>
            </a:r>
            <a:r>
              <a:rPr lang="cs-CZ" dirty="0" err="1" smtClean="0"/>
              <a:t>violence</a:t>
            </a:r>
            <a:r>
              <a:rPr lang="cs-CZ" dirty="0" smtClean="0"/>
              <a:t> study (IDVS, 32 zemí, VŠ studující)</a:t>
            </a:r>
          </a:p>
          <a:p>
            <a:r>
              <a:rPr lang="cs-CZ" dirty="0"/>
              <a:t>Nejčastější </a:t>
            </a:r>
            <a:r>
              <a:rPr lang="cs-CZ" dirty="0" smtClean="0"/>
              <a:t>vzorec-  oboustranné násilí (15 zemí)</a:t>
            </a:r>
          </a:p>
          <a:p>
            <a:pPr lvl="1"/>
            <a:r>
              <a:rPr lang="cs-CZ" dirty="0" smtClean="0"/>
              <a:t>Mužská agrese/žena oběť – 11 zemí</a:t>
            </a:r>
          </a:p>
          <a:p>
            <a:r>
              <a:rPr lang="cs-CZ" dirty="0" smtClean="0"/>
              <a:t>Mužská fyzická agrese: 10% (Singapur) – 96 % (Írán)</a:t>
            </a:r>
          </a:p>
          <a:p>
            <a:r>
              <a:rPr lang="cs-CZ" dirty="0" smtClean="0"/>
              <a:t>Ženská fyzická agrese: 16% (Malta) – 71% (Írán)</a:t>
            </a:r>
          </a:p>
          <a:p>
            <a:r>
              <a:rPr lang="cs-CZ" dirty="0" smtClean="0"/>
              <a:t>Závažná fyzická agrese (kopání, škrcení, bití pěstí, tahání po zemi, pálení, použití zbraní):</a:t>
            </a:r>
          </a:p>
          <a:p>
            <a:pPr lvl="1"/>
            <a:r>
              <a:rPr lang="cs-CZ" dirty="0" smtClean="0"/>
              <a:t>Muži: 0% (Malta, Singapur) – 43 % (Jižní Afrika)</a:t>
            </a:r>
          </a:p>
          <a:p>
            <a:pPr lvl="1"/>
            <a:r>
              <a:rPr lang="cs-CZ" dirty="0" smtClean="0"/>
              <a:t>Ženy: 2% (Švédsko) – 26 % (Nizozemsko)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51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Oboustrannost podle IDVS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Přinejmenším 50% násilných párů (v 31 zemích z 32 zkoumaných) vykazuje znaky oboustrannosti</a:t>
            </a:r>
          </a:p>
          <a:p>
            <a:r>
              <a:rPr lang="cs-CZ" dirty="0" smtClean="0"/>
              <a:t>Pro těžké násilí: alespoň 50% párů vykazuje známkou oboustrannosti ve 22 zemích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53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Patriarchát – dominantní teoretická perspektiva: příčinou partnerského násilí je </a:t>
            </a:r>
            <a:r>
              <a:rPr lang="cs-CZ" dirty="0" err="1" smtClean="0"/>
              <a:t>genderovaná</a:t>
            </a:r>
            <a:r>
              <a:rPr lang="cs-CZ" dirty="0" smtClean="0"/>
              <a:t> struktura společnosti</a:t>
            </a:r>
          </a:p>
          <a:p>
            <a:pPr lvl="1"/>
            <a:r>
              <a:rPr lang="cs-CZ" dirty="0" smtClean="0"/>
              <a:t>Muži strategicky užívají násilí k udržení dominance nad ženami</a:t>
            </a:r>
          </a:p>
          <a:p>
            <a:r>
              <a:rPr lang="cs-CZ" dirty="0" smtClean="0"/>
              <a:t>Nemá silnou empirickou podporu: srovnávací výzkumy ukazují, že tradiční genderové normy a postoje nejsou konzistentním silným prediktorem PN</a:t>
            </a:r>
          </a:p>
          <a:p>
            <a:r>
              <a:rPr lang="cs-CZ" dirty="0" smtClean="0"/>
              <a:t>Kontradiktorní evidence: </a:t>
            </a:r>
          </a:p>
          <a:p>
            <a:pPr lvl="1"/>
            <a:r>
              <a:rPr lang="cs-CZ" dirty="0" smtClean="0"/>
              <a:t>ženy používají násilí téměř stejně často jako muži</a:t>
            </a:r>
          </a:p>
          <a:p>
            <a:pPr lvl="1"/>
            <a:r>
              <a:rPr lang="cs-CZ" dirty="0" smtClean="0"/>
              <a:t>Násilí se vyskytuje i ve stejnopohlavních párech stejně často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61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Evidence (</a:t>
            </a:r>
            <a:r>
              <a:rPr lang="cs-CZ" dirty="0" err="1" smtClean="0"/>
              <a:t>Strauss</a:t>
            </a:r>
            <a:r>
              <a:rPr lang="cs-CZ" dirty="0" smtClean="0"/>
              <a:t> 2008)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Dominantní vzorec násilí je oboustrannost</a:t>
            </a:r>
          </a:p>
          <a:p>
            <a:r>
              <a:rPr lang="cs-CZ" dirty="0" smtClean="0"/>
              <a:t>Druhý nejčastější vzorec je: násilí pouze ze strany žen</a:t>
            </a:r>
          </a:p>
          <a:p>
            <a:r>
              <a:rPr lang="cs-CZ" dirty="0" smtClean="0"/>
              <a:t>Dominance (na straně kteréhokoli partnera) je asociována s vyšší pravděpodobností výskytu PN (oboustranného, pouze ženského, pouze mužského)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97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Mezigenerační přenos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Děti, které zažili partnerské násilí v rodinách jsou častěji pachateli/oběťmi partnerského násilí (</a:t>
            </a:r>
            <a:r>
              <a:rPr lang="cs-CZ" dirty="0" err="1" smtClean="0"/>
              <a:t>Stith</a:t>
            </a:r>
            <a:r>
              <a:rPr lang="cs-CZ" dirty="0" smtClean="0"/>
              <a:t> et al. JMF 2000)</a:t>
            </a:r>
          </a:p>
          <a:p>
            <a:pPr lvl="1"/>
            <a:r>
              <a:rPr lang="cs-CZ" dirty="0" smtClean="0"/>
              <a:t>Pravděpodobnost roste 3-4 krát (pokud sami muži byli svědky násilí v dětství)</a:t>
            </a:r>
          </a:p>
          <a:p>
            <a:pPr lvl="1"/>
            <a:r>
              <a:rPr lang="cs-CZ" dirty="0" smtClean="0"/>
              <a:t>Pokud muži zažili sexuální zneužívání v dětství, roste 3-4 pravděpodobnost, že budou páchat násilí na ženách</a:t>
            </a:r>
          </a:p>
          <a:p>
            <a:pPr lvl="1"/>
            <a:r>
              <a:rPr lang="cs-CZ" dirty="0" smtClean="0"/>
              <a:t>Pokud ženy byly svědky partnerského násilí v dětství, mají větší šanci, že budou oběťmi fyzického nebo sexuálního násilí (a mají větší šanci, že jej budou páchat)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69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796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SOC606 – Sociologie rodiny: konflikt a násilí ve vztazích</vt:lpstr>
      <vt:lpstr>Definice partnerského násilí</vt:lpstr>
      <vt:lpstr>Measurement</vt:lpstr>
      <vt:lpstr>Výskyt – ženská viktimizace</vt:lpstr>
      <vt:lpstr>Oboustranná viktimizace</vt:lpstr>
      <vt:lpstr>Oboustrannost podle IDVS</vt:lpstr>
      <vt:lpstr>Kontexty</vt:lpstr>
      <vt:lpstr>Evidence (Strauss 2008)</vt:lpstr>
      <vt:lpstr>Mezigenerační přenos</vt:lpstr>
      <vt:lpstr>Mezigenerační přenos- teorie</vt:lpstr>
      <vt:lpstr>Další faktory</vt:lpstr>
      <vt:lpstr>„Náklady“ – osobní a společenské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SOC606 – Sociologie rodiny</dc:title>
  <dc:creator>MMM</dc:creator>
  <cp:lastModifiedBy>Martin Kreidl</cp:lastModifiedBy>
  <cp:revision>50</cp:revision>
  <dcterms:created xsi:type="dcterms:W3CDTF">2017-02-23T10:02:20Z</dcterms:created>
  <dcterms:modified xsi:type="dcterms:W3CDTF">2018-04-11T08:25:32Z</dcterms:modified>
</cp:coreProperties>
</file>