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87" r:id="rId4"/>
    <p:sldId id="289" r:id="rId5"/>
    <p:sldId id="290" r:id="rId6"/>
    <p:sldId id="275" r:id="rId7"/>
    <p:sldId id="278" r:id="rId8"/>
    <p:sldId id="284" r:id="rId9"/>
    <p:sldId id="288" r:id="rId10"/>
    <p:sldId id="273" r:id="rId11"/>
    <p:sldId id="281" r:id="rId12"/>
    <p:sldId id="282" r:id="rId13"/>
    <p:sldId id="274" r:id="rId14"/>
    <p:sldId id="272" r:id="rId15"/>
    <p:sldId id="279" r:id="rId16"/>
    <p:sldId id="283" r:id="rId17"/>
    <p:sldId id="285" r:id="rId18"/>
    <p:sldId id="286" r:id="rId19"/>
    <p:sldId id="291" r:id="rId20"/>
    <p:sldId id="280" r:id="rId21"/>
    <p:sldId id="276" r:id="rId22"/>
    <p:sldId id="277" r:id="rId23"/>
    <p:sldId id="268" r:id="rId24"/>
    <p:sldId id="26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each\kurzy\JS2018\SOC606\pictures\CDR%20by%20country%20and%20over%20time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ach\kurzy\JS2018\SOC606\pictures\CDR%20by%20country%20and%20over%20tim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Trends in CDR by country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CRUDE_DIVORCE_RATE!$B$3</c:f>
              <c:strCache>
                <c:ptCount val="1"/>
                <c:pt idx="0">
                  <c:v>1970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CRUDE_DIVORCE_RATE!$A$6:$A$35</c:f>
              <c:strCache>
                <c:ptCount val="30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 Republic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Russian Federation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United Kingdom</c:v>
                </c:pt>
              </c:strCache>
            </c:strRef>
          </c:cat>
          <c:val>
            <c:numRef>
              <c:f>CRUDE_DIVORCE_RATE!$B$6:$B$36</c:f>
              <c:numCache>
                <c:formatCode>0.0</c:formatCode>
                <c:ptCount val="31"/>
                <c:pt idx="0">
                  <c:v>1.3869</c:v>
                </c:pt>
                <c:pt idx="1">
                  <c:v>0.66349999999999998</c:v>
                </c:pt>
                <c:pt idx="2">
                  <c:v>1.165</c:v>
                </c:pt>
                <c:pt idx="3">
                  <c:v>1.3729</c:v>
                </c:pt>
                <c:pt idx="4">
                  <c:v>0.29310000000000003</c:v>
                </c:pt>
                <c:pt idx="5">
                  <c:v>1.2103999999999999</c:v>
                </c:pt>
                <c:pt idx="6">
                  <c:v>2.1938</c:v>
                </c:pt>
                <c:pt idx="7">
                  <c:v>1.9289000000000001</c:v>
                </c:pt>
                <c:pt idx="8">
                  <c:v>3.2</c:v>
                </c:pt>
                <c:pt idx="9">
                  <c:v>1.3112999999999999</c:v>
                </c:pt>
                <c:pt idx="10">
                  <c:v>0.78779999999999994</c:v>
                </c:pt>
                <c:pt idx="11">
                  <c:v>1.3373999999999999</c:v>
                </c:pt>
                <c:pt idx="12">
                  <c:v>0.39710000000000001</c:v>
                </c:pt>
                <c:pt idx="13">
                  <c:v>2.2122000000000002</c:v>
                </c:pt>
                <c:pt idx="14">
                  <c:v>0.3165</c:v>
                </c:pt>
                <c:pt idx="15">
                  <c:v>0.9264</c:v>
                </c:pt>
                <c:pt idx="16">
                  <c:v>4.5999999999999996</c:v>
                </c:pt>
                <c:pt idx="17">
                  <c:v>2.2000000000000002</c:v>
                </c:pt>
                <c:pt idx="18">
                  <c:v>0.7913</c:v>
                </c:pt>
                <c:pt idx="19">
                  <c:v>0.8851</c:v>
                </c:pt>
                <c:pt idx="20">
                  <c:v>1.0591999999999999</c:v>
                </c:pt>
                <c:pt idx="21">
                  <c:v>5.91E-2</c:v>
                </c:pt>
                <c:pt idx="22">
                  <c:v>0.38829999999999998</c:v>
                </c:pt>
                <c:pt idx="23">
                  <c:v>3.0448</c:v>
                </c:pt>
                <c:pt idx="24">
                  <c:v>0.75519999999999998</c:v>
                </c:pt>
                <c:pt idx="25">
                  <c:v>1.1006</c:v>
                </c:pt>
                <c:pt idx="26">
                  <c:v>0</c:v>
                </c:pt>
                <c:pt idx="27">
                  <c:v>1.6025</c:v>
                </c:pt>
                <c:pt idx="28">
                  <c:v>1.0216000000000001</c:v>
                </c:pt>
                <c:pt idx="29">
                  <c:v>1.1201000000000001</c:v>
                </c:pt>
                <c:pt idx="30">
                  <c:v>3.4836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32-482F-8ACA-9D7ECA99F425}"/>
            </c:ext>
          </c:extLst>
        </c:ser>
        <c:ser>
          <c:idx val="1"/>
          <c:order val="1"/>
          <c:tx>
            <c:strRef>
              <c:f>CRUDE_DIVORCE_RATE!$C$3</c:f>
              <c:strCache>
                <c:ptCount val="1"/>
                <c:pt idx="0">
                  <c:v>1985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CRUDE_DIVORCE_RATE!$A$6:$A$35</c:f>
              <c:strCache>
                <c:ptCount val="30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 Republic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Russian Federation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United Kingdom</c:v>
                </c:pt>
              </c:strCache>
            </c:strRef>
          </c:cat>
          <c:val>
            <c:numRef>
              <c:f>CRUDE_DIVORCE_RATE!$C$6:$C$36</c:f>
              <c:numCache>
                <c:formatCode>0.0</c:formatCode>
                <c:ptCount val="31"/>
                <c:pt idx="0">
                  <c:v>2.0436000000000001</c:v>
                </c:pt>
                <c:pt idx="1">
                  <c:v>1.8702000000000001</c:v>
                </c:pt>
                <c:pt idx="2">
                  <c:v>1.6049</c:v>
                </c:pt>
                <c:pt idx="3">
                  <c:v>2.4628999999999999</c:v>
                </c:pt>
                <c:pt idx="4">
                  <c:v>0.42920000000000003</c:v>
                </c:pt>
                <c:pt idx="5">
                  <c:v>1.1431</c:v>
                </c:pt>
                <c:pt idx="6">
                  <c:v>2.9496000000000002</c:v>
                </c:pt>
                <c:pt idx="7">
                  <c:v>2.8130000000000002</c:v>
                </c:pt>
                <c:pt idx="8">
                  <c:v>3.9632999999999998</c:v>
                </c:pt>
                <c:pt idx="9">
                  <c:v>1.8455999999999999</c:v>
                </c:pt>
                <c:pt idx="10">
                  <c:v>1.9523999999999999</c:v>
                </c:pt>
                <c:pt idx="11">
                  <c:v>2.3092999999999999</c:v>
                </c:pt>
                <c:pt idx="12">
                  <c:v>0.76180000000000003</c:v>
                </c:pt>
                <c:pt idx="13">
                  <c:v>2.7517</c:v>
                </c:pt>
                <c:pt idx="14">
                  <c:v>0.27650000000000002</c:v>
                </c:pt>
                <c:pt idx="15">
                  <c:v>1.3766</c:v>
                </c:pt>
                <c:pt idx="16">
                  <c:v>4.5251999999999999</c:v>
                </c:pt>
                <c:pt idx="17">
                  <c:v>3.2343000000000002</c:v>
                </c:pt>
                <c:pt idx="18">
                  <c:v>2.3553999999999999</c:v>
                </c:pt>
                <c:pt idx="19">
                  <c:v>1.9762</c:v>
                </c:pt>
                <c:pt idx="20">
                  <c:v>1.3197000000000001</c:v>
                </c:pt>
                <c:pt idx="21">
                  <c:v>0.89670000000000005</c:v>
                </c:pt>
                <c:pt idx="22">
                  <c:v>1.4339999999999999</c:v>
                </c:pt>
                <c:pt idx="23">
                  <c:v>4.0129000000000001</c:v>
                </c:pt>
                <c:pt idx="24">
                  <c:v>1.5749</c:v>
                </c:pt>
                <c:pt idx="25">
                  <c:v>1.3118000000000001</c:v>
                </c:pt>
                <c:pt idx="26">
                  <c:v>0.56779999999999997</c:v>
                </c:pt>
                <c:pt idx="27">
                  <c:v>2.3639000000000001</c:v>
                </c:pt>
                <c:pt idx="28">
                  <c:v>1.7642</c:v>
                </c:pt>
                <c:pt idx="29">
                  <c:v>3.0884999999999998</c:v>
                </c:pt>
                <c:pt idx="30">
                  <c:v>5.0015999999999998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32-482F-8ACA-9D7ECA99F425}"/>
            </c:ext>
          </c:extLst>
        </c:ser>
        <c:ser>
          <c:idx val="2"/>
          <c:order val="2"/>
          <c:tx>
            <c:strRef>
              <c:f>CRUDE_DIVORCE_RATE!$D$3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CRUDE_DIVORCE_RATE!$A$6:$A$35</c:f>
              <c:strCache>
                <c:ptCount val="30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 Republic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Russian Federation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United Kingdom</c:v>
                </c:pt>
              </c:strCache>
            </c:strRef>
          </c:cat>
          <c:val>
            <c:numRef>
              <c:f>CRUDE_DIVORCE_RATE!$D$6:$D$36</c:f>
              <c:numCache>
                <c:formatCode>0.0</c:formatCode>
                <c:ptCount val="31"/>
                <c:pt idx="0">
                  <c:v>2.2902999999999998</c:v>
                </c:pt>
                <c:pt idx="1">
                  <c:v>3.4510999999999998</c:v>
                </c:pt>
                <c:pt idx="2">
                  <c:v>1.2683</c:v>
                </c:pt>
                <c:pt idx="3">
                  <c:v>2.6495000000000002</c:v>
                </c:pt>
                <c:pt idx="4">
                  <c:v>0.87</c:v>
                </c:pt>
                <c:pt idx="5">
                  <c:v>0.9073</c:v>
                </c:pt>
                <c:pt idx="6">
                  <c:v>3.0137999999999998</c:v>
                </c:pt>
                <c:pt idx="7">
                  <c:v>2.4821</c:v>
                </c:pt>
                <c:pt idx="8">
                  <c:v>5.1898999999999997</c:v>
                </c:pt>
                <c:pt idx="9">
                  <c:v>2.7458</c:v>
                </c:pt>
                <c:pt idx="10">
                  <c:v>2.0543</c:v>
                </c:pt>
                <c:pt idx="11">
                  <c:v>2.0747</c:v>
                </c:pt>
                <c:pt idx="12">
                  <c:v>1.0339</c:v>
                </c:pt>
                <c:pt idx="13">
                  <c:v>2.4300999999999999</c:v>
                </c:pt>
                <c:pt idx="14">
                  <c:v>0.47570000000000001</c:v>
                </c:pt>
                <c:pt idx="15">
                  <c:v>1.5849</c:v>
                </c:pt>
                <c:pt idx="16">
                  <c:v>3.1472000000000002</c:v>
                </c:pt>
                <c:pt idx="17">
                  <c:v>2.7513000000000001</c:v>
                </c:pt>
                <c:pt idx="18">
                  <c:v>2.2103999999999999</c:v>
                </c:pt>
                <c:pt idx="19">
                  <c:v>2.3765999999999998</c:v>
                </c:pt>
                <c:pt idx="20">
                  <c:v>0.99580000000000002</c:v>
                </c:pt>
                <c:pt idx="21">
                  <c:v>1.2284999999999999</c:v>
                </c:pt>
                <c:pt idx="22">
                  <c:v>1.5389999999999999</c:v>
                </c:pt>
                <c:pt idx="23">
                  <c:v>4.5061999999999998</c:v>
                </c:pt>
                <c:pt idx="24">
                  <c:v>1.6738999999999999</c:v>
                </c:pt>
                <c:pt idx="25">
                  <c:v>0.79749999999999999</c:v>
                </c:pt>
                <c:pt idx="26">
                  <c:v>0.84050000000000002</c:v>
                </c:pt>
                <c:pt idx="27">
                  <c:v>2.5522</c:v>
                </c:pt>
                <c:pt idx="28">
                  <c:v>2.2303000000000002</c:v>
                </c:pt>
                <c:pt idx="29">
                  <c:v>2.9232999999999998</c:v>
                </c:pt>
                <c:pt idx="30">
                  <c:v>4.3901000000000003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32-482F-8ACA-9D7ECA99F425}"/>
            </c:ext>
          </c:extLst>
        </c:ser>
        <c:ser>
          <c:idx val="3"/>
          <c:order val="3"/>
          <c:tx>
            <c:strRef>
              <c:f>CRUDE_DIVORCE_RATE!$E$4</c:f>
              <c:strCache>
                <c:ptCount val="1"/>
                <c:pt idx="0">
                  <c:v>2000s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CRUDE_DIVORCE_RATE!$A$6:$A$35</c:f>
              <c:strCache>
                <c:ptCount val="30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 Republic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Russian Federation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United Kingdom</c:v>
                </c:pt>
              </c:strCache>
            </c:strRef>
          </c:cat>
          <c:val>
            <c:numRef>
              <c:f>CRUDE_DIVORCE_RATE!$E$6:$E$36</c:f>
              <c:numCache>
                <c:formatCode>0.0</c:formatCode>
                <c:ptCount val="31"/>
                <c:pt idx="0">
                  <c:v>2.4721000000000002</c:v>
                </c:pt>
                <c:pt idx="1">
                  <c:v>2.8231000000000002</c:v>
                </c:pt>
                <c:pt idx="2">
                  <c:v>2.1341000000000001</c:v>
                </c:pt>
                <c:pt idx="3">
                  <c:v>2.1766999999999999</c:v>
                </c:pt>
                <c:pt idx="4">
                  <c:v>1.46</c:v>
                </c:pt>
                <c:pt idx="5">
                  <c:v>1.0773999999999999</c:v>
                </c:pt>
                <c:pt idx="6">
                  <c:v>3.0122</c:v>
                </c:pt>
                <c:pt idx="7">
                  <c:v>2.5823</c:v>
                </c:pt>
                <c:pt idx="8">
                  <c:v>2.8374000000000001</c:v>
                </c:pt>
                <c:pt idx="9">
                  <c:v>2.5059999999999998</c:v>
                </c:pt>
                <c:pt idx="10">
                  <c:v>2.2134999999999998</c:v>
                </c:pt>
                <c:pt idx="11">
                  <c:v>2.3180000000000001</c:v>
                </c:pt>
                <c:pt idx="12">
                  <c:v>1.1856</c:v>
                </c:pt>
                <c:pt idx="13">
                  <c:v>2.5015999999999998</c:v>
                </c:pt>
                <c:pt idx="14">
                  <c:v>0.84040000000000004</c:v>
                </c:pt>
                <c:pt idx="15">
                  <c:v>2.0407999999999999</c:v>
                </c:pt>
                <c:pt idx="16">
                  <c:v>3.2524999999999999</c:v>
                </c:pt>
                <c:pt idx="17">
                  <c:v>3.3490000000000002</c:v>
                </c:pt>
                <c:pt idx="18">
                  <c:v>1.9428000000000001</c:v>
                </c:pt>
                <c:pt idx="19">
                  <c:v>2.1960000000000002</c:v>
                </c:pt>
                <c:pt idx="20">
                  <c:v>1.7464999999999999</c:v>
                </c:pt>
                <c:pt idx="21">
                  <c:v>2.3807</c:v>
                </c:pt>
                <c:pt idx="22">
                  <c:v>1.6836</c:v>
                </c:pt>
                <c:pt idx="23">
                  <c:v>4.8228</c:v>
                </c:pt>
                <c:pt idx="24">
                  <c:v>2.2553999999999998</c:v>
                </c:pt>
                <c:pt idx="25">
                  <c:v>1.1620999999999999</c:v>
                </c:pt>
                <c:pt idx="26">
                  <c:v>1.6786000000000001</c:v>
                </c:pt>
                <c:pt idx="27">
                  <c:v>2.2349999999999999</c:v>
                </c:pt>
                <c:pt idx="28">
                  <c:v>2.6478000000000002</c:v>
                </c:pt>
                <c:pt idx="29">
                  <c:v>2.4451000000000001</c:v>
                </c:pt>
                <c:pt idx="3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32-482F-8ACA-9D7ECA99F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6269232"/>
        <c:axId val="596261688"/>
      </c:barChart>
      <c:catAx>
        <c:axId val="59626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261688"/>
        <c:crosses val="autoZero"/>
        <c:auto val="1"/>
        <c:lblAlgn val="ctr"/>
        <c:lblOffset val="100"/>
        <c:noMultiLvlLbl val="0"/>
      </c:catAx>
      <c:valAx>
        <c:axId val="596261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26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Trends in CDR by country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CRUDE_DIVORCE_RATE!$B$3</c:f>
              <c:strCache>
                <c:ptCount val="1"/>
                <c:pt idx="0">
                  <c:v>1970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CRUDE_DIVORCE_RATE!$A$6:$A$36</c:f>
              <c:strCache>
                <c:ptCount val="31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Czechia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UK</c:v>
                </c:pt>
                <c:pt idx="30">
                  <c:v>USA</c:v>
                </c:pt>
              </c:strCache>
            </c:strRef>
          </c:cat>
          <c:val>
            <c:numRef>
              <c:f>CRUDE_DIVORCE_RATE!$B$6:$B$36</c:f>
              <c:numCache>
                <c:formatCode>0.0</c:formatCode>
                <c:ptCount val="31"/>
                <c:pt idx="0">
                  <c:v>1.3869</c:v>
                </c:pt>
                <c:pt idx="1">
                  <c:v>0.66349999999999998</c:v>
                </c:pt>
                <c:pt idx="2">
                  <c:v>1.165</c:v>
                </c:pt>
                <c:pt idx="3">
                  <c:v>1.3729</c:v>
                </c:pt>
                <c:pt idx="4">
                  <c:v>0.29310000000000003</c:v>
                </c:pt>
                <c:pt idx="5">
                  <c:v>1.2103999999999999</c:v>
                </c:pt>
                <c:pt idx="6">
                  <c:v>2.1938</c:v>
                </c:pt>
                <c:pt idx="7">
                  <c:v>1.9289000000000001</c:v>
                </c:pt>
                <c:pt idx="8">
                  <c:v>3.2</c:v>
                </c:pt>
                <c:pt idx="9">
                  <c:v>1.3112999999999999</c:v>
                </c:pt>
                <c:pt idx="10">
                  <c:v>0.78779999999999994</c:v>
                </c:pt>
                <c:pt idx="11">
                  <c:v>1.3373999999999999</c:v>
                </c:pt>
                <c:pt idx="12">
                  <c:v>0.39710000000000001</c:v>
                </c:pt>
                <c:pt idx="13">
                  <c:v>2.2122000000000002</c:v>
                </c:pt>
                <c:pt idx="14">
                  <c:v>0.3165</c:v>
                </c:pt>
                <c:pt idx="15">
                  <c:v>0.9264</c:v>
                </c:pt>
                <c:pt idx="16">
                  <c:v>4.5999999999999996</c:v>
                </c:pt>
                <c:pt idx="17">
                  <c:v>2.2000000000000002</c:v>
                </c:pt>
                <c:pt idx="18">
                  <c:v>0.7913</c:v>
                </c:pt>
                <c:pt idx="19">
                  <c:v>0.8851</c:v>
                </c:pt>
                <c:pt idx="20">
                  <c:v>1.0591999999999999</c:v>
                </c:pt>
                <c:pt idx="21">
                  <c:v>5.91E-2</c:v>
                </c:pt>
                <c:pt idx="22">
                  <c:v>0.38829999999999998</c:v>
                </c:pt>
                <c:pt idx="23">
                  <c:v>3.0448</c:v>
                </c:pt>
                <c:pt idx="24">
                  <c:v>0.75519999999999998</c:v>
                </c:pt>
                <c:pt idx="25">
                  <c:v>1.1006</c:v>
                </c:pt>
                <c:pt idx="26">
                  <c:v>0</c:v>
                </c:pt>
                <c:pt idx="27">
                  <c:v>1.6025</c:v>
                </c:pt>
                <c:pt idx="28">
                  <c:v>1.0216000000000001</c:v>
                </c:pt>
                <c:pt idx="29">
                  <c:v>1.1201000000000001</c:v>
                </c:pt>
                <c:pt idx="30">
                  <c:v>3.4836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9D-4235-868A-F54BB78D6F01}"/>
            </c:ext>
          </c:extLst>
        </c:ser>
        <c:ser>
          <c:idx val="1"/>
          <c:order val="1"/>
          <c:tx>
            <c:strRef>
              <c:f>CRUDE_DIVORCE_RATE!$C$3</c:f>
              <c:strCache>
                <c:ptCount val="1"/>
                <c:pt idx="0">
                  <c:v>1985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CRUDE_DIVORCE_RATE!$A$6:$A$36</c:f>
              <c:strCache>
                <c:ptCount val="31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Czechia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UK</c:v>
                </c:pt>
                <c:pt idx="30">
                  <c:v>USA</c:v>
                </c:pt>
              </c:strCache>
            </c:strRef>
          </c:cat>
          <c:val>
            <c:numRef>
              <c:f>CRUDE_DIVORCE_RATE!$C$6:$C$36</c:f>
              <c:numCache>
                <c:formatCode>0.0</c:formatCode>
                <c:ptCount val="31"/>
                <c:pt idx="0">
                  <c:v>2.0436000000000001</c:v>
                </c:pt>
                <c:pt idx="1">
                  <c:v>1.8702000000000001</c:v>
                </c:pt>
                <c:pt idx="2">
                  <c:v>1.6049</c:v>
                </c:pt>
                <c:pt idx="3">
                  <c:v>2.4628999999999999</c:v>
                </c:pt>
                <c:pt idx="4">
                  <c:v>0.42920000000000003</c:v>
                </c:pt>
                <c:pt idx="5">
                  <c:v>1.1431</c:v>
                </c:pt>
                <c:pt idx="6">
                  <c:v>2.9496000000000002</c:v>
                </c:pt>
                <c:pt idx="7">
                  <c:v>2.8130000000000002</c:v>
                </c:pt>
                <c:pt idx="8">
                  <c:v>3.9632999999999998</c:v>
                </c:pt>
                <c:pt idx="9">
                  <c:v>1.8455999999999999</c:v>
                </c:pt>
                <c:pt idx="10">
                  <c:v>1.9523999999999999</c:v>
                </c:pt>
                <c:pt idx="11">
                  <c:v>2.3092999999999999</c:v>
                </c:pt>
                <c:pt idx="12">
                  <c:v>0.76180000000000003</c:v>
                </c:pt>
                <c:pt idx="13">
                  <c:v>2.7517</c:v>
                </c:pt>
                <c:pt idx="14">
                  <c:v>0.27650000000000002</c:v>
                </c:pt>
                <c:pt idx="15">
                  <c:v>1.3766</c:v>
                </c:pt>
                <c:pt idx="16">
                  <c:v>4.5251999999999999</c:v>
                </c:pt>
                <c:pt idx="17">
                  <c:v>3.2343000000000002</c:v>
                </c:pt>
                <c:pt idx="18">
                  <c:v>2.3553999999999999</c:v>
                </c:pt>
                <c:pt idx="19">
                  <c:v>1.9762</c:v>
                </c:pt>
                <c:pt idx="20">
                  <c:v>1.3197000000000001</c:v>
                </c:pt>
                <c:pt idx="21">
                  <c:v>0.89670000000000005</c:v>
                </c:pt>
                <c:pt idx="22">
                  <c:v>1.4339999999999999</c:v>
                </c:pt>
                <c:pt idx="23">
                  <c:v>4.0129000000000001</c:v>
                </c:pt>
                <c:pt idx="24">
                  <c:v>1.5749</c:v>
                </c:pt>
                <c:pt idx="25">
                  <c:v>1.3118000000000001</c:v>
                </c:pt>
                <c:pt idx="26">
                  <c:v>0.56779999999999997</c:v>
                </c:pt>
                <c:pt idx="27">
                  <c:v>2.3639000000000001</c:v>
                </c:pt>
                <c:pt idx="28">
                  <c:v>1.7642</c:v>
                </c:pt>
                <c:pt idx="29">
                  <c:v>3.0884999999999998</c:v>
                </c:pt>
                <c:pt idx="30">
                  <c:v>5.0015999999999998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9D-4235-868A-F54BB78D6F01}"/>
            </c:ext>
          </c:extLst>
        </c:ser>
        <c:ser>
          <c:idx val="2"/>
          <c:order val="2"/>
          <c:tx>
            <c:strRef>
              <c:f>CRUDE_DIVORCE_RATE!$D$3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CRUDE_DIVORCE_RATE!$A$6:$A$36</c:f>
              <c:strCache>
                <c:ptCount val="31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Czechia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UK</c:v>
                </c:pt>
                <c:pt idx="30">
                  <c:v>USA</c:v>
                </c:pt>
              </c:strCache>
            </c:strRef>
          </c:cat>
          <c:val>
            <c:numRef>
              <c:f>CRUDE_DIVORCE_RATE!$D$6:$D$36</c:f>
              <c:numCache>
                <c:formatCode>0.0</c:formatCode>
                <c:ptCount val="31"/>
                <c:pt idx="0">
                  <c:v>2.2902999999999998</c:v>
                </c:pt>
                <c:pt idx="1">
                  <c:v>3.4510999999999998</c:v>
                </c:pt>
                <c:pt idx="2">
                  <c:v>1.2683</c:v>
                </c:pt>
                <c:pt idx="3">
                  <c:v>2.6495000000000002</c:v>
                </c:pt>
                <c:pt idx="4">
                  <c:v>0.87</c:v>
                </c:pt>
                <c:pt idx="5">
                  <c:v>0.9073</c:v>
                </c:pt>
                <c:pt idx="6">
                  <c:v>3.0137999999999998</c:v>
                </c:pt>
                <c:pt idx="7">
                  <c:v>2.4821</c:v>
                </c:pt>
                <c:pt idx="8">
                  <c:v>5.1898999999999997</c:v>
                </c:pt>
                <c:pt idx="9">
                  <c:v>2.7458</c:v>
                </c:pt>
                <c:pt idx="10">
                  <c:v>2.0543</c:v>
                </c:pt>
                <c:pt idx="11">
                  <c:v>2.0747</c:v>
                </c:pt>
                <c:pt idx="12">
                  <c:v>1.0339</c:v>
                </c:pt>
                <c:pt idx="13">
                  <c:v>2.4300999999999999</c:v>
                </c:pt>
                <c:pt idx="14">
                  <c:v>0.47570000000000001</c:v>
                </c:pt>
                <c:pt idx="15">
                  <c:v>1.5849</c:v>
                </c:pt>
                <c:pt idx="16">
                  <c:v>3.1472000000000002</c:v>
                </c:pt>
                <c:pt idx="17">
                  <c:v>2.7513000000000001</c:v>
                </c:pt>
                <c:pt idx="18">
                  <c:v>2.2103999999999999</c:v>
                </c:pt>
                <c:pt idx="19">
                  <c:v>2.3765999999999998</c:v>
                </c:pt>
                <c:pt idx="20">
                  <c:v>0.99580000000000002</c:v>
                </c:pt>
                <c:pt idx="21">
                  <c:v>1.2284999999999999</c:v>
                </c:pt>
                <c:pt idx="22">
                  <c:v>1.5389999999999999</c:v>
                </c:pt>
                <c:pt idx="23">
                  <c:v>4.5061999999999998</c:v>
                </c:pt>
                <c:pt idx="24">
                  <c:v>1.6738999999999999</c:v>
                </c:pt>
                <c:pt idx="25">
                  <c:v>0.79749999999999999</c:v>
                </c:pt>
                <c:pt idx="26">
                  <c:v>0.84050000000000002</c:v>
                </c:pt>
                <c:pt idx="27">
                  <c:v>2.5522</c:v>
                </c:pt>
                <c:pt idx="28">
                  <c:v>2.2303000000000002</c:v>
                </c:pt>
                <c:pt idx="29">
                  <c:v>2.9232999999999998</c:v>
                </c:pt>
                <c:pt idx="30">
                  <c:v>4.3901000000000003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9D-4235-868A-F54BB78D6F01}"/>
            </c:ext>
          </c:extLst>
        </c:ser>
        <c:ser>
          <c:idx val="3"/>
          <c:order val="3"/>
          <c:tx>
            <c:strRef>
              <c:f>CRUDE_DIVORCE_RATE!$E$4</c:f>
              <c:strCache>
                <c:ptCount val="1"/>
                <c:pt idx="0">
                  <c:v>2000s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CRUDE_DIVORCE_RATE!$A$6:$A$36</c:f>
              <c:strCache>
                <c:ptCount val="31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Canada</c:v>
                </c:pt>
                <c:pt idx="4">
                  <c:v>China</c:v>
                </c:pt>
                <c:pt idx="5">
                  <c:v>Croatia</c:v>
                </c:pt>
                <c:pt idx="6">
                  <c:v>Czechia</c:v>
                </c:pt>
                <c:pt idx="7">
                  <c:v>Denmark</c:v>
                </c:pt>
                <c:pt idx="8">
                  <c:v>Estonia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Greece</c:v>
                </c:pt>
                <c:pt idx="13">
                  <c:v>Hungary</c:v>
                </c:pt>
                <c:pt idx="14">
                  <c:v>Italy</c:v>
                </c:pt>
                <c:pt idx="15">
                  <c:v>Japan</c:v>
                </c:pt>
                <c:pt idx="16">
                  <c:v>Latvia</c:v>
                </c:pt>
                <c:pt idx="17">
                  <c:v>Lithuania</c:v>
                </c:pt>
                <c:pt idx="18">
                  <c:v>Netherlands</c:v>
                </c:pt>
                <c:pt idx="19">
                  <c:v>Norway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Russia</c:v>
                </c:pt>
                <c:pt idx="24">
                  <c:v>Slovakia</c:v>
                </c:pt>
                <c:pt idx="25">
                  <c:v>Slovenia</c:v>
                </c:pt>
                <c:pt idx="26">
                  <c:v>Spain</c:v>
                </c:pt>
                <c:pt idx="27">
                  <c:v>Sweden</c:v>
                </c:pt>
                <c:pt idx="28">
                  <c:v>Switzerland</c:v>
                </c:pt>
                <c:pt idx="29">
                  <c:v>UK</c:v>
                </c:pt>
                <c:pt idx="30">
                  <c:v>USA</c:v>
                </c:pt>
              </c:strCache>
            </c:strRef>
          </c:cat>
          <c:val>
            <c:numRef>
              <c:f>CRUDE_DIVORCE_RATE!$E$6:$E$36</c:f>
              <c:numCache>
                <c:formatCode>0.0</c:formatCode>
                <c:ptCount val="31"/>
                <c:pt idx="0">
                  <c:v>2.4721000000000002</c:v>
                </c:pt>
                <c:pt idx="1">
                  <c:v>2.8231000000000002</c:v>
                </c:pt>
                <c:pt idx="2">
                  <c:v>2.1341000000000001</c:v>
                </c:pt>
                <c:pt idx="3">
                  <c:v>2.1766999999999999</c:v>
                </c:pt>
                <c:pt idx="4">
                  <c:v>1.46</c:v>
                </c:pt>
                <c:pt idx="5">
                  <c:v>1.0773999999999999</c:v>
                </c:pt>
                <c:pt idx="6">
                  <c:v>3.0122</c:v>
                </c:pt>
                <c:pt idx="7">
                  <c:v>2.5823</c:v>
                </c:pt>
                <c:pt idx="8">
                  <c:v>2.8374000000000001</c:v>
                </c:pt>
                <c:pt idx="9">
                  <c:v>2.5059999999999998</c:v>
                </c:pt>
                <c:pt idx="10">
                  <c:v>2.2134999999999998</c:v>
                </c:pt>
                <c:pt idx="11">
                  <c:v>2.3180000000000001</c:v>
                </c:pt>
                <c:pt idx="12">
                  <c:v>1.1856</c:v>
                </c:pt>
                <c:pt idx="13">
                  <c:v>2.5015999999999998</c:v>
                </c:pt>
                <c:pt idx="14">
                  <c:v>0.84040000000000004</c:v>
                </c:pt>
                <c:pt idx="15">
                  <c:v>2.0407999999999999</c:v>
                </c:pt>
                <c:pt idx="16">
                  <c:v>3.2524999999999999</c:v>
                </c:pt>
                <c:pt idx="17">
                  <c:v>3.3490000000000002</c:v>
                </c:pt>
                <c:pt idx="18">
                  <c:v>1.9428000000000001</c:v>
                </c:pt>
                <c:pt idx="19">
                  <c:v>2.1960000000000002</c:v>
                </c:pt>
                <c:pt idx="20">
                  <c:v>1.7464999999999999</c:v>
                </c:pt>
                <c:pt idx="21">
                  <c:v>2.3807</c:v>
                </c:pt>
                <c:pt idx="22">
                  <c:v>1.6836</c:v>
                </c:pt>
                <c:pt idx="23">
                  <c:v>4.8228</c:v>
                </c:pt>
                <c:pt idx="24">
                  <c:v>2.2553999999999998</c:v>
                </c:pt>
                <c:pt idx="25">
                  <c:v>1.1620999999999999</c:v>
                </c:pt>
                <c:pt idx="26">
                  <c:v>1.6786000000000001</c:v>
                </c:pt>
                <c:pt idx="27">
                  <c:v>2.2349999999999999</c:v>
                </c:pt>
                <c:pt idx="28">
                  <c:v>2.6478000000000002</c:v>
                </c:pt>
                <c:pt idx="29">
                  <c:v>2.4451000000000001</c:v>
                </c:pt>
                <c:pt idx="3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9D-4235-868A-F54BB78D6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6259720"/>
        <c:axId val="1"/>
      </c:barChart>
      <c:catAx>
        <c:axId val="59625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2597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C63E5-5C86-4C3B-8C22-B62D2A11AC2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48650-0A16-45E7-9D0C-F0C27C188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6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22BE-632B-4DFE-AD43-FC2C76B458EF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8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4EC8-AE36-4F55-ABCF-58F10C7ED2CE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7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0389-D0DD-4193-B46F-B3E0F7AAF5E1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8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ED52-AC39-48D2-800E-A57AE8ABECE3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6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225A-9D3F-42BF-9460-23152C623DAB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5C5F-8F63-473C-8BF1-5D62308D9A0C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0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F8FE-BB28-4197-85C6-99B853568C1C}" type="datetime1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2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CEFA-AF52-4887-9FAC-AD39A1A5CC24}" type="datetime1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97A-F873-4AF9-A793-53B81EA942C5}" type="datetime1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2979-2E12-4AAF-BA7B-30F78E6E6D0F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3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EC62-F6BB-4775-B1E5-20AA427B9BE7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1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6C95B-9D19-440A-A84F-76CA1BEBDDA7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56F88-167A-49CA-B202-E244C4E4D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2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.org/en/development/desa/population/publications/dataset/marriage/data.shtml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un.org/en/development/desa/population/publications/dataset/marriage/data.s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SOC606: </a:t>
            </a:r>
            <a:r>
              <a:rPr lang="en-US" dirty="0" err="1" smtClean="0"/>
              <a:t>Sociologie</a:t>
            </a:r>
            <a:r>
              <a:rPr lang="en-US" dirty="0" smtClean="0"/>
              <a:t> </a:t>
            </a:r>
            <a:r>
              <a:rPr lang="en-US" dirty="0" err="1" smtClean="0"/>
              <a:t>rozvodu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Kreidl</a:t>
            </a:r>
          </a:p>
          <a:p>
            <a:r>
              <a:rPr lang="en-US" dirty="0" smtClean="0"/>
              <a:t>17/4/2018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8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Vysvětlení trendů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Hodnotová změna -</a:t>
            </a:r>
            <a:r>
              <a:rPr lang="en-US" dirty="0" smtClean="0"/>
              <a:t>&gt; </a:t>
            </a:r>
            <a:r>
              <a:rPr lang="en-US" dirty="0" err="1" smtClean="0"/>
              <a:t>akceptace</a:t>
            </a:r>
            <a:r>
              <a:rPr lang="en-US" dirty="0" smtClean="0"/>
              <a:t> </a:t>
            </a:r>
            <a:r>
              <a:rPr lang="en-US" dirty="0" err="1" smtClean="0"/>
              <a:t>rozvodu</a:t>
            </a:r>
            <a:r>
              <a:rPr lang="en-US" dirty="0" smtClean="0"/>
              <a:t> (2DT)</a:t>
            </a:r>
          </a:p>
          <a:p>
            <a:r>
              <a:rPr lang="en-US" dirty="0" err="1" smtClean="0"/>
              <a:t>Rostouc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ekonomick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nez</a:t>
            </a:r>
            <a:r>
              <a:rPr lang="cs-CZ" dirty="0" smtClean="0"/>
              <a:t>á</a:t>
            </a:r>
            <a:r>
              <a:rPr lang="en-US" dirty="0" err="1" smtClean="0"/>
              <a:t>vislost</a:t>
            </a:r>
            <a:r>
              <a:rPr lang="en-US" dirty="0" smtClean="0"/>
              <a:t> </a:t>
            </a:r>
            <a:r>
              <a:rPr lang="cs-CZ" dirty="0" smtClean="0"/>
              <a:t>ž</a:t>
            </a:r>
            <a:r>
              <a:rPr lang="en-US" dirty="0" smtClean="0"/>
              <a:t>en (G. Becker)</a:t>
            </a:r>
          </a:p>
          <a:p>
            <a:r>
              <a:rPr lang="cs-CZ" dirty="0" smtClean="0"/>
              <a:t>Rostoucí ekonomická zranitelnost nekvalifikovaných mužů</a:t>
            </a:r>
            <a:endParaRPr lang="en-US" dirty="0" smtClean="0"/>
          </a:p>
          <a:p>
            <a:r>
              <a:rPr lang="cs-CZ" dirty="0" smtClean="0"/>
              <a:t>Rostoucí očekávání</a:t>
            </a:r>
            <a:endParaRPr lang="en-US" dirty="0" smtClean="0"/>
          </a:p>
          <a:p>
            <a:r>
              <a:rPr lang="cs-CZ" dirty="0" smtClean="0"/>
              <a:t>Klesající úroveň před-rozvodového konfliktu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1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původu a rozvod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77380"/>
            <a:ext cx="8001000" cy="5221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6450568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Gähler</a:t>
            </a:r>
            <a:r>
              <a:rPr lang="en-US" sz="1100" dirty="0" smtClean="0"/>
              <a:t>, </a:t>
            </a:r>
            <a:r>
              <a:rPr lang="en-US" sz="1100" dirty="0" err="1" smtClean="0"/>
              <a:t>Palmtag</a:t>
            </a:r>
            <a:r>
              <a:rPr lang="en-US" sz="1100" dirty="0"/>
              <a:t> </a:t>
            </a:r>
            <a:r>
              <a:rPr lang="en-US" sz="1100" dirty="0" smtClean="0"/>
              <a:t>(2015), </a:t>
            </a:r>
            <a:r>
              <a:rPr lang="en-US" sz="1100" dirty="0" err="1" smtClean="0"/>
              <a:t>Soc</a:t>
            </a:r>
            <a:r>
              <a:rPr lang="en-US" sz="1100" dirty="0" smtClean="0"/>
              <a:t> </a:t>
            </a:r>
            <a:r>
              <a:rPr lang="en-US" sz="1100" dirty="0" err="1" smtClean="0"/>
              <a:t>Ind</a:t>
            </a:r>
            <a:r>
              <a:rPr lang="en-US" sz="1100" dirty="0" smtClean="0"/>
              <a:t> Res, 123, 601-623.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26810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a rozvod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12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7543799" cy="509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6444734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Gähler</a:t>
            </a:r>
            <a:r>
              <a:rPr lang="en-US" sz="1100" dirty="0" smtClean="0"/>
              <a:t>, </a:t>
            </a:r>
            <a:r>
              <a:rPr lang="en-US" sz="1100" dirty="0" err="1" smtClean="0"/>
              <a:t>Palmtag</a:t>
            </a:r>
            <a:r>
              <a:rPr lang="en-US" sz="1100" dirty="0"/>
              <a:t> </a:t>
            </a:r>
            <a:r>
              <a:rPr lang="en-US" sz="1100" dirty="0" smtClean="0"/>
              <a:t>(2015), </a:t>
            </a:r>
            <a:r>
              <a:rPr lang="en-US" sz="1100" dirty="0" err="1" smtClean="0"/>
              <a:t>Soc</a:t>
            </a:r>
            <a:r>
              <a:rPr lang="en-US" sz="1100" dirty="0" smtClean="0"/>
              <a:t> </a:t>
            </a:r>
            <a:r>
              <a:rPr lang="en-US" sz="1100" dirty="0" err="1" smtClean="0"/>
              <a:t>Ind</a:t>
            </a:r>
            <a:r>
              <a:rPr lang="en-US" sz="1100" dirty="0" smtClean="0"/>
              <a:t> Res, 123, 601-623.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8349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rozvodu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Opakovaná manželství (partnerství) jsou častá</a:t>
            </a:r>
            <a:endParaRPr lang="en-US" dirty="0" smtClean="0"/>
          </a:p>
          <a:p>
            <a:r>
              <a:rPr lang="cs-CZ" dirty="0" smtClean="0"/>
              <a:t>CCA </a:t>
            </a:r>
            <a:r>
              <a:rPr lang="en-US" dirty="0" smtClean="0"/>
              <a:t>50 % </a:t>
            </a:r>
            <a:r>
              <a:rPr lang="cs-CZ" smtClean="0"/>
              <a:t>současných manželství </a:t>
            </a:r>
            <a:r>
              <a:rPr lang="en-US" smtClean="0"/>
              <a:t>involve </a:t>
            </a:r>
            <a:r>
              <a:rPr lang="en-US" dirty="0" smtClean="0"/>
              <a:t>at least one re-married partner</a:t>
            </a:r>
          </a:p>
          <a:p>
            <a:r>
              <a:rPr lang="en-US" dirty="0" smtClean="0"/>
              <a:t>About 50 % od divorcing marriages involve children (1 mil children experience divorce in the US each year)</a:t>
            </a:r>
          </a:p>
          <a:p>
            <a:r>
              <a:rPr lang="en-US" dirty="0" smtClean="0"/>
              <a:t>40 % of children experience parental divorce before reaching adulthood</a:t>
            </a:r>
          </a:p>
          <a:p>
            <a:r>
              <a:rPr lang="en-US" dirty="0" smtClean="0"/>
              <a:t>1 in 7 lives with a step-parent currently, 1 in 3 will live with SP before age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48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divorcees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Declining HH income, lower wealth</a:t>
            </a:r>
          </a:p>
          <a:p>
            <a:r>
              <a:rPr lang="en-US" dirty="0" smtClean="0"/>
              <a:t>Lower happiness</a:t>
            </a:r>
          </a:p>
          <a:p>
            <a:r>
              <a:rPr lang="en-US" dirty="0" smtClean="0"/>
              <a:t>Higher stress</a:t>
            </a:r>
          </a:p>
          <a:p>
            <a:r>
              <a:rPr lang="en-US" dirty="0" smtClean="0"/>
              <a:t>Higher mortality</a:t>
            </a:r>
          </a:p>
          <a:p>
            <a:r>
              <a:rPr lang="en-US" dirty="0" smtClean="0"/>
              <a:t>Lower health (e.g. 188 % increase in depression)</a:t>
            </a:r>
          </a:p>
          <a:p>
            <a:r>
              <a:rPr lang="en-US" dirty="0" smtClean="0"/>
              <a:t>Social isolation</a:t>
            </a:r>
          </a:p>
          <a:p>
            <a:r>
              <a:rPr lang="en-US" dirty="0" smtClean="0"/>
              <a:t>Less sex, lower sexual satisfaction</a:t>
            </a:r>
          </a:p>
          <a:p>
            <a:r>
              <a:rPr lang="en-US" dirty="0" smtClean="0"/>
              <a:t>Different parenting practices</a:t>
            </a:r>
          </a:p>
          <a:p>
            <a:r>
              <a:rPr lang="en-US" dirty="0" smtClean="0"/>
              <a:t>Higher residential mobility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Children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Earlier romantic engagements</a:t>
            </a:r>
          </a:p>
          <a:p>
            <a:r>
              <a:rPr lang="en-US" dirty="0" smtClean="0"/>
              <a:t>Earlier sexual debut, more unprotected sex</a:t>
            </a:r>
          </a:p>
          <a:p>
            <a:r>
              <a:rPr lang="en-US" dirty="0" smtClean="0"/>
              <a:t>Earlier nest leaving</a:t>
            </a:r>
          </a:p>
          <a:p>
            <a:r>
              <a:rPr lang="en-US" dirty="0" smtClean="0"/>
              <a:t>School </a:t>
            </a:r>
            <a:r>
              <a:rPr lang="en-US" dirty="0" err="1" smtClean="0"/>
              <a:t>achievement+conduct</a:t>
            </a:r>
            <a:endParaRPr lang="en-US" dirty="0" smtClean="0"/>
          </a:p>
          <a:p>
            <a:r>
              <a:rPr lang="en-US" dirty="0" smtClean="0"/>
              <a:t>More likely to cohabit</a:t>
            </a:r>
          </a:p>
          <a:p>
            <a:r>
              <a:rPr lang="en-US" dirty="0" smtClean="0"/>
              <a:t>Higher odds of divorce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0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consequences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Schoolmates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test scores negatively impacted by % divorced kids  in classroom (even when student lives with </a:t>
            </a:r>
            <a:r>
              <a:rPr lang="en-US" dirty="0" err="1" smtClean="0"/>
              <a:t>undivorced</a:t>
            </a:r>
            <a:r>
              <a:rPr lang="en-US" dirty="0" smtClean="0"/>
              <a:t> parents)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Intergenerational relations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Grandparents (grandfathers) live farther away after divorce, have less frequent contact with children/grandchildren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6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divorce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2418"/>
            <a:ext cx="7391400" cy="541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42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mobility and divorce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62224"/>
            <a:ext cx="7315200" cy="52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6571848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Gähler</a:t>
            </a:r>
            <a:r>
              <a:rPr lang="en-US" sz="1100" dirty="0" smtClean="0"/>
              <a:t>, </a:t>
            </a:r>
            <a:r>
              <a:rPr lang="en-US" sz="1100" dirty="0" err="1" smtClean="0"/>
              <a:t>Palmtag</a:t>
            </a:r>
            <a:r>
              <a:rPr lang="en-US" sz="1100" dirty="0"/>
              <a:t> </a:t>
            </a:r>
            <a:r>
              <a:rPr lang="en-US" sz="1100" dirty="0" smtClean="0"/>
              <a:t>(2015), </a:t>
            </a:r>
            <a:r>
              <a:rPr lang="en-US" sz="1100" dirty="0" err="1" smtClean="0"/>
              <a:t>Soc</a:t>
            </a:r>
            <a:r>
              <a:rPr lang="en-US" sz="1100" dirty="0" smtClean="0"/>
              <a:t> </a:t>
            </a:r>
            <a:r>
              <a:rPr lang="en-US" sz="1100" dirty="0" err="1" smtClean="0"/>
              <a:t>Ind</a:t>
            </a:r>
            <a:r>
              <a:rPr lang="en-US" sz="1100" dirty="0" smtClean="0"/>
              <a:t> Res, 123, 601-623.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41397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complexity after divorce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18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10" y="1143000"/>
            <a:ext cx="7394508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6441043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Gähler</a:t>
            </a:r>
            <a:r>
              <a:rPr lang="en-US" sz="1100" dirty="0" smtClean="0"/>
              <a:t>, </a:t>
            </a:r>
            <a:r>
              <a:rPr lang="en-US" sz="1100" dirty="0" err="1" smtClean="0"/>
              <a:t>Palmtag</a:t>
            </a:r>
            <a:r>
              <a:rPr lang="en-US" sz="1100" dirty="0"/>
              <a:t> </a:t>
            </a:r>
            <a:r>
              <a:rPr lang="en-US" sz="1100" dirty="0" smtClean="0"/>
              <a:t>(2015), </a:t>
            </a:r>
            <a:r>
              <a:rPr lang="en-US" sz="1100" dirty="0" err="1" smtClean="0"/>
              <a:t>Soc</a:t>
            </a:r>
            <a:r>
              <a:rPr lang="en-US" sz="1100" dirty="0" smtClean="0"/>
              <a:t> </a:t>
            </a:r>
            <a:r>
              <a:rPr lang="en-US" sz="1100" dirty="0" err="1" smtClean="0"/>
              <a:t>Ind</a:t>
            </a:r>
            <a:r>
              <a:rPr lang="en-US" sz="1100" dirty="0" smtClean="0"/>
              <a:t> Res, 123, 601-623.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77968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Divorce –inheritance across generations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22" y="1676400"/>
            <a:ext cx="8845868" cy="4267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Rozvod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Emocion</a:t>
            </a:r>
            <a:r>
              <a:rPr lang="cs-CZ" dirty="0" err="1" smtClean="0"/>
              <a:t>ální</a:t>
            </a:r>
            <a:r>
              <a:rPr lang="cs-CZ" dirty="0" smtClean="0"/>
              <a:t> vs. právní</a:t>
            </a:r>
            <a:endParaRPr lang="en-US" dirty="0" smtClean="0"/>
          </a:p>
          <a:p>
            <a:pPr lvl="0"/>
            <a:r>
              <a:rPr lang="cs-CZ" dirty="0" smtClean="0"/>
              <a:t>Právní </a:t>
            </a:r>
            <a:r>
              <a:rPr lang="en-US" dirty="0" smtClean="0"/>
              <a:t>– </a:t>
            </a:r>
            <a:r>
              <a:rPr lang="cs-CZ" dirty="0" smtClean="0"/>
              <a:t>existuje je většině západních zemí </a:t>
            </a:r>
            <a:r>
              <a:rPr lang="en-US" dirty="0" smtClean="0"/>
              <a:t>(</a:t>
            </a:r>
            <a:r>
              <a:rPr lang="en-US" dirty="0" err="1" smtClean="0"/>
              <a:t>Belgi</a:t>
            </a:r>
            <a:r>
              <a:rPr lang="cs-CZ" dirty="0" smtClean="0"/>
              <a:t>e</a:t>
            </a:r>
            <a:r>
              <a:rPr lang="en-US" dirty="0" smtClean="0"/>
              <a:t> 1804, Franc</a:t>
            </a:r>
            <a:r>
              <a:rPr lang="cs-CZ" dirty="0" err="1" smtClean="0"/>
              <a:t>ie</a:t>
            </a:r>
            <a:r>
              <a:rPr lang="en-US" dirty="0" smtClean="0"/>
              <a:t> 1804, </a:t>
            </a:r>
            <a:r>
              <a:rPr lang="cs-CZ" dirty="0" smtClean="0"/>
              <a:t>Německo </a:t>
            </a:r>
            <a:r>
              <a:rPr lang="en-US" dirty="0" smtClean="0"/>
              <a:t>1900, </a:t>
            </a:r>
            <a:r>
              <a:rPr lang="cs-CZ" dirty="0" smtClean="0"/>
              <a:t>Česko </a:t>
            </a:r>
            <a:r>
              <a:rPr lang="en-US" dirty="0" smtClean="0"/>
              <a:t>1919, It</a:t>
            </a:r>
            <a:r>
              <a:rPr lang="cs-CZ" dirty="0" err="1" smtClean="0"/>
              <a:t>álie</a:t>
            </a:r>
            <a:r>
              <a:rPr lang="en-US" dirty="0" smtClean="0"/>
              <a:t> 1970, Malta 2011; </a:t>
            </a:r>
            <a:r>
              <a:rPr lang="en-US" dirty="0" err="1" smtClean="0"/>
              <a:t>Vati</a:t>
            </a:r>
            <a:r>
              <a:rPr lang="cs-CZ" dirty="0" err="1" smtClean="0"/>
              <a:t>ká</a:t>
            </a:r>
            <a:r>
              <a:rPr lang="en-US" dirty="0" smtClean="0"/>
              <a:t>n)</a:t>
            </a:r>
          </a:p>
          <a:p>
            <a:pPr lvl="1"/>
            <a:r>
              <a:rPr lang="en-US" dirty="0" err="1" smtClean="0"/>
              <a:t>Regula</a:t>
            </a:r>
            <a:r>
              <a:rPr lang="cs-CZ" dirty="0" err="1" smtClean="0"/>
              <a:t>ce</a:t>
            </a:r>
            <a:r>
              <a:rPr lang="cs-CZ" dirty="0" smtClean="0"/>
              <a:t> se mění</a:t>
            </a:r>
            <a:r>
              <a:rPr lang="en-US" dirty="0" smtClean="0"/>
              <a:t>, </a:t>
            </a:r>
            <a:r>
              <a:rPr lang="cs-CZ" dirty="0" smtClean="0"/>
              <a:t>výskyt roste</a:t>
            </a:r>
            <a:endParaRPr lang="en-US" dirty="0" smtClean="0"/>
          </a:p>
          <a:p>
            <a:pPr lvl="1"/>
            <a:r>
              <a:rPr lang="cs-CZ" dirty="0" smtClean="0"/>
              <a:t>Rozvod s určením viníka (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fault</a:t>
            </a:r>
            <a:r>
              <a:rPr lang="cs-CZ" dirty="0" smtClean="0"/>
              <a:t>)</a:t>
            </a:r>
            <a:r>
              <a:rPr lang="en-US" dirty="0" smtClean="0"/>
              <a:t>: </a:t>
            </a:r>
            <a:r>
              <a:rPr lang="cs-CZ" dirty="0" smtClean="0"/>
              <a:t>až do konce 1960</a:t>
            </a:r>
            <a:r>
              <a:rPr lang="en-US" dirty="0" smtClean="0"/>
              <a:t>s</a:t>
            </a:r>
            <a:r>
              <a:rPr lang="cs-CZ" dirty="0" smtClean="0"/>
              <a:t> (Rusko 1917, Kalifornie 1969)</a:t>
            </a:r>
            <a:endParaRPr lang="en-US" dirty="0" smtClean="0"/>
          </a:p>
          <a:p>
            <a:pPr lvl="1"/>
            <a:r>
              <a:rPr lang="cs-CZ" dirty="0" smtClean="0"/>
              <a:t>Bez určení viníka (nenapravitelný rozvrat)</a:t>
            </a:r>
            <a:endParaRPr lang="cs-CZ" dirty="0"/>
          </a:p>
          <a:p>
            <a:pPr lvl="1"/>
            <a:r>
              <a:rPr lang="cs-CZ" dirty="0" smtClean="0"/>
              <a:t>Na žádost 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00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Consequences: Theories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hardship</a:t>
            </a:r>
          </a:p>
          <a:p>
            <a:r>
              <a:rPr lang="en-US" dirty="0" smtClean="0"/>
              <a:t>Parenting practices, social control/supervision</a:t>
            </a:r>
          </a:p>
          <a:p>
            <a:r>
              <a:rPr lang="en-US" dirty="0" smtClean="0"/>
              <a:t>Missing role model</a:t>
            </a:r>
          </a:p>
          <a:p>
            <a:r>
              <a:rPr lang="en-US" dirty="0" smtClean="0"/>
              <a:t>Conflict + Stress</a:t>
            </a:r>
          </a:p>
          <a:p>
            <a:r>
              <a:rPr lang="en-US" dirty="0" smtClean="0"/>
              <a:t>Selection: communication skills, parenting practices, values…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91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Causation vs. selection?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divorce lower people’s outcomes, or are poorly functioning people more likely to divorce?</a:t>
            </a:r>
          </a:p>
          <a:p>
            <a:pPr lvl="1"/>
            <a:r>
              <a:rPr lang="en-US" dirty="0" smtClean="0"/>
              <a:t>Spurious association</a:t>
            </a:r>
          </a:p>
          <a:p>
            <a:pPr lvl="1"/>
            <a:r>
              <a:rPr lang="en-US" dirty="0" smtClean="0"/>
              <a:t>Strategies: Panel data,…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70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Research: current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Comparative: institutions, policies, transfers</a:t>
            </a:r>
          </a:p>
          <a:p>
            <a:r>
              <a:rPr lang="en-US" dirty="0" smtClean="0"/>
              <a:t>Mediating variables: resistance, parenting strategies…</a:t>
            </a:r>
          </a:p>
          <a:p>
            <a:pPr lvl="1"/>
            <a:r>
              <a:rPr lang="en-US" dirty="0" smtClean="0"/>
              <a:t>Post-divorce/step-family become institutionalized</a:t>
            </a:r>
          </a:p>
          <a:p>
            <a:pPr marL="457200" lvl="1" indent="0">
              <a:buNone/>
            </a:pPr>
            <a:r>
              <a:rPr lang="en-US" dirty="0" smtClean="0"/>
              <a:t>(people learn how to divorce in a civilized manner…)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39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23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2008"/>
            <a:ext cx="8333429" cy="513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346591"/>
            <a:ext cx="7772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Diekman</a:t>
            </a:r>
            <a:r>
              <a:rPr lang="en-US" b="1" dirty="0" smtClean="0"/>
              <a:t>, </a:t>
            </a:r>
            <a:r>
              <a:rPr lang="en-US" b="1" dirty="0" err="1" smtClean="0"/>
              <a:t>Engelhardt</a:t>
            </a:r>
            <a:r>
              <a:rPr lang="en-US" b="1" dirty="0" smtClean="0"/>
              <a:t>, ASR (1999), p. 789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07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50" y="152400"/>
            <a:ext cx="7772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Kalmijn</a:t>
            </a:r>
            <a:r>
              <a:rPr lang="en-US" b="1" dirty="0" smtClean="0"/>
              <a:t> (2010), p. 482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27306"/>
            <a:ext cx="7391400" cy="558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977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49" y="1143000"/>
            <a:ext cx="858204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112897"/>
              </p:ext>
            </p:extLst>
          </p:nvPr>
        </p:nvGraphicFramePr>
        <p:xfrm>
          <a:off x="609600" y="274638"/>
          <a:ext cx="8077200" cy="5833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6308725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UN, </a:t>
            </a:r>
            <a:r>
              <a:rPr lang="en-US" sz="1050" dirty="0">
                <a:hlinkClick r:id="rId3"/>
              </a:rPr>
              <a:t>World Marriage Data </a:t>
            </a:r>
            <a:r>
              <a:rPr lang="en-US" sz="1050" dirty="0" smtClean="0">
                <a:hlinkClick r:id="rId3"/>
              </a:rPr>
              <a:t>2008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1175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6308725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Source: UN, </a:t>
            </a:r>
            <a:r>
              <a:rPr lang="en-US" sz="1050" dirty="0">
                <a:hlinkClick r:id="rId2"/>
              </a:rPr>
              <a:t>World Marriage Data </a:t>
            </a:r>
            <a:r>
              <a:rPr lang="en-US" sz="1050" dirty="0" smtClean="0">
                <a:hlinkClick r:id="rId2"/>
              </a:rPr>
              <a:t>2008</a:t>
            </a:r>
            <a:endParaRPr lang="en-US" sz="1050" dirty="0"/>
          </a:p>
        </p:txBody>
      </p:sp>
      <p:sp>
        <p:nvSpPr>
          <p:cNvPr id="7" name="Oval 6"/>
          <p:cNvSpPr/>
          <p:nvPr/>
        </p:nvSpPr>
        <p:spPr>
          <a:xfrm>
            <a:off x="2171700" y="3962400"/>
            <a:ext cx="30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95600" y="1219200"/>
            <a:ext cx="304800" cy="19576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96558" y="2926501"/>
            <a:ext cx="30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4800" y="2926501"/>
            <a:ext cx="30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00600" y="1524000"/>
            <a:ext cx="381000" cy="14025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30158" y="3193201"/>
            <a:ext cx="30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4958" y="3193201"/>
            <a:ext cx="30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798659"/>
              </p:ext>
            </p:extLst>
          </p:nvPr>
        </p:nvGraphicFramePr>
        <p:xfrm>
          <a:off x="533400" y="381000"/>
          <a:ext cx="8153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Oval 14"/>
          <p:cNvSpPr/>
          <p:nvPr/>
        </p:nvSpPr>
        <p:spPr>
          <a:xfrm>
            <a:off x="8229600" y="1219200"/>
            <a:ext cx="381000" cy="17073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833808" y="1143001"/>
            <a:ext cx="304800" cy="22164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077200" y="2926502"/>
            <a:ext cx="228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543800" y="3176872"/>
            <a:ext cx="304800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00700" y="3200487"/>
            <a:ext cx="273904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13349" y="3200487"/>
            <a:ext cx="256455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783471" y="1444465"/>
            <a:ext cx="304800" cy="22164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080543" y="2933787"/>
            <a:ext cx="263818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613212" y="3015883"/>
            <a:ext cx="263818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06546" y="4045886"/>
            <a:ext cx="263818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07885" y="3134785"/>
            <a:ext cx="263818" cy="1052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116347" y="2438400"/>
            <a:ext cx="263818" cy="16074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8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Sociologický model rozvodu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George </a:t>
            </a:r>
            <a:r>
              <a:rPr lang="en-US" dirty="0" err="1" smtClean="0"/>
              <a:t>Levinger</a:t>
            </a:r>
            <a:r>
              <a:rPr lang="en-US" dirty="0" smtClean="0"/>
              <a:t>: model of divorce</a:t>
            </a:r>
          </a:p>
          <a:p>
            <a:r>
              <a:rPr lang="en-US" dirty="0" smtClean="0"/>
              <a:t>3 </a:t>
            </a:r>
            <a:r>
              <a:rPr lang="cs-CZ" dirty="0" smtClean="0"/>
              <a:t>proměnné</a:t>
            </a:r>
            <a:endParaRPr lang="en-US" dirty="0" smtClean="0"/>
          </a:p>
          <a:p>
            <a:pPr lvl="1"/>
            <a:r>
              <a:rPr lang="cs-CZ" dirty="0" smtClean="0"/>
              <a:t>Zisky (</a:t>
            </a:r>
            <a:r>
              <a:rPr lang="en-US" dirty="0" smtClean="0"/>
              <a:t>Rewards</a:t>
            </a:r>
            <a:r>
              <a:rPr lang="cs-CZ" dirty="0" smtClean="0"/>
              <a:t>)</a:t>
            </a:r>
            <a:endParaRPr lang="en-US" dirty="0" smtClean="0"/>
          </a:p>
          <a:p>
            <a:pPr lvl="1"/>
            <a:r>
              <a:rPr lang="cs-CZ" dirty="0" smtClean="0"/>
              <a:t>Překážky (</a:t>
            </a:r>
            <a:r>
              <a:rPr lang="en-US" dirty="0" smtClean="0"/>
              <a:t>Barriers</a:t>
            </a:r>
            <a:r>
              <a:rPr lang="cs-CZ" dirty="0" smtClean="0"/>
              <a:t>)</a:t>
            </a:r>
            <a:endParaRPr lang="en-US" dirty="0" smtClean="0"/>
          </a:p>
          <a:p>
            <a:pPr lvl="1"/>
            <a:r>
              <a:rPr lang="cs-CZ" dirty="0" smtClean="0"/>
              <a:t>Alternativy (</a:t>
            </a:r>
            <a:r>
              <a:rPr lang="en-US" dirty="0" smtClean="0"/>
              <a:t>Alternatives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56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SES a rozvod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Šířil se z elity </a:t>
            </a:r>
            <a:r>
              <a:rPr lang="en-US" dirty="0" smtClean="0"/>
              <a:t>(W. Goode)</a:t>
            </a:r>
          </a:p>
          <a:p>
            <a:pPr lvl="1"/>
            <a:r>
              <a:rPr lang="cs-CZ" dirty="0" smtClean="0"/>
              <a:t>Náklady na rozvod klesají v čase </a:t>
            </a:r>
            <a:r>
              <a:rPr lang="en-US" dirty="0" smtClean="0"/>
              <a:t>time</a:t>
            </a:r>
          </a:p>
          <a:p>
            <a:r>
              <a:rPr lang="cs-CZ" dirty="0" smtClean="0"/>
              <a:t>Obrácený/nulový SES gradient při nízkých nákladech rozvodu</a:t>
            </a:r>
            <a:endParaRPr lang="en-US" dirty="0" smtClean="0"/>
          </a:p>
          <a:p>
            <a:r>
              <a:rPr lang="cs-CZ" dirty="0" smtClean="0"/>
              <a:t>Nedávný </a:t>
            </a:r>
            <a:r>
              <a:rPr lang="en-US" dirty="0" smtClean="0"/>
              <a:t>test: </a:t>
            </a:r>
            <a:r>
              <a:rPr lang="en-US" dirty="0" err="1"/>
              <a:t>Härkönen</a:t>
            </a:r>
            <a:r>
              <a:rPr lang="en-US" dirty="0"/>
              <a:t> and </a:t>
            </a:r>
            <a:r>
              <a:rPr lang="en-US" dirty="0" err="1" smtClean="0"/>
              <a:t>Dronkers</a:t>
            </a:r>
            <a:r>
              <a:rPr lang="en-US" dirty="0" smtClean="0"/>
              <a:t> (ESR 2006)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09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 gradient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8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48414"/>
            <a:ext cx="7543799" cy="5080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6444734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Gähler</a:t>
            </a:r>
            <a:r>
              <a:rPr lang="en-US" sz="1100" dirty="0" smtClean="0"/>
              <a:t>, </a:t>
            </a:r>
            <a:r>
              <a:rPr lang="en-US" sz="1100" dirty="0" err="1" smtClean="0"/>
              <a:t>Palmtag</a:t>
            </a:r>
            <a:r>
              <a:rPr lang="en-US" sz="1100" dirty="0"/>
              <a:t> </a:t>
            </a:r>
            <a:r>
              <a:rPr lang="en-US" sz="1100" dirty="0" smtClean="0"/>
              <a:t>(2015), </a:t>
            </a:r>
            <a:r>
              <a:rPr lang="en-US" sz="1100" dirty="0" err="1" smtClean="0"/>
              <a:t>Soc</a:t>
            </a:r>
            <a:r>
              <a:rPr lang="en-US" sz="1100" dirty="0" smtClean="0"/>
              <a:t> </a:t>
            </a:r>
            <a:r>
              <a:rPr lang="en-US" sz="1100" dirty="0" err="1" smtClean="0"/>
              <a:t>Ind</a:t>
            </a:r>
            <a:r>
              <a:rPr lang="en-US" sz="1100" dirty="0" smtClean="0"/>
              <a:t> Res, 123, 601-623.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9599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20615"/>
            <a:ext cx="8229600" cy="448513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6F88-167A-49CA-B202-E244C4E4D8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8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599</Words>
  <Application>Microsoft Office PowerPoint</Application>
  <PresentationFormat>On-screen Show (4:3)</PresentationFormat>
  <Paragraphs>113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SOC606: Sociologie rozvodu</vt:lpstr>
      <vt:lpstr>Rozvod</vt:lpstr>
      <vt:lpstr>PowerPoint Presentation</vt:lpstr>
      <vt:lpstr>PowerPoint Presentation</vt:lpstr>
      <vt:lpstr>PowerPoint Presentation</vt:lpstr>
      <vt:lpstr>Sociologický model rozvodu</vt:lpstr>
      <vt:lpstr>SES a rozvod</vt:lpstr>
      <vt:lpstr>SES gradient</vt:lpstr>
      <vt:lpstr>PowerPoint Presentation</vt:lpstr>
      <vt:lpstr>Vysvětlení trendů</vt:lpstr>
      <vt:lpstr>Rodina původu a rozvod</vt:lpstr>
      <vt:lpstr>Konflikt a rozvod</vt:lpstr>
      <vt:lpstr>Po rozvodu</vt:lpstr>
      <vt:lpstr>Consequences</vt:lpstr>
      <vt:lpstr>Other consequences</vt:lpstr>
      <vt:lpstr>After divorce</vt:lpstr>
      <vt:lpstr>Residential mobility and divorce</vt:lpstr>
      <vt:lpstr>Family complexity after divorce</vt:lpstr>
      <vt:lpstr>Divorce –inheritance across generations</vt:lpstr>
      <vt:lpstr>Consequences: Theories</vt:lpstr>
      <vt:lpstr>Causation vs. selection?</vt:lpstr>
      <vt:lpstr>Research: current trends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Martin Kreidl</cp:lastModifiedBy>
  <cp:revision>35</cp:revision>
  <dcterms:created xsi:type="dcterms:W3CDTF">2015-11-16T07:54:20Z</dcterms:created>
  <dcterms:modified xsi:type="dcterms:W3CDTF">2018-04-17T13:10:25Z</dcterms:modified>
</cp:coreProperties>
</file>