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3" r:id="rId3"/>
    <p:sldId id="287" r:id="rId4"/>
    <p:sldId id="286" r:id="rId5"/>
    <p:sldId id="261" r:id="rId6"/>
    <p:sldId id="264" r:id="rId7"/>
    <p:sldId id="260" r:id="rId8"/>
    <p:sldId id="288" r:id="rId9"/>
    <p:sldId id="285" r:id="rId10"/>
    <p:sldId id="282" r:id="rId11"/>
    <p:sldId id="263" r:id="rId12"/>
    <p:sldId id="279" r:id="rId13"/>
    <p:sldId id="280" r:id="rId14"/>
    <p:sldId id="266" r:id="rId15"/>
    <p:sldId id="268" r:id="rId16"/>
    <p:sldId id="284" r:id="rId17"/>
    <p:sldId id="270" r:id="rId18"/>
    <p:sldId id="272" r:id="rId19"/>
    <p:sldId id="274" r:id="rId20"/>
    <p:sldId id="276" r:id="rId21"/>
    <p:sldId id="278" r:id="rId22"/>
    <p:sldId id="281"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6" autoAdjust="0"/>
    <p:restoredTop sz="94660"/>
  </p:normalViewPr>
  <p:slideViewPr>
    <p:cSldViewPr>
      <p:cViewPr varScale="1">
        <p:scale>
          <a:sx n="84" d="100"/>
          <a:sy n="84" d="100"/>
        </p:scale>
        <p:origin x="1531"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95EC1D4A-A796-47C3-A63E-CE236FB377E2}" type="datetimeFigureOut">
              <a:rPr lang="cs-CZ" smtClean="0"/>
              <a:t>28.02.2018</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C57A5DF-1266-40EA-9282-1E66B9DE06C0}" type="slidenum">
              <a:rPr lang="cs-CZ" smtClean="0"/>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28.02.2018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AC57A5DF-1266-40EA-9282-1E66B9DE06C0}" type="slidenum">
              <a:rPr lang="cs-CZ" smtClean="0"/>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28.02.2018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28.02.2018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AC57A5DF-1266-40EA-9282-1E66B9DE06C0}" type="slidenum">
              <a:rPr lang="cs-CZ" smtClean="0"/>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28.02.2018</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C57A5DF-1266-40EA-9282-1E66B9DE06C0}" type="slidenum">
              <a:rPr lang="cs-CZ" smtClean="0"/>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95EC1D4A-A796-47C3-A63E-CE236FB377E2}" type="datetimeFigureOut">
              <a:rPr lang="cs-CZ" smtClean="0"/>
              <a:t>28.02.2018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95EC1D4A-A796-47C3-A63E-CE236FB377E2}" type="datetimeFigureOut">
              <a:rPr lang="cs-CZ" smtClean="0"/>
              <a:t>28.02.2018</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AC57A5DF-1266-40EA-9282-1E66B9DE06C0}" type="slidenum">
              <a:rPr lang="cs-CZ" smtClean="0"/>
              <a:t>‹#›</a:t>
            </a:fld>
            <a:endParaRPr lang="cs-CZ"/>
          </a:p>
        </p:txBody>
      </p:sp>
      <p:sp>
        <p:nvSpPr>
          <p:cNvPr id="23" name="Nadpis 22"/>
          <p:cNvSpPr>
            <a:spLocks noGrp="1"/>
          </p:cNvSpPr>
          <p:nvPr>
            <p:ph type="title"/>
          </p:nvPr>
        </p:nvSpPr>
        <p:spPr/>
        <p:txBody>
          <a:bodyPr rtlCol="0" anchor="b" anchorCtr="0"/>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95EC1D4A-A796-47C3-A63E-CE236FB377E2}" type="datetimeFigureOut">
              <a:rPr lang="cs-CZ" smtClean="0"/>
              <a:t>28.02.2018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95EC1D4A-A796-47C3-A63E-CE236FB377E2}" type="datetimeFigureOut">
              <a:rPr lang="cs-CZ" smtClean="0"/>
              <a:t>28.02.2018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C57A5DF-1266-40EA-9282-1E66B9DE06C0}" type="slidenum">
              <a:rPr lang="cs-CZ" smtClean="0"/>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t>28.02.2018</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AC57A5DF-1266-40EA-9282-1E66B9DE06C0}" type="slidenum">
              <a:rPr lang="cs-CZ" smtClean="0"/>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95EC1D4A-A796-47C3-A63E-CE236FB377E2}" type="datetimeFigureOut">
              <a:rPr lang="cs-CZ" smtClean="0"/>
              <a:t>28.02.2018</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5EC1D4A-A796-47C3-A63E-CE236FB377E2}" type="datetimeFigureOut">
              <a:rPr lang="cs-CZ" smtClean="0"/>
              <a:t>28.02.2018</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C57A5DF-1266-40EA-9282-1E66B9DE06C0}" type="slidenum">
              <a:rPr lang="cs-CZ" smtClean="0"/>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mmr.cz/cs/Podpora-regionu-a-cestovni-ruch/Pohrebnictvi/Kvalifikace-poradce-pro-pozustal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nsp.cz/" TargetMode="External"/><Relationship Id="rId2" Type="http://schemas.openxmlformats.org/officeDocument/2006/relationships/hyperlink" Target="http://www.mmr.cz/cs/Podpora-regionu-a-cestovni-ruch/Pohrebnictvi/Kvalifikace-poradce-pro-pozustal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s.wikipedia.org/wiki/Thanatologi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tnJCFVUhgh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Zdeňka Dohnalová </a:t>
            </a:r>
          </a:p>
          <a:p>
            <a:endParaRPr lang="cs-CZ" dirty="0"/>
          </a:p>
        </p:txBody>
      </p:sp>
      <p:sp>
        <p:nvSpPr>
          <p:cNvPr id="2" name="Nadpis 1"/>
          <p:cNvSpPr>
            <a:spLocks noGrp="1"/>
          </p:cNvSpPr>
          <p:nvPr>
            <p:ph type="ctrTitle"/>
          </p:nvPr>
        </p:nvSpPr>
        <p:spPr/>
        <p:txBody>
          <a:bodyPr/>
          <a:lstStyle/>
          <a:p>
            <a:r>
              <a:rPr lang="cs-CZ" sz="4400" b="1" dirty="0" smtClean="0"/>
              <a:t>Úvod do thanatologie</a:t>
            </a:r>
            <a:endParaRPr lang="cs-CZ" dirty="0"/>
          </a:p>
        </p:txBody>
      </p:sp>
    </p:spTree>
    <p:extLst>
      <p:ext uri="{BB962C8B-B14F-4D97-AF65-F5344CB8AC3E}">
        <p14:creationId xmlns:p14="http://schemas.microsoft.com/office/powerpoint/2010/main" val="2376668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t>5 klasických fází umírání podle Elizabeth Kübler-Rossové</a:t>
            </a:r>
            <a:endParaRPr lang="cs-CZ" sz="2400" dirty="0"/>
          </a:p>
        </p:txBody>
      </p:sp>
      <p:sp>
        <p:nvSpPr>
          <p:cNvPr id="3" name="Zástupný symbol pro obsah 2"/>
          <p:cNvSpPr>
            <a:spLocks noGrp="1"/>
          </p:cNvSpPr>
          <p:nvPr>
            <p:ph sz="quarter" idx="1"/>
          </p:nvPr>
        </p:nvSpPr>
        <p:spPr/>
        <p:txBody>
          <a:bodyPr>
            <a:noAutofit/>
          </a:bodyPr>
          <a:lstStyle/>
          <a:p>
            <a:pPr algn="just"/>
            <a:r>
              <a:rPr lang="cs-CZ" sz="1400" dirty="0" smtClean="0"/>
              <a:t>Tato </a:t>
            </a:r>
            <a:r>
              <a:rPr lang="cs-CZ" sz="1400" dirty="0"/>
              <a:t>stadia obvykle přicházejí v tomto pořadí: </a:t>
            </a:r>
            <a:r>
              <a:rPr lang="cs-CZ" sz="1400" u="sng" dirty="0" smtClean="0"/>
              <a:t>negace</a:t>
            </a:r>
            <a:r>
              <a:rPr lang="cs-CZ" sz="1400" u="sng" dirty="0"/>
              <a:t>, šok (popírání), </a:t>
            </a:r>
            <a:r>
              <a:rPr lang="cs-CZ" sz="1400" u="sng" dirty="0" smtClean="0"/>
              <a:t>hněv </a:t>
            </a:r>
            <a:r>
              <a:rPr lang="cs-CZ" sz="1400" u="sng" dirty="0"/>
              <a:t>(vzpoura), </a:t>
            </a:r>
            <a:r>
              <a:rPr lang="cs-CZ" sz="1400" u="sng" dirty="0" smtClean="0"/>
              <a:t>smlouvání </a:t>
            </a:r>
            <a:r>
              <a:rPr lang="cs-CZ" sz="1400" u="sng" dirty="0"/>
              <a:t>(vyjednávání), deprese (smutek) a smíření (souhlas). </a:t>
            </a:r>
            <a:r>
              <a:rPr lang="cs-CZ" sz="1400" dirty="0"/>
              <a:t>Nemusejí však vždy zachovávat tento sled, často se některá z nich vracejí, střídají a mohou se i dvě nebo tři i v jediném dni prolínat. Nejsou stejně dlouhá a může se stát, že některé chybí; to souvisí s jedinečností a individualitou každého člověka. </a:t>
            </a:r>
            <a:endParaRPr lang="cs-CZ" sz="1400" dirty="0" smtClean="0"/>
          </a:p>
          <a:p>
            <a:pPr algn="just"/>
            <a:endParaRPr lang="cs-CZ" sz="1400" dirty="0"/>
          </a:p>
          <a:p>
            <a:pPr algn="just"/>
            <a:r>
              <a:rPr lang="cs-CZ" sz="1400" dirty="0"/>
              <a:t>Je důležité upozornit, že tyto fáze prožívají nejen umírající, ale také jejich blízcí. Většinou však prožívání neprobíhá paralelně. </a:t>
            </a:r>
            <a:r>
              <a:rPr lang="cs-CZ" sz="1400" u="sng" dirty="0"/>
              <a:t>Jestliže nemocný již dosáhl stadia smíření, zatímco jeho okolí stále ještě prožívá fázi smlouvání a vyjednávání, může mu to být ke škodě.</a:t>
            </a:r>
            <a:r>
              <a:rPr lang="cs-CZ" sz="1400" dirty="0"/>
              <a:t> Kübler-Rossová </a:t>
            </a:r>
            <a:r>
              <a:rPr lang="cs-CZ" sz="1400" dirty="0" smtClean="0"/>
              <a:t>doporučuje</a:t>
            </a:r>
            <a:r>
              <a:rPr lang="cs-CZ" sz="1400" dirty="0"/>
              <a:t>, aby se v takovém případě snažila rodina a blízcí umírajícího co nejdříve s nemocným vyrovnat krok. Někdy to však není možné, a v tom případě je vhodné mít v blízkosti umírajícího někoho dalšího, kdo se ujme role doprovázejícího. Může jím být duchovní, sociální pracovník, všeobecná sestra, někdo z přátel či dobrovolník. Nezbytnou podmínkou však je, aby získal důvěru všech zainteresovaných aktérů. </a:t>
            </a:r>
            <a:endParaRPr lang="cs-CZ" sz="1400" dirty="0" smtClean="0"/>
          </a:p>
          <a:p>
            <a:pPr algn="just"/>
            <a:endParaRPr lang="cs-CZ" sz="1400" dirty="0"/>
          </a:p>
          <a:p>
            <a:pPr algn="just"/>
            <a:r>
              <a:rPr lang="cs-CZ" sz="1400" dirty="0"/>
              <a:t>K výše uvedeným fázím vyrovnávání se se ztrátou se v poslední době </a:t>
            </a:r>
            <a:r>
              <a:rPr lang="cs-CZ" sz="1400" u="sng" dirty="0"/>
              <a:t>přidává ještě fáze šestá – vyčkávání</a:t>
            </a:r>
            <a:r>
              <a:rPr lang="cs-CZ" sz="1400" dirty="0"/>
              <a:t>, kterou uvádí např. Haškovcová (2002). Tato fáze předchází všem pěti následujícím. Je to stav, kdy člověk může začít tušit, že se v jeho těle něco děje, co není úplně v pořádku, ale ještě není problém tak veliký, aby s tím začal něco dělat. Přesto se již v této fázi u něj začínají projevovat obavy z „nejhoršího“. Představy a fantazie člověka pracuje naplno a to ho stojí mnoho sil. Teprve pod nátlakem dalších symptomů vyhledá lékaře, který jeho představy vyvrátí, modifikuje nebo naopak potvrdí. </a:t>
            </a:r>
          </a:p>
          <a:p>
            <a:pPr algn="just"/>
            <a:endParaRPr lang="cs-CZ" sz="1400" dirty="0"/>
          </a:p>
        </p:txBody>
      </p:sp>
    </p:spTree>
    <p:extLst>
      <p:ext uri="{BB962C8B-B14F-4D97-AF65-F5344CB8AC3E}">
        <p14:creationId xmlns:p14="http://schemas.microsoft.com/office/powerpoint/2010/main" val="3251839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Životní situace pozůstalých</a:t>
            </a:r>
            <a:endParaRPr lang="cs-CZ" dirty="0"/>
          </a:p>
        </p:txBody>
      </p:sp>
      <p:sp>
        <p:nvSpPr>
          <p:cNvPr id="3" name="Zástupný symbol pro obsah 2"/>
          <p:cNvSpPr>
            <a:spLocks noGrp="1"/>
          </p:cNvSpPr>
          <p:nvPr>
            <p:ph sz="quarter" idx="1"/>
          </p:nvPr>
        </p:nvSpPr>
        <p:spPr/>
        <p:txBody>
          <a:bodyPr>
            <a:normAutofit/>
          </a:bodyPr>
          <a:lstStyle/>
          <a:p>
            <a:pPr lvl="0" algn="just">
              <a:buClr>
                <a:prstClr val="white">
                  <a:shade val="95000"/>
                </a:prstClr>
              </a:buClr>
            </a:pPr>
            <a:r>
              <a:rPr lang="cs-CZ" sz="1600" dirty="0"/>
              <a:t>Smrt blízkého člověka může být dokonce důležitější otázkou, těžší starostí a větším trápením než smrt vlastní (Říčan, 2006). </a:t>
            </a:r>
          </a:p>
          <a:p>
            <a:pPr lvl="0" algn="just">
              <a:buClr>
                <a:prstClr val="white">
                  <a:shade val="95000"/>
                </a:prstClr>
              </a:buClr>
            </a:pPr>
            <a:endParaRPr lang="cs-CZ" sz="1600" dirty="0"/>
          </a:p>
          <a:p>
            <a:pPr lvl="0" algn="just">
              <a:buClr>
                <a:prstClr val="white">
                  <a:shade val="95000"/>
                </a:prstClr>
              </a:buClr>
            </a:pPr>
            <a:r>
              <a:rPr lang="cs-CZ" sz="1600" dirty="0"/>
              <a:t>Úmrtí signifikantního druhého představuje pro pozůstalé vždy těžkou krizovou situaci, a to i případě, kdy je smrt do jisté míry anticipována, jako je tomu např. u pacientů v terminálním stádiu (Špatenková, Křivánková, 2007). Tato varianta se může týkat např.  neformálních pečovatelů.</a:t>
            </a:r>
          </a:p>
          <a:p>
            <a:pPr lvl="0" algn="just">
              <a:buClr>
                <a:prstClr val="white">
                  <a:shade val="95000"/>
                </a:prstClr>
              </a:buClr>
            </a:pPr>
            <a:endParaRPr lang="cs-CZ" sz="1600" dirty="0"/>
          </a:p>
          <a:p>
            <a:pPr lvl="0" algn="just">
              <a:buClr>
                <a:prstClr val="white">
                  <a:shade val="95000"/>
                </a:prstClr>
              </a:buClr>
            </a:pPr>
            <a:r>
              <a:rPr lang="cs-CZ" sz="1600" dirty="0"/>
              <a:t>Přirozenou reakcí na smrt blízkého člověka je prožitek zármutku. Zármutek vyvolává truchlení, jako chování vyjadřující žal nad ztrátou. Truchlení můžeme charakterizovat jako hlubokou krizi osobnosti, jejímž spouštěčem je smrt blízké osoby. </a:t>
            </a:r>
          </a:p>
          <a:p>
            <a:endParaRPr lang="cs-CZ" sz="2000" dirty="0" smtClean="0"/>
          </a:p>
          <a:p>
            <a:endParaRPr lang="cs-CZ" sz="2000" dirty="0"/>
          </a:p>
        </p:txBody>
      </p:sp>
    </p:spTree>
    <p:extLst>
      <p:ext uri="{BB962C8B-B14F-4D97-AF65-F5344CB8AC3E}">
        <p14:creationId xmlns:p14="http://schemas.microsoft.com/office/powerpoint/2010/main" val="720870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Religiozita a spiritualita pozůstalých </a:t>
            </a:r>
            <a:endParaRPr lang="cs-CZ" dirty="0"/>
          </a:p>
        </p:txBody>
      </p:sp>
      <p:sp>
        <p:nvSpPr>
          <p:cNvPr id="3" name="Zástupný symbol pro obsah 2"/>
          <p:cNvSpPr>
            <a:spLocks noGrp="1"/>
          </p:cNvSpPr>
          <p:nvPr>
            <p:ph sz="quarter" idx="1"/>
          </p:nvPr>
        </p:nvSpPr>
        <p:spPr/>
        <p:txBody>
          <a:bodyPr>
            <a:normAutofit/>
          </a:bodyPr>
          <a:lstStyle/>
          <a:p>
            <a:pPr algn="just"/>
            <a:r>
              <a:rPr lang="cs-CZ" sz="1600" dirty="0" smtClean="0"/>
              <a:t>Religiozitu (náboženskost) můžeme </a:t>
            </a:r>
            <a:r>
              <a:rPr lang="cs-CZ" sz="1600" dirty="0"/>
              <a:t>pojímat jako podmnožinu spirituality. Religiozita je jedním (nejvýraznějším, relativně snadno zachytitelným a obvykle zkoumaným) druhem spirituality. Religiozita je v tomto pojetí tradičně a institučně zakotvená spiritualita. </a:t>
            </a:r>
            <a:r>
              <a:rPr lang="cs-CZ" sz="1600" u="sng" dirty="0"/>
              <a:t>Spiritualita však zahrnuje i ty projevy vztahu k posvátnému, které není možné přiřadit k nějakému náboženské tradici či instituci. Zdroje spirituality nemusí být vázány na jednu duchovní tradici, ale mohou využívat i dalších zdrojů.</a:t>
            </a:r>
            <a:r>
              <a:rPr lang="cs-CZ" sz="1600" dirty="0"/>
              <a:t> </a:t>
            </a:r>
            <a:r>
              <a:rPr lang="cs-CZ" sz="1600" dirty="0" smtClean="0"/>
              <a:t>(Vojtíšek a kol., 2012).</a:t>
            </a:r>
          </a:p>
          <a:p>
            <a:pPr algn="just"/>
            <a:endParaRPr lang="cs-CZ" sz="1600" dirty="0"/>
          </a:p>
          <a:p>
            <a:pPr algn="just"/>
            <a:r>
              <a:rPr lang="cs-CZ" sz="1600" dirty="0" smtClean="0"/>
              <a:t>Spiritualita (duchovní směřování člověka) je u pozůstalých často aktivizována. Člověk po ztrátě blízkého si často klade existenciální otázky, které by si za jiných okolností dost možná nikdy nepoložil. Např. „Jaký má život smysl?“ „Proč se to stalo zrovna mně?“ „Kde je teď vlastně duše mého blízkého?“</a:t>
            </a:r>
          </a:p>
          <a:p>
            <a:pPr algn="just"/>
            <a:endParaRPr lang="cs-CZ" sz="1600" dirty="0"/>
          </a:p>
          <a:p>
            <a:pPr marL="0" indent="0">
              <a:buNone/>
            </a:pPr>
            <a:endParaRPr lang="cs-CZ" sz="1600" dirty="0"/>
          </a:p>
        </p:txBody>
      </p:sp>
    </p:spTree>
    <p:extLst>
      <p:ext uri="{BB962C8B-B14F-4D97-AF65-F5344CB8AC3E}">
        <p14:creationId xmlns:p14="http://schemas.microsoft.com/office/powerpoint/2010/main" val="26522268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Posttraumatický rozvoj</a:t>
            </a:r>
            <a:endParaRPr lang="cs-CZ" dirty="0"/>
          </a:p>
        </p:txBody>
      </p:sp>
      <p:sp>
        <p:nvSpPr>
          <p:cNvPr id="3" name="Zástupný symbol pro obsah 2"/>
          <p:cNvSpPr>
            <a:spLocks noGrp="1"/>
          </p:cNvSpPr>
          <p:nvPr>
            <p:ph sz="quarter" idx="1"/>
          </p:nvPr>
        </p:nvSpPr>
        <p:spPr/>
        <p:txBody>
          <a:bodyPr>
            <a:normAutofit/>
          </a:bodyPr>
          <a:lstStyle/>
          <a:p>
            <a:pPr algn="just"/>
            <a:r>
              <a:rPr lang="cs-CZ" sz="1600" dirty="0" smtClean="0"/>
              <a:t>Ztráta blízkého člověka </a:t>
            </a:r>
            <a:r>
              <a:rPr lang="cs-CZ" sz="1600" dirty="0"/>
              <a:t>většinou negativně zasahuje do kvality života pozůstalých. Psychologie ovšem zachycuje možnou změnu k lepšímu, kterou označuje jako posttraumatický rozvoj. </a:t>
            </a:r>
            <a:endParaRPr lang="cs-CZ" sz="1600" dirty="0" smtClean="0"/>
          </a:p>
          <a:p>
            <a:pPr algn="just"/>
            <a:endParaRPr lang="cs-CZ" sz="1600" dirty="0"/>
          </a:p>
          <a:p>
            <a:pPr algn="just"/>
            <a:r>
              <a:rPr lang="cs-CZ" sz="1600" u="sng" dirty="0" smtClean="0"/>
              <a:t>Posttraumatickým </a:t>
            </a:r>
            <a:r>
              <a:rPr lang="cs-CZ" sz="1600" u="sng" dirty="0"/>
              <a:t>rozvojem člověka </a:t>
            </a:r>
            <a:r>
              <a:rPr lang="cs-CZ" sz="1600" u="sng" dirty="0" smtClean="0"/>
              <a:t>rozumíme hledání </a:t>
            </a:r>
            <a:r>
              <a:rPr lang="cs-CZ" sz="1600" u="sng" dirty="0"/>
              <a:t>pozitivních důsledků u negativních životních událostí</a:t>
            </a:r>
            <a:r>
              <a:rPr lang="cs-CZ" sz="1600" dirty="0"/>
              <a:t>. Mareš upozorňuje na skutečnost lidí pronásledovaných osudem (a přeživších utrpení), jenž za určitých podmínek z těžkých zážitků vyjdou posíleni, změněni k lepšímu. Závažná životní událost, prožité trauma, může paradoxně nastartovat pozitivní změny, přivést člověka na novou cestu životem. Tyto změny se mohou týkat právě prohloubení spirituality. Ve své knize věnované posttraumatickému rozvoji Mareš píše, že toto hledání je obsaženo rovněž v učení všech velkých světových náboženství. „(…) náboženství učí: teprve velké zkoušky ukážou, co v člověku je; člověk si musí nový život zasloužit, překonat překážky, obstát ve </a:t>
            </a:r>
            <a:r>
              <a:rPr lang="cs-CZ" sz="1600" dirty="0" smtClean="0"/>
              <a:t>zkoušce“ (Mareš, 2012, 13). </a:t>
            </a:r>
          </a:p>
          <a:p>
            <a:pPr algn="just"/>
            <a:endParaRPr lang="cs-CZ" sz="1600" dirty="0" smtClean="0"/>
          </a:p>
          <a:p>
            <a:pPr algn="just"/>
            <a:r>
              <a:rPr lang="cs-CZ" sz="1600" dirty="0" smtClean="0"/>
              <a:t>Ostatně </a:t>
            </a:r>
            <a:r>
              <a:rPr lang="cs-CZ" sz="1600" dirty="0"/>
              <a:t>i staré české přísloví „Skrze kříž Bohu blíž“ připomíná, že i prožívané utrpení může mít v lidském životě smysl tím, že vede potenciálně k prohloubení religiozity dotyčného. </a:t>
            </a:r>
          </a:p>
          <a:p>
            <a:pPr marL="0" indent="0">
              <a:buNone/>
            </a:pPr>
            <a:endParaRPr lang="cs-CZ" sz="1600" dirty="0"/>
          </a:p>
          <a:p>
            <a:endParaRPr lang="cs-CZ" sz="1600" dirty="0"/>
          </a:p>
        </p:txBody>
      </p:sp>
    </p:spTree>
    <p:extLst>
      <p:ext uri="{BB962C8B-B14F-4D97-AF65-F5344CB8AC3E}">
        <p14:creationId xmlns:p14="http://schemas.microsoft.com/office/powerpoint/2010/main" val="27932225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Zármutek a truchlení pozůstalých</a:t>
            </a:r>
            <a:endParaRPr lang="cs-CZ" sz="3600" dirty="0"/>
          </a:p>
        </p:txBody>
      </p:sp>
      <p:sp>
        <p:nvSpPr>
          <p:cNvPr id="3" name="Zástupný symbol pro obsah 2"/>
          <p:cNvSpPr>
            <a:spLocks noGrp="1"/>
          </p:cNvSpPr>
          <p:nvPr>
            <p:ph idx="1"/>
          </p:nvPr>
        </p:nvSpPr>
        <p:spPr/>
        <p:txBody>
          <a:bodyPr>
            <a:normAutofit/>
          </a:bodyPr>
          <a:lstStyle/>
          <a:p>
            <a:pPr algn="just"/>
            <a:r>
              <a:rPr lang="cs-CZ" sz="1600" dirty="0" smtClean="0"/>
              <a:t>„Počátek procesu zármutku je spjat se znalostí situace a časově spadá do období, kdy je nemocný a jeho rodina informována o závažnosti stavu nebo kdy obě strany vytuší neblahou prognózu z kontextu událostí.“ (Haškovcová, 2002: 87.)</a:t>
            </a:r>
          </a:p>
          <a:p>
            <a:pPr algn="just"/>
            <a:endParaRPr lang="cs-CZ" sz="1600" dirty="0" smtClean="0"/>
          </a:p>
          <a:p>
            <a:pPr algn="just"/>
            <a:r>
              <a:rPr lang="cs-CZ" sz="1600" dirty="0" smtClean="0"/>
              <a:t> Svůj zármutek ale příbuzní obvykle potlačují a skrývají, aby umírajícího neznepokojovali. Volný průchod svému žalu si dovolují dát až po smrti nemocného. Podle stejné autorky (Haškovcové) považují příbuzní za nutné a vhodné své obavy, strachy a smutek tajit vzhledem k tradici, společenské konvenci a s ohledem na psychické rozpoložení umírajícího.</a:t>
            </a:r>
          </a:p>
          <a:p>
            <a:pPr algn="just"/>
            <a:endParaRPr lang="cs-CZ" sz="1600" dirty="0" smtClean="0"/>
          </a:p>
          <a:p>
            <a:pPr algn="just"/>
            <a:r>
              <a:rPr lang="cs-CZ" sz="1600" u="sng" dirty="0" smtClean="0"/>
              <a:t>Smrt příjemce péče může být u neformálních pečovatelů vnímána jako vysvobození</a:t>
            </a:r>
            <a:r>
              <a:rPr lang="cs-CZ" sz="1600" dirty="0" smtClean="0"/>
              <a:t> (jednak nemocného z jeho bolestí a utrpení, ale také pečovatele/pečovatelů ze závazku péče). Někteří však na tyto prožitky reagují pocity viny. </a:t>
            </a:r>
          </a:p>
          <a:p>
            <a:endParaRPr lang="cs-CZ" sz="1600" dirty="0"/>
          </a:p>
        </p:txBody>
      </p:sp>
    </p:spTree>
    <p:extLst>
      <p:ext uri="{BB962C8B-B14F-4D97-AF65-F5344CB8AC3E}">
        <p14:creationId xmlns:p14="http://schemas.microsoft.com/office/powerpoint/2010/main" val="33709999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Respekt k individualitě pozůstalých</a:t>
            </a:r>
            <a:endParaRPr lang="cs-CZ" sz="3200" dirty="0"/>
          </a:p>
        </p:txBody>
      </p:sp>
      <p:sp>
        <p:nvSpPr>
          <p:cNvPr id="3" name="Zástupný symbol pro obsah 2"/>
          <p:cNvSpPr>
            <a:spLocks noGrp="1"/>
          </p:cNvSpPr>
          <p:nvPr>
            <p:ph idx="1"/>
          </p:nvPr>
        </p:nvSpPr>
        <p:spPr/>
        <p:txBody>
          <a:bodyPr>
            <a:normAutofit/>
          </a:bodyPr>
          <a:lstStyle/>
          <a:p>
            <a:pPr algn="just"/>
            <a:r>
              <a:rPr lang="cs-CZ" sz="1600" dirty="0" smtClean="0"/>
              <a:t>Každý </a:t>
            </a:r>
            <a:r>
              <a:rPr lang="cs-CZ" sz="1600" u="sng" dirty="0" smtClean="0"/>
              <a:t>pozůstalý je</a:t>
            </a:r>
            <a:r>
              <a:rPr lang="cs-CZ" sz="1600" dirty="0" smtClean="0"/>
              <a:t>, stejně jako každý zesnulý byl, </a:t>
            </a:r>
            <a:r>
              <a:rPr lang="cs-CZ" sz="1600" u="sng" dirty="0" smtClean="0"/>
              <a:t>neopakovatelnou a jedinečnou osobností</a:t>
            </a:r>
            <a:r>
              <a:rPr lang="cs-CZ" sz="1600" dirty="0" smtClean="0"/>
              <a:t>. </a:t>
            </a:r>
          </a:p>
          <a:p>
            <a:pPr algn="just"/>
            <a:endParaRPr lang="cs-CZ" sz="1600" dirty="0" smtClean="0"/>
          </a:p>
          <a:p>
            <a:pPr algn="just"/>
            <a:r>
              <a:rPr lang="cs-CZ" sz="1600" dirty="0" smtClean="0"/>
              <a:t> Špatenková (2008: 43) poukazuje na požadavek respektování individuality každého pozůstalého: „Každý klient je jiný, jeho ztráta (smrt blízkého člověka) je jiná, a i kdyby je jednalo o obdobný typ úmrtí, jedná se o naprosto jedinečné a neopakovatelné truchlení.“ </a:t>
            </a:r>
          </a:p>
          <a:p>
            <a:pPr algn="just"/>
            <a:endParaRPr lang="cs-CZ" sz="1600" dirty="0" smtClean="0"/>
          </a:p>
          <a:p>
            <a:pPr algn="just"/>
            <a:r>
              <a:rPr lang="cs-CZ" sz="1600" dirty="0" smtClean="0"/>
              <a:t>Prožitek zármutku a proces truchlení je značně individuální. To, co může pomáhat jednomu, je pro druhého trýznivou připomínkou ztráty blízkého člověka. </a:t>
            </a:r>
          </a:p>
          <a:p>
            <a:pPr algn="just"/>
            <a:endParaRPr lang="cs-CZ" sz="1600" u="sng" dirty="0" smtClean="0"/>
          </a:p>
          <a:p>
            <a:pPr algn="just"/>
            <a:r>
              <a:rPr lang="cs-CZ" sz="1600" u="sng" dirty="0" smtClean="0"/>
              <a:t>Neexistuje univerzální návod, jak pomoci truchlícímu.</a:t>
            </a:r>
          </a:p>
          <a:p>
            <a:endParaRPr lang="cs-CZ" sz="1600" dirty="0"/>
          </a:p>
        </p:txBody>
      </p:sp>
    </p:spTree>
    <p:extLst>
      <p:ext uri="{BB962C8B-B14F-4D97-AF65-F5344CB8AC3E}">
        <p14:creationId xmlns:p14="http://schemas.microsoft.com/office/powerpoint/2010/main" val="3668085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Zásady komunikace s pozůstalými</a:t>
            </a:r>
            <a:endParaRPr lang="cs-CZ" dirty="0"/>
          </a:p>
        </p:txBody>
      </p:sp>
      <p:sp>
        <p:nvSpPr>
          <p:cNvPr id="3" name="Zástupný symbol pro obsah 2"/>
          <p:cNvSpPr>
            <a:spLocks noGrp="1"/>
          </p:cNvSpPr>
          <p:nvPr>
            <p:ph sz="quarter" idx="1"/>
          </p:nvPr>
        </p:nvSpPr>
        <p:spPr/>
        <p:txBody>
          <a:bodyPr>
            <a:normAutofit lnSpcReduction="10000"/>
          </a:bodyPr>
          <a:lstStyle/>
          <a:p>
            <a:r>
              <a:rPr lang="cs-CZ" sz="1600" dirty="0" smtClean="0"/>
              <a:t>jako profesionální pomáhající pracovníci si všímáme i vlastních pocitů (včetně možného strachu z vlastní smrti a smrti našich blízkých) a našich reakcí na obtížnou životní situaci</a:t>
            </a:r>
          </a:p>
          <a:p>
            <a:r>
              <a:rPr lang="cs-CZ" sz="1600" dirty="0" smtClean="0"/>
              <a:t>vždy přistupujeme k pozůstalému holisticky jako k autonomní lidské bytosti – s respektem</a:t>
            </a:r>
          </a:p>
          <a:p>
            <a:r>
              <a:rPr lang="cs-CZ" sz="1600" dirty="0"/>
              <a:t>v</a:t>
            </a:r>
            <a:r>
              <a:rPr lang="cs-CZ" sz="1600" dirty="0" smtClean="0"/>
              <a:t>yjadřujeme se jasně a věcně, aby nedošlo k nedorozumění (neříkáme, že dotyčný odešel, ale zemřel)</a:t>
            </a:r>
          </a:p>
          <a:p>
            <a:r>
              <a:rPr lang="cs-CZ" sz="1600" dirty="0" smtClean="0"/>
              <a:t>pravdivě, ale s taktem popisujeme poslední chvíle života před smrtí (pozůstalí se na to často ptají)</a:t>
            </a:r>
          </a:p>
          <a:p>
            <a:r>
              <a:rPr lang="cs-CZ" sz="1600" dirty="0"/>
              <a:t>b</a:t>
            </a:r>
            <a:r>
              <a:rPr lang="cs-CZ" sz="1600" dirty="0" smtClean="0"/>
              <a:t>uďme trpělivý, odpovídejme i na opakované otázky</a:t>
            </a:r>
          </a:p>
          <a:p>
            <a:r>
              <a:rPr lang="cs-CZ" sz="1600" dirty="0"/>
              <a:t>s</a:t>
            </a:r>
            <a:r>
              <a:rPr lang="cs-CZ" sz="1600" dirty="0" smtClean="0"/>
              <a:t>nažme se působit klidně a vyrovnaně (jako kotva na rozbouřeném moři…)</a:t>
            </a:r>
          </a:p>
          <a:p>
            <a:r>
              <a:rPr lang="cs-CZ" sz="1600" dirty="0" smtClean="0"/>
              <a:t>nemusíme uvádět příliš mnoho konkrétních informací (pozůstalí nemají kapacitu vše pojmout, jsou pohlceni svým zármutkem)</a:t>
            </a:r>
          </a:p>
          <a:p>
            <a:r>
              <a:rPr lang="cs-CZ" sz="1600" dirty="0" smtClean="0"/>
              <a:t>nabízejme emoční podporu, informace i pomoc v praktických věcech (případně můžeme pozůstalé odkázat na jiného odborníka)</a:t>
            </a:r>
          </a:p>
          <a:p>
            <a:r>
              <a:rPr lang="cs-CZ" sz="1600" dirty="0"/>
              <a:t>n</a:t>
            </a:r>
            <a:r>
              <a:rPr lang="cs-CZ" sz="1600" dirty="0" smtClean="0"/>
              <a:t>epodceňujme roli rituálů (společenských i osobních) v procesu vyrovnávání se se ztrátou blízkého člověka</a:t>
            </a:r>
          </a:p>
          <a:p>
            <a:r>
              <a:rPr lang="cs-CZ" sz="1600" dirty="0"/>
              <a:t>c</a:t>
            </a:r>
            <a:r>
              <a:rPr lang="cs-CZ" sz="1600" dirty="0" smtClean="0"/>
              <a:t>o dalšího vás napadá? </a:t>
            </a:r>
          </a:p>
          <a:p>
            <a:endParaRPr lang="cs-CZ" dirty="0" smtClean="0"/>
          </a:p>
          <a:p>
            <a:endParaRPr lang="cs-CZ" dirty="0" smtClean="0"/>
          </a:p>
          <a:p>
            <a:endParaRPr lang="cs-CZ" dirty="0"/>
          </a:p>
        </p:txBody>
      </p:sp>
    </p:spTree>
    <p:extLst>
      <p:ext uri="{BB962C8B-B14F-4D97-AF65-F5344CB8AC3E}">
        <p14:creationId xmlns:p14="http://schemas.microsoft.com/office/powerpoint/2010/main" val="1846311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Pomoc a podpora pozůstalým ze strany rodiny</a:t>
            </a:r>
            <a:endParaRPr lang="cs-CZ" dirty="0"/>
          </a:p>
        </p:txBody>
      </p:sp>
      <p:sp>
        <p:nvSpPr>
          <p:cNvPr id="3" name="Zástupný symbol pro obsah 2"/>
          <p:cNvSpPr>
            <a:spLocks noGrp="1"/>
          </p:cNvSpPr>
          <p:nvPr>
            <p:ph idx="1"/>
          </p:nvPr>
        </p:nvSpPr>
        <p:spPr/>
        <p:txBody>
          <a:bodyPr>
            <a:noAutofit/>
          </a:bodyPr>
          <a:lstStyle/>
          <a:p>
            <a:pPr algn="just"/>
            <a:endParaRPr lang="cs-CZ" sz="1600" dirty="0" smtClean="0"/>
          </a:p>
          <a:p>
            <a:pPr algn="just"/>
            <a:r>
              <a:rPr lang="cs-CZ" sz="1600" dirty="0" smtClean="0"/>
              <a:t>Rodinná situace významně ovlivňuje průběh procesu truchlení. Špatenková (in Špatenková a kol., 2014) uvádí, že hlavním zdrojem pomoci pozůstalým by měla být především jejich rodina.</a:t>
            </a:r>
          </a:p>
          <a:p>
            <a:pPr algn="just"/>
            <a:endParaRPr lang="cs-CZ" sz="1600" dirty="0" smtClean="0"/>
          </a:p>
          <a:p>
            <a:pPr algn="just"/>
            <a:r>
              <a:rPr lang="cs-CZ" sz="1600" dirty="0" smtClean="0"/>
              <a:t> Rodina totiž představuje přirozené prostředí, ve kterém jsou ostatní členové rodiny zpravidla ochotni a připraveni vyslechnout problémy svých nejbližších, poskytnout jim pomoc a podporu (ať už na úrovni emocionálního přijetí nebo věcné či finanční pomoci). (Špatenková in Špatenková a kol, 2014).</a:t>
            </a:r>
          </a:p>
          <a:p>
            <a:pPr algn="just"/>
            <a:endParaRPr lang="cs-CZ" sz="1600" dirty="0" smtClean="0"/>
          </a:p>
          <a:p>
            <a:pPr algn="just"/>
            <a:r>
              <a:rPr lang="cs-CZ" sz="1600" dirty="0" smtClean="0"/>
              <a:t>„V některých případech však rodina není schopna pozůstalým přiměřenou pomoc poskytnout. Rodinný systém může být smrtí svého člena natolik narušen, že se stává dysfunkčním. </a:t>
            </a:r>
            <a:r>
              <a:rPr lang="cs-CZ" sz="1600" u="sng" dirty="0" smtClean="0"/>
              <a:t>Úmrtí může aktivovat již existující problémy a zhoršit komunikaci nebo narušit vztahy mezi ostatními příslušníky rodiny. Rodinný systém však může být narušen již před smrtí některého ze svých členů.</a:t>
            </a:r>
            <a:r>
              <a:rPr lang="cs-CZ" sz="1600" dirty="0" smtClean="0"/>
              <a:t> Důsledkem je pak velmi zranitelné prostředí, které snadno ztrácí rovnováhu, a mohou se zde objevit dysfunkce nebo se rodina může zcela rozpadnout.“ (Špatenková in Špatenková a kol, 2014: 135.)</a:t>
            </a:r>
          </a:p>
          <a:p>
            <a:pPr marL="0" indent="0" algn="just">
              <a:buNone/>
            </a:pPr>
            <a:endParaRPr lang="cs-CZ" sz="1600" dirty="0" smtClean="0"/>
          </a:p>
          <a:p>
            <a:pPr algn="just"/>
            <a:endParaRPr lang="cs-CZ" sz="1600" dirty="0" smtClean="0"/>
          </a:p>
          <a:p>
            <a:pPr algn="just"/>
            <a:endParaRPr lang="cs-CZ" sz="1600" dirty="0" smtClean="0"/>
          </a:p>
          <a:p>
            <a:endParaRPr lang="cs-CZ" sz="1600" dirty="0"/>
          </a:p>
        </p:txBody>
      </p:sp>
    </p:spTree>
    <p:extLst>
      <p:ext uri="{BB962C8B-B14F-4D97-AF65-F5344CB8AC3E}">
        <p14:creationId xmlns:p14="http://schemas.microsoft.com/office/powerpoint/2010/main" val="8718073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co jiné zdroje pomoci? </a:t>
            </a:r>
            <a:endParaRPr lang="cs-CZ" dirty="0"/>
          </a:p>
        </p:txBody>
      </p:sp>
      <p:sp>
        <p:nvSpPr>
          <p:cNvPr id="3" name="Zástupný symbol pro obsah 2"/>
          <p:cNvSpPr>
            <a:spLocks noGrp="1"/>
          </p:cNvSpPr>
          <p:nvPr>
            <p:ph idx="1"/>
          </p:nvPr>
        </p:nvSpPr>
        <p:spPr/>
        <p:txBody>
          <a:bodyPr>
            <a:normAutofit/>
          </a:bodyPr>
          <a:lstStyle/>
          <a:p>
            <a:pPr algn="just"/>
            <a:r>
              <a:rPr lang="cs-CZ" sz="1600" dirty="0" smtClean="0"/>
              <a:t>V dnešní době dochází k </a:t>
            </a:r>
            <a:r>
              <a:rPr lang="cs-CZ" sz="1600" u="sng" dirty="0" smtClean="0"/>
              <a:t>selhávání tradičních zdrojů sociální opory </a:t>
            </a:r>
            <a:r>
              <a:rPr lang="cs-CZ" sz="1600" dirty="0" smtClean="0"/>
              <a:t>pozůstalých, což vede k tomu, že se stále více pozůstalých se svými problémy spojenými s vyrovnáváním se se ztrátou blízkého člověka obrací na profesionály. </a:t>
            </a:r>
          </a:p>
          <a:p>
            <a:pPr algn="just"/>
            <a:endParaRPr lang="cs-CZ" sz="1600" dirty="0" smtClean="0"/>
          </a:p>
          <a:p>
            <a:pPr algn="just"/>
            <a:r>
              <a:rPr lang="cs-CZ" sz="1600" u="sng" dirty="0" smtClean="0"/>
              <a:t>Truchlící hledají u profesionálů pomoc</a:t>
            </a:r>
            <a:r>
              <a:rPr lang="cs-CZ" sz="1600" dirty="0" smtClean="0"/>
              <a:t>, které se jim dříve dostávalo z jiných zdrojů. Pro pozůstalé může být mnohem jednodušší hovořit o problémech, které ohrožují jejich integritu, sebeúctu a sebepojetí, s lidmi stojícími mimo rodinný systém (Špatenková, 2013). </a:t>
            </a:r>
          </a:p>
          <a:p>
            <a:pPr algn="just"/>
            <a:endParaRPr lang="cs-CZ" sz="1600" dirty="0" smtClean="0"/>
          </a:p>
          <a:p>
            <a:pPr algn="just"/>
            <a:r>
              <a:rPr lang="cs-CZ" sz="1600" dirty="0" smtClean="0"/>
              <a:t>Pozůstalí mohou hledat pomoc např. u praktických lékařů, psychiatrů, psychologů, sociálních pracovníků, psychoterapeutů, duchovních nebo poradců pro pozůstalé.</a:t>
            </a:r>
          </a:p>
          <a:p>
            <a:pPr algn="just"/>
            <a:endParaRPr lang="cs-CZ" sz="1600" dirty="0" smtClean="0"/>
          </a:p>
          <a:p>
            <a:pPr algn="just"/>
            <a:r>
              <a:rPr lang="cs-CZ" sz="1600" dirty="0" smtClean="0"/>
              <a:t>Existují i různé organizace zaměřené na pomoc pozůstalým – např. Dlouhá cesta (pro pozůstalé rodiče), Jinej svět (pro děti a mladé lidi, kterým umírá nebo zemřel blízký člověk ve věkovém rozmezí 6 – 26 let).</a:t>
            </a:r>
            <a:endParaRPr lang="cs-CZ" sz="1600" dirty="0"/>
          </a:p>
        </p:txBody>
      </p:sp>
    </p:spTree>
    <p:extLst>
      <p:ext uri="{BB962C8B-B14F-4D97-AF65-F5344CB8AC3E}">
        <p14:creationId xmlns:p14="http://schemas.microsoft.com/office/powerpoint/2010/main" val="13867971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dirty="0" smtClean="0"/>
              <a:t/>
            </a:r>
            <a:br>
              <a:rPr lang="cs-CZ" sz="3200" dirty="0" smtClean="0"/>
            </a:br>
            <a:r>
              <a:rPr lang="cs-CZ" sz="2700" dirty="0" smtClean="0"/>
              <a:t>Další možnost pomoci – profesionální poradci pro pozůstalé</a:t>
            </a:r>
            <a:endParaRPr lang="cs-CZ" sz="2700" dirty="0"/>
          </a:p>
        </p:txBody>
      </p:sp>
      <p:sp>
        <p:nvSpPr>
          <p:cNvPr id="3" name="Zástupný symbol pro obsah 2"/>
          <p:cNvSpPr>
            <a:spLocks noGrp="1"/>
          </p:cNvSpPr>
          <p:nvPr>
            <p:ph idx="1"/>
          </p:nvPr>
        </p:nvSpPr>
        <p:spPr/>
        <p:txBody>
          <a:bodyPr>
            <a:normAutofit/>
          </a:bodyPr>
          <a:lstStyle/>
          <a:p>
            <a:pPr algn="just"/>
            <a:r>
              <a:rPr lang="cs-CZ" sz="1600" dirty="0" smtClean="0"/>
              <a:t>Jedná se o vyškolené specialisty na oblast doprovázení v zármutku a truchlení. </a:t>
            </a:r>
          </a:p>
          <a:p>
            <a:pPr algn="just"/>
            <a:endParaRPr lang="cs-CZ" sz="1600" dirty="0" smtClean="0"/>
          </a:p>
          <a:p>
            <a:pPr algn="just"/>
            <a:r>
              <a:rPr lang="cs-CZ" sz="1600" dirty="0" smtClean="0"/>
              <a:t>Profesní kvalifikace poradce pro pozůstalé byla zveřejněna v Národní soustavě kvalifikací v roce 2012. Jejich činnost spadá do působnosti Ministerstva pro místní rozvoj. Na stránkách tohoto ministerstva je zveřejněn seznam certifikovaných poradců (k 23</a:t>
            </a:r>
            <a:r>
              <a:rPr lang="cs-CZ" sz="1600" dirty="0"/>
              <a:t>. březnu 2016 bylo v České republice certifikováno 71 poradců pro </a:t>
            </a:r>
            <a:r>
              <a:rPr lang="cs-CZ" sz="1600" dirty="0" smtClean="0"/>
              <a:t>pozůstalé). </a:t>
            </a:r>
          </a:p>
          <a:p>
            <a:pPr algn="just"/>
            <a:endParaRPr lang="cs-CZ" sz="1600" dirty="0" smtClean="0"/>
          </a:p>
          <a:p>
            <a:pPr algn="just"/>
            <a:r>
              <a:rPr lang="cs-CZ" sz="1600" dirty="0" smtClean="0">
                <a:hlinkClick r:id="rId2"/>
              </a:rPr>
              <a:t>http://www.mmr.cz/cs/Podpora-regionu-a-cestovni-ruch/Pohrebnictvi/Kvalifikace-poradce-pro-pozustale</a:t>
            </a:r>
            <a:endParaRPr lang="cs-CZ" sz="1600" dirty="0" smtClean="0"/>
          </a:p>
          <a:p>
            <a:pPr algn="just">
              <a:buNone/>
            </a:pPr>
            <a:endParaRPr lang="cs-CZ" sz="1600" dirty="0" smtClean="0"/>
          </a:p>
          <a:p>
            <a:pPr algn="just"/>
            <a:r>
              <a:rPr lang="cs-CZ" sz="1600" dirty="0" smtClean="0"/>
              <a:t>Poradci neposkytují pouze emoční podporu, ale dávají také praktické rady (např. z oblasti legislativy) a v případě potřeby jsou k dispozici jako doprovod např. při jednání s pohřební službou. </a:t>
            </a:r>
          </a:p>
          <a:p>
            <a:pPr algn="just"/>
            <a:endParaRPr lang="cs-CZ" sz="1600" dirty="0" smtClean="0"/>
          </a:p>
          <a:p>
            <a:pPr algn="just"/>
            <a:r>
              <a:rPr lang="cs-CZ" sz="1600" dirty="0" smtClean="0"/>
              <a:t>Pomáhají holisticky, komplexně, tedy s ohledem na všechny dimenze osobnosti pozůstalého (fyzické, psychické, sociální a spirituální). </a:t>
            </a:r>
          </a:p>
          <a:p>
            <a:pPr algn="just"/>
            <a:endParaRPr lang="cs-CZ" sz="1600" dirty="0" smtClean="0"/>
          </a:p>
          <a:p>
            <a:pPr algn="just"/>
            <a:endParaRPr lang="cs-CZ" sz="1600" dirty="0" smtClean="0"/>
          </a:p>
          <a:p>
            <a:pPr algn="just">
              <a:buNone/>
            </a:pPr>
            <a:endParaRPr lang="cs-CZ" sz="1600" dirty="0"/>
          </a:p>
        </p:txBody>
      </p:sp>
    </p:spTree>
    <p:extLst>
      <p:ext uri="{BB962C8B-B14F-4D97-AF65-F5344CB8AC3E}">
        <p14:creationId xmlns:p14="http://schemas.microsoft.com/office/powerpoint/2010/main" val="2865747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a:t>
            </a:r>
            <a:r>
              <a:rPr lang="cs-CZ" dirty="0" smtClean="0"/>
              <a:t>o vás v kurzu čeká?</a:t>
            </a:r>
            <a:endParaRPr lang="cs-CZ" dirty="0"/>
          </a:p>
        </p:txBody>
      </p:sp>
      <p:sp>
        <p:nvSpPr>
          <p:cNvPr id="3" name="Zástupný symbol pro obsah 2"/>
          <p:cNvSpPr>
            <a:spLocks noGrp="1"/>
          </p:cNvSpPr>
          <p:nvPr>
            <p:ph sz="quarter" idx="1"/>
          </p:nvPr>
        </p:nvSpPr>
        <p:spPr/>
        <p:txBody>
          <a:bodyPr/>
          <a:lstStyle/>
          <a:p>
            <a:r>
              <a:rPr lang="cs-CZ" sz="1600" dirty="0"/>
              <a:t>p</a:t>
            </a:r>
            <a:r>
              <a:rPr lang="cs-CZ" sz="1600" dirty="0" smtClean="0"/>
              <a:t>řednášky,</a:t>
            </a:r>
          </a:p>
          <a:p>
            <a:endParaRPr lang="cs-CZ" sz="1600" dirty="0" smtClean="0"/>
          </a:p>
          <a:p>
            <a:r>
              <a:rPr lang="cs-CZ" sz="1600" dirty="0" smtClean="0"/>
              <a:t>krátké filmy, </a:t>
            </a:r>
          </a:p>
          <a:p>
            <a:endParaRPr lang="cs-CZ" sz="1600" dirty="0" smtClean="0"/>
          </a:p>
          <a:p>
            <a:r>
              <a:rPr lang="cs-CZ" sz="1600" dirty="0"/>
              <a:t>s</a:t>
            </a:r>
            <a:r>
              <a:rPr lang="cs-CZ" sz="1600" dirty="0" smtClean="0"/>
              <a:t>dílení profesních i osobních zkušeností, </a:t>
            </a:r>
          </a:p>
          <a:p>
            <a:endParaRPr lang="cs-CZ" sz="1600" dirty="0" smtClean="0"/>
          </a:p>
          <a:p>
            <a:r>
              <a:rPr lang="cs-CZ" sz="1600" dirty="0"/>
              <a:t>o</a:t>
            </a:r>
            <a:r>
              <a:rPr lang="cs-CZ" sz="1600" dirty="0" smtClean="0"/>
              <a:t>tázky a diskuse,</a:t>
            </a:r>
          </a:p>
          <a:p>
            <a:endParaRPr lang="cs-CZ" sz="1600" dirty="0" smtClean="0"/>
          </a:p>
          <a:p>
            <a:r>
              <a:rPr lang="cs-CZ" sz="1600" dirty="0"/>
              <a:t>t</a:t>
            </a:r>
            <a:r>
              <a:rPr lang="cs-CZ" sz="1600" dirty="0" smtClean="0"/>
              <a:t>echniky konfrontace s vlastní smrtelností</a:t>
            </a:r>
            <a:r>
              <a:rPr lang="cs-CZ" sz="1600" dirty="0" smtClean="0"/>
              <a:t>,</a:t>
            </a:r>
          </a:p>
          <a:p>
            <a:endParaRPr lang="cs-CZ" sz="1600" dirty="0"/>
          </a:p>
          <a:p>
            <a:r>
              <a:rPr lang="cs-CZ" sz="1600" dirty="0" smtClean="0"/>
              <a:t>besedy a exkurze. </a:t>
            </a:r>
            <a:endParaRPr lang="cs-CZ" sz="1600" dirty="0" smtClean="0"/>
          </a:p>
          <a:p>
            <a:endParaRPr lang="cs-CZ" sz="1600" dirty="0"/>
          </a:p>
          <a:p>
            <a:pPr marL="0" indent="0">
              <a:buNone/>
            </a:pPr>
            <a:endParaRPr lang="cs-CZ" sz="1600" dirty="0" smtClean="0"/>
          </a:p>
          <a:p>
            <a:endParaRPr lang="cs-CZ" dirty="0" smtClean="0"/>
          </a:p>
          <a:p>
            <a:endParaRPr lang="cs-CZ" dirty="0"/>
          </a:p>
        </p:txBody>
      </p:sp>
    </p:spTree>
    <p:extLst>
      <p:ext uri="{BB962C8B-B14F-4D97-AF65-F5344CB8AC3E}">
        <p14:creationId xmlns:p14="http://schemas.microsoft.com/office/powerpoint/2010/main" val="32374239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Pracovní činnosti poradců pro pozůstalé </a:t>
            </a:r>
            <a:r>
              <a:rPr lang="cs-CZ" sz="2200" dirty="0" smtClean="0"/>
              <a:t>(www.nsp.cz)</a:t>
            </a:r>
            <a:endParaRPr lang="cs-CZ" sz="2200" dirty="0"/>
          </a:p>
        </p:txBody>
      </p:sp>
      <p:sp>
        <p:nvSpPr>
          <p:cNvPr id="3" name="Zástupný symbol pro obsah 2"/>
          <p:cNvSpPr>
            <a:spLocks noGrp="1"/>
          </p:cNvSpPr>
          <p:nvPr>
            <p:ph idx="1"/>
          </p:nvPr>
        </p:nvSpPr>
        <p:spPr/>
        <p:txBody>
          <a:bodyPr>
            <a:normAutofit/>
          </a:bodyPr>
          <a:lstStyle/>
          <a:p>
            <a:pPr lvl="0" algn="just"/>
            <a:r>
              <a:rPr lang="cs-CZ" sz="1600" dirty="0" smtClean="0"/>
              <a:t>samostatné provádění soustavné psychosociální podpory a podle potřeby akutní krizové intervence;</a:t>
            </a:r>
          </a:p>
          <a:p>
            <a:pPr lvl="0" algn="just"/>
            <a:endParaRPr lang="cs-CZ" sz="1600" dirty="0" smtClean="0"/>
          </a:p>
          <a:p>
            <a:pPr lvl="0" algn="just"/>
            <a:r>
              <a:rPr lang="cs-CZ" sz="1600" dirty="0" smtClean="0"/>
              <a:t>vytváření dlouhodobých pietně uměřených vztahů klienta k zemřelému;</a:t>
            </a:r>
          </a:p>
          <a:p>
            <a:pPr lvl="0" algn="just"/>
            <a:endParaRPr lang="cs-CZ" sz="1600" dirty="0" smtClean="0"/>
          </a:p>
          <a:p>
            <a:pPr lvl="0" algn="just"/>
            <a:r>
              <a:rPr lang="cs-CZ" sz="1600" dirty="0" smtClean="0"/>
              <a:t>vedení poradenského rozhovoru a specializovaných programů usnadňujících práci se vzpomínkami a ventilaci emocí; </a:t>
            </a:r>
          </a:p>
          <a:p>
            <a:pPr lvl="0" algn="just"/>
            <a:endParaRPr lang="cs-CZ" sz="1600" dirty="0" smtClean="0"/>
          </a:p>
          <a:p>
            <a:pPr lvl="0" algn="just"/>
            <a:r>
              <a:rPr lang="cs-CZ" sz="1600" dirty="0" smtClean="0"/>
              <a:t>analytická a metodická činnost v individuálním a skupinovém poradenství pro pozůstalé;</a:t>
            </a:r>
          </a:p>
          <a:p>
            <a:pPr lvl="0" algn="just"/>
            <a:endParaRPr lang="cs-CZ" sz="1600" dirty="0" smtClean="0"/>
          </a:p>
          <a:p>
            <a:pPr lvl="0" algn="just"/>
            <a:r>
              <a:rPr lang="cs-CZ" sz="1600" dirty="0" smtClean="0"/>
              <a:t>identifikování „komplikované“ reakce na ztrátu blízké osoby;</a:t>
            </a:r>
          </a:p>
          <a:p>
            <a:pPr lvl="0" algn="just"/>
            <a:endParaRPr lang="cs-CZ" sz="1600" dirty="0" smtClean="0"/>
          </a:p>
          <a:p>
            <a:pPr lvl="0" algn="just"/>
            <a:r>
              <a:rPr lang="cs-CZ" sz="1600" dirty="0" smtClean="0"/>
              <a:t>doporučování dostupné svépomoci (jak mohou pozůstalí účinně pomoci sami sobě);</a:t>
            </a:r>
          </a:p>
          <a:p>
            <a:pPr lvl="0" algn="just"/>
            <a:endParaRPr lang="cs-CZ" sz="1600" dirty="0" smtClean="0"/>
          </a:p>
          <a:p>
            <a:pPr lvl="0" algn="just"/>
            <a:r>
              <a:rPr lang="cs-CZ" sz="1600" dirty="0" smtClean="0"/>
              <a:t>evidování klíčových dat o průběhu a výsledcích poradenského procesu. </a:t>
            </a:r>
          </a:p>
          <a:p>
            <a:endParaRPr lang="cs-CZ" sz="1600" dirty="0"/>
          </a:p>
        </p:txBody>
      </p:sp>
    </p:spTree>
    <p:extLst>
      <p:ext uri="{BB962C8B-B14F-4D97-AF65-F5344CB8AC3E}">
        <p14:creationId xmlns:p14="http://schemas.microsoft.com/office/powerpoint/2010/main" val="38418344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Seznam použitých zdrojů</a:t>
            </a:r>
            <a:endParaRPr lang="cs-CZ" dirty="0"/>
          </a:p>
        </p:txBody>
      </p:sp>
      <p:sp>
        <p:nvSpPr>
          <p:cNvPr id="3" name="Zástupný symbol pro obsah 2"/>
          <p:cNvSpPr>
            <a:spLocks noGrp="1"/>
          </p:cNvSpPr>
          <p:nvPr>
            <p:ph idx="1"/>
          </p:nvPr>
        </p:nvSpPr>
        <p:spPr/>
        <p:txBody>
          <a:bodyPr>
            <a:noAutofit/>
          </a:bodyPr>
          <a:lstStyle/>
          <a:p>
            <a:pPr algn="just"/>
            <a:endParaRPr lang="cs-CZ" sz="1200" dirty="0" smtClean="0"/>
          </a:p>
          <a:p>
            <a:pPr lvl="0"/>
            <a:r>
              <a:rPr lang="cs-CZ" sz="1200" dirty="0"/>
              <a:t>BENEŠOVÁ, Jarmila. Seniorů přibylo. Nejvíce na Karlovarsku.  </a:t>
            </a:r>
            <a:r>
              <a:rPr lang="cs-CZ" sz="1200" i="1" dirty="0" err="1"/>
              <a:t>Statistika@my</a:t>
            </a:r>
            <a:r>
              <a:rPr lang="cs-CZ" sz="1200" i="1" dirty="0"/>
              <a:t> </a:t>
            </a:r>
            <a:r>
              <a:rPr lang="cs-CZ" sz="1200" dirty="0"/>
              <a:t>2016, roč. 6, č. 1, s. 20 - 21.</a:t>
            </a:r>
          </a:p>
          <a:p>
            <a:pPr lvl="0"/>
            <a:r>
              <a:rPr lang="cs-CZ" sz="1200" dirty="0"/>
              <a:t>KAST, V. </a:t>
            </a:r>
            <a:r>
              <a:rPr lang="cs-CZ" sz="1200" i="1" dirty="0"/>
              <a:t>Truchlení. </a:t>
            </a:r>
            <a:r>
              <a:rPr lang="cs-CZ" sz="1200" dirty="0"/>
              <a:t>Praha: Portál, 2015. </a:t>
            </a:r>
          </a:p>
          <a:p>
            <a:pPr lvl="0"/>
            <a:r>
              <a:rPr lang="cs-CZ" sz="1200" dirty="0"/>
              <a:t>KÜBLER-ROSS, E. </a:t>
            </a:r>
            <a:r>
              <a:rPr lang="cs-CZ" sz="1200" i="1" dirty="0"/>
              <a:t>Otázky a odpovědi o smrti a umírání: Co by se měli lékaři, sestry, duchovní a lidé vůbec naučit od umírajících pacientů</a:t>
            </a:r>
            <a:r>
              <a:rPr lang="cs-CZ" sz="1200" dirty="0"/>
              <a:t>. Turnov: </a:t>
            </a:r>
            <a:r>
              <a:rPr lang="cs-CZ" sz="1200" dirty="0" err="1"/>
              <a:t>Arica</a:t>
            </a:r>
            <a:r>
              <a:rPr lang="cs-CZ" sz="1200" dirty="0"/>
              <a:t>, 1994. </a:t>
            </a:r>
          </a:p>
          <a:p>
            <a:pPr lvl="0"/>
            <a:r>
              <a:rPr lang="cs-CZ" sz="1200" dirty="0"/>
              <a:t>MAREŠ, Jiří. </a:t>
            </a:r>
            <a:r>
              <a:rPr lang="cs-CZ" sz="1200" i="1" dirty="0"/>
              <a:t>Posttraumatický rozvoj člověka</a:t>
            </a:r>
            <a:r>
              <a:rPr lang="cs-CZ" sz="1200" dirty="0"/>
              <a:t>. Praha: </a:t>
            </a:r>
            <a:r>
              <a:rPr lang="cs-CZ" sz="1200" dirty="0" err="1"/>
              <a:t>Grada</a:t>
            </a:r>
            <a:r>
              <a:rPr lang="cs-CZ" sz="1200" dirty="0"/>
              <a:t> </a:t>
            </a:r>
            <a:r>
              <a:rPr lang="cs-CZ" sz="1200" dirty="0" err="1"/>
              <a:t>Publishing</a:t>
            </a:r>
            <a:r>
              <a:rPr lang="cs-CZ" sz="1200" dirty="0"/>
              <a:t>, 2012. </a:t>
            </a:r>
          </a:p>
          <a:p>
            <a:pPr lvl="0"/>
            <a:r>
              <a:rPr lang="cs-CZ" sz="1200" dirty="0"/>
              <a:t>ŘÍČAN, P. </a:t>
            </a:r>
            <a:r>
              <a:rPr lang="cs-CZ" sz="1200" i="1" dirty="0"/>
              <a:t>Cesta životem. </a:t>
            </a:r>
            <a:r>
              <a:rPr lang="cs-CZ" sz="1200" dirty="0"/>
              <a:t>Praha: Portál, 2006.</a:t>
            </a:r>
          </a:p>
          <a:p>
            <a:pPr lvl="0"/>
            <a:r>
              <a:rPr lang="cs-CZ" sz="1200" dirty="0"/>
              <a:t>ŠPATENKOVÁ, N. – KŘIVÁNKOVÁ, T. Zážitek prázdného pokoje. </a:t>
            </a:r>
            <a:r>
              <a:rPr lang="cs-CZ" sz="1200" i="1" dirty="0"/>
              <a:t>Florence: Magazín moderního ošetřovatelství</a:t>
            </a:r>
            <a:r>
              <a:rPr lang="cs-CZ" sz="1200" dirty="0"/>
              <a:t>. 2007, roč. III, č. 5, s. 235–236. </a:t>
            </a:r>
          </a:p>
          <a:p>
            <a:pPr lvl="0"/>
            <a:r>
              <a:rPr lang="cs-CZ" sz="1200" dirty="0"/>
              <a:t>ŠPATENKOVÁ, N. a kol. </a:t>
            </a:r>
            <a:r>
              <a:rPr lang="cs-CZ" sz="1200" i="1" dirty="0"/>
              <a:t>O posledních věcech člověka. Vybrané kapitoly z thanatologie</a:t>
            </a:r>
            <a:r>
              <a:rPr lang="cs-CZ" sz="1200" dirty="0"/>
              <a:t>. Praha: </a:t>
            </a:r>
            <a:r>
              <a:rPr lang="cs-CZ" sz="1200" dirty="0" err="1"/>
              <a:t>Galén</a:t>
            </a:r>
            <a:r>
              <a:rPr lang="cs-CZ" sz="1200" dirty="0"/>
              <a:t>, 2014. </a:t>
            </a:r>
          </a:p>
          <a:p>
            <a:pPr lvl="0"/>
            <a:r>
              <a:rPr lang="cs-CZ" sz="1200" dirty="0"/>
              <a:t>ŠPATENKOVÁ, N. </a:t>
            </a:r>
            <a:r>
              <a:rPr lang="cs-CZ" sz="1200" i="1" dirty="0"/>
              <a:t>Poradenství pro pozůstalé.</a:t>
            </a:r>
            <a:r>
              <a:rPr lang="cs-CZ" sz="1200" dirty="0"/>
              <a:t> Praha: </a:t>
            </a:r>
            <a:r>
              <a:rPr lang="cs-CZ" sz="1200" dirty="0" err="1"/>
              <a:t>Grada</a:t>
            </a:r>
            <a:r>
              <a:rPr lang="cs-CZ" sz="1200" dirty="0"/>
              <a:t> </a:t>
            </a:r>
            <a:r>
              <a:rPr lang="cs-CZ" sz="1200" dirty="0" err="1"/>
              <a:t>Publishing</a:t>
            </a:r>
            <a:r>
              <a:rPr lang="cs-CZ" sz="1200" dirty="0"/>
              <a:t>, 2008.</a:t>
            </a:r>
          </a:p>
          <a:p>
            <a:pPr lvl="0"/>
            <a:r>
              <a:rPr lang="cs-CZ" sz="1200" dirty="0"/>
              <a:t>ŠPATENKOVÁ, N. </a:t>
            </a:r>
            <a:r>
              <a:rPr lang="cs-CZ" sz="1200" i="1" dirty="0"/>
              <a:t>Poradenství pro pozůstalé</a:t>
            </a:r>
            <a:r>
              <a:rPr lang="cs-CZ" sz="1200" dirty="0"/>
              <a:t>. Praha: </a:t>
            </a:r>
            <a:r>
              <a:rPr lang="cs-CZ" sz="1200" dirty="0" err="1"/>
              <a:t>Grada</a:t>
            </a:r>
            <a:r>
              <a:rPr lang="cs-CZ" sz="1200" dirty="0"/>
              <a:t>, 2013. </a:t>
            </a:r>
          </a:p>
          <a:p>
            <a:pPr lvl="0"/>
            <a:r>
              <a:rPr lang="cs-CZ" sz="1200" dirty="0"/>
              <a:t>VOJTÍŠEK, Zdeněk – DUŠEK, Pavel – MOTL, Jiří. </a:t>
            </a:r>
            <a:r>
              <a:rPr lang="cs-CZ" sz="1200" i="1" dirty="0"/>
              <a:t>Spiritualita v pomáhajících profesích. </a:t>
            </a:r>
            <a:r>
              <a:rPr lang="cs-CZ" sz="1200" dirty="0"/>
              <a:t>Praha: Portál, 2012.</a:t>
            </a:r>
          </a:p>
          <a:p>
            <a:pPr lvl="0"/>
            <a:r>
              <a:rPr lang="cs-CZ" sz="1200" dirty="0"/>
              <a:t>YALOM, </a:t>
            </a:r>
            <a:r>
              <a:rPr lang="cs-CZ" sz="1200" dirty="0" err="1"/>
              <a:t>Irvin</a:t>
            </a:r>
            <a:r>
              <a:rPr lang="cs-CZ" sz="1200" dirty="0"/>
              <a:t> D. </a:t>
            </a:r>
            <a:r>
              <a:rPr lang="cs-CZ" sz="1200" i="1" dirty="0"/>
              <a:t>Pohled do slunce. O </a:t>
            </a:r>
            <a:r>
              <a:rPr lang="cs-CZ" sz="1200" i="1" dirty="0" err="1"/>
              <a:t>překonávávání</a:t>
            </a:r>
            <a:r>
              <a:rPr lang="cs-CZ" sz="1200" i="1" dirty="0"/>
              <a:t> strachu ze smrti.</a:t>
            </a:r>
            <a:r>
              <a:rPr lang="cs-CZ" sz="1200" dirty="0"/>
              <a:t> Praha: Portál, 2008.</a:t>
            </a:r>
          </a:p>
          <a:p>
            <a:pPr lvl="0"/>
            <a:endParaRPr lang="cs-CZ" sz="1200" dirty="0"/>
          </a:p>
          <a:p>
            <a:pPr marL="0" lvl="0" indent="0">
              <a:buNone/>
            </a:pPr>
            <a:endParaRPr lang="cs-CZ" sz="1200" b="1" dirty="0" smtClean="0"/>
          </a:p>
          <a:p>
            <a:r>
              <a:rPr lang="cs-CZ" sz="1200" b="1" dirty="0" smtClean="0">
                <a:hlinkClick r:id="rId2"/>
              </a:rPr>
              <a:t>http://www.mmr.cz/cs/Podpora-regionu-a-cestovni-ruch/Pohrebnictvi/Kvalifikace-poradce-pro-pozustale</a:t>
            </a:r>
            <a:endParaRPr lang="cs-CZ" sz="1200" b="1" dirty="0" smtClean="0"/>
          </a:p>
          <a:p>
            <a:pPr lvl="0"/>
            <a:r>
              <a:rPr lang="cs-CZ" sz="1200" b="1" dirty="0" smtClean="0">
                <a:hlinkClick r:id="rId3"/>
              </a:rPr>
              <a:t>www.nsp.cz</a:t>
            </a:r>
            <a:r>
              <a:rPr lang="cs-CZ" sz="1200" b="1" dirty="0" smtClean="0"/>
              <a:t>   </a:t>
            </a:r>
            <a:r>
              <a:rPr lang="cs-CZ" sz="1200" dirty="0" smtClean="0"/>
              <a:t>(Národní soustava povolání)</a:t>
            </a:r>
          </a:p>
          <a:p>
            <a:r>
              <a:rPr lang="cs-CZ" sz="1200" dirty="0" smtClean="0">
                <a:solidFill>
                  <a:srgbClr val="002060"/>
                </a:solidFill>
              </a:rPr>
              <a:t>https</a:t>
            </a:r>
            <a:r>
              <a:rPr lang="cs-CZ" sz="1200" dirty="0">
                <a:solidFill>
                  <a:srgbClr val="002060"/>
                </a:solidFill>
              </a:rPr>
              <a:t>://</a:t>
            </a:r>
            <a:r>
              <a:rPr lang="cs-CZ" sz="1200" dirty="0" smtClean="0">
                <a:solidFill>
                  <a:srgbClr val="002060"/>
                </a:solidFill>
              </a:rPr>
              <a:t>cs.wikipedia.org/wiki/Thanatologie</a:t>
            </a:r>
            <a:endParaRPr lang="cs-CZ" sz="1200" dirty="0">
              <a:solidFill>
                <a:srgbClr val="002060"/>
              </a:solidFill>
            </a:endParaRPr>
          </a:p>
          <a:p>
            <a:pPr lvl="0"/>
            <a:endParaRPr lang="cs-CZ" sz="1200" dirty="0" smtClean="0"/>
          </a:p>
          <a:p>
            <a:pPr lvl="0"/>
            <a:endParaRPr lang="cs-CZ" sz="1200" dirty="0" smtClean="0"/>
          </a:p>
          <a:p>
            <a:pPr lvl="0"/>
            <a:endParaRPr lang="cs-CZ" sz="1200" b="1" dirty="0" smtClean="0"/>
          </a:p>
          <a:p>
            <a:endParaRPr lang="cs-CZ" sz="1200" dirty="0"/>
          </a:p>
        </p:txBody>
      </p:sp>
    </p:spTree>
    <p:extLst>
      <p:ext uri="{BB962C8B-B14F-4D97-AF65-F5344CB8AC3E}">
        <p14:creationId xmlns:p14="http://schemas.microsoft.com/office/powerpoint/2010/main" val="883369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Děkuji za pozornost</a:t>
            </a:r>
            <a:endParaRPr lang="cs-CZ" dirty="0"/>
          </a:p>
        </p:txBody>
      </p:sp>
      <p:sp>
        <p:nvSpPr>
          <p:cNvPr id="3" name="Zástupný symbol pro obsah 2"/>
          <p:cNvSpPr>
            <a:spLocks noGrp="1"/>
          </p:cNvSpPr>
          <p:nvPr>
            <p:ph sz="quarter" idx="1"/>
          </p:nvPr>
        </p:nvSpPr>
        <p:spPr/>
        <p:txBody>
          <a:bodyPr/>
          <a:lstStyle/>
          <a:p>
            <a:pPr algn="ctr"/>
            <a:endParaRPr lang="cs-CZ" dirty="0" smtClean="0"/>
          </a:p>
          <a:p>
            <a:pPr marL="0" indent="0" algn="ctr">
              <a:buNone/>
            </a:pPr>
            <a:r>
              <a:rPr lang="cs-CZ" dirty="0" smtClean="0"/>
              <a:t>Zdeňka Dohnalová, FSS MU</a:t>
            </a:r>
          </a:p>
          <a:p>
            <a:pPr marL="0" indent="0" algn="ctr">
              <a:buNone/>
            </a:pPr>
            <a:r>
              <a:rPr lang="cs-CZ" dirty="0" smtClean="0"/>
              <a:t>dohnalova@fss.muni.cz</a:t>
            </a:r>
          </a:p>
        </p:txBody>
      </p:sp>
    </p:spTree>
    <p:extLst>
      <p:ext uri="{BB962C8B-B14F-4D97-AF65-F5344CB8AC3E}">
        <p14:creationId xmlns:p14="http://schemas.microsoft.com/office/powerpoint/2010/main" val="1881541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Thanatologie</a:t>
            </a:r>
            <a:endParaRPr lang="cs-CZ" dirty="0"/>
          </a:p>
        </p:txBody>
      </p:sp>
      <p:sp>
        <p:nvSpPr>
          <p:cNvPr id="3" name="Zástupný symbol pro obsah 2"/>
          <p:cNvSpPr>
            <a:spLocks noGrp="1"/>
          </p:cNvSpPr>
          <p:nvPr>
            <p:ph sz="quarter" idx="1"/>
          </p:nvPr>
        </p:nvSpPr>
        <p:spPr/>
        <p:txBody>
          <a:bodyPr>
            <a:normAutofit fontScale="85000" lnSpcReduction="20000"/>
          </a:bodyPr>
          <a:lstStyle/>
          <a:p>
            <a:pPr algn="just"/>
            <a:r>
              <a:rPr lang="cs-CZ" b="1" dirty="0">
                <a:solidFill>
                  <a:srgbClr val="002060"/>
                </a:solidFill>
              </a:rPr>
              <a:t>Thanatologie</a:t>
            </a:r>
            <a:r>
              <a:rPr lang="cs-CZ" dirty="0">
                <a:solidFill>
                  <a:srgbClr val="002060"/>
                </a:solidFill>
              </a:rPr>
              <a:t> (z řeckého </a:t>
            </a:r>
            <a:r>
              <a:rPr lang="el-GR" dirty="0">
                <a:solidFill>
                  <a:srgbClr val="002060"/>
                </a:solidFill>
              </a:rPr>
              <a:t>θάνατος, </a:t>
            </a:r>
            <a:r>
              <a:rPr lang="cs-CZ" i="1" dirty="0" err="1">
                <a:solidFill>
                  <a:srgbClr val="002060"/>
                </a:solidFill>
              </a:rPr>
              <a:t>thánatos</a:t>
            </a:r>
            <a:r>
              <a:rPr lang="cs-CZ" dirty="0" err="1">
                <a:solidFill>
                  <a:srgbClr val="002060"/>
                </a:solidFill>
              </a:rPr>
              <a:t>:smrt</a:t>
            </a:r>
            <a:r>
              <a:rPr lang="cs-CZ" dirty="0">
                <a:solidFill>
                  <a:srgbClr val="002060"/>
                </a:solidFill>
              </a:rPr>
              <a:t>) je věda o umírání a smrti. </a:t>
            </a:r>
            <a:endParaRPr lang="cs-CZ" dirty="0" smtClean="0">
              <a:solidFill>
                <a:srgbClr val="002060"/>
              </a:solidFill>
            </a:endParaRPr>
          </a:p>
          <a:p>
            <a:pPr algn="just"/>
            <a:r>
              <a:rPr lang="cs-CZ" dirty="0" smtClean="0">
                <a:solidFill>
                  <a:srgbClr val="002060"/>
                </a:solidFill>
              </a:rPr>
              <a:t>Název </a:t>
            </a:r>
            <a:r>
              <a:rPr lang="cs-CZ" dirty="0">
                <a:solidFill>
                  <a:srgbClr val="002060"/>
                </a:solidFill>
              </a:rPr>
              <a:t>je odvozen od jména řeckého boha smrtelného spánku a smrti. Thanatos, bratr </a:t>
            </a:r>
            <a:r>
              <a:rPr lang="cs-CZ" dirty="0" err="1" smtClean="0">
                <a:solidFill>
                  <a:srgbClr val="002060"/>
                </a:solidFill>
              </a:rPr>
              <a:t>Hypnův</a:t>
            </a:r>
            <a:r>
              <a:rPr lang="cs-CZ" dirty="0" smtClean="0">
                <a:solidFill>
                  <a:srgbClr val="002060"/>
                </a:solidFill>
              </a:rPr>
              <a:t>, </a:t>
            </a:r>
            <a:r>
              <a:rPr lang="cs-CZ" dirty="0">
                <a:solidFill>
                  <a:srgbClr val="002060"/>
                </a:solidFill>
              </a:rPr>
              <a:t>je zpravidla zobrazován jako okřídlený spící jinoch s uhasínající pochodní. </a:t>
            </a:r>
            <a:endParaRPr lang="cs-CZ" dirty="0" smtClean="0">
              <a:solidFill>
                <a:srgbClr val="002060"/>
              </a:solidFill>
            </a:endParaRPr>
          </a:p>
          <a:p>
            <a:pPr algn="just"/>
            <a:r>
              <a:rPr lang="cs-CZ" dirty="0" err="1" smtClean="0">
                <a:solidFill>
                  <a:srgbClr val="002060"/>
                </a:solidFill>
              </a:rPr>
              <a:t>Thanatologie</a:t>
            </a:r>
            <a:r>
              <a:rPr lang="cs-CZ" dirty="0" smtClean="0">
                <a:solidFill>
                  <a:srgbClr val="002060"/>
                </a:solidFill>
              </a:rPr>
              <a:t> </a:t>
            </a:r>
            <a:r>
              <a:rPr lang="cs-CZ" dirty="0">
                <a:solidFill>
                  <a:srgbClr val="002060"/>
                </a:solidFill>
              </a:rPr>
              <a:t>je věda </a:t>
            </a:r>
            <a:r>
              <a:rPr lang="cs-CZ" b="1" dirty="0">
                <a:solidFill>
                  <a:srgbClr val="002060"/>
                </a:solidFill>
              </a:rPr>
              <a:t>interdisciplinární</a:t>
            </a:r>
            <a:r>
              <a:rPr lang="cs-CZ" dirty="0">
                <a:solidFill>
                  <a:srgbClr val="002060"/>
                </a:solidFill>
              </a:rPr>
              <a:t>. Zabývají se jí nejen filosofové, lékaři a psychiatři, ale i biologové, sociologové a v neposlední řadě i teologové. </a:t>
            </a:r>
            <a:endParaRPr lang="cs-CZ" dirty="0" smtClean="0">
              <a:solidFill>
                <a:srgbClr val="002060"/>
              </a:solidFill>
            </a:endParaRPr>
          </a:p>
          <a:p>
            <a:pPr algn="just"/>
            <a:r>
              <a:rPr lang="cs-CZ" dirty="0" smtClean="0">
                <a:solidFill>
                  <a:srgbClr val="002060"/>
                </a:solidFill>
              </a:rPr>
              <a:t>Za </a:t>
            </a:r>
            <a:r>
              <a:rPr lang="cs-CZ" dirty="0">
                <a:solidFill>
                  <a:srgbClr val="002060"/>
                </a:solidFill>
              </a:rPr>
              <a:t>prvního </a:t>
            </a:r>
            <a:r>
              <a:rPr lang="cs-CZ" dirty="0" err="1">
                <a:solidFill>
                  <a:srgbClr val="002060"/>
                </a:solidFill>
              </a:rPr>
              <a:t>thanatologa</a:t>
            </a:r>
            <a:r>
              <a:rPr lang="cs-CZ" dirty="0">
                <a:solidFill>
                  <a:srgbClr val="002060"/>
                </a:solidFill>
              </a:rPr>
              <a:t> je označován francouzský sociolog a antropolog Robert Hertz, který vypracoval první studii na toto </a:t>
            </a:r>
            <a:r>
              <a:rPr lang="cs-CZ" dirty="0" smtClean="0">
                <a:solidFill>
                  <a:srgbClr val="002060"/>
                </a:solidFill>
              </a:rPr>
              <a:t>téma </a:t>
            </a:r>
            <a:r>
              <a:rPr lang="cs-CZ" dirty="0">
                <a:solidFill>
                  <a:srgbClr val="002060"/>
                </a:solidFill>
              </a:rPr>
              <a:t>v roce 1907. (</a:t>
            </a:r>
            <a:r>
              <a:rPr lang="cs-CZ" dirty="0">
                <a:solidFill>
                  <a:srgbClr val="002060"/>
                </a:solidFill>
                <a:hlinkClick r:id="rId2"/>
              </a:rPr>
              <a:t>https://</a:t>
            </a:r>
            <a:r>
              <a:rPr lang="cs-CZ" dirty="0" smtClean="0">
                <a:solidFill>
                  <a:srgbClr val="002060"/>
                </a:solidFill>
                <a:hlinkClick r:id="rId2"/>
              </a:rPr>
              <a:t>cs.wikipedia.org/wiki/</a:t>
            </a:r>
            <a:r>
              <a:rPr lang="cs-CZ" dirty="0" err="1" smtClean="0">
                <a:solidFill>
                  <a:srgbClr val="002060"/>
                </a:solidFill>
                <a:hlinkClick r:id="rId2"/>
              </a:rPr>
              <a:t>Thanatologie</a:t>
            </a:r>
            <a:r>
              <a:rPr lang="cs-CZ" dirty="0" smtClean="0">
                <a:solidFill>
                  <a:srgbClr val="002060"/>
                </a:solidFill>
              </a:rPr>
              <a:t>)</a:t>
            </a:r>
          </a:p>
          <a:p>
            <a:pPr marL="0" indent="0" algn="just">
              <a:buNone/>
            </a:pPr>
            <a:endParaRPr lang="cs-CZ" dirty="0" smtClean="0">
              <a:solidFill>
                <a:srgbClr val="002060"/>
              </a:solidFill>
            </a:endParaRPr>
          </a:p>
          <a:p>
            <a:pPr algn="just"/>
            <a:r>
              <a:rPr lang="cs-CZ" dirty="0">
                <a:solidFill>
                  <a:srgbClr val="002060"/>
                </a:solidFill>
              </a:rPr>
              <a:t>Video: https://www.youtube.com/watch?v=WQxaJRU_0W0</a:t>
            </a:r>
            <a:endParaRPr lang="cs-CZ" dirty="0">
              <a:solidFill>
                <a:srgbClr val="002060"/>
              </a:solidFill>
            </a:endParaRPr>
          </a:p>
        </p:txBody>
      </p:sp>
    </p:spTree>
    <p:extLst>
      <p:ext uri="{BB962C8B-B14F-4D97-AF65-F5344CB8AC3E}">
        <p14:creationId xmlns:p14="http://schemas.microsoft.com/office/powerpoint/2010/main" val="676261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Znázornění </a:t>
            </a:r>
            <a:r>
              <a:rPr lang="cs-CZ" dirty="0" smtClean="0"/>
              <a:t>smrti </a:t>
            </a:r>
            <a:r>
              <a:rPr lang="cs-CZ" sz="800" dirty="0" smtClean="0"/>
              <a:t/>
            </a:r>
            <a:br>
              <a:rPr lang="cs-CZ" sz="800" dirty="0" smtClean="0"/>
            </a:br>
            <a:r>
              <a:rPr lang="cs-CZ" sz="800" dirty="0" smtClean="0"/>
              <a:t>(zdroj Internet)</a:t>
            </a:r>
            <a:endParaRPr lang="cs-CZ" dirty="0"/>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115616" y="2132856"/>
            <a:ext cx="20955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Obrázek 2"/>
          <p:cNvPicPr>
            <a:picLocks noChangeAspect="1"/>
          </p:cNvPicPr>
          <p:nvPr/>
        </p:nvPicPr>
        <p:blipFill>
          <a:blip r:embed="rId3"/>
          <a:stretch>
            <a:fillRect/>
          </a:stretch>
        </p:blipFill>
        <p:spPr>
          <a:xfrm>
            <a:off x="3392614" y="3861048"/>
            <a:ext cx="2352675" cy="1943100"/>
          </a:xfrm>
          <a:prstGeom prst="rect">
            <a:avLst/>
          </a:prstGeom>
        </p:spPr>
      </p:pic>
      <p:pic>
        <p:nvPicPr>
          <p:cNvPr id="4" name="Obrázek 3"/>
          <p:cNvPicPr>
            <a:picLocks noChangeAspect="1"/>
          </p:cNvPicPr>
          <p:nvPr/>
        </p:nvPicPr>
        <p:blipFill>
          <a:blip r:embed="rId4"/>
          <a:stretch>
            <a:fillRect/>
          </a:stretch>
        </p:blipFill>
        <p:spPr>
          <a:xfrm>
            <a:off x="6012160" y="1780430"/>
            <a:ext cx="2019300" cy="2257425"/>
          </a:xfrm>
          <a:prstGeom prst="rect">
            <a:avLst/>
          </a:prstGeom>
        </p:spPr>
      </p:pic>
    </p:spTree>
    <p:extLst>
      <p:ext uri="{BB962C8B-B14F-4D97-AF65-F5344CB8AC3E}">
        <p14:creationId xmlns:p14="http://schemas.microsoft.com/office/powerpoint/2010/main" val="2822053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Jak jsme vnímali smrt dříve a nyní? </a:t>
            </a:r>
            <a:endParaRPr lang="cs-CZ" dirty="0"/>
          </a:p>
        </p:txBody>
      </p:sp>
      <p:sp>
        <p:nvSpPr>
          <p:cNvPr id="3" name="Zástupný symbol pro obsah 2"/>
          <p:cNvSpPr>
            <a:spLocks noGrp="1"/>
          </p:cNvSpPr>
          <p:nvPr>
            <p:ph sz="quarter" idx="1"/>
          </p:nvPr>
        </p:nvSpPr>
        <p:spPr/>
        <p:txBody>
          <a:bodyPr>
            <a:normAutofit/>
          </a:bodyPr>
          <a:lstStyle/>
          <a:p>
            <a:endParaRPr lang="cs-CZ" sz="1600" dirty="0" smtClean="0"/>
          </a:p>
          <a:p>
            <a:r>
              <a:rPr lang="cs-CZ" sz="1600" dirty="0" smtClean="0"/>
              <a:t>Animovaný film Dáma a smrt. Viz </a:t>
            </a:r>
            <a:r>
              <a:rPr lang="cs-CZ" sz="1600" dirty="0">
                <a:hlinkClick r:id="rId2"/>
              </a:rPr>
              <a:t>https://</a:t>
            </a:r>
            <a:r>
              <a:rPr lang="cs-CZ" sz="1600" dirty="0" smtClean="0">
                <a:hlinkClick r:id="rId2"/>
              </a:rPr>
              <a:t>www.youtube.com/watch?v=tnJCFVUhghU</a:t>
            </a:r>
            <a:endParaRPr lang="cs-CZ" sz="1600" dirty="0" smtClean="0"/>
          </a:p>
          <a:p>
            <a:pPr marL="0" indent="0">
              <a:buNone/>
            </a:pPr>
            <a:endParaRPr lang="cs-CZ" sz="1600" dirty="0" smtClean="0"/>
          </a:p>
          <a:p>
            <a:pPr algn="just"/>
            <a:endParaRPr lang="cs-CZ" sz="1600" dirty="0" smtClean="0"/>
          </a:p>
          <a:p>
            <a:pPr algn="just"/>
            <a:r>
              <a:rPr lang="cs-CZ" sz="1600" dirty="0" smtClean="0"/>
              <a:t>Smrt </a:t>
            </a:r>
            <a:r>
              <a:rPr lang="cs-CZ" sz="1600" dirty="0" smtClean="0"/>
              <a:t>byla dříve </a:t>
            </a:r>
            <a:r>
              <a:rPr lang="cs-CZ" sz="1600" dirty="0"/>
              <a:t>více na očích a lidé obvykle trávili své poslední okamžiky ve svém přirozeném prostředí v </a:t>
            </a:r>
            <a:r>
              <a:rPr lang="cs-CZ" sz="1600" dirty="0" smtClean="0"/>
              <a:t>přítomnosti </a:t>
            </a:r>
            <a:r>
              <a:rPr lang="cs-CZ" sz="1600" dirty="0"/>
              <a:t>svých blízkých. „Umírání se neodsouvalo za závěsy nemocničních postelí, jako je tomu dnes. </a:t>
            </a:r>
            <a:r>
              <a:rPr lang="cs-CZ" sz="1600" u="sng" dirty="0"/>
              <a:t>Většina lidí místo toho umírala doma, s členy rodiny přítomnými jejich poslední chvilce</a:t>
            </a:r>
            <a:r>
              <a:rPr lang="cs-CZ" sz="1600" dirty="0"/>
              <a:t>. Prakticky žádná rodina nebyla nedotčena předčasnou smrtí, hroby byly umísťovány na hřbitovech blízko domova a byly často </a:t>
            </a:r>
            <a:r>
              <a:rPr lang="cs-CZ" sz="1600" dirty="0" smtClean="0"/>
              <a:t>navštěvovány“ (Yalom, 2008: 88). </a:t>
            </a:r>
          </a:p>
          <a:p>
            <a:pPr marL="0" indent="0">
              <a:buNone/>
            </a:pPr>
            <a:endParaRPr lang="cs-CZ" sz="1600" dirty="0"/>
          </a:p>
          <a:p>
            <a:endParaRPr lang="cs-CZ" sz="1600" dirty="0"/>
          </a:p>
        </p:txBody>
      </p:sp>
    </p:spTree>
    <p:extLst>
      <p:ext uri="{BB962C8B-B14F-4D97-AF65-F5344CB8AC3E}">
        <p14:creationId xmlns:p14="http://schemas.microsoft.com/office/powerpoint/2010/main" val="284109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Naděje dožití </a:t>
            </a:r>
            <a:endParaRPr lang="cs-CZ" dirty="0"/>
          </a:p>
        </p:txBody>
      </p:sp>
      <p:sp>
        <p:nvSpPr>
          <p:cNvPr id="3" name="Zástupný symbol pro obsah 2"/>
          <p:cNvSpPr>
            <a:spLocks noGrp="1"/>
          </p:cNvSpPr>
          <p:nvPr>
            <p:ph sz="quarter" idx="1"/>
          </p:nvPr>
        </p:nvSpPr>
        <p:spPr/>
        <p:txBody>
          <a:bodyPr>
            <a:normAutofit/>
          </a:bodyPr>
          <a:lstStyle/>
          <a:p>
            <a:pPr algn="just"/>
            <a:r>
              <a:rPr lang="cs-CZ" sz="1600" dirty="0"/>
              <a:t>V dnešní době se většina z nás dožije seniorského věku, neboť řada faktorů (zejména rozvoj medicíny) nám umožnilo výrazně prodloužit délku života</a:t>
            </a:r>
            <a:r>
              <a:rPr lang="cs-CZ" sz="1600" dirty="0" smtClean="0"/>
              <a:t>.</a:t>
            </a:r>
          </a:p>
          <a:p>
            <a:pPr algn="just"/>
            <a:endParaRPr lang="cs-CZ" sz="1600" dirty="0"/>
          </a:p>
          <a:p>
            <a:pPr algn="just"/>
            <a:r>
              <a:rPr lang="cs-CZ" sz="1600" dirty="0" smtClean="0"/>
              <a:t>V</a:t>
            </a:r>
            <a:r>
              <a:rPr lang="cs-CZ" sz="1600" dirty="0"/>
              <a:t> České republice každoročně umírá kolem 100 000 lidí, z nichž 75% je starších 65 let. Smrt je tak přirozeně situována do vyššího věku a je tak spojována se stářím. Taková smrt je vnímána jako přiměřená a přirozená. Naděje dožití se postupně rok od roku zvyšuje, tento údaj znamená průměrný počet let života, který mohou očekávat osoby příslušného věku při zachování současných úmrtnostních poměrů. Muž bydlící v hlavním městě Praze, který nyní dosáhl věku 65 let, má naději dožití dalších 17,0 let a žena stejného věku 20,1 </a:t>
            </a:r>
            <a:r>
              <a:rPr lang="cs-CZ" sz="1600" dirty="0" smtClean="0"/>
              <a:t>let</a:t>
            </a:r>
            <a:r>
              <a:rPr lang="cs-CZ" sz="1600" dirty="0"/>
              <a:t> </a:t>
            </a:r>
            <a:r>
              <a:rPr lang="cs-CZ" sz="1600" dirty="0" smtClean="0"/>
              <a:t>(Benešová, 2016). </a:t>
            </a:r>
          </a:p>
          <a:p>
            <a:pPr algn="just"/>
            <a:endParaRPr lang="cs-CZ" sz="1600" dirty="0"/>
          </a:p>
          <a:p>
            <a:pPr algn="just"/>
            <a:r>
              <a:rPr lang="cs-CZ" sz="1600" dirty="0" smtClean="0"/>
              <a:t>Možná </a:t>
            </a:r>
            <a:r>
              <a:rPr lang="cs-CZ" sz="1600" dirty="0"/>
              <a:t>o to víc nás zasáhne, jsme-li konfrontováni se smrtí náhlou, tragickou a předčasnou, kterou považujeme za velkou „osudovou nespravedlnost“. </a:t>
            </a:r>
            <a:endParaRPr lang="cs-CZ" sz="1600" dirty="0" smtClean="0"/>
          </a:p>
          <a:p>
            <a:pPr algn="just"/>
            <a:endParaRPr lang="cs-CZ" sz="1600" dirty="0"/>
          </a:p>
          <a:p>
            <a:endParaRPr lang="cs-CZ" sz="1600" dirty="0"/>
          </a:p>
        </p:txBody>
      </p:sp>
    </p:spTree>
    <p:extLst>
      <p:ext uri="{BB962C8B-B14F-4D97-AF65-F5344CB8AC3E}">
        <p14:creationId xmlns:p14="http://schemas.microsoft.com/office/powerpoint/2010/main" val="2622824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Umírání a smrt</a:t>
            </a:r>
            <a:endParaRPr lang="cs-CZ" dirty="0"/>
          </a:p>
        </p:txBody>
      </p:sp>
      <p:pic>
        <p:nvPicPr>
          <p:cNvPr id="1026" name="Picture 2" descr="C:\Users\Zdenka\Desktop\Smrt_prezentace\Deathline.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1586706" y="1593850"/>
            <a:ext cx="5934075" cy="443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2276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Konfrontace s vlastní smrtí</a:t>
            </a:r>
            <a:endParaRPr lang="cs-CZ" dirty="0"/>
          </a:p>
        </p:txBody>
      </p:sp>
      <p:sp>
        <p:nvSpPr>
          <p:cNvPr id="3" name="Zástupný symbol pro obsah 2"/>
          <p:cNvSpPr>
            <a:spLocks noGrp="1"/>
          </p:cNvSpPr>
          <p:nvPr>
            <p:ph sz="quarter" idx="1"/>
          </p:nvPr>
        </p:nvSpPr>
        <p:spPr/>
        <p:txBody>
          <a:bodyPr/>
          <a:lstStyle/>
          <a:p>
            <a:r>
              <a:rPr lang="cs-CZ" dirty="0" smtClean="0"/>
              <a:t>Technika: nárys životní linie</a:t>
            </a:r>
            <a:endParaRPr lang="cs-CZ" dirty="0"/>
          </a:p>
        </p:txBody>
      </p:sp>
    </p:spTree>
    <p:extLst>
      <p:ext uri="{BB962C8B-B14F-4D97-AF65-F5344CB8AC3E}">
        <p14:creationId xmlns:p14="http://schemas.microsoft.com/office/powerpoint/2010/main" val="1752289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Umírání v 21. století</a:t>
            </a:r>
            <a:endParaRPr lang="cs-CZ" dirty="0"/>
          </a:p>
        </p:txBody>
      </p:sp>
      <p:sp>
        <p:nvSpPr>
          <p:cNvPr id="3" name="Zástupný symbol pro obsah 2"/>
          <p:cNvSpPr>
            <a:spLocks noGrp="1"/>
          </p:cNvSpPr>
          <p:nvPr>
            <p:ph sz="quarter" idx="1"/>
          </p:nvPr>
        </p:nvSpPr>
        <p:spPr/>
        <p:txBody>
          <a:bodyPr/>
          <a:lstStyle/>
          <a:p>
            <a:endParaRPr lang="cs-CZ" dirty="0" smtClean="0"/>
          </a:p>
          <a:p>
            <a:r>
              <a:rPr lang="cs-CZ" b="1" dirty="0"/>
              <a:t>POJĎME SI PROMLUVIT O UMÍRÁNÍ </a:t>
            </a:r>
          </a:p>
          <a:p>
            <a:endParaRPr lang="cs-CZ" dirty="0"/>
          </a:p>
          <a:p>
            <a:r>
              <a:rPr lang="cs-CZ" dirty="0" smtClean="0"/>
              <a:t>https</a:t>
            </a:r>
            <a:r>
              <a:rPr lang="cs-CZ" dirty="0"/>
              <a:t>://www.youtube.com/watch?v=FIreRQ6Ovi8</a:t>
            </a:r>
          </a:p>
        </p:txBody>
      </p:sp>
    </p:spTree>
    <p:extLst>
      <p:ext uri="{BB962C8B-B14F-4D97-AF65-F5344CB8AC3E}">
        <p14:creationId xmlns:p14="http://schemas.microsoft.com/office/powerpoint/2010/main" val="282773427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TotalTime>
  <Words>1090</Words>
  <Application>Microsoft Office PowerPoint</Application>
  <PresentationFormat>Předvádění na obrazovce (4:3)</PresentationFormat>
  <Paragraphs>158</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Georgia</vt:lpstr>
      <vt:lpstr>Wingdings</vt:lpstr>
      <vt:lpstr>Wingdings 2</vt:lpstr>
      <vt:lpstr>Administrativní</vt:lpstr>
      <vt:lpstr>Úvod do thanatologie</vt:lpstr>
      <vt:lpstr>Co vás v kurzu čeká?</vt:lpstr>
      <vt:lpstr>Thanatologie</vt:lpstr>
      <vt:lpstr>Znázornění smrti  (zdroj Internet)</vt:lpstr>
      <vt:lpstr>Jak jsme vnímali smrt dříve a nyní? </vt:lpstr>
      <vt:lpstr>Naděje dožití </vt:lpstr>
      <vt:lpstr>Umírání a smrt</vt:lpstr>
      <vt:lpstr>Konfrontace s vlastní smrtí</vt:lpstr>
      <vt:lpstr>Umírání v 21. století</vt:lpstr>
      <vt:lpstr>5 klasických fází umírání podle Elizabeth Kübler-Rossové</vt:lpstr>
      <vt:lpstr>Životní situace pozůstalých</vt:lpstr>
      <vt:lpstr>Religiozita a spiritualita pozůstalých </vt:lpstr>
      <vt:lpstr>Posttraumatický rozvoj</vt:lpstr>
      <vt:lpstr>Zármutek a truchlení pozůstalých</vt:lpstr>
      <vt:lpstr>Respekt k individualitě pozůstalých</vt:lpstr>
      <vt:lpstr>Zásady komunikace s pozůstalými</vt:lpstr>
      <vt:lpstr>Pomoc a podpora pozůstalým ze strany rodiny</vt:lpstr>
      <vt:lpstr>A co jiné zdroje pomoci? </vt:lpstr>
      <vt:lpstr> Další možnost pomoci – profesionální poradci pro pozůstalé</vt:lpstr>
      <vt:lpstr>Pracovní činnosti poradců pro pozůstalé (www.nsp.cz)</vt:lpstr>
      <vt:lpstr>Seznam použitých zdrojů</vt:lpstr>
      <vt:lpstr>Děkuji za pozornost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Životní styl pečujících</dc:title>
  <dc:creator>Zdenka</dc:creator>
  <cp:lastModifiedBy>zdenk</cp:lastModifiedBy>
  <cp:revision>22</cp:revision>
  <dcterms:created xsi:type="dcterms:W3CDTF">2015-10-27T05:32:28Z</dcterms:created>
  <dcterms:modified xsi:type="dcterms:W3CDTF">2018-02-28T05:55:10Z</dcterms:modified>
</cp:coreProperties>
</file>