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59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70" r:id="rId16"/>
    <p:sldId id="271" r:id="rId17"/>
    <p:sldId id="278" r:id="rId18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6880" y="2599766"/>
            <a:ext cx="4190238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133979" y="3995166"/>
            <a:ext cx="2876041" cy="93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11123" y="1484375"/>
            <a:ext cx="7922259" cy="0"/>
          </a:xfrm>
          <a:custGeom>
            <a:avLst/>
            <a:gdLst/>
            <a:ahLst/>
            <a:cxnLst/>
            <a:rect l="l" t="t" r="r" b="b"/>
            <a:pathLst>
              <a:path w="7922259">
                <a:moveTo>
                  <a:pt x="0" y="0"/>
                </a:moveTo>
                <a:lnTo>
                  <a:pt x="792175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96183" y="2716148"/>
            <a:ext cx="2151633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hlink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1111" y="1817303"/>
            <a:ext cx="7621777" cy="3715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2000"/>
            <a:ext cx="9144000" cy="6096000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2133600" y="-59437"/>
            <a:ext cx="560032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i="1" spc="-15" dirty="0">
                <a:latin typeface="Calibri Light"/>
                <a:cs typeface="Calibri Light"/>
              </a:rPr>
              <a:t>Operacionalizace</a:t>
            </a:r>
            <a:endParaRPr sz="5400" b="1" i="1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426536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3698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Nevalidní</a:t>
            </a:r>
            <a:r>
              <a:rPr sz="4000" spc="-75" dirty="0"/>
              <a:t> </a:t>
            </a:r>
            <a:r>
              <a:rPr sz="4000" spc="-35" dirty="0"/>
              <a:t>ukazatel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51628" y="2052380"/>
            <a:ext cx="3508375" cy="3715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9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i="1" spc="-5" dirty="0">
                <a:latin typeface="Calibri"/>
                <a:cs typeface="Calibri"/>
              </a:rPr>
              <a:t>Indicator </a:t>
            </a:r>
            <a:r>
              <a:rPr sz="2600" spc="-5" dirty="0">
                <a:latin typeface="Calibri"/>
                <a:cs typeface="Calibri"/>
              </a:rPr>
              <a:t>(I) </a:t>
            </a:r>
            <a:r>
              <a:rPr sz="2600" dirty="0">
                <a:latin typeface="Calibri"/>
                <a:cs typeface="Calibri"/>
              </a:rPr>
              <a:t>vůbec  </a:t>
            </a:r>
            <a:r>
              <a:rPr sz="2600" spc="-10" dirty="0">
                <a:latin typeface="Calibri"/>
                <a:cs typeface="Calibri"/>
              </a:rPr>
              <a:t>neukazuje </a:t>
            </a:r>
            <a:r>
              <a:rPr sz="2600" i="1" dirty="0">
                <a:latin typeface="Calibri"/>
                <a:cs typeface="Calibri"/>
              </a:rPr>
              <a:t>indicatum</a:t>
            </a:r>
            <a:r>
              <a:rPr sz="2600" i="1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(C).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0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10" dirty="0">
                <a:latin typeface="Calibri"/>
                <a:cs typeface="Calibri"/>
              </a:rPr>
              <a:t>Jestliže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objeví</a:t>
            </a:r>
            <a:endParaRPr sz="2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315"/>
              </a:spcBef>
            </a:pPr>
            <a:r>
              <a:rPr sz="2600" i="1" dirty="0">
                <a:latin typeface="Calibri"/>
                <a:cs typeface="Calibri"/>
              </a:rPr>
              <a:t>indicatum</a:t>
            </a:r>
            <a:r>
              <a:rPr sz="2600" dirty="0">
                <a:latin typeface="Calibri"/>
                <a:cs typeface="Calibri"/>
              </a:rPr>
              <a:t>, </a:t>
            </a:r>
            <a:r>
              <a:rPr sz="2600" spc="-5" dirty="0">
                <a:latin typeface="Calibri"/>
                <a:cs typeface="Calibri"/>
              </a:rPr>
              <a:t>pak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jej</a:t>
            </a:r>
            <a:endParaRPr sz="2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310"/>
              </a:spcBef>
            </a:pPr>
            <a:r>
              <a:rPr sz="2600" spc="-10" dirty="0">
                <a:latin typeface="Calibri"/>
                <a:cs typeface="Calibri"/>
              </a:rPr>
              <a:t>indicator </a:t>
            </a:r>
            <a:r>
              <a:rPr sz="2600" spc="-20" dirty="0">
                <a:latin typeface="Calibri"/>
                <a:cs typeface="Calibri"/>
              </a:rPr>
              <a:t>nikdy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neukáže.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2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45" dirty="0">
                <a:latin typeface="Calibri"/>
                <a:cs typeface="Calibri"/>
              </a:rPr>
              <a:t>Např.:</a:t>
            </a:r>
            <a:endParaRPr sz="2600">
              <a:latin typeface="Calibri"/>
              <a:cs typeface="Calibri"/>
            </a:endParaRPr>
          </a:p>
          <a:p>
            <a:pPr marL="184785" marR="636270">
              <a:lnSpc>
                <a:spcPct val="110000"/>
              </a:lnSpc>
            </a:pPr>
            <a:r>
              <a:rPr sz="2600" spc="-10" dirty="0">
                <a:latin typeface="Calibri"/>
                <a:cs typeface="Calibri"/>
              </a:rPr>
              <a:t>Atraktivní vzhled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(I);  Lidský </a:t>
            </a:r>
            <a:r>
              <a:rPr sz="2600" spc="-10" dirty="0">
                <a:latin typeface="Calibri"/>
                <a:cs typeface="Calibri"/>
              </a:rPr>
              <a:t>kapitál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(C).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7447" y="3855720"/>
            <a:ext cx="2467610" cy="1584960"/>
          </a:xfrm>
          <a:custGeom>
            <a:avLst/>
            <a:gdLst/>
            <a:ahLst/>
            <a:cxnLst/>
            <a:rect l="l" t="t" r="r" b="b"/>
            <a:pathLst>
              <a:path w="2467610" h="1584960">
                <a:moveTo>
                  <a:pt x="1233678" y="0"/>
                </a:moveTo>
                <a:lnTo>
                  <a:pt x="1175602" y="862"/>
                </a:lnTo>
                <a:lnTo>
                  <a:pt x="1118217" y="3425"/>
                </a:lnTo>
                <a:lnTo>
                  <a:pt x="1061582" y="7649"/>
                </a:lnTo>
                <a:lnTo>
                  <a:pt x="1005758" y="13497"/>
                </a:lnTo>
                <a:lnTo>
                  <a:pt x="950802" y="20931"/>
                </a:lnTo>
                <a:lnTo>
                  <a:pt x="896775" y="29913"/>
                </a:lnTo>
                <a:lnTo>
                  <a:pt x="843735" y="40404"/>
                </a:lnTo>
                <a:lnTo>
                  <a:pt x="791741" y="52366"/>
                </a:lnTo>
                <a:lnTo>
                  <a:pt x="740854" y="65762"/>
                </a:lnTo>
                <a:lnTo>
                  <a:pt x="691131" y="80554"/>
                </a:lnTo>
                <a:lnTo>
                  <a:pt x="642633" y="96702"/>
                </a:lnTo>
                <a:lnTo>
                  <a:pt x="595419" y="114170"/>
                </a:lnTo>
                <a:lnTo>
                  <a:pt x="549547" y="132919"/>
                </a:lnTo>
                <a:lnTo>
                  <a:pt x="505077" y="152912"/>
                </a:lnTo>
                <a:lnTo>
                  <a:pt x="462069" y="174109"/>
                </a:lnTo>
                <a:lnTo>
                  <a:pt x="420581" y="196473"/>
                </a:lnTo>
                <a:lnTo>
                  <a:pt x="380673" y="219966"/>
                </a:lnTo>
                <a:lnTo>
                  <a:pt x="342404" y="244550"/>
                </a:lnTo>
                <a:lnTo>
                  <a:pt x="305834" y="270186"/>
                </a:lnTo>
                <a:lnTo>
                  <a:pt x="271020" y="296837"/>
                </a:lnTo>
                <a:lnTo>
                  <a:pt x="238024" y="324465"/>
                </a:lnTo>
                <a:lnTo>
                  <a:pt x="206903" y="353032"/>
                </a:lnTo>
                <a:lnTo>
                  <a:pt x="177718" y="382498"/>
                </a:lnTo>
                <a:lnTo>
                  <a:pt x="150527" y="412828"/>
                </a:lnTo>
                <a:lnTo>
                  <a:pt x="125390" y="443981"/>
                </a:lnTo>
                <a:lnTo>
                  <a:pt x="102365" y="475921"/>
                </a:lnTo>
                <a:lnTo>
                  <a:pt x="81513" y="508609"/>
                </a:lnTo>
                <a:lnTo>
                  <a:pt x="62892" y="542007"/>
                </a:lnTo>
                <a:lnTo>
                  <a:pt x="32581" y="610781"/>
                </a:lnTo>
                <a:lnTo>
                  <a:pt x="11907" y="681939"/>
                </a:lnTo>
                <a:lnTo>
                  <a:pt x="1342" y="755176"/>
                </a:lnTo>
                <a:lnTo>
                  <a:pt x="0" y="792479"/>
                </a:lnTo>
                <a:lnTo>
                  <a:pt x="1342" y="829783"/>
                </a:lnTo>
                <a:lnTo>
                  <a:pt x="11907" y="903020"/>
                </a:lnTo>
                <a:lnTo>
                  <a:pt x="32581" y="974178"/>
                </a:lnTo>
                <a:lnTo>
                  <a:pt x="62892" y="1042952"/>
                </a:lnTo>
                <a:lnTo>
                  <a:pt x="81513" y="1076350"/>
                </a:lnTo>
                <a:lnTo>
                  <a:pt x="102365" y="1109038"/>
                </a:lnTo>
                <a:lnTo>
                  <a:pt x="125390" y="1140978"/>
                </a:lnTo>
                <a:lnTo>
                  <a:pt x="150527" y="1172131"/>
                </a:lnTo>
                <a:lnTo>
                  <a:pt x="177718" y="1202461"/>
                </a:lnTo>
                <a:lnTo>
                  <a:pt x="206903" y="1231927"/>
                </a:lnTo>
                <a:lnTo>
                  <a:pt x="238024" y="1260494"/>
                </a:lnTo>
                <a:lnTo>
                  <a:pt x="271020" y="1288122"/>
                </a:lnTo>
                <a:lnTo>
                  <a:pt x="305834" y="1314773"/>
                </a:lnTo>
                <a:lnTo>
                  <a:pt x="342404" y="1340409"/>
                </a:lnTo>
                <a:lnTo>
                  <a:pt x="380673" y="1364993"/>
                </a:lnTo>
                <a:lnTo>
                  <a:pt x="420581" y="1388486"/>
                </a:lnTo>
                <a:lnTo>
                  <a:pt x="462069" y="1410850"/>
                </a:lnTo>
                <a:lnTo>
                  <a:pt x="505077" y="1432047"/>
                </a:lnTo>
                <a:lnTo>
                  <a:pt x="549547" y="1452040"/>
                </a:lnTo>
                <a:lnTo>
                  <a:pt x="595419" y="1470789"/>
                </a:lnTo>
                <a:lnTo>
                  <a:pt x="642633" y="1488257"/>
                </a:lnTo>
                <a:lnTo>
                  <a:pt x="691131" y="1504405"/>
                </a:lnTo>
                <a:lnTo>
                  <a:pt x="740854" y="1519197"/>
                </a:lnTo>
                <a:lnTo>
                  <a:pt x="791741" y="1532593"/>
                </a:lnTo>
                <a:lnTo>
                  <a:pt x="843735" y="1544555"/>
                </a:lnTo>
                <a:lnTo>
                  <a:pt x="896775" y="1555046"/>
                </a:lnTo>
                <a:lnTo>
                  <a:pt x="950802" y="1564028"/>
                </a:lnTo>
                <a:lnTo>
                  <a:pt x="1005758" y="1571462"/>
                </a:lnTo>
                <a:lnTo>
                  <a:pt x="1061582" y="1577310"/>
                </a:lnTo>
                <a:lnTo>
                  <a:pt x="1118217" y="1581534"/>
                </a:lnTo>
                <a:lnTo>
                  <a:pt x="1175602" y="1584097"/>
                </a:lnTo>
                <a:lnTo>
                  <a:pt x="1233678" y="1584959"/>
                </a:lnTo>
                <a:lnTo>
                  <a:pt x="1291753" y="1584097"/>
                </a:lnTo>
                <a:lnTo>
                  <a:pt x="1349138" y="1581534"/>
                </a:lnTo>
                <a:lnTo>
                  <a:pt x="1405773" y="1577310"/>
                </a:lnTo>
                <a:lnTo>
                  <a:pt x="1461597" y="1571462"/>
                </a:lnTo>
                <a:lnTo>
                  <a:pt x="1516553" y="1564028"/>
                </a:lnTo>
                <a:lnTo>
                  <a:pt x="1570580" y="1555046"/>
                </a:lnTo>
                <a:lnTo>
                  <a:pt x="1623620" y="1544555"/>
                </a:lnTo>
                <a:lnTo>
                  <a:pt x="1675614" y="1532593"/>
                </a:lnTo>
                <a:lnTo>
                  <a:pt x="1726501" y="1519197"/>
                </a:lnTo>
                <a:lnTo>
                  <a:pt x="1776224" y="1504405"/>
                </a:lnTo>
                <a:lnTo>
                  <a:pt x="1824722" y="1488257"/>
                </a:lnTo>
                <a:lnTo>
                  <a:pt x="1871936" y="1470789"/>
                </a:lnTo>
                <a:lnTo>
                  <a:pt x="1917808" y="1452040"/>
                </a:lnTo>
                <a:lnTo>
                  <a:pt x="1962278" y="1432047"/>
                </a:lnTo>
                <a:lnTo>
                  <a:pt x="2005286" y="1410850"/>
                </a:lnTo>
                <a:lnTo>
                  <a:pt x="2046774" y="1388486"/>
                </a:lnTo>
                <a:lnTo>
                  <a:pt x="2086682" y="1364993"/>
                </a:lnTo>
                <a:lnTo>
                  <a:pt x="2124951" y="1340409"/>
                </a:lnTo>
                <a:lnTo>
                  <a:pt x="2161521" y="1314773"/>
                </a:lnTo>
                <a:lnTo>
                  <a:pt x="2196335" y="1288122"/>
                </a:lnTo>
                <a:lnTo>
                  <a:pt x="2229331" y="1260494"/>
                </a:lnTo>
                <a:lnTo>
                  <a:pt x="2260452" y="1231927"/>
                </a:lnTo>
                <a:lnTo>
                  <a:pt x="2289637" y="1202461"/>
                </a:lnTo>
                <a:lnTo>
                  <a:pt x="2316828" y="1172131"/>
                </a:lnTo>
                <a:lnTo>
                  <a:pt x="2341965" y="1140978"/>
                </a:lnTo>
                <a:lnTo>
                  <a:pt x="2364990" y="1109038"/>
                </a:lnTo>
                <a:lnTo>
                  <a:pt x="2385842" y="1076350"/>
                </a:lnTo>
                <a:lnTo>
                  <a:pt x="2404463" y="1042952"/>
                </a:lnTo>
                <a:lnTo>
                  <a:pt x="2434774" y="974178"/>
                </a:lnTo>
                <a:lnTo>
                  <a:pt x="2455448" y="903020"/>
                </a:lnTo>
                <a:lnTo>
                  <a:pt x="2466013" y="829783"/>
                </a:lnTo>
                <a:lnTo>
                  <a:pt x="2467355" y="792479"/>
                </a:lnTo>
                <a:lnTo>
                  <a:pt x="2466013" y="755176"/>
                </a:lnTo>
                <a:lnTo>
                  <a:pt x="2455448" y="681939"/>
                </a:lnTo>
                <a:lnTo>
                  <a:pt x="2434774" y="610781"/>
                </a:lnTo>
                <a:lnTo>
                  <a:pt x="2404463" y="542007"/>
                </a:lnTo>
                <a:lnTo>
                  <a:pt x="2385842" y="508609"/>
                </a:lnTo>
                <a:lnTo>
                  <a:pt x="2364990" y="475921"/>
                </a:lnTo>
                <a:lnTo>
                  <a:pt x="2341965" y="443981"/>
                </a:lnTo>
                <a:lnTo>
                  <a:pt x="2316828" y="412828"/>
                </a:lnTo>
                <a:lnTo>
                  <a:pt x="2289637" y="382498"/>
                </a:lnTo>
                <a:lnTo>
                  <a:pt x="2260452" y="353032"/>
                </a:lnTo>
                <a:lnTo>
                  <a:pt x="2229331" y="324465"/>
                </a:lnTo>
                <a:lnTo>
                  <a:pt x="2196335" y="296837"/>
                </a:lnTo>
                <a:lnTo>
                  <a:pt x="2161521" y="270186"/>
                </a:lnTo>
                <a:lnTo>
                  <a:pt x="2124951" y="244550"/>
                </a:lnTo>
                <a:lnTo>
                  <a:pt x="2086682" y="219966"/>
                </a:lnTo>
                <a:lnTo>
                  <a:pt x="2046774" y="196473"/>
                </a:lnTo>
                <a:lnTo>
                  <a:pt x="2005286" y="174109"/>
                </a:lnTo>
                <a:lnTo>
                  <a:pt x="1962278" y="152912"/>
                </a:lnTo>
                <a:lnTo>
                  <a:pt x="1917808" y="132919"/>
                </a:lnTo>
                <a:lnTo>
                  <a:pt x="1871936" y="114170"/>
                </a:lnTo>
                <a:lnTo>
                  <a:pt x="1824722" y="96702"/>
                </a:lnTo>
                <a:lnTo>
                  <a:pt x="1776224" y="80554"/>
                </a:lnTo>
                <a:lnTo>
                  <a:pt x="1726501" y="65762"/>
                </a:lnTo>
                <a:lnTo>
                  <a:pt x="1675614" y="52366"/>
                </a:lnTo>
                <a:lnTo>
                  <a:pt x="1623620" y="40404"/>
                </a:lnTo>
                <a:lnTo>
                  <a:pt x="1570580" y="29913"/>
                </a:lnTo>
                <a:lnTo>
                  <a:pt x="1516553" y="20931"/>
                </a:lnTo>
                <a:lnTo>
                  <a:pt x="1461597" y="13497"/>
                </a:lnTo>
                <a:lnTo>
                  <a:pt x="1405773" y="7649"/>
                </a:lnTo>
                <a:lnTo>
                  <a:pt x="1349138" y="3425"/>
                </a:lnTo>
                <a:lnTo>
                  <a:pt x="1291753" y="862"/>
                </a:lnTo>
                <a:lnTo>
                  <a:pt x="1233678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7447" y="3855720"/>
            <a:ext cx="2467610" cy="1584960"/>
          </a:xfrm>
          <a:custGeom>
            <a:avLst/>
            <a:gdLst/>
            <a:ahLst/>
            <a:cxnLst/>
            <a:rect l="l" t="t" r="r" b="b"/>
            <a:pathLst>
              <a:path w="2467610" h="1584960">
                <a:moveTo>
                  <a:pt x="0" y="792479"/>
                </a:moveTo>
                <a:lnTo>
                  <a:pt x="5331" y="718317"/>
                </a:lnTo>
                <a:lnTo>
                  <a:pt x="21010" y="646081"/>
                </a:lnTo>
                <a:lnTo>
                  <a:pt x="46562" y="576077"/>
                </a:lnTo>
                <a:lnTo>
                  <a:pt x="81513" y="508609"/>
                </a:lnTo>
                <a:lnTo>
                  <a:pt x="102365" y="475921"/>
                </a:lnTo>
                <a:lnTo>
                  <a:pt x="125390" y="443981"/>
                </a:lnTo>
                <a:lnTo>
                  <a:pt x="150527" y="412828"/>
                </a:lnTo>
                <a:lnTo>
                  <a:pt x="177718" y="382498"/>
                </a:lnTo>
                <a:lnTo>
                  <a:pt x="206903" y="353032"/>
                </a:lnTo>
                <a:lnTo>
                  <a:pt x="238024" y="324465"/>
                </a:lnTo>
                <a:lnTo>
                  <a:pt x="271020" y="296837"/>
                </a:lnTo>
                <a:lnTo>
                  <a:pt x="305834" y="270186"/>
                </a:lnTo>
                <a:lnTo>
                  <a:pt x="342404" y="244550"/>
                </a:lnTo>
                <a:lnTo>
                  <a:pt x="380673" y="219966"/>
                </a:lnTo>
                <a:lnTo>
                  <a:pt x="420581" y="196473"/>
                </a:lnTo>
                <a:lnTo>
                  <a:pt x="462069" y="174109"/>
                </a:lnTo>
                <a:lnTo>
                  <a:pt x="505077" y="152912"/>
                </a:lnTo>
                <a:lnTo>
                  <a:pt x="549547" y="132919"/>
                </a:lnTo>
                <a:lnTo>
                  <a:pt x="595419" y="114170"/>
                </a:lnTo>
                <a:lnTo>
                  <a:pt x="642633" y="96702"/>
                </a:lnTo>
                <a:lnTo>
                  <a:pt x="691131" y="80554"/>
                </a:lnTo>
                <a:lnTo>
                  <a:pt x="740854" y="65762"/>
                </a:lnTo>
                <a:lnTo>
                  <a:pt x="791741" y="52366"/>
                </a:lnTo>
                <a:lnTo>
                  <a:pt x="843735" y="40404"/>
                </a:lnTo>
                <a:lnTo>
                  <a:pt x="896775" y="29913"/>
                </a:lnTo>
                <a:lnTo>
                  <a:pt x="950802" y="20931"/>
                </a:lnTo>
                <a:lnTo>
                  <a:pt x="1005758" y="13497"/>
                </a:lnTo>
                <a:lnTo>
                  <a:pt x="1061582" y="7649"/>
                </a:lnTo>
                <a:lnTo>
                  <a:pt x="1118217" y="3425"/>
                </a:lnTo>
                <a:lnTo>
                  <a:pt x="1175602" y="862"/>
                </a:lnTo>
                <a:lnTo>
                  <a:pt x="1233678" y="0"/>
                </a:lnTo>
                <a:lnTo>
                  <a:pt x="1291753" y="862"/>
                </a:lnTo>
                <a:lnTo>
                  <a:pt x="1349138" y="3425"/>
                </a:lnTo>
                <a:lnTo>
                  <a:pt x="1405773" y="7649"/>
                </a:lnTo>
                <a:lnTo>
                  <a:pt x="1461597" y="13497"/>
                </a:lnTo>
                <a:lnTo>
                  <a:pt x="1516553" y="20931"/>
                </a:lnTo>
                <a:lnTo>
                  <a:pt x="1570580" y="29913"/>
                </a:lnTo>
                <a:lnTo>
                  <a:pt x="1623620" y="40404"/>
                </a:lnTo>
                <a:lnTo>
                  <a:pt x="1675614" y="52366"/>
                </a:lnTo>
                <a:lnTo>
                  <a:pt x="1726501" y="65762"/>
                </a:lnTo>
                <a:lnTo>
                  <a:pt x="1776224" y="80554"/>
                </a:lnTo>
                <a:lnTo>
                  <a:pt x="1824722" y="96702"/>
                </a:lnTo>
                <a:lnTo>
                  <a:pt x="1871936" y="114170"/>
                </a:lnTo>
                <a:lnTo>
                  <a:pt x="1917808" y="132919"/>
                </a:lnTo>
                <a:lnTo>
                  <a:pt x="1962278" y="152912"/>
                </a:lnTo>
                <a:lnTo>
                  <a:pt x="2005286" y="174109"/>
                </a:lnTo>
                <a:lnTo>
                  <a:pt x="2046774" y="196473"/>
                </a:lnTo>
                <a:lnTo>
                  <a:pt x="2086682" y="219966"/>
                </a:lnTo>
                <a:lnTo>
                  <a:pt x="2124951" y="244550"/>
                </a:lnTo>
                <a:lnTo>
                  <a:pt x="2161521" y="270186"/>
                </a:lnTo>
                <a:lnTo>
                  <a:pt x="2196335" y="296837"/>
                </a:lnTo>
                <a:lnTo>
                  <a:pt x="2229331" y="324465"/>
                </a:lnTo>
                <a:lnTo>
                  <a:pt x="2260452" y="353032"/>
                </a:lnTo>
                <a:lnTo>
                  <a:pt x="2289637" y="382498"/>
                </a:lnTo>
                <a:lnTo>
                  <a:pt x="2316828" y="412828"/>
                </a:lnTo>
                <a:lnTo>
                  <a:pt x="2341965" y="443981"/>
                </a:lnTo>
                <a:lnTo>
                  <a:pt x="2364990" y="475921"/>
                </a:lnTo>
                <a:lnTo>
                  <a:pt x="2385842" y="508609"/>
                </a:lnTo>
                <a:lnTo>
                  <a:pt x="2404463" y="542007"/>
                </a:lnTo>
                <a:lnTo>
                  <a:pt x="2434774" y="610781"/>
                </a:lnTo>
                <a:lnTo>
                  <a:pt x="2455448" y="681939"/>
                </a:lnTo>
                <a:lnTo>
                  <a:pt x="2466013" y="755176"/>
                </a:lnTo>
                <a:lnTo>
                  <a:pt x="2467355" y="792479"/>
                </a:lnTo>
                <a:lnTo>
                  <a:pt x="2466013" y="829783"/>
                </a:lnTo>
                <a:lnTo>
                  <a:pt x="2455448" y="903020"/>
                </a:lnTo>
                <a:lnTo>
                  <a:pt x="2434774" y="974178"/>
                </a:lnTo>
                <a:lnTo>
                  <a:pt x="2404463" y="1042952"/>
                </a:lnTo>
                <a:lnTo>
                  <a:pt x="2385842" y="1076350"/>
                </a:lnTo>
                <a:lnTo>
                  <a:pt x="2364990" y="1109038"/>
                </a:lnTo>
                <a:lnTo>
                  <a:pt x="2341965" y="1140978"/>
                </a:lnTo>
                <a:lnTo>
                  <a:pt x="2316828" y="1172131"/>
                </a:lnTo>
                <a:lnTo>
                  <a:pt x="2289637" y="1202461"/>
                </a:lnTo>
                <a:lnTo>
                  <a:pt x="2260452" y="1231927"/>
                </a:lnTo>
                <a:lnTo>
                  <a:pt x="2229331" y="1260494"/>
                </a:lnTo>
                <a:lnTo>
                  <a:pt x="2196335" y="1288122"/>
                </a:lnTo>
                <a:lnTo>
                  <a:pt x="2161521" y="1314773"/>
                </a:lnTo>
                <a:lnTo>
                  <a:pt x="2124951" y="1340409"/>
                </a:lnTo>
                <a:lnTo>
                  <a:pt x="2086682" y="1364993"/>
                </a:lnTo>
                <a:lnTo>
                  <a:pt x="2046774" y="1388486"/>
                </a:lnTo>
                <a:lnTo>
                  <a:pt x="2005286" y="1410850"/>
                </a:lnTo>
                <a:lnTo>
                  <a:pt x="1962278" y="1432047"/>
                </a:lnTo>
                <a:lnTo>
                  <a:pt x="1917808" y="1452040"/>
                </a:lnTo>
                <a:lnTo>
                  <a:pt x="1871936" y="1470789"/>
                </a:lnTo>
                <a:lnTo>
                  <a:pt x="1824722" y="1488257"/>
                </a:lnTo>
                <a:lnTo>
                  <a:pt x="1776224" y="1504405"/>
                </a:lnTo>
                <a:lnTo>
                  <a:pt x="1726501" y="1519197"/>
                </a:lnTo>
                <a:lnTo>
                  <a:pt x="1675614" y="1532593"/>
                </a:lnTo>
                <a:lnTo>
                  <a:pt x="1623620" y="1544555"/>
                </a:lnTo>
                <a:lnTo>
                  <a:pt x="1570580" y="1555046"/>
                </a:lnTo>
                <a:lnTo>
                  <a:pt x="1516553" y="1564028"/>
                </a:lnTo>
                <a:lnTo>
                  <a:pt x="1461597" y="1571462"/>
                </a:lnTo>
                <a:lnTo>
                  <a:pt x="1405773" y="1577310"/>
                </a:lnTo>
                <a:lnTo>
                  <a:pt x="1349138" y="1581534"/>
                </a:lnTo>
                <a:lnTo>
                  <a:pt x="1291753" y="1584097"/>
                </a:lnTo>
                <a:lnTo>
                  <a:pt x="1233678" y="1584959"/>
                </a:lnTo>
                <a:lnTo>
                  <a:pt x="1175602" y="1584097"/>
                </a:lnTo>
                <a:lnTo>
                  <a:pt x="1118217" y="1581534"/>
                </a:lnTo>
                <a:lnTo>
                  <a:pt x="1061582" y="1577310"/>
                </a:lnTo>
                <a:lnTo>
                  <a:pt x="1005758" y="1571462"/>
                </a:lnTo>
                <a:lnTo>
                  <a:pt x="950802" y="1564028"/>
                </a:lnTo>
                <a:lnTo>
                  <a:pt x="896775" y="1555046"/>
                </a:lnTo>
                <a:lnTo>
                  <a:pt x="843735" y="1544555"/>
                </a:lnTo>
                <a:lnTo>
                  <a:pt x="791741" y="1532593"/>
                </a:lnTo>
                <a:lnTo>
                  <a:pt x="740854" y="1519197"/>
                </a:lnTo>
                <a:lnTo>
                  <a:pt x="691131" y="1504405"/>
                </a:lnTo>
                <a:lnTo>
                  <a:pt x="642633" y="1488257"/>
                </a:lnTo>
                <a:lnTo>
                  <a:pt x="595419" y="1470789"/>
                </a:lnTo>
                <a:lnTo>
                  <a:pt x="549547" y="1452040"/>
                </a:lnTo>
                <a:lnTo>
                  <a:pt x="505077" y="1432047"/>
                </a:lnTo>
                <a:lnTo>
                  <a:pt x="462069" y="1410850"/>
                </a:lnTo>
                <a:lnTo>
                  <a:pt x="420581" y="1388486"/>
                </a:lnTo>
                <a:lnTo>
                  <a:pt x="380673" y="1364993"/>
                </a:lnTo>
                <a:lnTo>
                  <a:pt x="342404" y="1340409"/>
                </a:lnTo>
                <a:lnTo>
                  <a:pt x="305834" y="1314773"/>
                </a:lnTo>
                <a:lnTo>
                  <a:pt x="271020" y="1288122"/>
                </a:lnTo>
                <a:lnTo>
                  <a:pt x="238024" y="1260494"/>
                </a:lnTo>
                <a:lnTo>
                  <a:pt x="206903" y="1231927"/>
                </a:lnTo>
                <a:lnTo>
                  <a:pt x="177718" y="1202461"/>
                </a:lnTo>
                <a:lnTo>
                  <a:pt x="150527" y="1172131"/>
                </a:lnTo>
                <a:lnTo>
                  <a:pt x="125390" y="1140978"/>
                </a:lnTo>
                <a:lnTo>
                  <a:pt x="102365" y="1109038"/>
                </a:lnTo>
                <a:lnTo>
                  <a:pt x="81513" y="1076350"/>
                </a:lnTo>
                <a:lnTo>
                  <a:pt x="62892" y="1042952"/>
                </a:lnTo>
                <a:lnTo>
                  <a:pt x="32581" y="974178"/>
                </a:lnTo>
                <a:lnTo>
                  <a:pt x="11907" y="903020"/>
                </a:lnTo>
                <a:lnTo>
                  <a:pt x="1342" y="829783"/>
                </a:lnTo>
                <a:lnTo>
                  <a:pt x="0" y="79247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77973" y="4483989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0683" y="2060448"/>
            <a:ext cx="2447925" cy="1437640"/>
          </a:xfrm>
          <a:custGeom>
            <a:avLst/>
            <a:gdLst/>
            <a:ahLst/>
            <a:cxnLst/>
            <a:rect l="l" t="t" r="r" b="b"/>
            <a:pathLst>
              <a:path w="2447925" h="1437639">
                <a:moveTo>
                  <a:pt x="1223772" y="0"/>
                </a:moveTo>
                <a:lnTo>
                  <a:pt x="1164477" y="828"/>
                </a:lnTo>
                <a:lnTo>
                  <a:pt x="1105910" y="3289"/>
                </a:lnTo>
                <a:lnTo>
                  <a:pt x="1048137" y="7344"/>
                </a:lnTo>
                <a:lnTo>
                  <a:pt x="991220" y="12956"/>
                </a:lnTo>
                <a:lnTo>
                  <a:pt x="935224" y="20086"/>
                </a:lnTo>
                <a:lnTo>
                  <a:pt x="880213" y="28699"/>
                </a:lnTo>
                <a:lnTo>
                  <a:pt x="826250" y="38755"/>
                </a:lnTo>
                <a:lnTo>
                  <a:pt x="773401" y="50218"/>
                </a:lnTo>
                <a:lnTo>
                  <a:pt x="721730" y="63049"/>
                </a:lnTo>
                <a:lnTo>
                  <a:pt x="671299" y="77212"/>
                </a:lnTo>
                <a:lnTo>
                  <a:pt x="622174" y="92667"/>
                </a:lnTo>
                <a:lnTo>
                  <a:pt x="574418" y="109379"/>
                </a:lnTo>
                <a:lnTo>
                  <a:pt x="528096" y="127308"/>
                </a:lnTo>
                <a:lnTo>
                  <a:pt x="483272" y="146418"/>
                </a:lnTo>
                <a:lnTo>
                  <a:pt x="440009" y="166671"/>
                </a:lnTo>
                <a:lnTo>
                  <a:pt x="398372" y="188029"/>
                </a:lnTo>
                <a:lnTo>
                  <a:pt x="358425" y="210454"/>
                </a:lnTo>
                <a:lnTo>
                  <a:pt x="320232" y="233910"/>
                </a:lnTo>
                <a:lnTo>
                  <a:pt x="283858" y="258358"/>
                </a:lnTo>
                <a:lnTo>
                  <a:pt x="249365" y="283760"/>
                </a:lnTo>
                <a:lnTo>
                  <a:pt x="216819" y="310080"/>
                </a:lnTo>
                <a:lnTo>
                  <a:pt x="186284" y="337279"/>
                </a:lnTo>
                <a:lnTo>
                  <a:pt x="157822" y="365320"/>
                </a:lnTo>
                <a:lnTo>
                  <a:pt x="131500" y="394165"/>
                </a:lnTo>
                <a:lnTo>
                  <a:pt x="107380" y="423776"/>
                </a:lnTo>
                <a:lnTo>
                  <a:pt x="66005" y="485149"/>
                </a:lnTo>
                <a:lnTo>
                  <a:pt x="34210" y="549135"/>
                </a:lnTo>
                <a:lnTo>
                  <a:pt x="12508" y="615436"/>
                </a:lnTo>
                <a:lnTo>
                  <a:pt x="1411" y="683749"/>
                </a:lnTo>
                <a:lnTo>
                  <a:pt x="0" y="718565"/>
                </a:lnTo>
                <a:lnTo>
                  <a:pt x="1411" y="753382"/>
                </a:lnTo>
                <a:lnTo>
                  <a:pt x="12508" y="821695"/>
                </a:lnTo>
                <a:lnTo>
                  <a:pt x="34210" y="887996"/>
                </a:lnTo>
                <a:lnTo>
                  <a:pt x="66005" y="951982"/>
                </a:lnTo>
                <a:lnTo>
                  <a:pt x="107380" y="1013355"/>
                </a:lnTo>
                <a:lnTo>
                  <a:pt x="131500" y="1042966"/>
                </a:lnTo>
                <a:lnTo>
                  <a:pt x="157822" y="1071811"/>
                </a:lnTo>
                <a:lnTo>
                  <a:pt x="186284" y="1099852"/>
                </a:lnTo>
                <a:lnTo>
                  <a:pt x="216819" y="1127051"/>
                </a:lnTo>
                <a:lnTo>
                  <a:pt x="249365" y="1153371"/>
                </a:lnTo>
                <a:lnTo>
                  <a:pt x="283858" y="1178773"/>
                </a:lnTo>
                <a:lnTo>
                  <a:pt x="320232" y="1203221"/>
                </a:lnTo>
                <a:lnTo>
                  <a:pt x="358425" y="1226677"/>
                </a:lnTo>
                <a:lnTo>
                  <a:pt x="398372" y="1249102"/>
                </a:lnTo>
                <a:lnTo>
                  <a:pt x="440009" y="1270460"/>
                </a:lnTo>
                <a:lnTo>
                  <a:pt x="483272" y="1290713"/>
                </a:lnTo>
                <a:lnTo>
                  <a:pt x="528096" y="1309823"/>
                </a:lnTo>
                <a:lnTo>
                  <a:pt x="574418" y="1327752"/>
                </a:lnTo>
                <a:lnTo>
                  <a:pt x="622174" y="1344464"/>
                </a:lnTo>
                <a:lnTo>
                  <a:pt x="671299" y="1359919"/>
                </a:lnTo>
                <a:lnTo>
                  <a:pt x="721730" y="1374082"/>
                </a:lnTo>
                <a:lnTo>
                  <a:pt x="773401" y="1386913"/>
                </a:lnTo>
                <a:lnTo>
                  <a:pt x="826250" y="1398376"/>
                </a:lnTo>
                <a:lnTo>
                  <a:pt x="880213" y="1408432"/>
                </a:lnTo>
                <a:lnTo>
                  <a:pt x="935224" y="1417045"/>
                </a:lnTo>
                <a:lnTo>
                  <a:pt x="991220" y="1424175"/>
                </a:lnTo>
                <a:lnTo>
                  <a:pt x="1048137" y="1429787"/>
                </a:lnTo>
                <a:lnTo>
                  <a:pt x="1105910" y="1433842"/>
                </a:lnTo>
                <a:lnTo>
                  <a:pt x="1164477" y="1436303"/>
                </a:lnTo>
                <a:lnTo>
                  <a:pt x="1223772" y="1437131"/>
                </a:lnTo>
                <a:lnTo>
                  <a:pt x="1283066" y="1436303"/>
                </a:lnTo>
                <a:lnTo>
                  <a:pt x="1341633" y="1433842"/>
                </a:lnTo>
                <a:lnTo>
                  <a:pt x="1399406" y="1429787"/>
                </a:lnTo>
                <a:lnTo>
                  <a:pt x="1456323" y="1424175"/>
                </a:lnTo>
                <a:lnTo>
                  <a:pt x="1512319" y="1417045"/>
                </a:lnTo>
                <a:lnTo>
                  <a:pt x="1567330" y="1408432"/>
                </a:lnTo>
                <a:lnTo>
                  <a:pt x="1621293" y="1398376"/>
                </a:lnTo>
                <a:lnTo>
                  <a:pt x="1674142" y="1386913"/>
                </a:lnTo>
                <a:lnTo>
                  <a:pt x="1725813" y="1374082"/>
                </a:lnTo>
                <a:lnTo>
                  <a:pt x="1776244" y="1359919"/>
                </a:lnTo>
                <a:lnTo>
                  <a:pt x="1825369" y="1344464"/>
                </a:lnTo>
                <a:lnTo>
                  <a:pt x="1873125" y="1327752"/>
                </a:lnTo>
                <a:lnTo>
                  <a:pt x="1919447" y="1309823"/>
                </a:lnTo>
                <a:lnTo>
                  <a:pt x="1964271" y="1290713"/>
                </a:lnTo>
                <a:lnTo>
                  <a:pt x="2007534" y="1270460"/>
                </a:lnTo>
                <a:lnTo>
                  <a:pt x="2049171" y="1249102"/>
                </a:lnTo>
                <a:lnTo>
                  <a:pt x="2089118" y="1226677"/>
                </a:lnTo>
                <a:lnTo>
                  <a:pt x="2127311" y="1203221"/>
                </a:lnTo>
                <a:lnTo>
                  <a:pt x="2163685" y="1178773"/>
                </a:lnTo>
                <a:lnTo>
                  <a:pt x="2198178" y="1153371"/>
                </a:lnTo>
                <a:lnTo>
                  <a:pt x="2230724" y="1127051"/>
                </a:lnTo>
                <a:lnTo>
                  <a:pt x="2261259" y="1099852"/>
                </a:lnTo>
                <a:lnTo>
                  <a:pt x="2289721" y="1071811"/>
                </a:lnTo>
                <a:lnTo>
                  <a:pt x="2316043" y="1042966"/>
                </a:lnTo>
                <a:lnTo>
                  <a:pt x="2340163" y="1013355"/>
                </a:lnTo>
                <a:lnTo>
                  <a:pt x="2381538" y="951982"/>
                </a:lnTo>
                <a:lnTo>
                  <a:pt x="2413333" y="887996"/>
                </a:lnTo>
                <a:lnTo>
                  <a:pt x="2435035" y="821695"/>
                </a:lnTo>
                <a:lnTo>
                  <a:pt x="2446132" y="753382"/>
                </a:lnTo>
                <a:lnTo>
                  <a:pt x="2447543" y="718565"/>
                </a:lnTo>
                <a:lnTo>
                  <a:pt x="2446132" y="683749"/>
                </a:lnTo>
                <a:lnTo>
                  <a:pt x="2435035" y="615436"/>
                </a:lnTo>
                <a:lnTo>
                  <a:pt x="2413333" y="549135"/>
                </a:lnTo>
                <a:lnTo>
                  <a:pt x="2381538" y="485149"/>
                </a:lnTo>
                <a:lnTo>
                  <a:pt x="2340163" y="423776"/>
                </a:lnTo>
                <a:lnTo>
                  <a:pt x="2316043" y="394165"/>
                </a:lnTo>
                <a:lnTo>
                  <a:pt x="2289721" y="365320"/>
                </a:lnTo>
                <a:lnTo>
                  <a:pt x="2261259" y="337279"/>
                </a:lnTo>
                <a:lnTo>
                  <a:pt x="2230724" y="310080"/>
                </a:lnTo>
                <a:lnTo>
                  <a:pt x="2198178" y="283760"/>
                </a:lnTo>
                <a:lnTo>
                  <a:pt x="2163685" y="258358"/>
                </a:lnTo>
                <a:lnTo>
                  <a:pt x="2127311" y="233910"/>
                </a:lnTo>
                <a:lnTo>
                  <a:pt x="2089118" y="210454"/>
                </a:lnTo>
                <a:lnTo>
                  <a:pt x="2049171" y="188029"/>
                </a:lnTo>
                <a:lnTo>
                  <a:pt x="2007534" y="166671"/>
                </a:lnTo>
                <a:lnTo>
                  <a:pt x="1964271" y="146418"/>
                </a:lnTo>
                <a:lnTo>
                  <a:pt x="1919447" y="127308"/>
                </a:lnTo>
                <a:lnTo>
                  <a:pt x="1873125" y="109379"/>
                </a:lnTo>
                <a:lnTo>
                  <a:pt x="1825369" y="92667"/>
                </a:lnTo>
                <a:lnTo>
                  <a:pt x="1776244" y="77212"/>
                </a:lnTo>
                <a:lnTo>
                  <a:pt x="1725813" y="63049"/>
                </a:lnTo>
                <a:lnTo>
                  <a:pt x="1674142" y="50218"/>
                </a:lnTo>
                <a:lnTo>
                  <a:pt x="1621293" y="38755"/>
                </a:lnTo>
                <a:lnTo>
                  <a:pt x="1567330" y="28699"/>
                </a:lnTo>
                <a:lnTo>
                  <a:pt x="1512319" y="20086"/>
                </a:lnTo>
                <a:lnTo>
                  <a:pt x="1456323" y="12956"/>
                </a:lnTo>
                <a:lnTo>
                  <a:pt x="1399406" y="7344"/>
                </a:lnTo>
                <a:lnTo>
                  <a:pt x="1341633" y="3289"/>
                </a:lnTo>
                <a:lnTo>
                  <a:pt x="1283066" y="828"/>
                </a:lnTo>
                <a:lnTo>
                  <a:pt x="122377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683" y="2060448"/>
            <a:ext cx="2447925" cy="1437640"/>
          </a:xfrm>
          <a:custGeom>
            <a:avLst/>
            <a:gdLst/>
            <a:ahLst/>
            <a:cxnLst/>
            <a:rect l="l" t="t" r="r" b="b"/>
            <a:pathLst>
              <a:path w="2447925" h="1437639">
                <a:moveTo>
                  <a:pt x="0" y="718565"/>
                </a:moveTo>
                <a:lnTo>
                  <a:pt x="5601" y="649359"/>
                </a:lnTo>
                <a:lnTo>
                  <a:pt x="22065" y="582015"/>
                </a:lnTo>
                <a:lnTo>
                  <a:pt x="48878" y="516834"/>
                </a:lnTo>
                <a:lnTo>
                  <a:pt x="85527" y="454117"/>
                </a:lnTo>
                <a:lnTo>
                  <a:pt x="131500" y="394165"/>
                </a:lnTo>
                <a:lnTo>
                  <a:pt x="157822" y="365320"/>
                </a:lnTo>
                <a:lnTo>
                  <a:pt x="186284" y="337279"/>
                </a:lnTo>
                <a:lnTo>
                  <a:pt x="216819" y="310080"/>
                </a:lnTo>
                <a:lnTo>
                  <a:pt x="249365" y="283760"/>
                </a:lnTo>
                <a:lnTo>
                  <a:pt x="283858" y="258358"/>
                </a:lnTo>
                <a:lnTo>
                  <a:pt x="320232" y="233910"/>
                </a:lnTo>
                <a:lnTo>
                  <a:pt x="358425" y="210454"/>
                </a:lnTo>
                <a:lnTo>
                  <a:pt x="398372" y="188029"/>
                </a:lnTo>
                <a:lnTo>
                  <a:pt x="440009" y="166671"/>
                </a:lnTo>
                <a:lnTo>
                  <a:pt x="483272" y="146418"/>
                </a:lnTo>
                <a:lnTo>
                  <a:pt x="528096" y="127308"/>
                </a:lnTo>
                <a:lnTo>
                  <a:pt x="574418" y="109379"/>
                </a:lnTo>
                <a:lnTo>
                  <a:pt x="622174" y="92667"/>
                </a:lnTo>
                <a:lnTo>
                  <a:pt x="671299" y="77212"/>
                </a:lnTo>
                <a:lnTo>
                  <a:pt x="721730" y="63049"/>
                </a:lnTo>
                <a:lnTo>
                  <a:pt x="773401" y="50218"/>
                </a:lnTo>
                <a:lnTo>
                  <a:pt x="826250" y="38755"/>
                </a:lnTo>
                <a:lnTo>
                  <a:pt x="880213" y="28699"/>
                </a:lnTo>
                <a:lnTo>
                  <a:pt x="935224" y="20086"/>
                </a:lnTo>
                <a:lnTo>
                  <a:pt x="991220" y="12956"/>
                </a:lnTo>
                <a:lnTo>
                  <a:pt x="1048137" y="7344"/>
                </a:lnTo>
                <a:lnTo>
                  <a:pt x="1105910" y="3289"/>
                </a:lnTo>
                <a:lnTo>
                  <a:pt x="1164477" y="828"/>
                </a:lnTo>
                <a:lnTo>
                  <a:pt x="1223772" y="0"/>
                </a:lnTo>
                <a:lnTo>
                  <a:pt x="1283066" y="828"/>
                </a:lnTo>
                <a:lnTo>
                  <a:pt x="1341633" y="3289"/>
                </a:lnTo>
                <a:lnTo>
                  <a:pt x="1399406" y="7344"/>
                </a:lnTo>
                <a:lnTo>
                  <a:pt x="1456323" y="12956"/>
                </a:lnTo>
                <a:lnTo>
                  <a:pt x="1512319" y="20086"/>
                </a:lnTo>
                <a:lnTo>
                  <a:pt x="1567330" y="28699"/>
                </a:lnTo>
                <a:lnTo>
                  <a:pt x="1621293" y="38755"/>
                </a:lnTo>
                <a:lnTo>
                  <a:pt x="1674142" y="50218"/>
                </a:lnTo>
                <a:lnTo>
                  <a:pt x="1725813" y="63049"/>
                </a:lnTo>
                <a:lnTo>
                  <a:pt x="1776244" y="77212"/>
                </a:lnTo>
                <a:lnTo>
                  <a:pt x="1825369" y="92667"/>
                </a:lnTo>
                <a:lnTo>
                  <a:pt x="1873125" y="109379"/>
                </a:lnTo>
                <a:lnTo>
                  <a:pt x="1919447" y="127308"/>
                </a:lnTo>
                <a:lnTo>
                  <a:pt x="1964271" y="146418"/>
                </a:lnTo>
                <a:lnTo>
                  <a:pt x="2007534" y="166671"/>
                </a:lnTo>
                <a:lnTo>
                  <a:pt x="2049171" y="188029"/>
                </a:lnTo>
                <a:lnTo>
                  <a:pt x="2089118" y="210454"/>
                </a:lnTo>
                <a:lnTo>
                  <a:pt x="2127311" y="233910"/>
                </a:lnTo>
                <a:lnTo>
                  <a:pt x="2163685" y="258358"/>
                </a:lnTo>
                <a:lnTo>
                  <a:pt x="2198178" y="283760"/>
                </a:lnTo>
                <a:lnTo>
                  <a:pt x="2230724" y="310080"/>
                </a:lnTo>
                <a:lnTo>
                  <a:pt x="2261259" y="337279"/>
                </a:lnTo>
                <a:lnTo>
                  <a:pt x="2289721" y="365320"/>
                </a:lnTo>
                <a:lnTo>
                  <a:pt x="2316043" y="394165"/>
                </a:lnTo>
                <a:lnTo>
                  <a:pt x="2340163" y="423776"/>
                </a:lnTo>
                <a:lnTo>
                  <a:pt x="2381538" y="485149"/>
                </a:lnTo>
                <a:lnTo>
                  <a:pt x="2413333" y="549135"/>
                </a:lnTo>
                <a:lnTo>
                  <a:pt x="2435035" y="615436"/>
                </a:lnTo>
                <a:lnTo>
                  <a:pt x="2446132" y="683749"/>
                </a:lnTo>
                <a:lnTo>
                  <a:pt x="2447543" y="718565"/>
                </a:lnTo>
                <a:lnTo>
                  <a:pt x="2446132" y="753382"/>
                </a:lnTo>
                <a:lnTo>
                  <a:pt x="2435035" y="821695"/>
                </a:lnTo>
                <a:lnTo>
                  <a:pt x="2413333" y="887996"/>
                </a:lnTo>
                <a:lnTo>
                  <a:pt x="2381538" y="951982"/>
                </a:lnTo>
                <a:lnTo>
                  <a:pt x="2340163" y="1013355"/>
                </a:lnTo>
                <a:lnTo>
                  <a:pt x="2316043" y="1042966"/>
                </a:lnTo>
                <a:lnTo>
                  <a:pt x="2289721" y="1071811"/>
                </a:lnTo>
                <a:lnTo>
                  <a:pt x="2261259" y="1099852"/>
                </a:lnTo>
                <a:lnTo>
                  <a:pt x="2230724" y="1127051"/>
                </a:lnTo>
                <a:lnTo>
                  <a:pt x="2198178" y="1153371"/>
                </a:lnTo>
                <a:lnTo>
                  <a:pt x="2163685" y="1178773"/>
                </a:lnTo>
                <a:lnTo>
                  <a:pt x="2127311" y="1203221"/>
                </a:lnTo>
                <a:lnTo>
                  <a:pt x="2089118" y="1226677"/>
                </a:lnTo>
                <a:lnTo>
                  <a:pt x="2049171" y="1249102"/>
                </a:lnTo>
                <a:lnTo>
                  <a:pt x="2007534" y="1270460"/>
                </a:lnTo>
                <a:lnTo>
                  <a:pt x="1964271" y="1290713"/>
                </a:lnTo>
                <a:lnTo>
                  <a:pt x="1919447" y="1309823"/>
                </a:lnTo>
                <a:lnTo>
                  <a:pt x="1873125" y="1327752"/>
                </a:lnTo>
                <a:lnTo>
                  <a:pt x="1825369" y="1344464"/>
                </a:lnTo>
                <a:lnTo>
                  <a:pt x="1776244" y="1359919"/>
                </a:lnTo>
                <a:lnTo>
                  <a:pt x="1725813" y="1374082"/>
                </a:lnTo>
                <a:lnTo>
                  <a:pt x="1674142" y="1386913"/>
                </a:lnTo>
                <a:lnTo>
                  <a:pt x="1621293" y="1398376"/>
                </a:lnTo>
                <a:lnTo>
                  <a:pt x="1567330" y="1408432"/>
                </a:lnTo>
                <a:lnTo>
                  <a:pt x="1512319" y="1417045"/>
                </a:lnTo>
                <a:lnTo>
                  <a:pt x="1456323" y="1424175"/>
                </a:lnTo>
                <a:lnTo>
                  <a:pt x="1399406" y="1429787"/>
                </a:lnTo>
                <a:lnTo>
                  <a:pt x="1341633" y="1433842"/>
                </a:lnTo>
                <a:lnTo>
                  <a:pt x="1283066" y="1436303"/>
                </a:lnTo>
                <a:lnTo>
                  <a:pt x="1223772" y="1437131"/>
                </a:lnTo>
                <a:lnTo>
                  <a:pt x="1164477" y="1436303"/>
                </a:lnTo>
                <a:lnTo>
                  <a:pt x="1105910" y="1433842"/>
                </a:lnTo>
                <a:lnTo>
                  <a:pt x="1048137" y="1429787"/>
                </a:lnTo>
                <a:lnTo>
                  <a:pt x="991220" y="1424175"/>
                </a:lnTo>
                <a:lnTo>
                  <a:pt x="935224" y="1417045"/>
                </a:lnTo>
                <a:lnTo>
                  <a:pt x="880213" y="1408432"/>
                </a:lnTo>
                <a:lnTo>
                  <a:pt x="826250" y="1398376"/>
                </a:lnTo>
                <a:lnTo>
                  <a:pt x="773401" y="1386913"/>
                </a:lnTo>
                <a:lnTo>
                  <a:pt x="721730" y="1374082"/>
                </a:lnTo>
                <a:lnTo>
                  <a:pt x="671299" y="1359919"/>
                </a:lnTo>
                <a:lnTo>
                  <a:pt x="622174" y="1344464"/>
                </a:lnTo>
                <a:lnTo>
                  <a:pt x="574418" y="1327752"/>
                </a:lnTo>
                <a:lnTo>
                  <a:pt x="528096" y="1309823"/>
                </a:lnTo>
                <a:lnTo>
                  <a:pt x="483272" y="1290713"/>
                </a:lnTo>
                <a:lnTo>
                  <a:pt x="440009" y="1270460"/>
                </a:lnTo>
                <a:lnTo>
                  <a:pt x="398372" y="1249102"/>
                </a:lnTo>
                <a:lnTo>
                  <a:pt x="358425" y="1226677"/>
                </a:lnTo>
                <a:lnTo>
                  <a:pt x="320232" y="1203221"/>
                </a:lnTo>
                <a:lnTo>
                  <a:pt x="283858" y="1178773"/>
                </a:lnTo>
                <a:lnTo>
                  <a:pt x="249365" y="1153371"/>
                </a:lnTo>
                <a:lnTo>
                  <a:pt x="216819" y="1127051"/>
                </a:lnTo>
                <a:lnTo>
                  <a:pt x="186284" y="1099852"/>
                </a:lnTo>
                <a:lnTo>
                  <a:pt x="157822" y="1071811"/>
                </a:lnTo>
                <a:lnTo>
                  <a:pt x="131500" y="1042966"/>
                </a:lnTo>
                <a:lnTo>
                  <a:pt x="107380" y="1013355"/>
                </a:lnTo>
                <a:lnTo>
                  <a:pt x="66005" y="951982"/>
                </a:lnTo>
                <a:lnTo>
                  <a:pt x="34210" y="887996"/>
                </a:lnTo>
                <a:lnTo>
                  <a:pt x="12508" y="821695"/>
                </a:lnTo>
                <a:lnTo>
                  <a:pt x="1411" y="753382"/>
                </a:lnTo>
                <a:lnTo>
                  <a:pt x="0" y="71856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73910" y="2564129"/>
            <a:ext cx="102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4436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Méně </a:t>
            </a:r>
            <a:r>
              <a:rPr sz="4000" spc="-15" dirty="0"/>
              <a:t>validní</a:t>
            </a:r>
            <a:r>
              <a:rPr sz="4000" spc="-25" dirty="0"/>
              <a:t> </a:t>
            </a:r>
            <a:r>
              <a:rPr sz="4000" spc="-35" dirty="0"/>
              <a:t>ukazatel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51628" y="1817303"/>
            <a:ext cx="3940175" cy="41516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9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i="1" spc="-5" dirty="0">
                <a:latin typeface="Calibri"/>
                <a:cs typeface="Calibri"/>
              </a:rPr>
              <a:t>Indicator </a:t>
            </a:r>
            <a:r>
              <a:rPr sz="2600" spc="-5" dirty="0">
                <a:latin typeface="Calibri"/>
                <a:cs typeface="Calibri"/>
              </a:rPr>
              <a:t>(I) </a:t>
            </a:r>
            <a:r>
              <a:rPr sz="2600" spc="-15" dirty="0">
                <a:latin typeface="Calibri"/>
                <a:cs typeface="Calibri"/>
              </a:rPr>
              <a:t>někdy </a:t>
            </a:r>
            <a:r>
              <a:rPr sz="2600" spc="-10" dirty="0">
                <a:latin typeface="Calibri"/>
                <a:cs typeface="Calibri"/>
              </a:rPr>
              <a:t>ukazuje  </a:t>
            </a:r>
            <a:r>
              <a:rPr sz="2600" spc="-40" dirty="0">
                <a:latin typeface="Calibri"/>
                <a:cs typeface="Calibri"/>
              </a:rPr>
              <a:t>jevy, </a:t>
            </a:r>
            <a:r>
              <a:rPr sz="2600" spc="-15" dirty="0">
                <a:latin typeface="Calibri"/>
                <a:cs typeface="Calibri"/>
              </a:rPr>
              <a:t>které </a:t>
            </a:r>
            <a:r>
              <a:rPr sz="2600" spc="-5" dirty="0">
                <a:latin typeface="Calibri"/>
                <a:cs typeface="Calibri"/>
              </a:rPr>
              <a:t>nejsou </a:t>
            </a:r>
            <a:r>
              <a:rPr sz="2600" i="1" spc="-5" dirty="0">
                <a:latin typeface="Calibri"/>
                <a:cs typeface="Calibri"/>
              </a:rPr>
              <a:t>indicatem  </a:t>
            </a:r>
            <a:r>
              <a:rPr sz="2600" dirty="0">
                <a:latin typeface="Calibri"/>
                <a:cs typeface="Calibri"/>
              </a:rPr>
              <a:t>(C).</a:t>
            </a:r>
            <a:endParaRPr sz="2600">
              <a:latin typeface="Calibri"/>
              <a:cs typeface="Calibri"/>
            </a:endParaRPr>
          </a:p>
          <a:p>
            <a:pPr marL="184785" marR="45720" indent="-172085">
              <a:lnSpc>
                <a:spcPct val="110000"/>
              </a:lnSpc>
              <a:spcBef>
                <a:spcPts val="79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10" dirty="0">
                <a:latin typeface="Calibri"/>
                <a:cs typeface="Calibri"/>
              </a:rPr>
              <a:t>Jestliže </a:t>
            </a:r>
            <a:r>
              <a:rPr sz="2600" spc="-5" dirty="0">
                <a:latin typeface="Calibri"/>
                <a:cs typeface="Calibri"/>
              </a:rPr>
              <a:t>se objeví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indicatum</a:t>
            </a:r>
            <a:r>
              <a:rPr sz="2600" dirty="0">
                <a:latin typeface="Calibri"/>
                <a:cs typeface="Calibri"/>
              </a:rPr>
              <a:t>,  </a:t>
            </a:r>
            <a:r>
              <a:rPr sz="2600" spc="-5" dirty="0">
                <a:latin typeface="Calibri"/>
                <a:cs typeface="Calibri"/>
              </a:rPr>
              <a:t>pak jej </a:t>
            </a:r>
            <a:r>
              <a:rPr sz="2600" i="1" spc="-5" dirty="0">
                <a:latin typeface="Calibri"/>
                <a:cs typeface="Calibri"/>
              </a:rPr>
              <a:t>indicator </a:t>
            </a:r>
            <a:r>
              <a:rPr sz="2600" spc="-20" dirty="0">
                <a:latin typeface="Calibri"/>
                <a:cs typeface="Calibri"/>
              </a:rPr>
              <a:t>někdy  </a:t>
            </a:r>
            <a:r>
              <a:rPr sz="2600" spc="-15" dirty="0">
                <a:latin typeface="Calibri"/>
                <a:cs typeface="Calibri"/>
              </a:rPr>
              <a:t>neukáže.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2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45" dirty="0">
                <a:latin typeface="Calibri"/>
                <a:cs typeface="Calibri"/>
              </a:rPr>
              <a:t>Např.:</a:t>
            </a:r>
            <a:endParaRPr sz="2600">
              <a:latin typeface="Calibri"/>
              <a:cs typeface="Calibri"/>
            </a:endParaRPr>
          </a:p>
          <a:p>
            <a:pPr marL="184785" marR="892810">
              <a:lnSpc>
                <a:spcPts val="3429"/>
              </a:lnSpc>
              <a:spcBef>
                <a:spcPts val="165"/>
              </a:spcBef>
            </a:pPr>
            <a:r>
              <a:rPr sz="2600" spc="-10" dirty="0">
                <a:latin typeface="Calibri"/>
                <a:cs typeface="Calibri"/>
              </a:rPr>
              <a:t>Společenské </a:t>
            </a:r>
            <a:r>
              <a:rPr sz="2600" spc="-5" dirty="0">
                <a:latin typeface="Calibri"/>
                <a:cs typeface="Calibri"/>
              </a:rPr>
              <a:t>styky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(I);  Lidský </a:t>
            </a:r>
            <a:r>
              <a:rPr sz="2600" spc="-10" dirty="0">
                <a:latin typeface="Calibri"/>
                <a:cs typeface="Calibri"/>
              </a:rPr>
              <a:t>kapitál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(C).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4167" y="2614429"/>
            <a:ext cx="2353972" cy="177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167" y="2614429"/>
            <a:ext cx="2354580" cy="1774189"/>
          </a:xfrm>
          <a:custGeom>
            <a:avLst/>
            <a:gdLst/>
            <a:ahLst/>
            <a:cxnLst/>
            <a:rect l="l" t="t" r="r" b="b"/>
            <a:pathLst>
              <a:path w="2354580" h="1774189">
                <a:moveTo>
                  <a:pt x="53362" y="261612"/>
                </a:moveTo>
                <a:lnTo>
                  <a:pt x="90980" y="205432"/>
                </a:lnTo>
                <a:lnTo>
                  <a:pt x="137172" y="156026"/>
                </a:lnTo>
                <a:lnTo>
                  <a:pt x="191371" y="113396"/>
                </a:lnTo>
                <a:lnTo>
                  <a:pt x="253012" y="77544"/>
                </a:lnTo>
                <a:lnTo>
                  <a:pt x="321527" y="48471"/>
                </a:lnTo>
                <a:lnTo>
                  <a:pt x="358185" y="36477"/>
                </a:lnTo>
                <a:lnTo>
                  <a:pt x="396350" y="26178"/>
                </a:lnTo>
                <a:lnTo>
                  <a:pt x="435951" y="17575"/>
                </a:lnTo>
                <a:lnTo>
                  <a:pt x="476916" y="10668"/>
                </a:lnTo>
                <a:lnTo>
                  <a:pt x="519175" y="5456"/>
                </a:lnTo>
                <a:lnTo>
                  <a:pt x="562657" y="1941"/>
                </a:lnTo>
                <a:lnTo>
                  <a:pt x="607292" y="122"/>
                </a:lnTo>
                <a:lnTo>
                  <a:pt x="653008" y="0"/>
                </a:lnTo>
                <a:lnTo>
                  <a:pt x="699735" y="1574"/>
                </a:lnTo>
                <a:lnTo>
                  <a:pt x="747402" y="4845"/>
                </a:lnTo>
                <a:lnTo>
                  <a:pt x="795939" y="9813"/>
                </a:lnTo>
                <a:lnTo>
                  <a:pt x="845273" y="16479"/>
                </a:lnTo>
                <a:lnTo>
                  <a:pt x="895335" y="24842"/>
                </a:lnTo>
                <a:lnTo>
                  <a:pt x="946055" y="34903"/>
                </a:lnTo>
                <a:lnTo>
                  <a:pt x="997360" y="46661"/>
                </a:lnTo>
                <a:lnTo>
                  <a:pt x="1049180" y="60118"/>
                </a:lnTo>
                <a:lnTo>
                  <a:pt x="1101445" y="75273"/>
                </a:lnTo>
                <a:lnTo>
                  <a:pt x="1154083" y="92126"/>
                </a:lnTo>
                <a:lnTo>
                  <a:pt x="1207025" y="110679"/>
                </a:lnTo>
                <a:lnTo>
                  <a:pt x="1260198" y="130930"/>
                </a:lnTo>
                <a:lnTo>
                  <a:pt x="1313533" y="152880"/>
                </a:lnTo>
                <a:lnTo>
                  <a:pt x="1366958" y="176529"/>
                </a:lnTo>
                <a:lnTo>
                  <a:pt x="1420404" y="201878"/>
                </a:lnTo>
                <a:lnTo>
                  <a:pt x="1473798" y="228926"/>
                </a:lnTo>
                <a:lnTo>
                  <a:pt x="1527070" y="257675"/>
                </a:lnTo>
                <a:lnTo>
                  <a:pt x="1579580" y="287792"/>
                </a:lnTo>
                <a:lnTo>
                  <a:pt x="1630709" y="318909"/>
                </a:lnTo>
                <a:lnTo>
                  <a:pt x="1680422" y="350965"/>
                </a:lnTo>
                <a:lnTo>
                  <a:pt x="1728680" y="383900"/>
                </a:lnTo>
                <a:lnTo>
                  <a:pt x="1775446" y="417653"/>
                </a:lnTo>
                <a:lnTo>
                  <a:pt x="1820684" y="452164"/>
                </a:lnTo>
                <a:lnTo>
                  <a:pt x="1864356" y="487373"/>
                </a:lnTo>
                <a:lnTo>
                  <a:pt x="1906425" y="523220"/>
                </a:lnTo>
                <a:lnTo>
                  <a:pt x="1946854" y="559644"/>
                </a:lnTo>
                <a:lnTo>
                  <a:pt x="1985606" y="596585"/>
                </a:lnTo>
                <a:lnTo>
                  <a:pt x="2022643" y="633984"/>
                </a:lnTo>
                <a:lnTo>
                  <a:pt x="2057928" y="671779"/>
                </a:lnTo>
                <a:lnTo>
                  <a:pt x="2091425" y="709911"/>
                </a:lnTo>
                <a:lnTo>
                  <a:pt x="2123096" y="748319"/>
                </a:lnTo>
                <a:lnTo>
                  <a:pt x="2152904" y="786944"/>
                </a:lnTo>
                <a:lnTo>
                  <a:pt x="2180812" y="825724"/>
                </a:lnTo>
                <a:lnTo>
                  <a:pt x="2206782" y="864599"/>
                </a:lnTo>
                <a:lnTo>
                  <a:pt x="2230778" y="903511"/>
                </a:lnTo>
                <a:lnTo>
                  <a:pt x="2252762" y="942397"/>
                </a:lnTo>
                <a:lnTo>
                  <a:pt x="2272698" y="981198"/>
                </a:lnTo>
                <a:lnTo>
                  <a:pt x="2290548" y="1019854"/>
                </a:lnTo>
                <a:lnTo>
                  <a:pt x="2306275" y="1058305"/>
                </a:lnTo>
                <a:lnTo>
                  <a:pt x="2319841" y="1096490"/>
                </a:lnTo>
                <a:lnTo>
                  <a:pt x="2331211" y="1134348"/>
                </a:lnTo>
                <a:lnTo>
                  <a:pt x="2340345" y="1171821"/>
                </a:lnTo>
                <a:lnTo>
                  <a:pt x="2351763" y="1245366"/>
                </a:lnTo>
                <a:lnTo>
                  <a:pt x="2353972" y="1281319"/>
                </a:lnTo>
                <a:lnTo>
                  <a:pt x="2353797" y="1316644"/>
                </a:lnTo>
                <a:lnTo>
                  <a:pt x="2346151" y="1385173"/>
                </a:lnTo>
                <a:lnTo>
                  <a:pt x="2328526" y="1450470"/>
                </a:lnTo>
                <a:lnTo>
                  <a:pt x="2300627" y="1512054"/>
                </a:lnTo>
                <a:lnTo>
                  <a:pt x="2263014" y="1568232"/>
                </a:lnTo>
                <a:lnTo>
                  <a:pt x="2216827" y="1617635"/>
                </a:lnTo>
                <a:lnTo>
                  <a:pt x="2162631" y="1660259"/>
                </a:lnTo>
                <a:lnTo>
                  <a:pt x="2100992" y="1696104"/>
                </a:lnTo>
                <a:lnTo>
                  <a:pt x="2032478" y="1725169"/>
                </a:lnTo>
                <a:lnTo>
                  <a:pt x="1995820" y="1737159"/>
                </a:lnTo>
                <a:lnTo>
                  <a:pt x="1957655" y="1747452"/>
                </a:lnTo>
                <a:lnTo>
                  <a:pt x="1918054" y="1756050"/>
                </a:lnTo>
                <a:lnTo>
                  <a:pt x="1877089" y="1762953"/>
                </a:lnTo>
                <a:lnTo>
                  <a:pt x="1834829" y="1768159"/>
                </a:lnTo>
                <a:lnTo>
                  <a:pt x="1791346" y="1771669"/>
                </a:lnTo>
                <a:lnTo>
                  <a:pt x="1746711" y="1773482"/>
                </a:lnTo>
                <a:lnTo>
                  <a:pt x="1700994" y="1773599"/>
                </a:lnTo>
                <a:lnTo>
                  <a:pt x="1654266" y="1772020"/>
                </a:lnTo>
                <a:lnTo>
                  <a:pt x="1606598" y="1768743"/>
                </a:lnTo>
                <a:lnTo>
                  <a:pt x="1558061" y="1763770"/>
                </a:lnTo>
                <a:lnTo>
                  <a:pt x="1508725" y="1757099"/>
                </a:lnTo>
                <a:lnTo>
                  <a:pt x="1458662" y="1748731"/>
                </a:lnTo>
                <a:lnTo>
                  <a:pt x="1407941" y="1738665"/>
                </a:lnTo>
                <a:lnTo>
                  <a:pt x="1356635" y="1726902"/>
                </a:lnTo>
                <a:lnTo>
                  <a:pt x="1304814" y="1713441"/>
                </a:lnTo>
                <a:lnTo>
                  <a:pt x="1252548" y="1698282"/>
                </a:lnTo>
                <a:lnTo>
                  <a:pt x="1199909" y="1681425"/>
                </a:lnTo>
                <a:lnTo>
                  <a:pt x="1146966" y="1662869"/>
                </a:lnTo>
                <a:lnTo>
                  <a:pt x="1093792" y="1642615"/>
                </a:lnTo>
                <a:lnTo>
                  <a:pt x="1040456" y="1620663"/>
                </a:lnTo>
                <a:lnTo>
                  <a:pt x="987031" y="1597012"/>
                </a:lnTo>
                <a:lnTo>
                  <a:pt x="933585" y="1571661"/>
                </a:lnTo>
                <a:lnTo>
                  <a:pt x="880191" y="1544612"/>
                </a:lnTo>
                <a:lnTo>
                  <a:pt x="826919" y="1515864"/>
                </a:lnTo>
                <a:lnTo>
                  <a:pt x="774407" y="1485746"/>
                </a:lnTo>
                <a:lnTo>
                  <a:pt x="723275" y="1454629"/>
                </a:lnTo>
                <a:lnTo>
                  <a:pt x="673560" y="1422573"/>
                </a:lnTo>
                <a:lnTo>
                  <a:pt x="625300" y="1389638"/>
                </a:lnTo>
                <a:lnTo>
                  <a:pt x="578532" y="1355886"/>
                </a:lnTo>
                <a:lnTo>
                  <a:pt x="533292" y="1321375"/>
                </a:lnTo>
                <a:lnTo>
                  <a:pt x="489619" y="1286166"/>
                </a:lnTo>
                <a:lnTo>
                  <a:pt x="447548" y="1250320"/>
                </a:lnTo>
                <a:lnTo>
                  <a:pt x="407118" y="1213896"/>
                </a:lnTo>
                <a:lnTo>
                  <a:pt x="368365" y="1176956"/>
                </a:lnTo>
                <a:lnTo>
                  <a:pt x="331327" y="1139558"/>
                </a:lnTo>
                <a:lnTo>
                  <a:pt x="296040" y="1101764"/>
                </a:lnTo>
                <a:lnTo>
                  <a:pt x="262542" y="1063634"/>
                </a:lnTo>
                <a:lnTo>
                  <a:pt x="230870" y="1025227"/>
                </a:lnTo>
                <a:lnTo>
                  <a:pt x="201062" y="986605"/>
                </a:lnTo>
                <a:lnTo>
                  <a:pt x="173154" y="947827"/>
                </a:lnTo>
                <a:lnTo>
                  <a:pt x="147183" y="908953"/>
                </a:lnTo>
                <a:lnTo>
                  <a:pt x="123186" y="870045"/>
                </a:lnTo>
                <a:lnTo>
                  <a:pt x="101202" y="831161"/>
                </a:lnTo>
                <a:lnTo>
                  <a:pt x="81266" y="792363"/>
                </a:lnTo>
                <a:lnTo>
                  <a:pt x="63417" y="753711"/>
                </a:lnTo>
                <a:lnTo>
                  <a:pt x="47690" y="715265"/>
                </a:lnTo>
                <a:lnTo>
                  <a:pt x="34124" y="677084"/>
                </a:lnTo>
                <a:lnTo>
                  <a:pt x="22756" y="639231"/>
                </a:lnTo>
                <a:lnTo>
                  <a:pt x="13622" y="601763"/>
                </a:lnTo>
                <a:lnTo>
                  <a:pt x="2207" y="528230"/>
                </a:lnTo>
                <a:lnTo>
                  <a:pt x="0" y="492284"/>
                </a:lnTo>
                <a:lnTo>
                  <a:pt x="176" y="456966"/>
                </a:lnTo>
                <a:lnTo>
                  <a:pt x="7826" y="388454"/>
                </a:lnTo>
                <a:lnTo>
                  <a:pt x="25456" y="323175"/>
                </a:lnTo>
                <a:lnTo>
                  <a:pt x="53362" y="261612"/>
                </a:lnTo>
              </a:path>
            </a:pathLst>
          </a:custGeom>
          <a:ln w="254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8419" y="2559673"/>
            <a:ext cx="2267162" cy="1911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18419" y="2559673"/>
            <a:ext cx="2267585" cy="1911985"/>
          </a:xfrm>
          <a:custGeom>
            <a:avLst/>
            <a:gdLst/>
            <a:ahLst/>
            <a:cxnLst/>
            <a:rect l="l" t="t" r="r" b="b"/>
            <a:pathLst>
              <a:path w="2267585" h="1911985">
                <a:moveTo>
                  <a:pt x="80941" y="1712225"/>
                </a:moveTo>
                <a:lnTo>
                  <a:pt x="46171" y="1654229"/>
                </a:lnTo>
                <a:lnTo>
                  <a:pt x="21253" y="1591314"/>
                </a:lnTo>
                <a:lnTo>
                  <a:pt x="5944" y="1523994"/>
                </a:lnTo>
                <a:lnTo>
                  <a:pt x="0" y="1452786"/>
                </a:lnTo>
                <a:lnTo>
                  <a:pt x="464" y="1415884"/>
                </a:lnTo>
                <a:lnTo>
                  <a:pt x="8112" y="1339807"/>
                </a:lnTo>
                <a:lnTo>
                  <a:pt x="15236" y="1300761"/>
                </a:lnTo>
                <a:lnTo>
                  <a:pt x="24519" y="1261129"/>
                </a:lnTo>
                <a:lnTo>
                  <a:pt x="35930" y="1220975"/>
                </a:lnTo>
                <a:lnTo>
                  <a:pt x="49440" y="1180363"/>
                </a:lnTo>
                <a:lnTo>
                  <a:pt x="65018" y="1139359"/>
                </a:lnTo>
                <a:lnTo>
                  <a:pt x="82634" y="1098026"/>
                </a:lnTo>
                <a:lnTo>
                  <a:pt x="102257" y="1056429"/>
                </a:lnTo>
                <a:lnTo>
                  <a:pt x="123857" y="1014632"/>
                </a:lnTo>
                <a:lnTo>
                  <a:pt x="147403" y="972700"/>
                </a:lnTo>
                <a:lnTo>
                  <a:pt x="172866" y="930696"/>
                </a:lnTo>
                <a:lnTo>
                  <a:pt x="200214" y="888686"/>
                </a:lnTo>
                <a:lnTo>
                  <a:pt x="229418" y="846734"/>
                </a:lnTo>
                <a:lnTo>
                  <a:pt x="260447" y="804903"/>
                </a:lnTo>
                <a:lnTo>
                  <a:pt x="293270" y="763259"/>
                </a:lnTo>
                <a:lnTo>
                  <a:pt x="327858" y="721866"/>
                </a:lnTo>
                <a:lnTo>
                  <a:pt x="364179" y="680788"/>
                </a:lnTo>
                <a:lnTo>
                  <a:pt x="402204" y="640089"/>
                </a:lnTo>
                <a:lnTo>
                  <a:pt x="441903" y="599834"/>
                </a:lnTo>
                <a:lnTo>
                  <a:pt x="483244" y="560088"/>
                </a:lnTo>
                <a:lnTo>
                  <a:pt x="526197" y="520914"/>
                </a:lnTo>
                <a:lnTo>
                  <a:pt x="570733" y="482377"/>
                </a:lnTo>
                <a:lnTo>
                  <a:pt x="616820" y="444541"/>
                </a:lnTo>
                <a:lnTo>
                  <a:pt x="664429" y="407472"/>
                </a:lnTo>
                <a:lnTo>
                  <a:pt x="713528" y="371232"/>
                </a:lnTo>
                <a:lnTo>
                  <a:pt x="763532" y="336265"/>
                </a:lnTo>
                <a:lnTo>
                  <a:pt x="813847" y="302975"/>
                </a:lnTo>
                <a:lnTo>
                  <a:pt x="864403" y="271370"/>
                </a:lnTo>
                <a:lnTo>
                  <a:pt x="915130" y="241459"/>
                </a:lnTo>
                <a:lnTo>
                  <a:pt x="965956" y="213251"/>
                </a:lnTo>
                <a:lnTo>
                  <a:pt x="1016811" y="186752"/>
                </a:lnTo>
                <a:lnTo>
                  <a:pt x="1067624" y="161973"/>
                </a:lnTo>
                <a:lnTo>
                  <a:pt x="1118325" y="138920"/>
                </a:lnTo>
                <a:lnTo>
                  <a:pt x="1168843" y="117602"/>
                </a:lnTo>
                <a:lnTo>
                  <a:pt x="1219106" y="98028"/>
                </a:lnTo>
                <a:lnTo>
                  <a:pt x="1269044" y="80206"/>
                </a:lnTo>
                <a:lnTo>
                  <a:pt x="1318587" y="64143"/>
                </a:lnTo>
                <a:lnTo>
                  <a:pt x="1367664" y="49849"/>
                </a:lnTo>
                <a:lnTo>
                  <a:pt x="1416204" y="37332"/>
                </a:lnTo>
                <a:lnTo>
                  <a:pt x="1464136" y="26599"/>
                </a:lnTo>
                <a:lnTo>
                  <a:pt x="1511389" y="17660"/>
                </a:lnTo>
                <a:lnTo>
                  <a:pt x="1557894" y="10522"/>
                </a:lnTo>
                <a:lnTo>
                  <a:pt x="1603578" y="5194"/>
                </a:lnTo>
                <a:lnTo>
                  <a:pt x="1648372" y="1683"/>
                </a:lnTo>
                <a:lnTo>
                  <a:pt x="1692204" y="0"/>
                </a:lnTo>
                <a:lnTo>
                  <a:pt x="1735004" y="150"/>
                </a:lnTo>
                <a:lnTo>
                  <a:pt x="1776702" y="2144"/>
                </a:lnTo>
                <a:lnTo>
                  <a:pt x="1817225" y="5988"/>
                </a:lnTo>
                <a:lnTo>
                  <a:pt x="1856505" y="11692"/>
                </a:lnTo>
                <a:lnTo>
                  <a:pt x="1894469" y="19264"/>
                </a:lnTo>
                <a:lnTo>
                  <a:pt x="1966169" y="40044"/>
                </a:lnTo>
                <a:lnTo>
                  <a:pt x="2031760" y="68394"/>
                </a:lnTo>
                <a:lnTo>
                  <a:pt x="2090677" y="104381"/>
                </a:lnTo>
                <a:lnTo>
                  <a:pt x="2142352" y="148070"/>
                </a:lnTo>
                <a:lnTo>
                  <a:pt x="2186220" y="199528"/>
                </a:lnTo>
                <a:lnTo>
                  <a:pt x="2220990" y="257505"/>
                </a:lnTo>
                <a:lnTo>
                  <a:pt x="2245908" y="320405"/>
                </a:lnTo>
                <a:lnTo>
                  <a:pt x="2261218" y="387714"/>
                </a:lnTo>
                <a:lnTo>
                  <a:pt x="2267162" y="458915"/>
                </a:lnTo>
                <a:lnTo>
                  <a:pt x="2266698" y="495815"/>
                </a:lnTo>
                <a:lnTo>
                  <a:pt x="2259049" y="571889"/>
                </a:lnTo>
                <a:lnTo>
                  <a:pt x="2251925" y="610935"/>
                </a:lnTo>
                <a:lnTo>
                  <a:pt x="2242643" y="650568"/>
                </a:lnTo>
                <a:lnTo>
                  <a:pt x="2231231" y="690723"/>
                </a:lnTo>
                <a:lnTo>
                  <a:pt x="2217721" y="731336"/>
                </a:lnTo>
                <a:lnTo>
                  <a:pt x="2202143" y="772342"/>
                </a:lnTo>
                <a:lnTo>
                  <a:pt x="2184527" y="813678"/>
                </a:lnTo>
                <a:lnTo>
                  <a:pt x="2164904" y="855278"/>
                </a:lnTo>
                <a:lnTo>
                  <a:pt x="2143304" y="897077"/>
                </a:lnTo>
                <a:lnTo>
                  <a:pt x="2119758" y="939013"/>
                </a:lnTo>
                <a:lnTo>
                  <a:pt x="2094296" y="981020"/>
                </a:lnTo>
                <a:lnTo>
                  <a:pt x="2066947" y="1023034"/>
                </a:lnTo>
                <a:lnTo>
                  <a:pt x="2037743" y="1064990"/>
                </a:lnTo>
                <a:lnTo>
                  <a:pt x="2006715" y="1106824"/>
                </a:lnTo>
                <a:lnTo>
                  <a:pt x="1973891" y="1148472"/>
                </a:lnTo>
                <a:lnTo>
                  <a:pt x="1939304" y="1189868"/>
                </a:lnTo>
                <a:lnTo>
                  <a:pt x="1902982" y="1230950"/>
                </a:lnTo>
                <a:lnTo>
                  <a:pt x="1864957" y="1271652"/>
                </a:lnTo>
                <a:lnTo>
                  <a:pt x="1825259" y="1311910"/>
                </a:lnTo>
                <a:lnTo>
                  <a:pt x="1783917" y="1351659"/>
                </a:lnTo>
                <a:lnTo>
                  <a:pt x="1740964" y="1390835"/>
                </a:lnTo>
                <a:lnTo>
                  <a:pt x="1696428" y="1429374"/>
                </a:lnTo>
                <a:lnTo>
                  <a:pt x="1650341" y="1467210"/>
                </a:lnTo>
                <a:lnTo>
                  <a:pt x="1602733" y="1504281"/>
                </a:lnTo>
                <a:lnTo>
                  <a:pt x="1553633" y="1540521"/>
                </a:lnTo>
                <a:lnTo>
                  <a:pt x="1503619" y="1575488"/>
                </a:lnTo>
                <a:lnTo>
                  <a:pt x="1453294" y="1608777"/>
                </a:lnTo>
                <a:lnTo>
                  <a:pt x="1402728" y="1640380"/>
                </a:lnTo>
                <a:lnTo>
                  <a:pt x="1351993" y="1670289"/>
                </a:lnTo>
                <a:lnTo>
                  <a:pt x="1301159" y="1698496"/>
                </a:lnTo>
                <a:lnTo>
                  <a:pt x="1250296" y="1724991"/>
                </a:lnTo>
                <a:lnTo>
                  <a:pt x="1199476" y="1749768"/>
                </a:lnTo>
                <a:lnTo>
                  <a:pt x="1148769" y="1772818"/>
                </a:lnTo>
                <a:lnTo>
                  <a:pt x="1098246" y="1794132"/>
                </a:lnTo>
                <a:lnTo>
                  <a:pt x="1047978" y="1813703"/>
                </a:lnTo>
                <a:lnTo>
                  <a:pt x="998035" y="1831522"/>
                </a:lnTo>
                <a:lnTo>
                  <a:pt x="948488" y="1847580"/>
                </a:lnTo>
                <a:lnTo>
                  <a:pt x="899408" y="1861871"/>
                </a:lnTo>
                <a:lnTo>
                  <a:pt x="850866" y="1874385"/>
                </a:lnTo>
                <a:lnTo>
                  <a:pt x="802932" y="1885114"/>
                </a:lnTo>
                <a:lnTo>
                  <a:pt x="755677" y="1894050"/>
                </a:lnTo>
                <a:lnTo>
                  <a:pt x="709172" y="1901185"/>
                </a:lnTo>
                <a:lnTo>
                  <a:pt x="663488" y="1906510"/>
                </a:lnTo>
                <a:lnTo>
                  <a:pt x="618695" y="1910018"/>
                </a:lnTo>
                <a:lnTo>
                  <a:pt x="574864" y="1911700"/>
                </a:lnTo>
                <a:lnTo>
                  <a:pt x="532065" y="1911548"/>
                </a:lnTo>
                <a:lnTo>
                  <a:pt x="490371" y="1909553"/>
                </a:lnTo>
                <a:lnTo>
                  <a:pt x="449850" y="1905708"/>
                </a:lnTo>
                <a:lnTo>
                  <a:pt x="410574" y="1900004"/>
                </a:lnTo>
                <a:lnTo>
                  <a:pt x="372615" y="1892433"/>
                </a:lnTo>
                <a:lnTo>
                  <a:pt x="300925" y="1871657"/>
                </a:lnTo>
                <a:lnTo>
                  <a:pt x="235347" y="1843314"/>
                </a:lnTo>
                <a:lnTo>
                  <a:pt x="176446" y="1807338"/>
                </a:lnTo>
                <a:lnTo>
                  <a:pt x="124789" y="1763664"/>
                </a:lnTo>
                <a:lnTo>
                  <a:pt x="80941" y="1712225"/>
                </a:lnTo>
                <a:close/>
              </a:path>
            </a:pathLst>
          </a:custGeom>
          <a:ln w="25399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46122" y="3736085"/>
            <a:ext cx="32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IC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7894" y="3161157"/>
            <a:ext cx="139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0275" y="3087700"/>
            <a:ext cx="208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C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4102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Více </a:t>
            </a:r>
            <a:r>
              <a:rPr sz="4000" spc="-15" dirty="0"/>
              <a:t>validní</a:t>
            </a:r>
            <a:r>
              <a:rPr sz="4000" spc="-25" dirty="0"/>
              <a:t> </a:t>
            </a:r>
            <a:r>
              <a:rPr sz="4000" spc="-35" dirty="0"/>
              <a:t>ukazatel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4074795" indent="-172085">
              <a:lnSpc>
                <a:spcPct val="100000"/>
              </a:lnSpc>
              <a:spcBef>
                <a:spcPts val="405"/>
              </a:spcBef>
              <a:buClr>
                <a:srgbClr val="0000FF"/>
              </a:buClr>
              <a:buFont typeface="Wingdings"/>
              <a:buChar char=""/>
              <a:tabLst>
                <a:tab pos="4076065" algn="l"/>
              </a:tabLst>
            </a:pPr>
            <a:r>
              <a:rPr i="1" spc="-5" dirty="0">
                <a:latin typeface="Calibri"/>
                <a:cs typeface="Calibri"/>
              </a:rPr>
              <a:t>Indicator </a:t>
            </a:r>
            <a:r>
              <a:rPr spc="-5" dirty="0"/>
              <a:t>(I) </a:t>
            </a:r>
            <a:r>
              <a:rPr spc="-10" dirty="0"/>
              <a:t>ukazuje</a:t>
            </a:r>
            <a:r>
              <a:rPr spc="-100" dirty="0"/>
              <a:t> </a:t>
            </a:r>
            <a:r>
              <a:rPr spc="-15" dirty="0"/>
              <a:t>pouze</a:t>
            </a:r>
          </a:p>
          <a:p>
            <a:pPr marL="4074795">
              <a:lnSpc>
                <a:spcPct val="100000"/>
              </a:lnSpc>
              <a:spcBef>
                <a:spcPts val="315"/>
              </a:spcBef>
            </a:pPr>
            <a:r>
              <a:rPr i="1" dirty="0">
                <a:latin typeface="Calibri"/>
                <a:cs typeface="Calibri"/>
              </a:rPr>
              <a:t>indicatum</a:t>
            </a:r>
            <a:r>
              <a:rPr i="1" spc="-25" dirty="0">
                <a:latin typeface="Calibri"/>
                <a:cs typeface="Calibri"/>
              </a:rPr>
              <a:t> </a:t>
            </a:r>
            <a:r>
              <a:rPr dirty="0"/>
              <a:t>(C).</a:t>
            </a:r>
          </a:p>
          <a:p>
            <a:pPr marL="4074795" marR="210820" indent="-172085">
              <a:lnSpc>
                <a:spcPct val="110000"/>
              </a:lnSpc>
              <a:spcBef>
                <a:spcPts val="795"/>
              </a:spcBef>
              <a:buClr>
                <a:srgbClr val="0000FF"/>
              </a:buClr>
              <a:buFont typeface="Wingdings"/>
              <a:buChar char=""/>
              <a:tabLst>
                <a:tab pos="4076065" algn="l"/>
              </a:tabLst>
            </a:pPr>
            <a:r>
              <a:rPr spc="-10" dirty="0"/>
              <a:t>Jestliže </a:t>
            </a:r>
            <a:r>
              <a:rPr spc="-5" dirty="0"/>
              <a:t>se objeví  </a:t>
            </a:r>
            <a:r>
              <a:rPr i="1" dirty="0">
                <a:latin typeface="Calibri"/>
                <a:cs typeface="Calibri"/>
              </a:rPr>
              <a:t>indicatum</a:t>
            </a:r>
            <a:r>
              <a:rPr dirty="0"/>
              <a:t>, </a:t>
            </a:r>
            <a:r>
              <a:rPr spc="-5" dirty="0"/>
              <a:t>pak jej  </a:t>
            </a:r>
            <a:r>
              <a:rPr i="1" spc="-5" dirty="0">
                <a:latin typeface="Calibri"/>
                <a:cs typeface="Calibri"/>
              </a:rPr>
              <a:t>indicator </a:t>
            </a:r>
            <a:r>
              <a:rPr spc="-15" dirty="0"/>
              <a:t>někdy</a:t>
            </a:r>
            <a:r>
              <a:rPr spc="-85" dirty="0"/>
              <a:t> </a:t>
            </a:r>
            <a:r>
              <a:rPr spc="-15" dirty="0"/>
              <a:t>neukáže.</a:t>
            </a:r>
          </a:p>
          <a:p>
            <a:pPr marL="4074795" indent="-172085">
              <a:lnSpc>
                <a:spcPct val="100000"/>
              </a:lnSpc>
              <a:spcBef>
                <a:spcPts val="1115"/>
              </a:spcBef>
              <a:buClr>
                <a:srgbClr val="0000FF"/>
              </a:buClr>
              <a:buFont typeface="Wingdings"/>
              <a:buChar char=""/>
              <a:tabLst>
                <a:tab pos="4076065" algn="l"/>
              </a:tabLst>
            </a:pPr>
            <a:r>
              <a:rPr spc="-45" dirty="0"/>
              <a:t>Např.:</a:t>
            </a:r>
          </a:p>
          <a:p>
            <a:pPr marL="4074795" marR="483234">
              <a:lnSpc>
                <a:spcPct val="110000"/>
              </a:lnSpc>
            </a:pPr>
            <a:r>
              <a:rPr spc="-30" dirty="0"/>
              <a:t>Vrozené </a:t>
            </a:r>
            <a:r>
              <a:rPr spc="-5" dirty="0"/>
              <a:t>schopnosti</a:t>
            </a:r>
            <a:r>
              <a:rPr spc="-75" dirty="0"/>
              <a:t> </a:t>
            </a:r>
            <a:r>
              <a:rPr spc="-5" dirty="0"/>
              <a:t>(I);  Lidský </a:t>
            </a:r>
            <a:r>
              <a:rPr spc="-10" dirty="0"/>
              <a:t>kapitál</a:t>
            </a:r>
            <a:r>
              <a:rPr spc="-25" dirty="0"/>
              <a:t> </a:t>
            </a:r>
            <a:r>
              <a:rPr spc="-5" dirty="0"/>
              <a:t>(C)</a:t>
            </a:r>
          </a:p>
        </p:txBody>
      </p:sp>
      <p:sp>
        <p:nvSpPr>
          <p:cNvPr id="4" name="object 4"/>
          <p:cNvSpPr/>
          <p:nvPr/>
        </p:nvSpPr>
        <p:spPr>
          <a:xfrm>
            <a:off x="755904" y="2491739"/>
            <a:ext cx="3458210" cy="2377440"/>
          </a:xfrm>
          <a:custGeom>
            <a:avLst/>
            <a:gdLst/>
            <a:ahLst/>
            <a:cxnLst/>
            <a:rect l="l" t="t" r="r" b="b"/>
            <a:pathLst>
              <a:path w="3458210" h="2377440">
                <a:moveTo>
                  <a:pt x="1728977" y="0"/>
                </a:moveTo>
                <a:lnTo>
                  <a:pt x="1671904" y="635"/>
                </a:lnTo>
                <a:lnTo>
                  <a:pt x="1615294" y="2528"/>
                </a:lnTo>
                <a:lnTo>
                  <a:pt x="1559174" y="5660"/>
                </a:lnTo>
                <a:lnTo>
                  <a:pt x="1503574" y="10010"/>
                </a:lnTo>
                <a:lnTo>
                  <a:pt x="1448522" y="15559"/>
                </a:lnTo>
                <a:lnTo>
                  <a:pt x="1394047" y="22288"/>
                </a:lnTo>
                <a:lnTo>
                  <a:pt x="1340176" y="30177"/>
                </a:lnTo>
                <a:lnTo>
                  <a:pt x="1286938" y="39205"/>
                </a:lnTo>
                <a:lnTo>
                  <a:pt x="1234363" y="49355"/>
                </a:lnTo>
                <a:lnTo>
                  <a:pt x="1182477" y="60606"/>
                </a:lnTo>
                <a:lnTo>
                  <a:pt x="1131311" y="72938"/>
                </a:lnTo>
                <a:lnTo>
                  <a:pt x="1080891" y="86333"/>
                </a:lnTo>
                <a:lnTo>
                  <a:pt x="1031248" y="100769"/>
                </a:lnTo>
                <a:lnTo>
                  <a:pt x="982408" y="116229"/>
                </a:lnTo>
                <a:lnTo>
                  <a:pt x="934402" y="132692"/>
                </a:lnTo>
                <a:lnTo>
                  <a:pt x="887256" y="150138"/>
                </a:lnTo>
                <a:lnTo>
                  <a:pt x="841000" y="168548"/>
                </a:lnTo>
                <a:lnTo>
                  <a:pt x="795662" y="187903"/>
                </a:lnTo>
                <a:lnTo>
                  <a:pt x="751271" y="208183"/>
                </a:lnTo>
                <a:lnTo>
                  <a:pt x="707855" y="229368"/>
                </a:lnTo>
                <a:lnTo>
                  <a:pt x="665442" y="251438"/>
                </a:lnTo>
                <a:lnTo>
                  <a:pt x="624061" y="274375"/>
                </a:lnTo>
                <a:lnTo>
                  <a:pt x="583741" y="298158"/>
                </a:lnTo>
                <a:lnTo>
                  <a:pt x="544510" y="322768"/>
                </a:lnTo>
                <a:lnTo>
                  <a:pt x="506396" y="348186"/>
                </a:lnTo>
                <a:lnTo>
                  <a:pt x="469428" y="374391"/>
                </a:lnTo>
                <a:lnTo>
                  <a:pt x="433635" y="401365"/>
                </a:lnTo>
                <a:lnTo>
                  <a:pt x="399044" y="429087"/>
                </a:lnTo>
                <a:lnTo>
                  <a:pt x="365684" y="457538"/>
                </a:lnTo>
                <a:lnTo>
                  <a:pt x="333585" y="486698"/>
                </a:lnTo>
                <a:lnTo>
                  <a:pt x="302773" y="516548"/>
                </a:lnTo>
                <a:lnTo>
                  <a:pt x="273279" y="547069"/>
                </a:lnTo>
                <a:lnTo>
                  <a:pt x="245129" y="578240"/>
                </a:lnTo>
                <a:lnTo>
                  <a:pt x="218354" y="610042"/>
                </a:lnTo>
                <a:lnTo>
                  <a:pt x="192980" y="642456"/>
                </a:lnTo>
                <a:lnTo>
                  <a:pt x="169037" y="675461"/>
                </a:lnTo>
                <a:lnTo>
                  <a:pt x="146554" y="709039"/>
                </a:lnTo>
                <a:lnTo>
                  <a:pt x="125557" y="743170"/>
                </a:lnTo>
                <a:lnTo>
                  <a:pt x="106077" y="777834"/>
                </a:lnTo>
                <a:lnTo>
                  <a:pt x="88142" y="813011"/>
                </a:lnTo>
                <a:lnTo>
                  <a:pt x="71779" y="848682"/>
                </a:lnTo>
                <a:lnTo>
                  <a:pt x="57018" y="884828"/>
                </a:lnTo>
                <a:lnTo>
                  <a:pt x="43887" y="921428"/>
                </a:lnTo>
                <a:lnTo>
                  <a:pt x="32414" y="958464"/>
                </a:lnTo>
                <a:lnTo>
                  <a:pt x="22628" y="995915"/>
                </a:lnTo>
                <a:lnTo>
                  <a:pt x="14558" y="1033762"/>
                </a:lnTo>
                <a:lnTo>
                  <a:pt x="8231" y="1071986"/>
                </a:lnTo>
                <a:lnTo>
                  <a:pt x="3677" y="1110566"/>
                </a:lnTo>
                <a:lnTo>
                  <a:pt x="924" y="1149484"/>
                </a:lnTo>
                <a:lnTo>
                  <a:pt x="0" y="1188720"/>
                </a:lnTo>
                <a:lnTo>
                  <a:pt x="924" y="1227955"/>
                </a:lnTo>
                <a:lnTo>
                  <a:pt x="3677" y="1266873"/>
                </a:lnTo>
                <a:lnTo>
                  <a:pt x="8231" y="1305453"/>
                </a:lnTo>
                <a:lnTo>
                  <a:pt x="14558" y="1343677"/>
                </a:lnTo>
                <a:lnTo>
                  <a:pt x="22628" y="1381524"/>
                </a:lnTo>
                <a:lnTo>
                  <a:pt x="32414" y="1418975"/>
                </a:lnTo>
                <a:lnTo>
                  <a:pt x="43887" y="1456011"/>
                </a:lnTo>
                <a:lnTo>
                  <a:pt x="57018" y="1492611"/>
                </a:lnTo>
                <a:lnTo>
                  <a:pt x="71779" y="1528757"/>
                </a:lnTo>
                <a:lnTo>
                  <a:pt x="88142" y="1564428"/>
                </a:lnTo>
                <a:lnTo>
                  <a:pt x="106077" y="1599605"/>
                </a:lnTo>
                <a:lnTo>
                  <a:pt x="125557" y="1634269"/>
                </a:lnTo>
                <a:lnTo>
                  <a:pt x="146554" y="1668400"/>
                </a:lnTo>
                <a:lnTo>
                  <a:pt x="169037" y="1701978"/>
                </a:lnTo>
                <a:lnTo>
                  <a:pt x="192980" y="1734983"/>
                </a:lnTo>
                <a:lnTo>
                  <a:pt x="218354" y="1767397"/>
                </a:lnTo>
                <a:lnTo>
                  <a:pt x="245129" y="1799199"/>
                </a:lnTo>
                <a:lnTo>
                  <a:pt x="273279" y="1830370"/>
                </a:lnTo>
                <a:lnTo>
                  <a:pt x="302773" y="1860891"/>
                </a:lnTo>
                <a:lnTo>
                  <a:pt x="333585" y="1890741"/>
                </a:lnTo>
                <a:lnTo>
                  <a:pt x="365684" y="1919901"/>
                </a:lnTo>
                <a:lnTo>
                  <a:pt x="399044" y="1948352"/>
                </a:lnTo>
                <a:lnTo>
                  <a:pt x="433635" y="1976074"/>
                </a:lnTo>
                <a:lnTo>
                  <a:pt x="469428" y="2003048"/>
                </a:lnTo>
                <a:lnTo>
                  <a:pt x="506396" y="2029253"/>
                </a:lnTo>
                <a:lnTo>
                  <a:pt x="544510" y="2054671"/>
                </a:lnTo>
                <a:lnTo>
                  <a:pt x="583741" y="2079281"/>
                </a:lnTo>
                <a:lnTo>
                  <a:pt x="624061" y="2103064"/>
                </a:lnTo>
                <a:lnTo>
                  <a:pt x="665442" y="2126001"/>
                </a:lnTo>
                <a:lnTo>
                  <a:pt x="707855" y="2148071"/>
                </a:lnTo>
                <a:lnTo>
                  <a:pt x="751271" y="2169256"/>
                </a:lnTo>
                <a:lnTo>
                  <a:pt x="795662" y="2189536"/>
                </a:lnTo>
                <a:lnTo>
                  <a:pt x="841000" y="2208891"/>
                </a:lnTo>
                <a:lnTo>
                  <a:pt x="887256" y="2227301"/>
                </a:lnTo>
                <a:lnTo>
                  <a:pt x="934402" y="2244747"/>
                </a:lnTo>
                <a:lnTo>
                  <a:pt x="982408" y="2261210"/>
                </a:lnTo>
                <a:lnTo>
                  <a:pt x="1031248" y="2276670"/>
                </a:lnTo>
                <a:lnTo>
                  <a:pt x="1080891" y="2291106"/>
                </a:lnTo>
                <a:lnTo>
                  <a:pt x="1131311" y="2304501"/>
                </a:lnTo>
                <a:lnTo>
                  <a:pt x="1182477" y="2316833"/>
                </a:lnTo>
                <a:lnTo>
                  <a:pt x="1234363" y="2328084"/>
                </a:lnTo>
                <a:lnTo>
                  <a:pt x="1286938" y="2338234"/>
                </a:lnTo>
                <a:lnTo>
                  <a:pt x="1340176" y="2347262"/>
                </a:lnTo>
                <a:lnTo>
                  <a:pt x="1394047" y="2355151"/>
                </a:lnTo>
                <a:lnTo>
                  <a:pt x="1448522" y="2361880"/>
                </a:lnTo>
                <a:lnTo>
                  <a:pt x="1503574" y="2367429"/>
                </a:lnTo>
                <a:lnTo>
                  <a:pt x="1559174" y="2371779"/>
                </a:lnTo>
                <a:lnTo>
                  <a:pt x="1615294" y="2374911"/>
                </a:lnTo>
                <a:lnTo>
                  <a:pt x="1671904" y="2376804"/>
                </a:lnTo>
                <a:lnTo>
                  <a:pt x="1728977" y="2377440"/>
                </a:lnTo>
                <a:lnTo>
                  <a:pt x="1786051" y="2376804"/>
                </a:lnTo>
                <a:lnTo>
                  <a:pt x="1842661" y="2374911"/>
                </a:lnTo>
                <a:lnTo>
                  <a:pt x="1898781" y="2371779"/>
                </a:lnTo>
                <a:lnTo>
                  <a:pt x="1954381" y="2367429"/>
                </a:lnTo>
                <a:lnTo>
                  <a:pt x="2009433" y="2361880"/>
                </a:lnTo>
                <a:lnTo>
                  <a:pt x="2063908" y="2355151"/>
                </a:lnTo>
                <a:lnTo>
                  <a:pt x="2117779" y="2347262"/>
                </a:lnTo>
                <a:lnTo>
                  <a:pt x="2171017" y="2338234"/>
                </a:lnTo>
                <a:lnTo>
                  <a:pt x="2223592" y="2328084"/>
                </a:lnTo>
                <a:lnTo>
                  <a:pt x="2275478" y="2316833"/>
                </a:lnTo>
                <a:lnTo>
                  <a:pt x="2326644" y="2304501"/>
                </a:lnTo>
                <a:lnTo>
                  <a:pt x="2377064" y="2291106"/>
                </a:lnTo>
                <a:lnTo>
                  <a:pt x="2426707" y="2276670"/>
                </a:lnTo>
                <a:lnTo>
                  <a:pt x="2475547" y="2261210"/>
                </a:lnTo>
                <a:lnTo>
                  <a:pt x="2523553" y="2244747"/>
                </a:lnTo>
                <a:lnTo>
                  <a:pt x="2570699" y="2227301"/>
                </a:lnTo>
                <a:lnTo>
                  <a:pt x="2616955" y="2208891"/>
                </a:lnTo>
                <a:lnTo>
                  <a:pt x="2662293" y="2189536"/>
                </a:lnTo>
                <a:lnTo>
                  <a:pt x="2706684" y="2169256"/>
                </a:lnTo>
                <a:lnTo>
                  <a:pt x="2750100" y="2148071"/>
                </a:lnTo>
                <a:lnTo>
                  <a:pt x="2792513" y="2126001"/>
                </a:lnTo>
                <a:lnTo>
                  <a:pt x="2833894" y="2103064"/>
                </a:lnTo>
                <a:lnTo>
                  <a:pt x="2874214" y="2079281"/>
                </a:lnTo>
                <a:lnTo>
                  <a:pt x="2913445" y="2054671"/>
                </a:lnTo>
                <a:lnTo>
                  <a:pt x="2951559" y="2029253"/>
                </a:lnTo>
                <a:lnTo>
                  <a:pt x="2988527" y="2003048"/>
                </a:lnTo>
                <a:lnTo>
                  <a:pt x="3024320" y="1976074"/>
                </a:lnTo>
                <a:lnTo>
                  <a:pt x="3058911" y="1948352"/>
                </a:lnTo>
                <a:lnTo>
                  <a:pt x="3092271" y="1919901"/>
                </a:lnTo>
                <a:lnTo>
                  <a:pt x="3124370" y="1890741"/>
                </a:lnTo>
                <a:lnTo>
                  <a:pt x="3155182" y="1860891"/>
                </a:lnTo>
                <a:lnTo>
                  <a:pt x="3184676" y="1830370"/>
                </a:lnTo>
                <a:lnTo>
                  <a:pt x="3212826" y="1799199"/>
                </a:lnTo>
                <a:lnTo>
                  <a:pt x="3239601" y="1767397"/>
                </a:lnTo>
                <a:lnTo>
                  <a:pt x="3264975" y="1734983"/>
                </a:lnTo>
                <a:lnTo>
                  <a:pt x="3288918" y="1701978"/>
                </a:lnTo>
                <a:lnTo>
                  <a:pt x="3311401" y="1668400"/>
                </a:lnTo>
                <a:lnTo>
                  <a:pt x="3332398" y="1634269"/>
                </a:lnTo>
                <a:lnTo>
                  <a:pt x="3351878" y="1599605"/>
                </a:lnTo>
                <a:lnTo>
                  <a:pt x="3369813" y="1564428"/>
                </a:lnTo>
                <a:lnTo>
                  <a:pt x="3386176" y="1528757"/>
                </a:lnTo>
                <a:lnTo>
                  <a:pt x="3400937" y="1492611"/>
                </a:lnTo>
                <a:lnTo>
                  <a:pt x="3414068" y="1456011"/>
                </a:lnTo>
                <a:lnTo>
                  <a:pt x="3425541" y="1418975"/>
                </a:lnTo>
                <a:lnTo>
                  <a:pt x="3435327" y="1381524"/>
                </a:lnTo>
                <a:lnTo>
                  <a:pt x="3443397" y="1343677"/>
                </a:lnTo>
                <a:lnTo>
                  <a:pt x="3449724" y="1305453"/>
                </a:lnTo>
                <a:lnTo>
                  <a:pt x="3454278" y="1266873"/>
                </a:lnTo>
                <a:lnTo>
                  <a:pt x="3457031" y="1227955"/>
                </a:lnTo>
                <a:lnTo>
                  <a:pt x="3457956" y="1188720"/>
                </a:lnTo>
                <a:lnTo>
                  <a:pt x="3457031" y="1149484"/>
                </a:lnTo>
                <a:lnTo>
                  <a:pt x="3454278" y="1110566"/>
                </a:lnTo>
                <a:lnTo>
                  <a:pt x="3449724" y="1071986"/>
                </a:lnTo>
                <a:lnTo>
                  <a:pt x="3443397" y="1033762"/>
                </a:lnTo>
                <a:lnTo>
                  <a:pt x="3435327" y="995915"/>
                </a:lnTo>
                <a:lnTo>
                  <a:pt x="3425541" y="958464"/>
                </a:lnTo>
                <a:lnTo>
                  <a:pt x="3414068" y="921428"/>
                </a:lnTo>
                <a:lnTo>
                  <a:pt x="3400937" y="884828"/>
                </a:lnTo>
                <a:lnTo>
                  <a:pt x="3386176" y="848682"/>
                </a:lnTo>
                <a:lnTo>
                  <a:pt x="3369813" y="813011"/>
                </a:lnTo>
                <a:lnTo>
                  <a:pt x="3351878" y="777834"/>
                </a:lnTo>
                <a:lnTo>
                  <a:pt x="3332398" y="743170"/>
                </a:lnTo>
                <a:lnTo>
                  <a:pt x="3311401" y="709039"/>
                </a:lnTo>
                <a:lnTo>
                  <a:pt x="3288918" y="675461"/>
                </a:lnTo>
                <a:lnTo>
                  <a:pt x="3264975" y="642456"/>
                </a:lnTo>
                <a:lnTo>
                  <a:pt x="3239601" y="610042"/>
                </a:lnTo>
                <a:lnTo>
                  <a:pt x="3212826" y="578240"/>
                </a:lnTo>
                <a:lnTo>
                  <a:pt x="3184676" y="547069"/>
                </a:lnTo>
                <a:lnTo>
                  <a:pt x="3155182" y="516548"/>
                </a:lnTo>
                <a:lnTo>
                  <a:pt x="3124370" y="486698"/>
                </a:lnTo>
                <a:lnTo>
                  <a:pt x="3092271" y="457538"/>
                </a:lnTo>
                <a:lnTo>
                  <a:pt x="3058911" y="429087"/>
                </a:lnTo>
                <a:lnTo>
                  <a:pt x="3024320" y="401365"/>
                </a:lnTo>
                <a:lnTo>
                  <a:pt x="2988527" y="374391"/>
                </a:lnTo>
                <a:lnTo>
                  <a:pt x="2951559" y="348186"/>
                </a:lnTo>
                <a:lnTo>
                  <a:pt x="2913445" y="322768"/>
                </a:lnTo>
                <a:lnTo>
                  <a:pt x="2874214" y="298158"/>
                </a:lnTo>
                <a:lnTo>
                  <a:pt x="2833894" y="274375"/>
                </a:lnTo>
                <a:lnTo>
                  <a:pt x="2792513" y="251438"/>
                </a:lnTo>
                <a:lnTo>
                  <a:pt x="2750100" y="229368"/>
                </a:lnTo>
                <a:lnTo>
                  <a:pt x="2706684" y="208183"/>
                </a:lnTo>
                <a:lnTo>
                  <a:pt x="2662293" y="187903"/>
                </a:lnTo>
                <a:lnTo>
                  <a:pt x="2616955" y="168548"/>
                </a:lnTo>
                <a:lnTo>
                  <a:pt x="2570699" y="150138"/>
                </a:lnTo>
                <a:lnTo>
                  <a:pt x="2523553" y="132692"/>
                </a:lnTo>
                <a:lnTo>
                  <a:pt x="2475547" y="116229"/>
                </a:lnTo>
                <a:lnTo>
                  <a:pt x="2426707" y="100769"/>
                </a:lnTo>
                <a:lnTo>
                  <a:pt x="2377064" y="86333"/>
                </a:lnTo>
                <a:lnTo>
                  <a:pt x="2326644" y="72938"/>
                </a:lnTo>
                <a:lnTo>
                  <a:pt x="2275478" y="60606"/>
                </a:lnTo>
                <a:lnTo>
                  <a:pt x="2223592" y="49355"/>
                </a:lnTo>
                <a:lnTo>
                  <a:pt x="2171017" y="39205"/>
                </a:lnTo>
                <a:lnTo>
                  <a:pt x="2117779" y="30177"/>
                </a:lnTo>
                <a:lnTo>
                  <a:pt x="2063908" y="22288"/>
                </a:lnTo>
                <a:lnTo>
                  <a:pt x="2009433" y="15559"/>
                </a:lnTo>
                <a:lnTo>
                  <a:pt x="1954381" y="10010"/>
                </a:lnTo>
                <a:lnTo>
                  <a:pt x="1898781" y="5660"/>
                </a:lnTo>
                <a:lnTo>
                  <a:pt x="1842661" y="2528"/>
                </a:lnTo>
                <a:lnTo>
                  <a:pt x="1786051" y="635"/>
                </a:lnTo>
                <a:lnTo>
                  <a:pt x="1728977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5904" y="2491739"/>
            <a:ext cx="3458210" cy="2377440"/>
          </a:xfrm>
          <a:custGeom>
            <a:avLst/>
            <a:gdLst/>
            <a:ahLst/>
            <a:cxnLst/>
            <a:rect l="l" t="t" r="r" b="b"/>
            <a:pathLst>
              <a:path w="3458210" h="2377440">
                <a:moveTo>
                  <a:pt x="0" y="1188720"/>
                </a:moveTo>
                <a:lnTo>
                  <a:pt x="924" y="1149484"/>
                </a:lnTo>
                <a:lnTo>
                  <a:pt x="3677" y="1110566"/>
                </a:lnTo>
                <a:lnTo>
                  <a:pt x="8231" y="1071986"/>
                </a:lnTo>
                <a:lnTo>
                  <a:pt x="14558" y="1033762"/>
                </a:lnTo>
                <a:lnTo>
                  <a:pt x="22628" y="995915"/>
                </a:lnTo>
                <a:lnTo>
                  <a:pt x="32414" y="958464"/>
                </a:lnTo>
                <a:lnTo>
                  <a:pt x="43887" y="921428"/>
                </a:lnTo>
                <a:lnTo>
                  <a:pt x="57018" y="884828"/>
                </a:lnTo>
                <a:lnTo>
                  <a:pt x="71779" y="848682"/>
                </a:lnTo>
                <a:lnTo>
                  <a:pt x="88142" y="813011"/>
                </a:lnTo>
                <a:lnTo>
                  <a:pt x="106077" y="777834"/>
                </a:lnTo>
                <a:lnTo>
                  <a:pt x="125557" y="743170"/>
                </a:lnTo>
                <a:lnTo>
                  <a:pt x="146554" y="709039"/>
                </a:lnTo>
                <a:lnTo>
                  <a:pt x="169037" y="675461"/>
                </a:lnTo>
                <a:lnTo>
                  <a:pt x="192980" y="642456"/>
                </a:lnTo>
                <a:lnTo>
                  <a:pt x="218354" y="610042"/>
                </a:lnTo>
                <a:lnTo>
                  <a:pt x="245129" y="578240"/>
                </a:lnTo>
                <a:lnTo>
                  <a:pt x="273279" y="547069"/>
                </a:lnTo>
                <a:lnTo>
                  <a:pt x="302773" y="516548"/>
                </a:lnTo>
                <a:lnTo>
                  <a:pt x="333585" y="486698"/>
                </a:lnTo>
                <a:lnTo>
                  <a:pt x="365684" y="457538"/>
                </a:lnTo>
                <a:lnTo>
                  <a:pt x="399044" y="429087"/>
                </a:lnTo>
                <a:lnTo>
                  <a:pt x="433635" y="401365"/>
                </a:lnTo>
                <a:lnTo>
                  <a:pt x="469428" y="374391"/>
                </a:lnTo>
                <a:lnTo>
                  <a:pt x="506396" y="348186"/>
                </a:lnTo>
                <a:lnTo>
                  <a:pt x="544510" y="322768"/>
                </a:lnTo>
                <a:lnTo>
                  <a:pt x="583741" y="298158"/>
                </a:lnTo>
                <a:lnTo>
                  <a:pt x="624061" y="274375"/>
                </a:lnTo>
                <a:lnTo>
                  <a:pt x="665442" y="251438"/>
                </a:lnTo>
                <a:lnTo>
                  <a:pt x="707855" y="229368"/>
                </a:lnTo>
                <a:lnTo>
                  <a:pt x="751271" y="208183"/>
                </a:lnTo>
                <a:lnTo>
                  <a:pt x="795662" y="187903"/>
                </a:lnTo>
                <a:lnTo>
                  <a:pt x="841000" y="168548"/>
                </a:lnTo>
                <a:lnTo>
                  <a:pt x="887256" y="150138"/>
                </a:lnTo>
                <a:lnTo>
                  <a:pt x="934402" y="132692"/>
                </a:lnTo>
                <a:lnTo>
                  <a:pt x="982408" y="116229"/>
                </a:lnTo>
                <a:lnTo>
                  <a:pt x="1031248" y="100769"/>
                </a:lnTo>
                <a:lnTo>
                  <a:pt x="1080891" y="86333"/>
                </a:lnTo>
                <a:lnTo>
                  <a:pt x="1131311" y="72938"/>
                </a:lnTo>
                <a:lnTo>
                  <a:pt x="1182477" y="60606"/>
                </a:lnTo>
                <a:lnTo>
                  <a:pt x="1234363" y="49355"/>
                </a:lnTo>
                <a:lnTo>
                  <a:pt x="1286938" y="39205"/>
                </a:lnTo>
                <a:lnTo>
                  <a:pt x="1340176" y="30177"/>
                </a:lnTo>
                <a:lnTo>
                  <a:pt x="1394047" y="22288"/>
                </a:lnTo>
                <a:lnTo>
                  <a:pt x="1448522" y="15559"/>
                </a:lnTo>
                <a:lnTo>
                  <a:pt x="1503574" y="10010"/>
                </a:lnTo>
                <a:lnTo>
                  <a:pt x="1559174" y="5660"/>
                </a:lnTo>
                <a:lnTo>
                  <a:pt x="1615294" y="2528"/>
                </a:lnTo>
                <a:lnTo>
                  <a:pt x="1671904" y="635"/>
                </a:lnTo>
                <a:lnTo>
                  <a:pt x="1728977" y="0"/>
                </a:lnTo>
                <a:lnTo>
                  <a:pt x="1786051" y="635"/>
                </a:lnTo>
                <a:lnTo>
                  <a:pt x="1842661" y="2528"/>
                </a:lnTo>
                <a:lnTo>
                  <a:pt x="1898781" y="5660"/>
                </a:lnTo>
                <a:lnTo>
                  <a:pt x="1954381" y="10010"/>
                </a:lnTo>
                <a:lnTo>
                  <a:pt x="2009433" y="15559"/>
                </a:lnTo>
                <a:lnTo>
                  <a:pt x="2063908" y="22288"/>
                </a:lnTo>
                <a:lnTo>
                  <a:pt x="2117779" y="30177"/>
                </a:lnTo>
                <a:lnTo>
                  <a:pt x="2171017" y="39205"/>
                </a:lnTo>
                <a:lnTo>
                  <a:pt x="2223592" y="49355"/>
                </a:lnTo>
                <a:lnTo>
                  <a:pt x="2275478" y="60606"/>
                </a:lnTo>
                <a:lnTo>
                  <a:pt x="2326644" y="72938"/>
                </a:lnTo>
                <a:lnTo>
                  <a:pt x="2377064" y="86333"/>
                </a:lnTo>
                <a:lnTo>
                  <a:pt x="2426707" y="100769"/>
                </a:lnTo>
                <a:lnTo>
                  <a:pt x="2475547" y="116229"/>
                </a:lnTo>
                <a:lnTo>
                  <a:pt x="2523553" y="132692"/>
                </a:lnTo>
                <a:lnTo>
                  <a:pt x="2570699" y="150138"/>
                </a:lnTo>
                <a:lnTo>
                  <a:pt x="2616955" y="168548"/>
                </a:lnTo>
                <a:lnTo>
                  <a:pt x="2662293" y="187903"/>
                </a:lnTo>
                <a:lnTo>
                  <a:pt x="2706684" y="208183"/>
                </a:lnTo>
                <a:lnTo>
                  <a:pt x="2750100" y="229368"/>
                </a:lnTo>
                <a:lnTo>
                  <a:pt x="2792513" y="251438"/>
                </a:lnTo>
                <a:lnTo>
                  <a:pt x="2833894" y="274375"/>
                </a:lnTo>
                <a:lnTo>
                  <a:pt x="2874214" y="298158"/>
                </a:lnTo>
                <a:lnTo>
                  <a:pt x="2913445" y="322768"/>
                </a:lnTo>
                <a:lnTo>
                  <a:pt x="2951559" y="348186"/>
                </a:lnTo>
                <a:lnTo>
                  <a:pt x="2988527" y="374391"/>
                </a:lnTo>
                <a:lnTo>
                  <a:pt x="3024320" y="401365"/>
                </a:lnTo>
                <a:lnTo>
                  <a:pt x="3058911" y="429087"/>
                </a:lnTo>
                <a:lnTo>
                  <a:pt x="3092271" y="457538"/>
                </a:lnTo>
                <a:lnTo>
                  <a:pt x="3124370" y="486698"/>
                </a:lnTo>
                <a:lnTo>
                  <a:pt x="3155182" y="516548"/>
                </a:lnTo>
                <a:lnTo>
                  <a:pt x="3184676" y="547069"/>
                </a:lnTo>
                <a:lnTo>
                  <a:pt x="3212826" y="578240"/>
                </a:lnTo>
                <a:lnTo>
                  <a:pt x="3239601" y="610042"/>
                </a:lnTo>
                <a:lnTo>
                  <a:pt x="3264975" y="642456"/>
                </a:lnTo>
                <a:lnTo>
                  <a:pt x="3288918" y="675461"/>
                </a:lnTo>
                <a:lnTo>
                  <a:pt x="3311401" y="709039"/>
                </a:lnTo>
                <a:lnTo>
                  <a:pt x="3332398" y="743170"/>
                </a:lnTo>
                <a:lnTo>
                  <a:pt x="3351878" y="777834"/>
                </a:lnTo>
                <a:lnTo>
                  <a:pt x="3369813" y="813011"/>
                </a:lnTo>
                <a:lnTo>
                  <a:pt x="3386176" y="848682"/>
                </a:lnTo>
                <a:lnTo>
                  <a:pt x="3400937" y="884828"/>
                </a:lnTo>
                <a:lnTo>
                  <a:pt x="3414068" y="921428"/>
                </a:lnTo>
                <a:lnTo>
                  <a:pt x="3425541" y="958464"/>
                </a:lnTo>
                <a:lnTo>
                  <a:pt x="3435327" y="995915"/>
                </a:lnTo>
                <a:lnTo>
                  <a:pt x="3443397" y="1033762"/>
                </a:lnTo>
                <a:lnTo>
                  <a:pt x="3449724" y="1071986"/>
                </a:lnTo>
                <a:lnTo>
                  <a:pt x="3454278" y="1110566"/>
                </a:lnTo>
                <a:lnTo>
                  <a:pt x="3457031" y="1149484"/>
                </a:lnTo>
                <a:lnTo>
                  <a:pt x="3457956" y="1188720"/>
                </a:lnTo>
                <a:lnTo>
                  <a:pt x="3457031" y="1227955"/>
                </a:lnTo>
                <a:lnTo>
                  <a:pt x="3454278" y="1266873"/>
                </a:lnTo>
                <a:lnTo>
                  <a:pt x="3449724" y="1305453"/>
                </a:lnTo>
                <a:lnTo>
                  <a:pt x="3443397" y="1343677"/>
                </a:lnTo>
                <a:lnTo>
                  <a:pt x="3435327" y="1381524"/>
                </a:lnTo>
                <a:lnTo>
                  <a:pt x="3425541" y="1418975"/>
                </a:lnTo>
                <a:lnTo>
                  <a:pt x="3414068" y="1456011"/>
                </a:lnTo>
                <a:lnTo>
                  <a:pt x="3400937" y="1492611"/>
                </a:lnTo>
                <a:lnTo>
                  <a:pt x="3386176" y="1528757"/>
                </a:lnTo>
                <a:lnTo>
                  <a:pt x="3369813" y="1564428"/>
                </a:lnTo>
                <a:lnTo>
                  <a:pt x="3351878" y="1599605"/>
                </a:lnTo>
                <a:lnTo>
                  <a:pt x="3332398" y="1634269"/>
                </a:lnTo>
                <a:lnTo>
                  <a:pt x="3311401" y="1668400"/>
                </a:lnTo>
                <a:lnTo>
                  <a:pt x="3288918" y="1701978"/>
                </a:lnTo>
                <a:lnTo>
                  <a:pt x="3264975" y="1734983"/>
                </a:lnTo>
                <a:lnTo>
                  <a:pt x="3239601" y="1767397"/>
                </a:lnTo>
                <a:lnTo>
                  <a:pt x="3212826" y="1799199"/>
                </a:lnTo>
                <a:lnTo>
                  <a:pt x="3184676" y="1830370"/>
                </a:lnTo>
                <a:lnTo>
                  <a:pt x="3155182" y="1860891"/>
                </a:lnTo>
                <a:lnTo>
                  <a:pt x="3124370" y="1890741"/>
                </a:lnTo>
                <a:lnTo>
                  <a:pt x="3092271" y="1919901"/>
                </a:lnTo>
                <a:lnTo>
                  <a:pt x="3058911" y="1948352"/>
                </a:lnTo>
                <a:lnTo>
                  <a:pt x="3024320" y="1976074"/>
                </a:lnTo>
                <a:lnTo>
                  <a:pt x="2988527" y="2003048"/>
                </a:lnTo>
                <a:lnTo>
                  <a:pt x="2951559" y="2029253"/>
                </a:lnTo>
                <a:lnTo>
                  <a:pt x="2913445" y="2054671"/>
                </a:lnTo>
                <a:lnTo>
                  <a:pt x="2874214" y="2079281"/>
                </a:lnTo>
                <a:lnTo>
                  <a:pt x="2833894" y="2103064"/>
                </a:lnTo>
                <a:lnTo>
                  <a:pt x="2792513" y="2126001"/>
                </a:lnTo>
                <a:lnTo>
                  <a:pt x="2750100" y="2148071"/>
                </a:lnTo>
                <a:lnTo>
                  <a:pt x="2706684" y="2169256"/>
                </a:lnTo>
                <a:lnTo>
                  <a:pt x="2662293" y="2189536"/>
                </a:lnTo>
                <a:lnTo>
                  <a:pt x="2616955" y="2208891"/>
                </a:lnTo>
                <a:lnTo>
                  <a:pt x="2570699" y="2227301"/>
                </a:lnTo>
                <a:lnTo>
                  <a:pt x="2523553" y="2244747"/>
                </a:lnTo>
                <a:lnTo>
                  <a:pt x="2475547" y="2261210"/>
                </a:lnTo>
                <a:lnTo>
                  <a:pt x="2426707" y="2276670"/>
                </a:lnTo>
                <a:lnTo>
                  <a:pt x="2377064" y="2291106"/>
                </a:lnTo>
                <a:lnTo>
                  <a:pt x="2326644" y="2304501"/>
                </a:lnTo>
                <a:lnTo>
                  <a:pt x="2275478" y="2316833"/>
                </a:lnTo>
                <a:lnTo>
                  <a:pt x="2223592" y="2328084"/>
                </a:lnTo>
                <a:lnTo>
                  <a:pt x="2171017" y="2338234"/>
                </a:lnTo>
                <a:lnTo>
                  <a:pt x="2117779" y="2347262"/>
                </a:lnTo>
                <a:lnTo>
                  <a:pt x="2063908" y="2355151"/>
                </a:lnTo>
                <a:lnTo>
                  <a:pt x="2009433" y="2361880"/>
                </a:lnTo>
                <a:lnTo>
                  <a:pt x="1954381" y="2367429"/>
                </a:lnTo>
                <a:lnTo>
                  <a:pt x="1898781" y="2371779"/>
                </a:lnTo>
                <a:lnTo>
                  <a:pt x="1842661" y="2374911"/>
                </a:lnTo>
                <a:lnTo>
                  <a:pt x="1786051" y="2376804"/>
                </a:lnTo>
                <a:lnTo>
                  <a:pt x="1728977" y="2377440"/>
                </a:lnTo>
                <a:lnTo>
                  <a:pt x="1671904" y="2376804"/>
                </a:lnTo>
                <a:lnTo>
                  <a:pt x="1615294" y="2374911"/>
                </a:lnTo>
                <a:lnTo>
                  <a:pt x="1559174" y="2371779"/>
                </a:lnTo>
                <a:lnTo>
                  <a:pt x="1503574" y="2367429"/>
                </a:lnTo>
                <a:lnTo>
                  <a:pt x="1448522" y="2361880"/>
                </a:lnTo>
                <a:lnTo>
                  <a:pt x="1394047" y="2355151"/>
                </a:lnTo>
                <a:lnTo>
                  <a:pt x="1340176" y="2347262"/>
                </a:lnTo>
                <a:lnTo>
                  <a:pt x="1286938" y="2338234"/>
                </a:lnTo>
                <a:lnTo>
                  <a:pt x="1234363" y="2328084"/>
                </a:lnTo>
                <a:lnTo>
                  <a:pt x="1182477" y="2316833"/>
                </a:lnTo>
                <a:lnTo>
                  <a:pt x="1131311" y="2304501"/>
                </a:lnTo>
                <a:lnTo>
                  <a:pt x="1080891" y="2291106"/>
                </a:lnTo>
                <a:lnTo>
                  <a:pt x="1031248" y="2276670"/>
                </a:lnTo>
                <a:lnTo>
                  <a:pt x="982408" y="2261210"/>
                </a:lnTo>
                <a:lnTo>
                  <a:pt x="934402" y="2244747"/>
                </a:lnTo>
                <a:lnTo>
                  <a:pt x="887256" y="2227301"/>
                </a:lnTo>
                <a:lnTo>
                  <a:pt x="841000" y="2208891"/>
                </a:lnTo>
                <a:lnTo>
                  <a:pt x="795662" y="2189536"/>
                </a:lnTo>
                <a:lnTo>
                  <a:pt x="751271" y="2169256"/>
                </a:lnTo>
                <a:lnTo>
                  <a:pt x="707855" y="2148071"/>
                </a:lnTo>
                <a:lnTo>
                  <a:pt x="665442" y="2126001"/>
                </a:lnTo>
                <a:lnTo>
                  <a:pt x="624061" y="2103064"/>
                </a:lnTo>
                <a:lnTo>
                  <a:pt x="583741" y="2079281"/>
                </a:lnTo>
                <a:lnTo>
                  <a:pt x="544510" y="2054671"/>
                </a:lnTo>
                <a:lnTo>
                  <a:pt x="506396" y="2029253"/>
                </a:lnTo>
                <a:lnTo>
                  <a:pt x="469428" y="2003048"/>
                </a:lnTo>
                <a:lnTo>
                  <a:pt x="433635" y="1976074"/>
                </a:lnTo>
                <a:lnTo>
                  <a:pt x="399044" y="1948352"/>
                </a:lnTo>
                <a:lnTo>
                  <a:pt x="365684" y="1919901"/>
                </a:lnTo>
                <a:lnTo>
                  <a:pt x="333585" y="1890741"/>
                </a:lnTo>
                <a:lnTo>
                  <a:pt x="302773" y="1860891"/>
                </a:lnTo>
                <a:lnTo>
                  <a:pt x="273279" y="1830370"/>
                </a:lnTo>
                <a:lnTo>
                  <a:pt x="245129" y="1799199"/>
                </a:lnTo>
                <a:lnTo>
                  <a:pt x="218354" y="1767397"/>
                </a:lnTo>
                <a:lnTo>
                  <a:pt x="192980" y="1734983"/>
                </a:lnTo>
                <a:lnTo>
                  <a:pt x="169037" y="1701978"/>
                </a:lnTo>
                <a:lnTo>
                  <a:pt x="146554" y="1668400"/>
                </a:lnTo>
                <a:lnTo>
                  <a:pt x="125557" y="1634269"/>
                </a:lnTo>
                <a:lnTo>
                  <a:pt x="106077" y="1599605"/>
                </a:lnTo>
                <a:lnTo>
                  <a:pt x="88142" y="1564428"/>
                </a:lnTo>
                <a:lnTo>
                  <a:pt x="71779" y="1528757"/>
                </a:lnTo>
                <a:lnTo>
                  <a:pt x="57018" y="1492611"/>
                </a:lnTo>
                <a:lnTo>
                  <a:pt x="43887" y="1456011"/>
                </a:lnTo>
                <a:lnTo>
                  <a:pt x="32414" y="1418975"/>
                </a:lnTo>
                <a:lnTo>
                  <a:pt x="22628" y="1381524"/>
                </a:lnTo>
                <a:lnTo>
                  <a:pt x="14558" y="1343677"/>
                </a:lnTo>
                <a:lnTo>
                  <a:pt x="8231" y="1305453"/>
                </a:lnTo>
                <a:lnTo>
                  <a:pt x="3677" y="1266873"/>
                </a:lnTo>
                <a:lnTo>
                  <a:pt x="924" y="1227955"/>
                </a:lnTo>
                <a:lnTo>
                  <a:pt x="0" y="118872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339" y="3429000"/>
            <a:ext cx="1153795" cy="792480"/>
          </a:xfrm>
          <a:custGeom>
            <a:avLst/>
            <a:gdLst/>
            <a:ahLst/>
            <a:cxnLst/>
            <a:rect l="l" t="t" r="r" b="b"/>
            <a:pathLst>
              <a:path w="1153795" h="792479">
                <a:moveTo>
                  <a:pt x="576834" y="0"/>
                </a:moveTo>
                <a:lnTo>
                  <a:pt x="521290" y="1814"/>
                </a:lnTo>
                <a:lnTo>
                  <a:pt x="467238" y="7145"/>
                </a:lnTo>
                <a:lnTo>
                  <a:pt x="414920" y="15827"/>
                </a:lnTo>
                <a:lnTo>
                  <a:pt x="364578" y="27695"/>
                </a:lnTo>
                <a:lnTo>
                  <a:pt x="316453" y="42582"/>
                </a:lnTo>
                <a:lnTo>
                  <a:pt x="270788" y="60321"/>
                </a:lnTo>
                <a:lnTo>
                  <a:pt x="227824" y="80748"/>
                </a:lnTo>
                <a:lnTo>
                  <a:pt x="187804" y="103695"/>
                </a:lnTo>
                <a:lnTo>
                  <a:pt x="150969" y="128996"/>
                </a:lnTo>
                <a:lnTo>
                  <a:pt x="117561" y="156486"/>
                </a:lnTo>
                <a:lnTo>
                  <a:pt x="87823" y="185999"/>
                </a:lnTo>
                <a:lnTo>
                  <a:pt x="61996" y="217367"/>
                </a:lnTo>
                <a:lnTo>
                  <a:pt x="40323" y="250426"/>
                </a:lnTo>
                <a:lnTo>
                  <a:pt x="23044" y="285009"/>
                </a:lnTo>
                <a:lnTo>
                  <a:pt x="2641" y="358081"/>
                </a:lnTo>
                <a:lnTo>
                  <a:pt x="0" y="396239"/>
                </a:lnTo>
                <a:lnTo>
                  <a:pt x="2641" y="434398"/>
                </a:lnTo>
                <a:lnTo>
                  <a:pt x="23044" y="507470"/>
                </a:lnTo>
                <a:lnTo>
                  <a:pt x="40323" y="542053"/>
                </a:lnTo>
                <a:lnTo>
                  <a:pt x="61996" y="575112"/>
                </a:lnTo>
                <a:lnTo>
                  <a:pt x="87823" y="606480"/>
                </a:lnTo>
                <a:lnTo>
                  <a:pt x="117561" y="635993"/>
                </a:lnTo>
                <a:lnTo>
                  <a:pt x="150969" y="663483"/>
                </a:lnTo>
                <a:lnTo>
                  <a:pt x="187804" y="688784"/>
                </a:lnTo>
                <a:lnTo>
                  <a:pt x="227824" y="711731"/>
                </a:lnTo>
                <a:lnTo>
                  <a:pt x="270788" y="732158"/>
                </a:lnTo>
                <a:lnTo>
                  <a:pt x="316453" y="749897"/>
                </a:lnTo>
                <a:lnTo>
                  <a:pt x="364578" y="764784"/>
                </a:lnTo>
                <a:lnTo>
                  <a:pt x="414920" y="776652"/>
                </a:lnTo>
                <a:lnTo>
                  <a:pt x="467238" y="785334"/>
                </a:lnTo>
                <a:lnTo>
                  <a:pt x="521290" y="790665"/>
                </a:lnTo>
                <a:lnTo>
                  <a:pt x="576834" y="792480"/>
                </a:lnTo>
                <a:lnTo>
                  <a:pt x="632377" y="790665"/>
                </a:lnTo>
                <a:lnTo>
                  <a:pt x="686429" y="785334"/>
                </a:lnTo>
                <a:lnTo>
                  <a:pt x="738747" y="776652"/>
                </a:lnTo>
                <a:lnTo>
                  <a:pt x="789089" y="764784"/>
                </a:lnTo>
                <a:lnTo>
                  <a:pt x="837214" y="749897"/>
                </a:lnTo>
                <a:lnTo>
                  <a:pt x="882879" y="732158"/>
                </a:lnTo>
                <a:lnTo>
                  <a:pt x="925843" y="711731"/>
                </a:lnTo>
                <a:lnTo>
                  <a:pt x="965863" y="688784"/>
                </a:lnTo>
                <a:lnTo>
                  <a:pt x="1002698" y="663483"/>
                </a:lnTo>
                <a:lnTo>
                  <a:pt x="1036106" y="635993"/>
                </a:lnTo>
                <a:lnTo>
                  <a:pt x="1065844" y="606480"/>
                </a:lnTo>
                <a:lnTo>
                  <a:pt x="1091671" y="575112"/>
                </a:lnTo>
                <a:lnTo>
                  <a:pt x="1113344" y="542053"/>
                </a:lnTo>
                <a:lnTo>
                  <a:pt x="1130623" y="507470"/>
                </a:lnTo>
                <a:lnTo>
                  <a:pt x="1151026" y="434398"/>
                </a:lnTo>
                <a:lnTo>
                  <a:pt x="1153668" y="396239"/>
                </a:lnTo>
                <a:lnTo>
                  <a:pt x="1151026" y="358081"/>
                </a:lnTo>
                <a:lnTo>
                  <a:pt x="1130623" y="285009"/>
                </a:lnTo>
                <a:lnTo>
                  <a:pt x="1113344" y="250426"/>
                </a:lnTo>
                <a:lnTo>
                  <a:pt x="1091671" y="217367"/>
                </a:lnTo>
                <a:lnTo>
                  <a:pt x="1065844" y="185999"/>
                </a:lnTo>
                <a:lnTo>
                  <a:pt x="1036106" y="156486"/>
                </a:lnTo>
                <a:lnTo>
                  <a:pt x="1002698" y="128996"/>
                </a:lnTo>
                <a:lnTo>
                  <a:pt x="965863" y="103695"/>
                </a:lnTo>
                <a:lnTo>
                  <a:pt x="925843" y="80748"/>
                </a:lnTo>
                <a:lnTo>
                  <a:pt x="882879" y="60321"/>
                </a:lnTo>
                <a:lnTo>
                  <a:pt x="837214" y="42582"/>
                </a:lnTo>
                <a:lnTo>
                  <a:pt x="789089" y="27695"/>
                </a:lnTo>
                <a:lnTo>
                  <a:pt x="738747" y="15827"/>
                </a:lnTo>
                <a:lnTo>
                  <a:pt x="686429" y="7145"/>
                </a:lnTo>
                <a:lnTo>
                  <a:pt x="632377" y="1814"/>
                </a:lnTo>
                <a:lnTo>
                  <a:pt x="57683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9339" y="3429000"/>
            <a:ext cx="1153795" cy="792480"/>
          </a:xfrm>
          <a:custGeom>
            <a:avLst/>
            <a:gdLst/>
            <a:ahLst/>
            <a:cxnLst/>
            <a:rect l="l" t="t" r="r" b="b"/>
            <a:pathLst>
              <a:path w="1153795" h="792479">
                <a:moveTo>
                  <a:pt x="0" y="396239"/>
                </a:moveTo>
                <a:lnTo>
                  <a:pt x="2641" y="358081"/>
                </a:lnTo>
                <a:lnTo>
                  <a:pt x="23044" y="285009"/>
                </a:lnTo>
                <a:lnTo>
                  <a:pt x="40323" y="250426"/>
                </a:lnTo>
                <a:lnTo>
                  <a:pt x="61996" y="217367"/>
                </a:lnTo>
                <a:lnTo>
                  <a:pt x="87823" y="185999"/>
                </a:lnTo>
                <a:lnTo>
                  <a:pt x="117561" y="156486"/>
                </a:lnTo>
                <a:lnTo>
                  <a:pt x="150969" y="128996"/>
                </a:lnTo>
                <a:lnTo>
                  <a:pt x="187804" y="103695"/>
                </a:lnTo>
                <a:lnTo>
                  <a:pt x="227824" y="80748"/>
                </a:lnTo>
                <a:lnTo>
                  <a:pt x="270788" y="60321"/>
                </a:lnTo>
                <a:lnTo>
                  <a:pt x="316453" y="42582"/>
                </a:lnTo>
                <a:lnTo>
                  <a:pt x="364578" y="27695"/>
                </a:lnTo>
                <a:lnTo>
                  <a:pt x="414920" y="15827"/>
                </a:lnTo>
                <a:lnTo>
                  <a:pt x="467238" y="7145"/>
                </a:lnTo>
                <a:lnTo>
                  <a:pt x="521290" y="1814"/>
                </a:lnTo>
                <a:lnTo>
                  <a:pt x="576834" y="0"/>
                </a:lnTo>
                <a:lnTo>
                  <a:pt x="632377" y="1814"/>
                </a:lnTo>
                <a:lnTo>
                  <a:pt x="686429" y="7145"/>
                </a:lnTo>
                <a:lnTo>
                  <a:pt x="738747" y="15827"/>
                </a:lnTo>
                <a:lnTo>
                  <a:pt x="789089" y="27695"/>
                </a:lnTo>
                <a:lnTo>
                  <a:pt x="837214" y="42582"/>
                </a:lnTo>
                <a:lnTo>
                  <a:pt x="882879" y="60321"/>
                </a:lnTo>
                <a:lnTo>
                  <a:pt x="925843" y="80748"/>
                </a:lnTo>
                <a:lnTo>
                  <a:pt x="965863" y="103695"/>
                </a:lnTo>
                <a:lnTo>
                  <a:pt x="1002698" y="128996"/>
                </a:lnTo>
                <a:lnTo>
                  <a:pt x="1036106" y="156486"/>
                </a:lnTo>
                <a:lnTo>
                  <a:pt x="1065844" y="185999"/>
                </a:lnTo>
                <a:lnTo>
                  <a:pt x="1091671" y="217367"/>
                </a:lnTo>
                <a:lnTo>
                  <a:pt x="1113344" y="250426"/>
                </a:lnTo>
                <a:lnTo>
                  <a:pt x="1130623" y="285009"/>
                </a:lnTo>
                <a:lnTo>
                  <a:pt x="1151026" y="358081"/>
                </a:lnTo>
                <a:lnTo>
                  <a:pt x="1153668" y="396239"/>
                </a:lnTo>
                <a:lnTo>
                  <a:pt x="1151026" y="434398"/>
                </a:lnTo>
                <a:lnTo>
                  <a:pt x="1130623" y="507470"/>
                </a:lnTo>
                <a:lnTo>
                  <a:pt x="1113344" y="542053"/>
                </a:lnTo>
                <a:lnTo>
                  <a:pt x="1091671" y="575112"/>
                </a:lnTo>
                <a:lnTo>
                  <a:pt x="1065844" y="606480"/>
                </a:lnTo>
                <a:lnTo>
                  <a:pt x="1036106" y="635993"/>
                </a:lnTo>
                <a:lnTo>
                  <a:pt x="1002698" y="663483"/>
                </a:lnTo>
                <a:lnTo>
                  <a:pt x="965863" y="688784"/>
                </a:lnTo>
                <a:lnTo>
                  <a:pt x="925843" y="711731"/>
                </a:lnTo>
                <a:lnTo>
                  <a:pt x="882879" y="732158"/>
                </a:lnTo>
                <a:lnTo>
                  <a:pt x="837214" y="749897"/>
                </a:lnTo>
                <a:lnTo>
                  <a:pt x="789089" y="764784"/>
                </a:lnTo>
                <a:lnTo>
                  <a:pt x="738747" y="776652"/>
                </a:lnTo>
                <a:lnTo>
                  <a:pt x="686429" y="785334"/>
                </a:lnTo>
                <a:lnTo>
                  <a:pt x="632377" y="790665"/>
                </a:lnTo>
                <a:lnTo>
                  <a:pt x="576834" y="792480"/>
                </a:lnTo>
                <a:lnTo>
                  <a:pt x="521290" y="790665"/>
                </a:lnTo>
                <a:lnTo>
                  <a:pt x="467238" y="785334"/>
                </a:lnTo>
                <a:lnTo>
                  <a:pt x="414920" y="776652"/>
                </a:lnTo>
                <a:lnTo>
                  <a:pt x="364578" y="764784"/>
                </a:lnTo>
                <a:lnTo>
                  <a:pt x="316453" y="749897"/>
                </a:lnTo>
                <a:lnTo>
                  <a:pt x="270788" y="732158"/>
                </a:lnTo>
                <a:lnTo>
                  <a:pt x="227824" y="711731"/>
                </a:lnTo>
                <a:lnTo>
                  <a:pt x="187804" y="688784"/>
                </a:lnTo>
                <a:lnTo>
                  <a:pt x="150969" y="663483"/>
                </a:lnTo>
                <a:lnTo>
                  <a:pt x="117561" y="635993"/>
                </a:lnTo>
                <a:lnTo>
                  <a:pt x="87823" y="606480"/>
                </a:lnTo>
                <a:lnTo>
                  <a:pt x="61996" y="575112"/>
                </a:lnTo>
                <a:lnTo>
                  <a:pt x="40323" y="542053"/>
                </a:lnTo>
                <a:lnTo>
                  <a:pt x="23044" y="507470"/>
                </a:lnTo>
                <a:lnTo>
                  <a:pt x="2641" y="434398"/>
                </a:lnTo>
                <a:lnTo>
                  <a:pt x="0" y="3962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865501" y="3610482"/>
            <a:ext cx="102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9742" y="3398977"/>
            <a:ext cx="208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C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4102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Více </a:t>
            </a:r>
            <a:r>
              <a:rPr sz="4000" spc="-15" dirty="0"/>
              <a:t>validní</a:t>
            </a:r>
            <a:r>
              <a:rPr sz="4000" spc="-25" dirty="0"/>
              <a:t> </a:t>
            </a:r>
            <a:r>
              <a:rPr sz="4000" spc="-35" dirty="0"/>
              <a:t>ukazatel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51628" y="1817303"/>
            <a:ext cx="3940175" cy="1333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9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i="1" spc="-5" dirty="0">
                <a:latin typeface="Calibri"/>
                <a:cs typeface="Calibri"/>
              </a:rPr>
              <a:t>Indicator </a:t>
            </a:r>
            <a:r>
              <a:rPr sz="2600" spc="-5" dirty="0">
                <a:latin typeface="Calibri"/>
                <a:cs typeface="Calibri"/>
              </a:rPr>
              <a:t>(I) </a:t>
            </a:r>
            <a:r>
              <a:rPr sz="2600" spc="-15" dirty="0">
                <a:latin typeface="Calibri"/>
                <a:cs typeface="Calibri"/>
              </a:rPr>
              <a:t>někdy </a:t>
            </a:r>
            <a:r>
              <a:rPr sz="2600" spc="-10" dirty="0">
                <a:latin typeface="Calibri"/>
                <a:cs typeface="Calibri"/>
              </a:rPr>
              <a:t>ukazuje  </a:t>
            </a:r>
            <a:r>
              <a:rPr sz="2600" spc="-40" dirty="0">
                <a:latin typeface="Calibri"/>
                <a:cs typeface="Calibri"/>
              </a:rPr>
              <a:t>jevy, </a:t>
            </a:r>
            <a:r>
              <a:rPr sz="2600" spc="-15" dirty="0">
                <a:latin typeface="Calibri"/>
                <a:cs typeface="Calibri"/>
              </a:rPr>
              <a:t>které </a:t>
            </a:r>
            <a:r>
              <a:rPr sz="2600" spc="-5" dirty="0">
                <a:latin typeface="Calibri"/>
                <a:cs typeface="Calibri"/>
              </a:rPr>
              <a:t>nejsou </a:t>
            </a:r>
            <a:r>
              <a:rPr sz="2600" i="1" spc="-5" dirty="0">
                <a:latin typeface="Calibri"/>
                <a:cs typeface="Calibri"/>
              </a:rPr>
              <a:t>indicatem  </a:t>
            </a:r>
            <a:r>
              <a:rPr sz="2600" dirty="0">
                <a:latin typeface="Calibri"/>
                <a:cs typeface="Calibri"/>
              </a:rPr>
              <a:t>(C).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8" y="3225860"/>
            <a:ext cx="3926840" cy="274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9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10" dirty="0">
                <a:latin typeface="Calibri"/>
                <a:cs typeface="Calibri"/>
              </a:rPr>
              <a:t>Jestliže </a:t>
            </a:r>
            <a:r>
              <a:rPr sz="2600" spc="-5" dirty="0">
                <a:latin typeface="Calibri"/>
                <a:cs typeface="Calibri"/>
              </a:rPr>
              <a:t>se objeví </a:t>
            </a:r>
            <a:r>
              <a:rPr sz="2600" i="1" dirty="0">
                <a:latin typeface="Calibri"/>
                <a:cs typeface="Calibri"/>
              </a:rPr>
              <a:t>indicatum</a:t>
            </a:r>
            <a:r>
              <a:rPr sz="2600" dirty="0">
                <a:latin typeface="Calibri"/>
                <a:cs typeface="Calibri"/>
              </a:rPr>
              <a:t>,  </a:t>
            </a:r>
            <a:r>
              <a:rPr sz="2600" spc="-5" dirty="0">
                <a:latin typeface="Calibri"/>
                <a:cs typeface="Calibri"/>
              </a:rPr>
              <a:t>pak jej </a:t>
            </a:r>
            <a:r>
              <a:rPr sz="2600" i="1" spc="-5" dirty="0">
                <a:latin typeface="Calibri"/>
                <a:cs typeface="Calibri"/>
              </a:rPr>
              <a:t>indicator </a:t>
            </a:r>
            <a:r>
              <a:rPr sz="2600" spc="-25" dirty="0">
                <a:latin typeface="Calibri"/>
                <a:cs typeface="Calibri"/>
              </a:rPr>
              <a:t>vždy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ukáže.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2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45" dirty="0">
                <a:latin typeface="Calibri"/>
                <a:cs typeface="Calibri"/>
              </a:rPr>
              <a:t>Např.:</a:t>
            </a:r>
            <a:endParaRPr sz="2600">
              <a:latin typeface="Calibri"/>
              <a:cs typeface="Calibri"/>
            </a:endParaRPr>
          </a:p>
          <a:p>
            <a:pPr marL="184785" marR="1310640">
              <a:lnSpc>
                <a:spcPct val="110000"/>
              </a:lnSpc>
            </a:pPr>
            <a:r>
              <a:rPr sz="2600" spc="-5" dirty="0">
                <a:latin typeface="Calibri"/>
                <a:cs typeface="Calibri"/>
              </a:rPr>
              <a:t>Nejvyšší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dosažené  </a:t>
            </a:r>
            <a:r>
              <a:rPr sz="2600" spc="-15" dirty="0">
                <a:latin typeface="Calibri"/>
                <a:cs typeface="Calibri"/>
              </a:rPr>
              <a:t>vzdělání </a:t>
            </a:r>
            <a:r>
              <a:rPr sz="2600" spc="-5" dirty="0">
                <a:latin typeface="Calibri"/>
                <a:cs typeface="Calibri"/>
              </a:rPr>
              <a:t>(I);  Lidský </a:t>
            </a:r>
            <a:r>
              <a:rPr sz="2600" spc="-10" dirty="0">
                <a:latin typeface="Calibri"/>
                <a:cs typeface="Calibri"/>
              </a:rPr>
              <a:t>kapitál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(C)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123" y="2421635"/>
            <a:ext cx="3458210" cy="2376170"/>
          </a:xfrm>
          <a:custGeom>
            <a:avLst/>
            <a:gdLst/>
            <a:ahLst/>
            <a:cxnLst/>
            <a:rect l="l" t="t" r="r" b="b"/>
            <a:pathLst>
              <a:path w="3458210" h="2376170">
                <a:moveTo>
                  <a:pt x="1728977" y="0"/>
                </a:moveTo>
                <a:lnTo>
                  <a:pt x="1671904" y="634"/>
                </a:lnTo>
                <a:lnTo>
                  <a:pt x="1615294" y="2526"/>
                </a:lnTo>
                <a:lnTo>
                  <a:pt x="1559174" y="5656"/>
                </a:lnTo>
                <a:lnTo>
                  <a:pt x="1503574" y="10003"/>
                </a:lnTo>
                <a:lnTo>
                  <a:pt x="1448522" y="15548"/>
                </a:lnTo>
                <a:lnTo>
                  <a:pt x="1394047" y="22272"/>
                </a:lnTo>
                <a:lnTo>
                  <a:pt x="1340176" y="30155"/>
                </a:lnTo>
                <a:lnTo>
                  <a:pt x="1286938" y="39178"/>
                </a:lnTo>
                <a:lnTo>
                  <a:pt x="1234363" y="49320"/>
                </a:lnTo>
                <a:lnTo>
                  <a:pt x="1182477" y="60563"/>
                </a:lnTo>
                <a:lnTo>
                  <a:pt x="1131311" y="72887"/>
                </a:lnTo>
                <a:lnTo>
                  <a:pt x="1080891" y="86272"/>
                </a:lnTo>
                <a:lnTo>
                  <a:pt x="1031248" y="100699"/>
                </a:lnTo>
                <a:lnTo>
                  <a:pt x="982408" y="116148"/>
                </a:lnTo>
                <a:lnTo>
                  <a:pt x="934402" y="132599"/>
                </a:lnTo>
                <a:lnTo>
                  <a:pt x="887256" y="150033"/>
                </a:lnTo>
                <a:lnTo>
                  <a:pt x="841000" y="168431"/>
                </a:lnTo>
                <a:lnTo>
                  <a:pt x="795662" y="187773"/>
                </a:lnTo>
                <a:lnTo>
                  <a:pt x="751271" y="208039"/>
                </a:lnTo>
                <a:lnTo>
                  <a:pt x="707855" y="229209"/>
                </a:lnTo>
                <a:lnTo>
                  <a:pt x="665442" y="251265"/>
                </a:lnTo>
                <a:lnTo>
                  <a:pt x="624061" y="274186"/>
                </a:lnTo>
                <a:lnTo>
                  <a:pt x="583741" y="297953"/>
                </a:lnTo>
                <a:lnTo>
                  <a:pt x="544510" y="322547"/>
                </a:lnTo>
                <a:lnTo>
                  <a:pt x="506396" y="347948"/>
                </a:lnTo>
                <a:lnTo>
                  <a:pt x="469428" y="374136"/>
                </a:lnTo>
                <a:lnTo>
                  <a:pt x="433635" y="401091"/>
                </a:lnTo>
                <a:lnTo>
                  <a:pt x="399044" y="428795"/>
                </a:lnTo>
                <a:lnTo>
                  <a:pt x="365684" y="457227"/>
                </a:lnTo>
                <a:lnTo>
                  <a:pt x="333585" y="486369"/>
                </a:lnTo>
                <a:lnTo>
                  <a:pt x="302773" y="516200"/>
                </a:lnTo>
                <a:lnTo>
                  <a:pt x="273279" y="546700"/>
                </a:lnTo>
                <a:lnTo>
                  <a:pt x="245129" y="577852"/>
                </a:lnTo>
                <a:lnTo>
                  <a:pt x="218354" y="609633"/>
                </a:lnTo>
                <a:lnTo>
                  <a:pt x="192980" y="642026"/>
                </a:lnTo>
                <a:lnTo>
                  <a:pt x="169037" y="675011"/>
                </a:lnTo>
                <a:lnTo>
                  <a:pt x="146554" y="708568"/>
                </a:lnTo>
                <a:lnTo>
                  <a:pt x="125557" y="742677"/>
                </a:lnTo>
                <a:lnTo>
                  <a:pt x="106077" y="777319"/>
                </a:lnTo>
                <a:lnTo>
                  <a:pt x="88142" y="812474"/>
                </a:lnTo>
                <a:lnTo>
                  <a:pt x="71779" y="848124"/>
                </a:lnTo>
                <a:lnTo>
                  <a:pt x="57018" y="884247"/>
                </a:lnTo>
                <a:lnTo>
                  <a:pt x="43887" y="920825"/>
                </a:lnTo>
                <a:lnTo>
                  <a:pt x="32414" y="957838"/>
                </a:lnTo>
                <a:lnTo>
                  <a:pt x="22628" y="995267"/>
                </a:lnTo>
                <a:lnTo>
                  <a:pt x="14558" y="1033091"/>
                </a:lnTo>
                <a:lnTo>
                  <a:pt x="8231" y="1071292"/>
                </a:lnTo>
                <a:lnTo>
                  <a:pt x="3677" y="1109850"/>
                </a:lnTo>
                <a:lnTo>
                  <a:pt x="924" y="1148745"/>
                </a:lnTo>
                <a:lnTo>
                  <a:pt x="0" y="1187958"/>
                </a:lnTo>
                <a:lnTo>
                  <a:pt x="924" y="1227170"/>
                </a:lnTo>
                <a:lnTo>
                  <a:pt x="3677" y="1266065"/>
                </a:lnTo>
                <a:lnTo>
                  <a:pt x="8231" y="1304623"/>
                </a:lnTo>
                <a:lnTo>
                  <a:pt x="14558" y="1342824"/>
                </a:lnTo>
                <a:lnTo>
                  <a:pt x="22628" y="1380648"/>
                </a:lnTo>
                <a:lnTo>
                  <a:pt x="32414" y="1418077"/>
                </a:lnTo>
                <a:lnTo>
                  <a:pt x="43887" y="1455090"/>
                </a:lnTo>
                <a:lnTo>
                  <a:pt x="57018" y="1491668"/>
                </a:lnTo>
                <a:lnTo>
                  <a:pt x="71779" y="1527791"/>
                </a:lnTo>
                <a:lnTo>
                  <a:pt x="88142" y="1563441"/>
                </a:lnTo>
                <a:lnTo>
                  <a:pt x="106077" y="1598596"/>
                </a:lnTo>
                <a:lnTo>
                  <a:pt x="125557" y="1633238"/>
                </a:lnTo>
                <a:lnTo>
                  <a:pt x="146554" y="1667347"/>
                </a:lnTo>
                <a:lnTo>
                  <a:pt x="169037" y="1700904"/>
                </a:lnTo>
                <a:lnTo>
                  <a:pt x="192980" y="1733889"/>
                </a:lnTo>
                <a:lnTo>
                  <a:pt x="218354" y="1766282"/>
                </a:lnTo>
                <a:lnTo>
                  <a:pt x="245129" y="1798063"/>
                </a:lnTo>
                <a:lnTo>
                  <a:pt x="273279" y="1829215"/>
                </a:lnTo>
                <a:lnTo>
                  <a:pt x="302773" y="1859715"/>
                </a:lnTo>
                <a:lnTo>
                  <a:pt x="333585" y="1889546"/>
                </a:lnTo>
                <a:lnTo>
                  <a:pt x="365684" y="1918688"/>
                </a:lnTo>
                <a:lnTo>
                  <a:pt x="399044" y="1947120"/>
                </a:lnTo>
                <a:lnTo>
                  <a:pt x="433635" y="1974824"/>
                </a:lnTo>
                <a:lnTo>
                  <a:pt x="469428" y="2001779"/>
                </a:lnTo>
                <a:lnTo>
                  <a:pt x="506396" y="2027967"/>
                </a:lnTo>
                <a:lnTo>
                  <a:pt x="544510" y="2053368"/>
                </a:lnTo>
                <a:lnTo>
                  <a:pt x="583741" y="2077962"/>
                </a:lnTo>
                <a:lnTo>
                  <a:pt x="624061" y="2101729"/>
                </a:lnTo>
                <a:lnTo>
                  <a:pt x="665442" y="2124650"/>
                </a:lnTo>
                <a:lnTo>
                  <a:pt x="707855" y="2146706"/>
                </a:lnTo>
                <a:lnTo>
                  <a:pt x="751271" y="2167876"/>
                </a:lnTo>
                <a:lnTo>
                  <a:pt x="795662" y="2188142"/>
                </a:lnTo>
                <a:lnTo>
                  <a:pt x="841000" y="2207484"/>
                </a:lnTo>
                <a:lnTo>
                  <a:pt x="887256" y="2225882"/>
                </a:lnTo>
                <a:lnTo>
                  <a:pt x="934402" y="2243316"/>
                </a:lnTo>
                <a:lnTo>
                  <a:pt x="982408" y="2259767"/>
                </a:lnTo>
                <a:lnTo>
                  <a:pt x="1031248" y="2275216"/>
                </a:lnTo>
                <a:lnTo>
                  <a:pt x="1080891" y="2289643"/>
                </a:lnTo>
                <a:lnTo>
                  <a:pt x="1131311" y="2303028"/>
                </a:lnTo>
                <a:lnTo>
                  <a:pt x="1182477" y="2315352"/>
                </a:lnTo>
                <a:lnTo>
                  <a:pt x="1234363" y="2326595"/>
                </a:lnTo>
                <a:lnTo>
                  <a:pt x="1286938" y="2336737"/>
                </a:lnTo>
                <a:lnTo>
                  <a:pt x="1340176" y="2345760"/>
                </a:lnTo>
                <a:lnTo>
                  <a:pt x="1394047" y="2353643"/>
                </a:lnTo>
                <a:lnTo>
                  <a:pt x="1448522" y="2360367"/>
                </a:lnTo>
                <a:lnTo>
                  <a:pt x="1503574" y="2365912"/>
                </a:lnTo>
                <a:lnTo>
                  <a:pt x="1559174" y="2370259"/>
                </a:lnTo>
                <a:lnTo>
                  <a:pt x="1615294" y="2373389"/>
                </a:lnTo>
                <a:lnTo>
                  <a:pt x="1671904" y="2375281"/>
                </a:lnTo>
                <a:lnTo>
                  <a:pt x="1728977" y="2375916"/>
                </a:lnTo>
                <a:lnTo>
                  <a:pt x="1786051" y="2375281"/>
                </a:lnTo>
                <a:lnTo>
                  <a:pt x="1842661" y="2373389"/>
                </a:lnTo>
                <a:lnTo>
                  <a:pt x="1898781" y="2370259"/>
                </a:lnTo>
                <a:lnTo>
                  <a:pt x="1954381" y="2365912"/>
                </a:lnTo>
                <a:lnTo>
                  <a:pt x="2009433" y="2360367"/>
                </a:lnTo>
                <a:lnTo>
                  <a:pt x="2063908" y="2353643"/>
                </a:lnTo>
                <a:lnTo>
                  <a:pt x="2117779" y="2345760"/>
                </a:lnTo>
                <a:lnTo>
                  <a:pt x="2171017" y="2336737"/>
                </a:lnTo>
                <a:lnTo>
                  <a:pt x="2223592" y="2326595"/>
                </a:lnTo>
                <a:lnTo>
                  <a:pt x="2275478" y="2315352"/>
                </a:lnTo>
                <a:lnTo>
                  <a:pt x="2326644" y="2303028"/>
                </a:lnTo>
                <a:lnTo>
                  <a:pt x="2377064" y="2289643"/>
                </a:lnTo>
                <a:lnTo>
                  <a:pt x="2426707" y="2275216"/>
                </a:lnTo>
                <a:lnTo>
                  <a:pt x="2475547" y="2259767"/>
                </a:lnTo>
                <a:lnTo>
                  <a:pt x="2523553" y="2243316"/>
                </a:lnTo>
                <a:lnTo>
                  <a:pt x="2570699" y="2225882"/>
                </a:lnTo>
                <a:lnTo>
                  <a:pt x="2616955" y="2207484"/>
                </a:lnTo>
                <a:lnTo>
                  <a:pt x="2662293" y="2188142"/>
                </a:lnTo>
                <a:lnTo>
                  <a:pt x="2706684" y="2167876"/>
                </a:lnTo>
                <a:lnTo>
                  <a:pt x="2750100" y="2146706"/>
                </a:lnTo>
                <a:lnTo>
                  <a:pt x="2792513" y="2124650"/>
                </a:lnTo>
                <a:lnTo>
                  <a:pt x="2833894" y="2101729"/>
                </a:lnTo>
                <a:lnTo>
                  <a:pt x="2874214" y="2077962"/>
                </a:lnTo>
                <a:lnTo>
                  <a:pt x="2913445" y="2053368"/>
                </a:lnTo>
                <a:lnTo>
                  <a:pt x="2951559" y="2027967"/>
                </a:lnTo>
                <a:lnTo>
                  <a:pt x="2988527" y="2001779"/>
                </a:lnTo>
                <a:lnTo>
                  <a:pt x="3024320" y="1974824"/>
                </a:lnTo>
                <a:lnTo>
                  <a:pt x="3058911" y="1947120"/>
                </a:lnTo>
                <a:lnTo>
                  <a:pt x="3092271" y="1918688"/>
                </a:lnTo>
                <a:lnTo>
                  <a:pt x="3124370" y="1889546"/>
                </a:lnTo>
                <a:lnTo>
                  <a:pt x="3155182" y="1859715"/>
                </a:lnTo>
                <a:lnTo>
                  <a:pt x="3184676" y="1829215"/>
                </a:lnTo>
                <a:lnTo>
                  <a:pt x="3212826" y="1798063"/>
                </a:lnTo>
                <a:lnTo>
                  <a:pt x="3239601" y="1766282"/>
                </a:lnTo>
                <a:lnTo>
                  <a:pt x="3264975" y="1733889"/>
                </a:lnTo>
                <a:lnTo>
                  <a:pt x="3288918" y="1700904"/>
                </a:lnTo>
                <a:lnTo>
                  <a:pt x="3311401" y="1667347"/>
                </a:lnTo>
                <a:lnTo>
                  <a:pt x="3332398" y="1633238"/>
                </a:lnTo>
                <a:lnTo>
                  <a:pt x="3351878" y="1598596"/>
                </a:lnTo>
                <a:lnTo>
                  <a:pt x="3369813" y="1563441"/>
                </a:lnTo>
                <a:lnTo>
                  <a:pt x="3386176" y="1527791"/>
                </a:lnTo>
                <a:lnTo>
                  <a:pt x="3400937" y="1491668"/>
                </a:lnTo>
                <a:lnTo>
                  <a:pt x="3414068" y="1455090"/>
                </a:lnTo>
                <a:lnTo>
                  <a:pt x="3425541" y="1418077"/>
                </a:lnTo>
                <a:lnTo>
                  <a:pt x="3435327" y="1380648"/>
                </a:lnTo>
                <a:lnTo>
                  <a:pt x="3443397" y="1342824"/>
                </a:lnTo>
                <a:lnTo>
                  <a:pt x="3449724" y="1304623"/>
                </a:lnTo>
                <a:lnTo>
                  <a:pt x="3454278" y="1266065"/>
                </a:lnTo>
                <a:lnTo>
                  <a:pt x="3457031" y="1227170"/>
                </a:lnTo>
                <a:lnTo>
                  <a:pt x="3457955" y="1187958"/>
                </a:lnTo>
                <a:lnTo>
                  <a:pt x="3457031" y="1148745"/>
                </a:lnTo>
                <a:lnTo>
                  <a:pt x="3454278" y="1109850"/>
                </a:lnTo>
                <a:lnTo>
                  <a:pt x="3449724" y="1071292"/>
                </a:lnTo>
                <a:lnTo>
                  <a:pt x="3443397" y="1033091"/>
                </a:lnTo>
                <a:lnTo>
                  <a:pt x="3435327" y="995267"/>
                </a:lnTo>
                <a:lnTo>
                  <a:pt x="3425541" y="957838"/>
                </a:lnTo>
                <a:lnTo>
                  <a:pt x="3414068" y="920825"/>
                </a:lnTo>
                <a:lnTo>
                  <a:pt x="3400937" y="884247"/>
                </a:lnTo>
                <a:lnTo>
                  <a:pt x="3386176" y="848124"/>
                </a:lnTo>
                <a:lnTo>
                  <a:pt x="3369813" y="812474"/>
                </a:lnTo>
                <a:lnTo>
                  <a:pt x="3351878" y="777319"/>
                </a:lnTo>
                <a:lnTo>
                  <a:pt x="3332398" y="742677"/>
                </a:lnTo>
                <a:lnTo>
                  <a:pt x="3311401" y="708568"/>
                </a:lnTo>
                <a:lnTo>
                  <a:pt x="3288918" y="675011"/>
                </a:lnTo>
                <a:lnTo>
                  <a:pt x="3264975" y="642026"/>
                </a:lnTo>
                <a:lnTo>
                  <a:pt x="3239601" y="609633"/>
                </a:lnTo>
                <a:lnTo>
                  <a:pt x="3212826" y="577852"/>
                </a:lnTo>
                <a:lnTo>
                  <a:pt x="3184676" y="546700"/>
                </a:lnTo>
                <a:lnTo>
                  <a:pt x="3155182" y="516200"/>
                </a:lnTo>
                <a:lnTo>
                  <a:pt x="3124370" y="486369"/>
                </a:lnTo>
                <a:lnTo>
                  <a:pt x="3092271" y="457227"/>
                </a:lnTo>
                <a:lnTo>
                  <a:pt x="3058911" y="428795"/>
                </a:lnTo>
                <a:lnTo>
                  <a:pt x="3024320" y="401091"/>
                </a:lnTo>
                <a:lnTo>
                  <a:pt x="2988527" y="374136"/>
                </a:lnTo>
                <a:lnTo>
                  <a:pt x="2951559" y="347948"/>
                </a:lnTo>
                <a:lnTo>
                  <a:pt x="2913445" y="322547"/>
                </a:lnTo>
                <a:lnTo>
                  <a:pt x="2874214" y="297953"/>
                </a:lnTo>
                <a:lnTo>
                  <a:pt x="2833894" y="274186"/>
                </a:lnTo>
                <a:lnTo>
                  <a:pt x="2792513" y="251265"/>
                </a:lnTo>
                <a:lnTo>
                  <a:pt x="2750100" y="229209"/>
                </a:lnTo>
                <a:lnTo>
                  <a:pt x="2706684" y="208039"/>
                </a:lnTo>
                <a:lnTo>
                  <a:pt x="2662293" y="187773"/>
                </a:lnTo>
                <a:lnTo>
                  <a:pt x="2616955" y="168431"/>
                </a:lnTo>
                <a:lnTo>
                  <a:pt x="2570699" y="150033"/>
                </a:lnTo>
                <a:lnTo>
                  <a:pt x="2523553" y="132599"/>
                </a:lnTo>
                <a:lnTo>
                  <a:pt x="2475547" y="116148"/>
                </a:lnTo>
                <a:lnTo>
                  <a:pt x="2426707" y="100699"/>
                </a:lnTo>
                <a:lnTo>
                  <a:pt x="2377064" y="86272"/>
                </a:lnTo>
                <a:lnTo>
                  <a:pt x="2326644" y="72887"/>
                </a:lnTo>
                <a:lnTo>
                  <a:pt x="2275478" y="60563"/>
                </a:lnTo>
                <a:lnTo>
                  <a:pt x="2223592" y="49320"/>
                </a:lnTo>
                <a:lnTo>
                  <a:pt x="2171017" y="39178"/>
                </a:lnTo>
                <a:lnTo>
                  <a:pt x="2117779" y="30155"/>
                </a:lnTo>
                <a:lnTo>
                  <a:pt x="2063908" y="22272"/>
                </a:lnTo>
                <a:lnTo>
                  <a:pt x="2009433" y="15548"/>
                </a:lnTo>
                <a:lnTo>
                  <a:pt x="1954381" y="10003"/>
                </a:lnTo>
                <a:lnTo>
                  <a:pt x="1898781" y="5656"/>
                </a:lnTo>
                <a:lnTo>
                  <a:pt x="1842661" y="2526"/>
                </a:lnTo>
                <a:lnTo>
                  <a:pt x="1786051" y="634"/>
                </a:lnTo>
                <a:lnTo>
                  <a:pt x="1728977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123" y="2421635"/>
            <a:ext cx="3458210" cy="2376170"/>
          </a:xfrm>
          <a:custGeom>
            <a:avLst/>
            <a:gdLst/>
            <a:ahLst/>
            <a:cxnLst/>
            <a:rect l="l" t="t" r="r" b="b"/>
            <a:pathLst>
              <a:path w="3458210" h="2376170">
                <a:moveTo>
                  <a:pt x="0" y="1187958"/>
                </a:moveTo>
                <a:lnTo>
                  <a:pt x="924" y="1148745"/>
                </a:lnTo>
                <a:lnTo>
                  <a:pt x="3677" y="1109850"/>
                </a:lnTo>
                <a:lnTo>
                  <a:pt x="8231" y="1071292"/>
                </a:lnTo>
                <a:lnTo>
                  <a:pt x="14558" y="1033091"/>
                </a:lnTo>
                <a:lnTo>
                  <a:pt x="22628" y="995267"/>
                </a:lnTo>
                <a:lnTo>
                  <a:pt x="32414" y="957838"/>
                </a:lnTo>
                <a:lnTo>
                  <a:pt x="43887" y="920825"/>
                </a:lnTo>
                <a:lnTo>
                  <a:pt x="57018" y="884247"/>
                </a:lnTo>
                <a:lnTo>
                  <a:pt x="71779" y="848124"/>
                </a:lnTo>
                <a:lnTo>
                  <a:pt x="88142" y="812474"/>
                </a:lnTo>
                <a:lnTo>
                  <a:pt x="106077" y="777319"/>
                </a:lnTo>
                <a:lnTo>
                  <a:pt x="125557" y="742677"/>
                </a:lnTo>
                <a:lnTo>
                  <a:pt x="146554" y="708568"/>
                </a:lnTo>
                <a:lnTo>
                  <a:pt x="169037" y="675011"/>
                </a:lnTo>
                <a:lnTo>
                  <a:pt x="192980" y="642026"/>
                </a:lnTo>
                <a:lnTo>
                  <a:pt x="218354" y="609633"/>
                </a:lnTo>
                <a:lnTo>
                  <a:pt x="245129" y="577852"/>
                </a:lnTo>
                <a:lnTo>
                  <a:pt x="273279" y="546700"/>
                </a:lnTo>
                <a:lnTo>
                  <a:pt x="302773" y="516200"/>
                </a:lnTo>
                <a:lnTo>
                  <a:pt x="333585" y="486369"/>
                </a:lnTo>
                <a:lnTo>
                  <a:pt x="365684" y="457227"/>
                </a:lnTo>
                <a:lnTo>
                  <a:pt x="399044" y="428795"/>
                </a:lnTo>
                <a:lnTo>
                  <a:pt x="433635" y="401091"/>
                </a:lnTo>
                <a:lnTo>
                  <a:pt x="469428" y="374136"/>
                </a:lnTo>
                <a:lnTo>
                  <a:pt x="506396" y="347948"/>
                </a:lnTo>
                <a:lnTo>
                  <a:pt x="544510" y="322547"/>
                </a:lnTo>
                <a:lnTo>
                  <a:pt x="583741" y="297953"/>
                </a:lnTo>
                <a:lnTo>
                  <a:pt x="624061" y="274186"/>
                </a:lnTo>
                <a:lnTo>
                  <a:pt x="665442" y="251265"/>
                </a:lnTo>
                <a:lnTo>
                  <a:pt x="707855" y="229209"/>
                </a:lnTo>
                <a:lnTo>
                  <a:pt x="751271" y="208039"/>
                </a:lnTo>
                <a:lnTo>
                  <a:pt x="795662" y="187773"/>
                </a:lnTo>
                <a:lnTo>
                  <a:pt x="841000" y="168431"/>
                </a:lnTo>
                <a:lnTo>
                  <a:pt x="887256" y="150033"/>
                </a:lnTo>
                <a:lnTo>
                  <a:pt x="934402" y="132599"/>
                </a:lnTo>
                <a:lnTo>
                  <a:pt x="982408" y="116148"/>
                </a:lnTo>
                <a:lnTo>
                  <a:pt x="1031248" y="100699"/>
                </a:lnTo>
                <a:lnTo>
                  <a:pt x="1080891" y="86272"/>
                </a:lnTo>
                <a:lnTo>
                  <a:pt x="1131311" y="72887"/>
                </a:lnTo>
                <a:lnTo>
                  <a:pt x="1182477" y="60563"/>
                </a:lnTo>
                <a:lnTo>
                  <a:pt x="1234363" y="49320"/>
                </a:lnTo>
                <a:lnTo>
                  <a:pt x="1286938" y="39178"/>
                </a:lnTo>
                <a:lnTo>
                  <a:pt x="1340176" y="30155"/>
                </a:lnTo>
                <a:lnTo>
                  <a:pt x="1394047" y="22272"/>
                </a:lnTo>
                <a:lnTo>
                  <a:pt x="1448522" y="15548"/>
                </a:lnTo>
                <a:lnTo>
                  <a:pt x="1503574" y="10003"/>
                </a:lnTo>
                <a:lnTo>
                  <a:pt x="1559174" y="5656"/>
                </a:lnTo>
                <a:lnTo>
                  <a:pt x="1615294" y="2526"/>
                </a:lnTo>
                <a:lnTo>
                  <a:pt x="1671904" y="634"/>
                </a:lnTo>
                <a:lnTo>
                  <a:pt x="1728977" y="0"/>
                </a:lnTo>
                <a:lnTo>
                  <a:pt x="1786051" y="634"/>
                </a:lnTo>
                <a:lnTo>
                  <a:pt x="1842661" y="2526"/>
                </a:lnTo>
                <a:lnTo>
                  <a:pt x="1898781" y="5656"/>
                </a:lnTo>
                <a:lnTo>
                  <a:pt x="1954381" y="10003"/>
                </a:lnTo>
                <a:lnTo>
                  <a:pt x="2009433" y="15548"/>
                </a:lnTo>
                <a:lnTo>
                  <a:pt x="2063908" y="22272"/>
                </a:lnTo>
                <a:lnTo>
                  <a:pt x="2117779" y="30155"/>
                </a:lnTo>
                <a:lnTo>
                  <a:pt x="2171017" y="39178"/>
                </a:lnTo>
                <a:lnTo>
                  <a:pt x="2223592" y="49320"/>
                </a:lnTo>
                <a:lnTo>
                  <a:pt x="2275478" y="60563"/>
                </a:lnTo>
                <a:lnTo>
                  <a:pt x="2326644" y="72887"/>
                </a:lnTo>
                <a:lnTo>
                  <a:pt x="2377064" y="86272"/>
                </a:lnTo>
                <a:lnTo>
                  <a:pt x="2426707" y="100699"/>
                </a:lnTo>
                <a:lnTo>
                  <a:pt x="2475547" y="116148"/>
                </a:lnTo>
                <a:lnTo>
                  <a:pt x="2523553" y="132599"/>
                </a:lnTo>
                <a:lnTo>
                  <a:pt x="2570699" y="150033"/>
                </a:lnTo>
                <a:lnTo>
                  <a:pt x="2616955" y="168431"/>
                </a:lnTo>
                <a:lnTo>
                  <a:pt x="2662293" y="187773"/>
                </a:lnTo>
                <a:lnTo>
                  <a:pt x="2706684" y="208039"/>
                </a:lnTo>
                <a:lnTo>
                  <a:pt x="2750100" y="229209"/>
                </a:lnTo>
                <a:lnTo>
                  <a:pt x="2792513" y="251265"/>
                </a:lnTo>
                <a:lnTo>
                  <a:pt x="2833894" y="274186"/>
                </a:lnTo>
                <a:lnTo>
                  <a:pt x="2874214" y="297953"/>
                </a:lnTo>
                <a:lnTo>
                  <a:pt x="2913445" y="322547"/>
                </a:lnTo>
                <a:lnTo>
                  <a:pt x="2951559" y="347948"/>
                </a:lnTo>
                <a:lnTo>
                  <a:pt x="2988527" y="374136"/>
                </a:lnTo>
                <a:lnTo>
                  <a:pt x="3024320" y="401091"/>
                </a:lnTo>
                <a:lnTo>
                  <a:pt x="3058911" y="428795"/>
                </a:lnTo>
                <a:lnTo>
                  <a:pt x="3092271" y="457227"/>
                </a:lnTo>
                <a:lnTo>
                  <a:pt x="3124370" y="486369"/>
                </a:lnTo>
                <a:lnTo>
                  <a:pt x="3155182" y="516200"/>
                </a:lnTo>
                <a:lnTo>
                  <a:pt x="3184676" y="546700"/>
                </a:lnTo>
                <a:lnTo>
                  <a:pt x="3212826" y="577852"/>
                </a:lnTo>
                <a:lnTo>
                  <a:pt x="3239601" y="609633"/>
                </a:lnTo>
                <a:lnTo>
                  <a:pt x="3264975" y="642026"/>
                </a:lnTo>
                <a:lnTo>
                  <a:pt x="3288918" y="675011"/>
                </a:lnTo>
                <a:lnTo>
                  <a:pt x="3311401" y="708568"/>
                </a:lnTo>
                <a:lnTo>
                  <a:pt x="3332398" y="742677"/>
                </a:lnTo>
                <a:lnTo>
                  <a:pt x="3351878" y="777319"/>
                </a:lnTo>
                <a:lnTo>
                  <a:pt x="3369813" y="812474"/>
                </a:lnTo>
                <a:lnTo>
                  <a:pt x="3386176" y="848124"/>
                </a:lnTo>
                <a:lnTo>
                  <a:pt x="3400937" y="884247"/>
                </a:lnTo>
                <a:lnTo>
                  <a:pt x="3414068" y="920825"/>
                </a:lnTo>
                <a:lnTo>
                  <a:pt x="3425541" y="957838"/>
                </a:lnTo>
                <a:lnTo>
                  <a:pt x="3435327" y="995267"/>
                </a:lnTo>
                <a:lnTo>
                  <a:pt x="3443397" y="1033091"/>
                </a:lnTo>
                <a:lnTo>
                  <a:pt x="3449724" y="1071292"/>
                </a:lnTo>
                <a:lnTo>
                  <a:pt x="3454278" y="1109850"/>
                </a:lnTo>
                <a:lnTo>
                  <a:pt x="3457031" y="1148745"/>
                </a:lnTo>
                <a:lnTo>
                  <a:pt x="3457955" y="1187958"/>
                </a:lnTo>
                <a:lnTo>
                  <a:pt x="3457031" y="1227170"/>
                </a:lnTo>
                <a:lnTo>
                  <a:pt x="3454278" y="1266065"/>
                </a:lnTo>
                <a:lnTo>
                  <a:pt x="3449724" y="1304623"/>
                </a:lnTo>
                <a:lnTo>
                  <a:pt x="3443397" y="1342824"/>
                </a:lnTo>
                <a:lnTo>
                  <a:pt x="3435327" y="1380648"/>
                </a:lnTo>
                <a:lnTo>
                  <a:pt x="3425541" y="1418077"/>
                </a:lnTo>
                <a:lnTo>
                  <a:pt x="3414068" y="1455090"/>
                </a:lnTo>
                <a:lnTo>
                  <a:pt x="3400937" y="1491668"/>
                </a:lnTo>
                <a:lnTo>
                  <a:pt x="3386176" y="1527791"/>
                </a:lnTo>
                <a:lnTo>
                  <a:pt x="3369813" y="1563441"/>
                </a:lnTo>
                <a:lnTo>
                  <a:pt x="3351878" y="1598596"/>
                </a:lnTo>
                <a:lnTo>
                  <a:pt x="3332398" y="1633238"/>
                </a:lnTo>
                <a:lnTo>
                  <a:pt x="3311401" y="1667347"/>
                </a:lnTo>
                <a:lnTo>
                  <a:pt x="3288918" y="1700904"/>
                </a:lnTo>
                <a:lnTo>
                  <a:pt x="3264975" y="1733889"/>
                </a:lnTo>
                <a:lnTo>
                  <a:pt x="3239601" y="1766282"/>
                </a:lnTo>
                <a:lnTo>
                  <a:pt x="3212826" y="1798063"/>
                </a:lnTo>
                <a:lnTo>
                  <a:pt x="3184676" y="1829215"/>
                </a:lnTo>
                <a:lnTo>
                  <a:pt x="3155182" y="1859715"/>
                </a:lnTo>
                <a:lnTo>
                  <a:pt x="3124370" y="1889546"/>
                </a:lnTo>
                <a:lnTo>
                  <a:pt x="3092271" y="1918688"/>
                </a:lnTo>
                <a:lnTo>
                  <a:pt x="3058911" y="1947120"/>
                </a:lnTo>
                <a:lnTo>
                  <a:pt x="3024320" y="1974824"/>
                </a:lnTo>
                <a:lnTo>
                  <a:pt x="2988527" y="2001779"/>
                </a:lnTo>
                <a:lnTo>
                  <a:pt x="2951559" y="2027967"/>
                </a:lnTo>
                <a:lnTo>
                  <a:pt x="2913445" y="2053368"/>
                </a:lnTo>
                <a:lnTo>
                  <a:pt x="2874214" y="2077962"/>
                </a:lnTo>
                <a:lnTo>
                  <a:pt x="2833894" y="2101729"/>
                </a:lnTo>
                <a:lnTo>
                  <a:pt x="2792513" y="2124650"/>
                </a:lnTo>
                <a:lnTo>
                  <a:pt x="2750100" y="2146706"/>
                </a:lnTo>
                <a:lnTo>
                  <a:pt x="2706684" y="2167876"/>
                </a:lnTo>
                <a:lnTo>
                  <a:pt x="2662293" y="2188142"/>
                </a:lnTo>
                <a:lnTo>
                  <a:pt x="2616955" y="2207484"/>
                </a:lnTo>
                <a:lnTo>
                  <a:pt x="2570699" y="2225882"/>
                </a:lnTo>
                <a:lnTo>
                  <a:pt x="2523553" y="2243316"/>
                </a:lnTo>
                <a:lnTo>
                  <a:pt x="2475547" y="2259767"/>
                </a:lnTo>
                <a:lnTo>
                  <a:pt x="2426707" y="2275216"/>
                </a:lnTo>
                <a:lnTo>
                  <a:pt x="2377064" y="2289643"/>
                </a:lnTo>
                <a:lnTo>
                  <a:pt x="2326644" y="2303028"/>
                </a:lnTo>
                <a:lnTo>
                  <a:pt x="2275478" y="2315352"/>
                </a:lnTo>
                <a:lnTo>
                  <a:pt x="2223592" y="2326595"/>
                </a:lnTo>
                <a:lnTo>
                  <a:pt x="2171017" y="2336737"/>
                </a:lnTo>
                <a:lnTo>
                  <a:pt x="2117779" y="2345760"/>
                </a:lnTo>
                <a:lnTo>
                  <a:pt x="2063908" y="2353643"/>
                </a:lnTo>
                <a:lnTo>
                  <a:pt x="2009433" y="2360367"/>
                </a:lnTo>
                <a:lnTo>
                  <a:pt x="1954381" y="2365912"/>
                </a:lnTo>
                <a:lnTo>
                  <a:pt x="1898781" y="2370259"/>
                </a:lnTo>
                <a:lnTo>
                  <a:pt x="1842661" y="2373389"/>
                </a:lnTo>
                <a:lnTo>
                  <a:pt x="1786051" y="2375281"/>
                </a:lnTo>
                <a:lnTo>
                  <a:pt x="1728977" y="2375916"/>
                </a:lnTo>
                <a:lnTo>
                  <a:pt x="1671904" y="2375281"/>
                </a:lnTo>
                <a:lnTo>
                  <a:pt x="1615294" y="2373389"/>
                </a:lnTo>
                <a:lnTo>
                  <a:pt x="1559174" y="2370259"/>
                </a:lnTo>
                <a:lnTo>
                  <a:pt x="1503574" y="2365912"/>
                </a:lnTo>
                <a:lnTo>
                  <a:pt x="1448522" y="2360367"/>
                </a:lnTo>
                <a:lnTo>
                  <a:pt x="1394047" y="2353643"/>
                </a:lnTo>
                <a:lnTo>
                  <a:pt x="1340176" y="2345760"/>
                </a:lnTo>
                <a:lnTo>
                  <a:pt x="1286938" y="2336737"/>
                </a:lnTo>
                <a:lnTo>
                  <a:pt x="1234363" y="2326595"/>
                </a:lnTo>
                <a:lnTo>
                  <a:pt x="1182477" y="2315352"/>
                </a:lnTo>
                <a:lnTo>
                  <a:pt x="1131311" y="2303028"/>
                </a:lnTo>
                <a:lnTo>
                  <a:pt x="1080891" y="2289643"/>
                </a:lnTo>
                <a:lnTo>
                  <a:pt x="1031248" y="2275216"/>
                </a:lnTo>
                <a:lnTo>
                  <a:pt x="982408" y="2259767"/>
                </a:lnTo>
                <a:lnTo>
                  <a:pt x="934402" y="2243316"/>
                </a:lnTo>
                <a:lnTo>
                  <a:pt x="887256" y="2225882"/>
                </a:lnTo>
                <a:lnTo>
                  <a:pt x="841000" y="2207484"/>
                </a:lnTo>
                <a:lnTo>
                  <a:pt x="795662" y="2188142"/>
                </a:lnTo>
                <a:lnTo>
                  <a:pt x="751271" y="2167876"/>
                </a:lnTo>
                <a:lnTo>
                  <a:pt x="707855" y="2146706"/>
                </a:lnTo>
                <a:lnTo>
                  <a:pt x="665442" y="2124650"/>
                </a:lnTo>
                <a:lnTo>
                  <a:pt x="624061" y="2101729"/>
                </a:lnTo>
                <a:lnTo>
                  <a:pt x="583741" y="2077962"/>
                </a:lnTo>
                <a:lnTo>
                  <a:pt x="544510" y="2053368"/>
                </a:lnTo>
                <a:lnTo>
                  <a:pt x="506396" y="2027967"/>
                </a:lnTo>
                <a:lnTo>
                  <a:pt x="469428" y="2001779"/>
                </a:lnTo>
                <a:lnTo>
                  <a:pt x="433635" y="1974824"/>
                </a:lnTo>
                <a:lnTo>
                  <a:pt x="399044" y="1947120"/>
                </a:lnTo>
                <a:lnTo>
                  <a:pt x="365684" y="1918688"/>
                </a:lnTo>
                <a:lnTo>
                  <a:pt x="333585" y="1889546"/>
                </a:lnTo>
                <a:lnTo>
                  <a:pt x="302773" y="1859715"/>
                </a:lnTo>
                <a:lnTo>
                  <a:pt x="273279" y="1829215"/>
                </a:lnTo>
                <a:lnTo>
                  <a:pt x="245129" y="1798063"/>
                </a:lnTo>
                <a:lnTo>
                  <a:pt x="218354" y="1766282"/>
                </a:lnTo>
                <a:lnTo>
                  <a:pt x="192980" y="1733889"/>
                </a:lnTo>
                <a:lnTo>
                  <a:pt x="169037" y="1700904"/>
                </a:lnTo>
                <a:lnTo>
                  <a:pt x="146554" y="1667347"/>
                </a:lnTo>
                <a:lnTo>
                  <a:pt x="125557" y="1633238"/>
                </a:lnTo>
                <a:lnTo>
                  <a:pt x="106077" y="1598596"/>
                </a:lnTo>
                <a:lnTo>
                  <a:pt x="88142" y="1563441"/>
                </a:lnTo>
                <a:lnTo>
                  <a:pt x="71779" y="1527791"/>
                </a:lnTo>
                <a:lnTo>
                  <a:pt x="57018" y="1491668"/>
                </a:lnTo>
                <a:lnTo>
                  <a:pt x="43887" y="1455090"/>
                </a:lnTo>
                <a:lnTo>
                  <a:pt x="32414" y="1418077"/>
                </a:lnTo>
                <a:lnTo>
                  <a:pt x="22628" y="1380648"/>
                </a:lnTo>
                <a:lnTo>
                  <a:pt x="14558" y="1342824"/>
                </a:lnTo>
                <a:lnTo>
                  <a:pt x="8231" y="1304623"/>
                </a:lnTo>
                <a:lnTo>
                  <a:pt x="3677" y="1266065"/>
                </a:lnTo>
                <a:lnTo>
                  <a:pt x="924" y="1227170"/>
                </a:lnTo>
                <a:lnTo>
                  <a:pt x="0" y="118795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9235" y="3285744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79">
                <a:moveTo>
                  <a:pt x="576071" y="0"/>
                </a:moveTo>
                <a:lnTo>
                  <a:pt x="520595" y="1814"/>
                </a:lnTo>
                <a:lnTo>
                  <a:pt x="466610" y="7145"/>
                </a:lnTo>
                <a:lnTo>
                  <a:pt x="414358" y="15827"/>
                </a:lnTo>
                <a:lnTo>
                  <a:pt x="364080" y="27695"/>
                </a:lnTo>
                <a:lnTo>
                  <a:pt x="316017" y="42582"/>
                </a:lnTo>
                <a:lnTo>
                  <a:pt x="270412" y="60321"/>
                </a:lnTo>
                <a:lnTo>
                  <a:pt x="227506" y="80748"/>
                </a:lnTo>
                <a:lnTo>
                  <a:pt x="187540" y="103695"/>
                </a:lnTo>
                <a:lnTo>
                  <a:pt x="150755" y="128996"/>
                </a:lnTo>
                <a:lnTo>
                  <a:pt x="117394" y="156486"/>
                </a:lnTo>
                <a:lnTo>
                  <a:pt x="87698" y="185999"/>
                </a:lnTo>
                <a:lnTo>
                  <a:pt x="61907" y="217367"/>
                </a:lnTo>
                <a:lnTo>
                  <a:pt x="40264" y="250426"/>
                </a:lnTo>
                <a:lnTo>
                  <a:pt x="23011" y="285009"/>
                </a:lnTo>
                <a:lnTo>
                  <a:pt x="2637" y="358081"/>
                </a:lnTo>
                <a:lnTo>
                  <a:pt x="0" y="396239"/>
                </a:lnTo>
                <a:lnTo>
                  <a:pt x="2637" y="434398"/>
                </a:lnTo>
                <a:lnTo>
                  <a:pt x="23011" y="507470"/>
                </a:lnTo>
                <a:lnTo>
                  <a:pt x="40264" y="542053"/>
                </a:lnTo>
                <a:lnTo>
                  <a:pt x="61907" y="575112"/>
                </a:lnTo>
                <a:lnTo>
                  <a:pt x="87698" y="606480"/>
                </a:lnTo>
                <a:lnTo>
                  <a:pt x="117394" y="635993"/>
                </a:lnTo>
                <a:lnTo>
                  <a:pt x="150755" y="663483"/>
                </a:lnTo>
                <a:lnTo>
                  <a:pt x="187540" y="688784"/>
                </a:lnTo>
                <a:lnTo>
                  <a:pt x="227506" y="711731"/>
                </a:lnTo>
                <a:lnTo>
                  <a:pt x="270412" y="732158"/>
                </a:lnTo>
                <a:lnTo>
                  <a:pt x="316017" y="749897"/>
                </a:lnTo>
                <a:lnTo>
                  <a:pt x="364080" y="764784"/>
                </a:lnTo>
                <a:lnTo>
                  <a:pt x="414358" y="776652"/>
                </a:lnTo>
                <a:lnTo>
                  <a:pt x="466610" y="785334"/>
                </a:lnTo>
                <a:lnTo>
                  <a:pt x="520595" y="790665"/>
                </a:lnTo>
                <a:lnTo>
                  <a:pt x="576071" y="792479"/>
                </a:lnTo>
                <a:lnTo>
                  <a:pt x="631548" y="790665"/>
                </a:lnTo>
                <a:lnTo>
                  <a:pt x="685533" y="785334"/>
                </a:lnTo>
                <a:lnTo>
                  <a:pt x="737785" y="776652"/>
                </a:lnTo>
                <a:lnTo>
                  <a:pt x="788063" y="764784"/>
                </a:lnTo>
                <a:lnTo>
                  <a:pt x="836126" y="749897"/>
                </a:lnTo>
                <a:lnTo>
                  <a:pt x="881731" y="732158"/>
                </a:lnTo>
                <a:lnTo>
                  <a:pt x="924637" y="711731"/>
                </a:lnTo>
                <a:lnTo>
                  <a:pt x="964603" y="688784"/>
                </a:lnTo>
                <a:lnTo>
                  <a:pt x="1001388" y="663483"/>
                </a:lnTo>
                <a:lnTo>
                  <a:pt x="1034749" y="635993"/>
                </a:lnTo>
                <a:lnTo>
                  <a:pt x="1064445" y="606480"/>
                </a:lnTo>
                <a:lnTo>
                  <a:pt x="1090236" y="575112"/>
                </a:lnTo>
                <a:lnTo>
                  <a:pt x="1111879" y="542053"/>
                </a:lnTo>
                <a:lnTo>
                  <a:pt x="1129132" y="507470"/>
                </a:lnTo>
                <a:lnTo>
                  <a:pt x="1149506" y="434398"/>
                </a:lnTo>
                <a:lnTo>
                  <a:pt x="1152143" y="396239"/>
                </a:lnTo>
                <a:lnTo>
                  <a:pt x="1149506" y="358081"/>
                </a:lnTo>
                <a:lnTo>
                  <a:pt x="1129132" y="285009"/>
                </a:lnTo>
                <a:lnTo>
                  <a:pt x="1111879" y="250426"/>
                </a:lnTo>
                <a:lnTo>
                  <a:pt x="1090236" y="217367"/>
                </a:lnTo>
                <a:lnTo>
                  <a:pt x="1064445" y="185999"/>
                </a:lnTo>
                <a:lnTo>
                  <a:pt x="1034749" y="156486"/>
                </a:lnTo>
                <a:lnTo>
                  <a:pt x="1001388" y="128996"/>
                </a:lnTo>
                <a:lnTo>
                  <a:pt x="964603" y="103695"/>
                </a:lnTo>
                <a:lnTo>
                  <a:pt x="924637" y="80748"/>
                </a:lnTo>
                <a:lnTo>
                  <a:pt x="881731" y="60321"/>
                </a:lnTo>
                <a:lnTo>
                  <a:pt x="836126" y="42582"/>
                </a:lnTo>
                <a:lnTo>
                  <a:pt x="788063" y="27695"/>
                </a:lnTo>
                <a:lnTo>
                  <a:pt x="737785" y="15827"/>
                </a:lnTo>
                <a:lnTo>
                  <a:pt x="685533" y="7145"/>
                </a:lnTo>
                <a:lnTo>
                  <a:pt x="631548" y="1814"/>
                </a:lnTo>
                <a:lnTo>
                  <a:pt x="576071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9235" y="3285744"/>
            <a:ext cx="1152525" cy="792480"/>
          </a:xfrm>
          <a:custGeom>
            <a:avLst/>
            <a:gdLst/>
            <a:ahLst/>
            <a:cxnLst/>
            <a:rect l="l" t="t" r="r" b="b"/>
            <a:pathLst>
              <a:path w="1152525" h="792479">
                <a:moveTo>
                  <a:pt x="0" y="396239"/>
                </a:moveTo>
                <a:lnTo>
                  <a:pt x="2637" y="358081"/>
                </a:lnTo>
                <a:lnTo>
                  <a:pt x="23011" y="285009"/>
                </a:lnTo>
                <a:lnTo>
                  <a:pt x="40264" y="250426"/>
                </a:lnTo>
                <a:lnTo>
                  <a:pt x="61907" y="217367"/>
                </a:lnTo>
                <a:lnTo>
                  <a:pt x="87698" y="185999"/>
                </a:lnTo>
                <a:lnTo>
                  <a:pt x="117394" y="156486"/>
                </a:lnTo>
                <a:lnTo>
                  <a:pt x="150755" y="128996"/>
                </a:lnTo>
                <a:lnTo>
                  <a:pt x="187540" y="103695"/>
                </a:lnTo>
                <a:lnTo>
                  <a:pt x="227506" y="80748"/>
                </a:lnTo>
                <a:lnTo>
                  <a:pt x="270412" y="60321"/>
                </a:lnTo>
                <a:lnTo>
                  <a:pt x="316017" y="42582"/>
                </a:lnTo>
                <a:lnTo>
                  <a:pt x="364080" y="27695"/>
                </a:lnTo>
                <a:lnTo>
                  <a:pt x="414358" y="15827"/>
                </a:lnTo>
                <a:lnTo>
                  <a:pt x="466610" y="7145"/>
                </a:lnTo>
                <a:lnTo>
                  <a:pt x="520595" y="1814"/>
                </a:lnTo>
                <a:lnTo>
                  <a:pt x="576071" y="0"/>
                </a:lnTo>
                <a:lnTo>
                  <a:pt x="631548" y="1814"/>
                </a:lnTo>
                <a:lnTo>
                  <a:pt x="685533" y="7145"/>
                </a:lnTo>
                <a:lnTo>
                  <a:pt x="737785" y="15827"/>
                </a:lnTo>
                <a:lnTo>
                  <a:pt x="788063" y="27695"/>
                </a:lnTo>
                <a:lnTo>
                  <a:pt x="836126" y="42582"/>
                </a:lnTo>
                <a:lnTo>
                  <a:pt x="881731" y="60321"/>
                </a:lnTo>
                <a:lnTo>
                  <a:pt x="924637" y="80748"/>
                </a:lnTo>
                <a:lnTo>
                  <a:pt x="964603" y="103695"/>
                </a:lnTo>
                <a:lnTo>
                  <a:pt x="1001388" y="128996"/>
                </a:lnTo>
                <a:lnTo>
                  <a:pt x="1034749" y="156486"/>
                </a:lnTo>
                <a:lnTo>
                  <a:pt x="1064445" y="185999"/>
                </a:lnTo>
                <a:lnTo>
                  <a:pt x="1090236" y="217367"/>
                </a:lnTo>
                <a:lnTo>
                  <a:pt x="1111879" y="250426"/>
                </a:lnTo>
                <a:lnTo>
                  <a:pt x="1129132" y="285009"/>
                </a:lnTo>
                <a:lnTo>
                  <a:pt x="1149506" y="358081"/>
                </a:lnTo>
                <a:lnTo>
                  <a:pt x="1152143" y="396239"/>
                </a:lnTo>
                <a:lnTo>
                  <a:pt x="1149506" y="434398"/>
                </a:lnTo>
                <a:lnTo>
                  <a:pt x="1129132" y="507470"/>
                </a:lnTo>
                <a:lnTo>
                  <a:pt x="1111879" y="542053"/>
                </a:lnTo>
                <a:lnTo>
                  <a:pt x="1090236" y="575112"/>
                </a:lnTo>
                <a:lnTo>
                  <a:pt x="1064445" y="606480"/>
                </a:lnTo>
                <a:lnTo>
                  <a:pt x="1034749" y="635993"/>
                </a:lnTo>
                <a:lnTo>
                  <a:pt x="1001388" y="663483"/>
                </a:lnTo>
                <a:lnTo>
                  <a:pt x="964603" y="688784"/>
                </a:lnTo>
                <a:lnTo>
                  <a:pt x="924637" y="711731"/>
                </a:lnTo>
                <a:lnTo>
                  <a:pt x="881731" y="732158"/>
                </a:lnTo>
                <a:lnTo>
                  <a:pt x="836126" y="749897"/>
                </a:lnTo>
                <a:lnTo>
                  <a:pt x="788063" y="764784"/>
                </a:lnTo>
                <a:lnTo>
                  <a:pt x="737785" y="776652"/>
                </a:lnTo>
                <a:lnTo>
                  <a:pt x="685533" y="785334"/>
                </a:lnTo>
                <a:lnTo>
                  <a:pt x="631548" y="790665"/>
                </a:lnTo>
                <a:lnTo>
                  <a:pt x="576071" y="792479"/>
                </a:lnTo>
                <a:lnTo>
                  <a:pt x="520595" y="790665"/>
                </a:lnTo>
                <a:lnTo>
                  <a:pt x="466610" y="785334"/>
                </a:lnTo>
                <a:lnTo>
                  <a:pt x="414358" y="776652"/>
                </a:lnTo>
                <a:lnTo>
                  <a:pt x="364080" y="764784"/>
                </a:lnTo>
                <a:lnTo>
                  <a:pt x="316017" y="749897"/>
                </a:lnTo>
                <a:lnTo>
                  <a:pt x="270412" y="732158"/>
                </a:lnTo>
                <a:lnTo>
                  <a:pt x="227506" y="711731"/>
                </a:lnTo>
                <a:lnTo>
                  <a:pt x="187540" y="688784"/>
                </a:lnTo>
                <a:lnTo>
                  <a:pt x="150755" y="663483"/>
                </a:lnTo>
                <a:lnTo>
                  <a:pt x="117394" y="635993"/>
                </a:lnTo>
                <a:lnTo>
                  <a:pt x="87698" y="606480"/>
                </a:lnTo>
                <a:lnTo>
                  <a:pt x="61907" y="575112"/>
                </a:lnTo>
                <a:lnTo>
                  <a:pt x="40264" y="542053"/>
                </a:lnTo>
                <a:lnTo>
                  <a:pt x="23011" y="507470"/>
                </a:lnTo>
                <a:lnTo>
                  <a:pt x="2637" y="434398"/>
                </a:lnTo>
                <a:lnTo>
                  <a:pt x="0" y="39623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22626" y="3479672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8641" y="3115183"/>
            <a:ext cx="139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" y="0"/>
            <a:ext cx="9144000" cy="6858000"/>
          </a:xfrm>
          <a:prstGeom prst="rect">
            <a:avLst/>
          </a:prstGeom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860218" y="759826"/>
            <a:ext cx="8230045" cy="2625119"/>
          </a:xfrm>
          <a:prstGeom prst="rect">
            <a:avLst/>
          </a:prstGeom>
        </p:spPr>
        <p:txBody>
          <a:bodyPr vert="horz" wrap="square" lIns="0" tIns="359959" rIns="0" bIns="0" rtlCol="0">
            <a:spAutoFit/>
          </a:bodyPr>
          <a:lstStyle>
            <a:lvl1pPr marL="0">
              <a:defRPr sz="26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074795" indent="-172085">
              <a:spcBef>
                <a:spcPts val="409"/>
              </a:spcBef>
              <a:buClr>
                <a:srgbClr val="0000FF"/>
              </a:buClr>
              <a:buFont typeface="Wingdings"/>
              <a:buChar char=""/>
              <a:tabLst>
                <a:tab pos="4076065" algn="l"/>
              </a:tabLst>
            </a:pPr>
            <a:r>
              <a:rPr lang="cs-CZ" i="1" kern="0" spc="-5" dirty="0" err="1" smtClean="0"/>
              <a:t>Indicator</a:t>
            </a:r>
            <a:r>
              <a:rPr lang="cs-CZ" i="1" kern="0" spc="-5" dirty="0" smtClean="0"/>
              <a:t> </a:t>
            </a:r>
            <a:r>
              <a:rPr lang="cs-CZ" kern="0" spc="-5" dirty="0" smtClean="0"/>
              <a:t>(I) </a:t>
            </a:r>
            <a:r>
              <a:rPr lang="cs-CZ" kern="0" spc="-10" dirty="0" smtClean="0"/>
              <a:t>ukazuje</a:t>
            </a:r>
            <a:r>
              <a:rPr lang="cs-CZ" kern="0" spc="-100" dirty="0" smtClean="0"/>
              <a:t> </a:t>
            </a:r>
            <a:r>
              <a:rPr lang="cs-CZ" kern="0" spc="-15" dirty="0" smtClean="0"/>
              <a:t>pouze</a:t>
            </a:r>
          </a:p>
          <a:p>
            <a:pPr marL="4074795">
              <a:spcBef>
                <a:spcPts val="310"/>
              </a:spcBef>
            </a:pPr>
            <a:r>
              <a:rPr lang="cs-CZ" i="1" kern="0" dirty="0" err="1" smtClean="0"/>
              <a:t>indicatum</a:t>
            </a:r>
            <a:r>
              <a:rPr lang="cs-CZ" i="1" kern="0" spc="-20" dirty="0" smtClean="0"/>
              <a:t> </a:t>
            </a:r>
            <a:r>
              <a:rPr lang="cs-CZ" kern="0" dirty="0" smtClean="0"/>
              <a:t>(C).</a:t>
            </a:r>
          </a:p>
          <a:p>
            <a:pPr marL="4074795" marR="761365" indent="-172085">
              <a:lnSpc>
                <a:spcPct val="110000"/>
              </a:lnSpc>
              <a:spcBef>
                <a:spcPts val="795"/>
              </a:spcBef>
              <a:buClr>
                <a:srgbClr val="0000FF"/>
              </a:buClr>
              <a:buFont typeface="Wingdings"/>
              <a:buChar char=""/>
              <a:tabLst>
                <a:tab pos="4076065" algn="l"/>
              </a:tabLst>
            </a:pPr>
            <a:r>
              <a:rPr lang="cs-CZ" kern="0" spc="-10" dirty="0" smtClean="0"/>
              <a:t>Jestliže </a:t>
            </a:r>
            <a:r>
              <a:rPr lang="cs-CZ" kern="0" dirty="0" smtClean="0"/>
              <a:t>se </a:t>
            </a:r>
            <a:r>
              <a:rPr lang="cs-CZ" kern="0" spc="-5" dirty="0" smtClean="0"/>
              <a:t>objeví  </a:t>
            </a:r>
            <a:r>
              <a:rPr lang="cs-CZ" i="1" kern="0" dirty="0" err="1" smtClean="0"/>
              <a:t>indicatum</a:t>
            </a:r>
            <a:r>
              <a:rPr lang="cs-CZ" kern="0" dirty="0" smtClean="0"/>
              <a:t>, </a:t>
            </a:r>
            <a:r>
              <a:rPr lang="cs-CZ" kern="0" spc="-5" dirty="0" smtClean="0"/>
              <a:t>pak jej  </a:t>
            </a:r>
            <a:r>
              <a:rPr lang="cs-CZ" i="1" kern="0" spc="-5" dirty="0" err="1" smtClean="0"/>
              <a:t>indicator</a:t>
            </a:r>
            <a:r>
              <a:rPr lang="cs-CZ" i="1" kern="0" spc="-5" dirty="0" smtClean="0"/>
              <a:t> </a:t>
            </a:r>
            <a:r>
              <a:rPr lang="cs-CZ" kern="0" spc="-25" dirty="0" smtClean="0"/>
              <a:t>vždy</a:t>
            </a:r>
            <a:r>
              <a:rPr lang="cs-CZ" kern="0" spc="-85" dirty="0" smtClean="0"/>
              <a:t> </a:t>
            </a:r>
            <a:r>
              <a:rPr lang="cs-CZ" kern="0" spc="-20" dirty="0" smtClean="0"/>
              <a:t>ukáže.</a:t>
            </a:r>
            <a:endParaRPr lang="cs-CZ" kern="0" spc="-20" dirty="0"/>
          </a:p>
        </p:txBody>
      </p:sp>
      <p:sp>
        <p:nvSpPr>
          <p:cNvPr id="10" name="object 4"/>
          <p:cNvSpPr/>
          <p:nvPr/>
        </p:nvSpPr>
        <p:spPr>
          <a:xfrm>
            <a:off x="12706" y="89243"/>
            <a:ext cx="2110734" cy="1874520"/>
          </a:xfrm>
          <a:custGeom>
            <a:avLst/>
            <a:gdLst/>
            <a:ahLst/>
            <a:cxnLst/>
            <a:rect l="l" t="t" r="r" b="b"/>
            <a:pathLst>
              <a:path w="3168650" h="1874520">
                <a:moveTo>
                  <a:pt x="1584198" y="0"/>
                </a:moveTo>
                <a:lnTo>
                  <a:pt x="1524806" y="646"/>
                </a:lnTo>
                <a:lnTo>
                  <a:pt x="1465967" y="2570"/>
                </a:lnTo>
                <a:lnTo>
                  <a:pt x="1407718" y="5750"/>
                </a:lnTo>
                <a:lnTo>
                  <a:pt x="1350096" y="10161"/>
                </a:lnTo>
                <a:lnTo>
                  <a:pt x="1293142" y="15783"/>
                </a:lnTo>
                <a:lnTo>
                  <a:pt x="1236892" y="22592"/>
                </a:lnTo>
                <a:lnTo>
                  <a:pt x="1181385" y="30565"/>
                </a:lnTo>
                <a:lnTo>
                  <a:pt x="1126660" y="39681"/>
                </a:lnTo>
                <a:lnTo>
                  <a:pt x="1072755" y="49915"/>
                </a:lnTo>
                <a:lnTo>
                  <a:pt x="1019707" y="61246"/>
                </a:lnTo>
                <a:lnTo>
                  <a:pt x="967556" y="73652"/>
                </a:lnTo>
                <a:lnTo>
                  <a:pt x="916340" y="87108"/>
                </a:lnTo>
                <a:lnTo>
                  <a:pt x="866096" y="101593"/>
                </a:lnTo>
                <a:lnTo>
                  <a:pt x="816863" y="117084"/>
                </a:lnTo>
                <a:lnTo>
                  <a:pt x="768680" y="133558"/>
                </a:lnTo>
                <a:lnTo>
                  <a:pt x="721585" y="150993"/>
                </a:lnTo>
                <a:lnTo>
                  <a:pt x="675616" y="169367"/>
                </a:lnTo>
                <a:lnTo>
                  <a:pt x="630811" y="188655"/>
                </a:lnTo>
                <a:lnTo>
                  <a:pt x="587209" y="208836"/>
                </a:lnTo>
                <a:lnTo>
                  <a:pt x="544847" y="229888"/>
                </a:lnTo>
                <a:lnTo>
                  <a:pt x="503765" y="251786"/>
                </a:lnTo>
                <a:lnTo>
                  <a:pt x="464000" y="274510"/>
                </a:lnTo>
                <a:lnTo>
                  <a:pt x="425591" y="298036"/>
                </a:lnTo>
                <a:lnTo>
                  <a:pt x="388577" y="322341"/>
                </a:lnTo>
                <a:lnTo>
                  <a:pt x="352994" y="347403"/>
                </a:lnTo>
                <a:lnTo>
                  <a:pt x="318882" y="373199"/>
                </a:lnTo>
                <a:lnTo>
                  <a:pt x="286279" y="399707"/>
                </a:lnTo>
                <a:lnTo>
                  <a:pt x="255224" y="426904"/>
                </a:lnTo>
                <a:lnTo>
                  <a:pt x="225753" y="454767"/>
                </a:lnTo>
                <a:lnTo>
                  <a:pt x="197907" y="483273"/>
                </a:lnTo>
                <a:lnTo>
                  <a:pt x="171723" y="512401"/>
                </a:lnTo>
                <a:lnTo>
                  <a:pt x="147239" y="542127"/>
                </a:lnTo>
                <a:lnTo>
                  <a:pt x="103525" y="603283"/>
                </a:lnTo>
                <a:lnTo>
                  <a:pt x="67073" y="666560"/>
                </a:lnTo>
                <a:lnTo>
                  <a:pt x="38188" y="731778"/>
                </a:lnTo>
                <a:lnTo>
                  <a:pt x="17176" y="798754"/>
                </a:lnTo>
                <a:lnTo>
                  <a:pt x="4345" y="867309"/>
                </a:lnTo>
                <a:lnTo>
                  <a:pt x="0" y="937260"/>
                </a:lnTo>
                <a:lnTo>
                  <a:pt x="1092" y="972398"/>
                </a:lnTo>
                <a:lnTo>
                  <a:pt x="9719" y="1041674"/>
                </a:lnTo>
                <a:lnTo>
                  <a:pt x="26679" y="1109462"/>
                </a:lnTo>
                <a:lnTo>
                  <a:pt x="51665" y="1175581"/>
                </a:lnTo>
                <a:lnTo>
                  <a:pt x="84372" y="1239852"/>
                </a:lnTo>
                <a:lnTo>
                  <a:pt x="124494" y="1302091"/>
                </a:lnTo>
                <a:lnTo>
                  <a:pt x="171723" y="1362118"/>
                </a:lnTo>
                <a:lnTo>
                  <a:pt x="197907" y="1391246"/>
                </a:lnTo>
                <a:lnTo>
                  <a:pt x="225753" y="1419752"/>
                </a:lnTo>
                <a:lnTo>
                  <a:pt x="255224" y="1447615"/>
                </a:lnTo>
                <a:lnTo>
                  <a:pt x="286279" y="1474812"/>
                </a:lnTo>
                <a:lnTo>
                  <a:pt x="318882" y="1501320"/>
                </a:lnTo>
                <a:lnTo>
                  <a:pt x="352994" y="1527116"/>
                </a:lnTo>
                <a:lnTo>
                  <a:pt x="388577" y="1552178"/>
                </a:lnTo>
                <a:lnTo>
                  <a:pt x="425591" y="1576483"/>
                </a:lnTo>
                <a:lnTo>
                  <a:pt x="464000" y="1600009"/>
                </a:lnTo>
                <a:lnTo>
                  <a:pt x="503765" y="1622733"/>
                </a:lnTo>
                <a:lnTo>
                  <a:pt x="544847" y="1644631"/>
                </a:lnTo>
                <a:lnTo>
                  <a:pt x="587209" y="1665683"/>
                </a:lnTo>
                <a:lnTo>
                  <a:pt x="630811" y="1685864"/>
                </a:lnTo>
                <a:lnTo>
                  <a:pt x="675616" y="1705152"/>
                </a:lnTo>
                <a:lnTo>
                  <a:pt x="721585" y="1723526"/>
                </a:lnTo>
                <a:lnTo>
                  <a:pt x="768680" y="1740961"/>
                </a:lnTo>
                <a:lnTo>
                  <a:pt x="816863" y="1757435"/>
                </a:lnTo>
                <a:lnTo>
                  <a:pt x="866096" y="1772926"/>
                </a:lnTo>
                <a:lnTo>
                  <a:pt x="916340" y="1787411"/>
                </a:lnTo>
                <a:lnTo>
                  <a:pt x="967556" y="1800867"/>
                </a:lnTo>
                <a:lnTo>
                  <a:pt x="1019707" y="1813273"/>
                </a:lnTo>
                <a:lnTo>
                  <a:pt x="1072755" y="1824604"/>
                </a:lnTo>
                <a:lnTo>
                  <a:pt x="1126660" y="1834838"/>
                </a:lnTo>
                <a:lnTo>
                  <a:pt x="1181385" y="1843954"/>
                </a:lnTo>
                <a:lnTo>
                  <a:pt x="1236892" y="1851927"/>
                </a:lnTo>
                <a:lnTo>
                  <a:pt x="1293142" y="1858736"/>
                </a:lnTo>
                <a:lnTo>
                  <a:pt x="1350096" y="1864358"/>
                </a:lnTo>
                <a:lnTo>
                  <a:pt x="1407718" y="1868769"/>
                </a:lnTo>
                <a:lnTo>
                  <a:pt x="1465967" y="1871949"/>
                </a:lnTo>
                <a:lnTo>
                  <a:pt x="1524806" y="1873873"/>
                </a:lnTo>
                <a:lnTo>
                  <a:pt x="1584198" y="1874520"/>
                </a:lnTo>
                <a:lnTo>
                  <a:pt x="1643587" y="1873873"/>
                </a:lnTo>
                <a:lnTo>
                  <a:pt x="1702425" y="1871949"/>
                </a:lnTo>
                <a:lnTo>
                  <a:pt x="1760673" y="1868769"/>
                </a:lnTo>
                <a:lnTo>
                  <a:pt x="1818293" y="1864358"/>
                </a:lnTo>
                <a:lnTo>
                  <a:pt x="1875246" y="1858736"/>
                </a:lnTo>
                <a:lnTo>
                  <a:pt x="1931495" y="1851927"/>
                </a:lnTo>
                <a:lnTo>
                  <a:pt x="1987001" y="1843954"/>
                </a:lnTo>
                <a:lnTo>
                  <a:pt x="2041726" y="1834838"/>
                </a:lnTo>
                <a:lnTo>
                  <a:pt x="2095630" y="1824604"/>
                </a:lnTo>
                <a:lnTo>
                  <a:pt x="2148677" y="1813273"/>
                </a:lnTo>
                <a:lnTo>
                  <a:pt x="2200828" y="1800867"/>
                </a:lnTo>
                <a:lnTo>
                  <a:pt x="2252044" y="1787411"/>
                </a:lnTo>
                <a:lnTo>
                  <a:pt x="2302288" y="1772926"/>
                </a:lnTo>
                <a:lnTo>
                  <a:pt x="2351520" y="1757435"/>
                </a:lnTo>
                <a:lnTo>
                  <a:pt x="2399703" y="1740961"/>
                </a:lnTo>
                <a:lnTo>
                  <a:pt x="2446799" y="1723526"/>
                </a:lnTo>
                <a:lnTo>
                  <a:pt x="2492768" y="1705152"/>
                </a:lnTo>
                <a:lnTo>
                  <a:pt x="2537573" y="1685864"/>
                </a:lnTo>
                <a:lnTo>
                  <a:pt x="2581176" y="1665683"/>
                </a:lnTo>
                <a:lnTo>
                  <a:pt x="2623537" y="1644631"/>
                </a:lnTo>
                <a:lnTo>
                  <a:pt x="2664620" y="1622733"/>
                </a:lnTo>
                <a:lnTo>
                  <a:pt x="2704385" y="1600009"/>
                </a:lnTo>
                <a:lnTo>
                  <a:pt x="2742795" y="1576483"/>
                </a:lnTo>
                <a:lnTo>
                  <a:pt x="2779810" y="1552178"/>
                </a:lnTo>
                <a:lnTo>
                  <a:pt x="2815393" y="1527116"/>
                </a:lnTo>
                <a:lnTo>
                  <a:pt x="2849505" y="1501320"/>
                </a:lnTo>
                <a:lnTo>
                  <a:pt x="2882109" y="1474812"/>
                </a:lnTo>
                <a:lnTo>
                  <a:pt x="2913165" y="1447615"/>
                </a:lnTo>
                <a:lnTo>
                  <a:pt x="2942636" y="1419752"/>
                </a:lnTo>
                <a:lnTo>
                  <a:pt x="2970483" y="1391246"/>
                </a:lnTo>
                <a:lnTo>
                  <a:pt x="2996668" y="1362118"/>
                </a:lnTo>
                <a:lnTo>
                  <a:pt x="3021152" y="1332392"/>
                </a:lnTo>
                <a:lnTo>
                  <a:pt x="3064867" y="1271236"/>
                </a:lnTo>
                <a:lnTo>
                  <a:pt x="3101320" y="1207959"/>
                </a:lnTo>
                <a:lnTo>
                  <a:pt x="3130206" y="1142741"/>
                </a:lnTo>
                <a:lnTo>
                  <a:pt x="3151218" y="1075765"/>
                </a:lnTo>
                <a:lnTo>
                  <a:pt x="3164050" y="1007210"/>
                </a:lnTo>
                <a:lnTo>
                  <a:pt x="3168396" y="937260"/>
                </a:lnTo>
                <a:lnTo>
                  <a:pt x="3167303" y="902121"/>
                </a:lnTo>
                <a:lnTo>
                  <a:pt x="3158676" y="832845"/>
                </a:lnTo>
                <a:lnTo>
                  <a:pt x="3141715" y="765057"/>
                </a:lnTo>
                <a:lnTo>
                  <a:pt x="3116728" y="698938"/>
                </a:lnTo>
                <a:lnTo>
                  <a:pt x="3084020" y="634667"/>
                </a:lnTo>
                <a:lnTo>
                  <a:pt x="3043898" y="572428"/>
                </a:lnTo>
                <a:lnTo>
                  <a:pt x="2996668" y="512401"/>
                </a:lnTo>
                <a:lnTo>
                  <a:pt x="2970483" y="483273"/>
                </a:lnTo>
                <a:lnTo>
                  <a:pt x="2942636" y="454767"/>
                </a:lnTo>
                <a:lnTo>
                  <a:pt x="2913165" y="426904"/>
                </a:lnTo>
                <a:lnTo>
                  <a:pt x="2882109" y="399707"/>
                </a:lnTo>
                <a:lnTo>
                  <a:pt x="2849505" y="373199"/>
                </a:lnTo>
                <a:lnTo>
                  <a:pt x="2815393" y="347403"/>
                </a:lnTo>
                <a:lnTo>
                  <a:pt x="2779810" y="322341"/>
                </a:lnTo>
                <a:lnTo>
                  <a:pt x="2742795" y="298036"/>
                </a:lnTo>
                <a:lnTo>
                  <a:pt x="2704385" y="274510"/>
                </a:lnTo>
                <a:lnTo>
                  <a:pt x="2664620" y="251786"/>
                </a:lnTo>
                <a:lnTo>
                  <a:pt x="2623537" y="229888"/>
                </a:lnTo>
                <a:lnTo>
                  <a:pt x="2581176" y="208836"/>
                </a:lnTo>
                <a:lnTo>
                  <a:pt x="2537573" y="188655"/>
                </a:lnTo>
                <a:lnTo>
                  <a:pt x="2492768" y="169367"/>
                </a:lnTo>
                <a:lnTo>
                  <a:pt x="2446799" y="150993"/>
                </a:lnTo>
                <a:lnTo>
                  <a:pt x="2399703" y="133558"/>
                </a:lnTo>
                <a:lnTo>
                  <a:pt x="2351520" y="117084"/>
                </a:lnTo>
                <a:lnTo>
                  <a:pt x="2302288" y="101593"/>
                </a:lnTo>
                <a:lnTo>
                  <a:pt x="2252044" y="87108"/>
                </a:lnTo>
                <a:lnTo>
                  <a:pt x="2200828" y="73652"/>
                </a:lnTo>
                <a:lnTo>
                  <a:pt x="2148677" y="61246"/>
                </a:lnTo>
                <a:lnTo>
                  <a:pt x="2095630" y="49915"/>
                </a:lnTo>
                <a:lnTo>
                  <a:pt x="2041726" y="39681"/>
                </a:lnTo>
                <a:lnTo>
                  <a:pt x="1987001" y="30565"/>
                </a:lnTo>
                <a:lnTo>
                  <a:pt x="1931495" y="22592"/>
                </a:lnTo>
                <a:lnTo>
                  <a:pt x="1875246" y="15783"/>
                </a:lnTo>
                <a:lnTo>
                  <a:pt x="1818293" y="10161"/>
                </a:lnTo>
                <a:lnTo>
                  <a:pt x="1760673" y="5750"/>
                </a:lnTo>
                <a:lnTo>
                  <a:pt x="1702425" y="2570"/>
                </a:lnTo>
                <a:lnTo>
                  <a:pt x="1643587" y="646"/>
                </a:lnTo>
                <a:lnTo>
                  <a:pt x="158419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/>
          <p:cNvSpPr/>
          <p:nvPr/>
        </p:nvSpPr>
        <p:spPr>
          <a:xfrm>
            <a:off x="4702" y="89243"/>
            <a:ext cx="2126742" cy="1874520"/>
          </a:xfrm>
          <a:custGeom>
            <a:avLst/>
            <a:gdLst/>
            <a:ahLst/>
            <a:cxnLst/>
            <a:rect l="l" t="t" r="r" b="b"/>
            <a:pathLst>
              <a:path w="3168650" h="1874520">
                <a:moveTo>
                  <a:pt x="0" y="937260"/>
                </a:moveTo>
                <a:lnTo>
                  <a:pt x="4345" y="867309"/>
                </a:lnTo>
                <a:lnTo>
                  <a:pt x="17176" y="798754"/>
                </a:lnTo>
                <a:lnTo>
                  <a:pt x="38188" y="731778"/>
                </a:lnTo>
                <a:lnTo>
                  <a:pt x="67073" y="666560"/>
                </a:lnTo>
                <a:lnTo>
                  <a:pt x="103525" y="603283"/>
                </a:lnTo>
                <a:lnTo>
                  <a:pt x="147239" y="542127"/>
                </a:lnTo>
                <a:lnTo>
                  <a:pt x="171723" y="512401"/>
                </a:lnTo>
                <a:lnTo>
                  <a:pt x="197907" y="483273"/>
                </a:lnTo>
                <a:lnTo>
                  <a:pt x="225753" y="454767"/>
                </a:lnTo>
                <a:lnTo>
                  <a:pt x="255224" y="426904"/>
                </a:lnTo>
                <a:lnTo>
                  <a:pt x="286279" y="399707"/>
                </a:lnTo>
                <a:lnTo>
                  <a:pt x="318882" y="373199"/>
                </a:lnTo>
                <a:lnTo>
                  <a:pt x="352994" y="347403"/>
                </a:lnTo>
                <a:lnTo>
                  <a:pt x="388577" y="322341"/>
                </a:lnTo>
                <a:lnTo>
                  <a:pt x="425591" y="298036"/>
                </a:lnTo>
                <a:lnTo>
                  <a:pt x="464000" y="274510"/>
                </a:lnTo>
                <a:lnTo>
                  <a:pt x="503765" y="251786"/>
                </a:lnTo>
                <a:lnTo>
                  <a:pt x="544847" y="229888"/>
                </a:lnTo>
                <a:lnTo>
                  <a:pt x="587209" y="208836"/>
                </a:lnTo>
                <a:lnTo>
                  <a:pt x="630811" y="188655"/>
                </a:lnTo>
                <a:lnTo>
                  <a:pt x="675616" y="169367"/>
                </a:lnTo>
                <a:lnTo>
                  <a:pt x="721585" y="150993"/>
                </a:lnTo>
                <a:lnTo>
                  <a:pt x="768680" y="133558"/>
                </a:lnTo>
                <a:lnTo>
                  <a:pt x="816863" y="117084"/>
                </a:lnTo>
                <a:lnTo>
                  <a:pt x="866096" y="101593"/>
                </a:lnTo>
                <a:lnTo>
                  <a:pt x="916340" y="87108"/>
                </a:lnTo>
                <a:lnTo>
                  <a:pt x="967556" y="73652"/>
                </a:lnTo>
                <a:lnTo>
                  <a:pt x="1019707" y="61246"/>
                </a:lnTo>
                <a:lnTo>
                  <a:pt x="1072755" y="49915"/>
                </a:lnTo>
                <a:lnTo>
                  <a:pt x="1126660" y="39681"/>
                </a:lnTo>
                <a:lnTo>
                  <a:pt x="1181385" y="30565"/>
                </a:lnTo>
                <a:lnTo>
                  <a:pt x="1236892" y="22592"/>
                </a:lnTo>
                <a:lnTo>
                  <a:pt x="1293142" y="15783"/>
                </a:lnTo>
                <a:lnTo>
                  <a:pt x="1350096" y="10161"/>
                </a:lnTo>
                <a:lnTo>
                  <a:pt x="1407718" y="5750"/>
                </a:lnTo>
                <a:lnTo>
                  <a:pt x="1465967" y="2570"/>
                </a:lnTo>
                <a:lnTo>
                  <a:pt x="1524806" y="646"/>
                </a:lnTo>
                <a:lnTo>
                  <a:pt x="1584198" y="0"/>
                </a:lnTo>
                <a:lnTo>
                  <a:pt x="1643587" y="646"/>
                </a:lnTo>
                <a:lnTo>
                  <a:pt x="1702425" y="2570"/>
                </a:lnTo>
                <a:lnTo>
                  <a:pt x="1760673" y="5750"/>
                </a:lnTo>
                <a:lnTo>
                  <a:pt x="1818293" y="10161"/>
                </a:lnTo>
                <a:lnTo>
                  <a:pt x="1875246" y="15783"/>
                </a:lnTo>
                <a:lnTo>
                  <a:pt x="1931495" y="22592"/>
                </a:lnTo>
                <a:lnTo>
                  <a:pt x="1987001" y="30565"/>
                </a:lnTo>
                <a:lnTo>
                  <a:pt x="2041726" y="39681"/>
                </a:lnTo>
                <a:lnTo>
                  <a:pt x="2095630" y="49915"/>
                </a:lnTo>
                <a:lnTo>
                  <a:pt x="2148677" y="61246"/>
                </a:lnTo>
                <a:lnTo>
                  <a:pt x="2200828" y="73652"/>
                </a:lnTo>
                <a:lnTo>
                  <a:pt x="2252044" y="87108"/>
                </a:lnTo>
                <a:lnTo>
                  <a:pt x="2302288" y="101593"/>
                </a:lnTo>
                <a:lnTo>
                  <a:pt x="2351520" y="117084"/>
                </a:lnTo>
                <a:lnTo>
                  <a:pt x="2399703" y="133558"/>
                </a:lnTo>
                <a:lnTo>
                  <a:pt x="2446799" y="150993"/>
                </a:lnTo>
                <a:lnTo>
                  <a:pt x="2492768" y="169367"/>
                </a:lnTo>
                <a:lnTo>
                  <a:pt x="2537573" y="188655"/>
                </a:lnTo>
                <a:lnTo>
                  <a:pt x="2581176" y="208836"/>
                </a:lnTo>
                <a:lnTo>
                  <a:pt x="2623537" y="229888"/>
                </a:lnTo>
                <a:lnTo>
                  <a:pt x="2664620" y="251786"/>
                </a:lnTo>
                <a:lnTo>
                  <a:pt x="2704385" y="274510"/>
                </a:lnTo>
                <a:lnTo>
                  <a:pt x="2742795" y="298036"/>
                </a:lnTo>
                <a:lnTo>
                  <a:pt x="2779810" y="322341"/>
                </a:lnTo>
                <a:lnTo>
                  <a:pt x="2815393" y="347403"/>
                </a:lnTo>
                <a:lnTo>
                  <a:pt x="2849505" y="373199"/>
                </a:lnTo>
                <a:lnTo>
                  <a:pt x="2882109" y="399707"/>
                </a:lnTo>
                <a:lnTo>
                  <a:pt x="2913165" y="426904"/>
                </a:lnTo>
                <a:lnTo>
                  <a:pt x="2942636" y="454767"/>
                </a:lnTo>
                <a:lnTo>
                  <a:pt x="2970483" y="483273"/>
                </a:lnTo>
                <a:lnTo>
                  <a:pt x="2996668" y="512401"/>
                </a:lnTo>
                <a:lnTo>
                  <a:pt x="3021152" y="542127"/>
                </a:lnTo>
                <a:lnTo>
                  <a:pt x="3064867" y="603283"/>
                </a:lnTo>
                <a:lnTo>
                  <a:pt x="3101320" y="666560"/>
                </a:lnTo>
                <a:lnTo>
                  <a:pt x="3130206" y="731778"/>
                </a:lnTo>
                <a:lnTo>
                  <a:pt x="3151218" y="798754"/>
                </a:lnTo>
                <a:lnTo>
                  <a:pt x="3164050" y="867309"/>
                </a:lnTo>
                <a:lnTo>
                  <a:pt x="3168396" y="937260"/>
                </a:lnTo>
                <a:lnTo>
                  <a:pt x="3167303" y="972398"/>
                </a:lnTo>
                <a:lnTo>
                  <a:pt x="3158676" y="1041674"/>
                </a:lnTo>
                <a:lnTo>
                  <a:pt x="3141715" y="1109462"/>
                </a:lnTo>
                <a:lnTo>
                  <a:pt x="3116728" y="1175581"/>
                </a:lnTo>
                <a:lnTo>
                  <a:pt x="3084020" y="1239852"/>
                </a:lnTo>
                <a:lnTo>
                  <a:pt x="3043898" y="1302091"/>
                </a:lnTo>
                <a:lnTo>
                  <a:pt x="2996668" y="1362118"/>
                </a:lnTo>
                <a:lnTo>
                  <a:pt x="2970483" y="1391246"/>
                </a:lnTo>
                <a:lnTo>
                  <a:pt x="2942636" y="1419752"/>
                </a:lnTo>
                <a:lnTo>
                  <a:pt x="2913165" y="1447615"/>
                </a:lnTo>
                <a:lnTo>
                  <a:pt x="2882109" y="1474812"/>
                </a:lnTo>
                <a:lnTo>
                  <a:pt x="2849505" y="1501320"/>
                </a:lnTo>
                <a:lnTo>
                  <a:pt x="2815393" y="1527116"/>
                </a:lnTo>
                <a:lnTo>
                  <a:pt x="2779810" y="1552178"/>
                </a:lnTo>
                <a:lnTo>
                  <a:pt x="2742795" y="1576483"/>
                </a:lnTo>
                <a:lnTo>
                  <a:pt x="2704385" y="1600009"/>
                </a:lnTo>
                <a:lnTo>
                  <a:pt x="2664620" y="1622733"/>
                </a:lnTo>
                <a:lnTo>
                  <a:pt x="2623537" y="1644631"/>
                </a:lnTo>
                <a:lnTo>
                  <a:pt x="2581176" y="1665683"/>
                </a:lnTo>
                <a:lnTo>
                  <a:pt x="2537573" y="1685864"/>
                </a:lnTo>
                <a:lnTo>
                  <a:pt x="2492768" y="1705152"/>
                </a:lnTo>
                <a:lnTo>
                  <a:pt x="2446799" y="1723526"/>
                </a:lnTo>
                <a:lnTo>
                  <a:pt x="2399703" y="1740961"/>
                </a:lnTo>
                <a:lnTo>
                  <a:pt x="2351520" y="1757435"/>
                </a:lnTo>
                <a:lnTo>
                  <a:pt x="2302288" y="1772926"/>
                </a:lnTo>
                <a:lnTo>
                  <a:pt x="2252044" y="1787411"/>
                </a:lnTo>
                <a:lnTo>
                  <a:pt x="2200828" y="1800867"/>
                </a:lnTo>
                <a:lnTo>
                  <a:pt x="2148677" y="1813273"/>
                </a:lnTo>
                <a:lnTo>
                  <a:pt x="2095630" y="1824604"/>
                </a:lnTo>
                <a:lnTo>
                  <a:pt x="2041726" y="1834838"/>
                </a:lnTo>
                <a:lnTo>
                  <a:pt x="1987001" y="1843954"/>
                </a:lnTo>
                <a:lnTo>
                  <a:pt x="1931495" y="1851927"/>
                </a:lnTo>
                <a:lnTo>
                  <a:pt x="1875246" y="1858736"/>
                </a:lnTo>
                <a:lnTo>
                  <a:pt x="1818293" y="1864358"/>
                </a:lnTo>
                <a:lnTo>
                  <a:pt x="1760673" y="1868769"/>
                </a:lnTo>
                <a:lnTo>
                  <a:pt x="1702425" y="1871949"/>
                </a:lnTo>
                <a:lnTo>
                  <a:pt x="1643587" y="1873873"/>
                </a:lnTo>
                <a:lnTo>
                  <a:pt x="1584198" y="1874520"/>
                </a:lnTo>
                <a:lnTo>
                  <a:pt x="1524806" y="1873873"/>
                </a:lnTo>
                <a:lnTo>
                  <a:pt x="1465967" y="1871949"/>
                </a:lnTo>
                <a:lnTo>
                  <a:pt x="1407718" y="1868769"/>
                </a:lnTo>
                <a:lnTo>
                  <a:pt x="1350096" y="1864358"/>
                </a:lnTo>
                <a:lnTo>
                  <a:pt x="1293142" y="1858736"/>
                </a:lnTo>
                <a:lnTo>
                  <a:pt x="1236892" y="1851927"/>
                </a:lnTo>
                <a:lnTo>
                  <a:pt x="1181385" y="1843954"/>
                </a:lnTo>
                <a:lnTo>
                  <a:pt x="1126660" y="1834838"/>
                </a:lnTo>
                <a:lnTo>
                  <a:pt x="1072755" y="1824604"/>
                </a:lnTo>
                <a:lnTo>
                  <a:pt x="1019707" y="1813273"/>
                </a:lnTo>
                <a:lnTo>
                  <a:pt x="967556" y="1800867"/>
                </a:lnTo>
                <a:lnTo>
                  <a:pt x="916340" y="1787411"/>
                </a:lnTo>
                <a:lnTo>
                  <a:pt x="866096" y="1772926"/>
                </a:lnTo>
                <a:lnTo>
                  <a:pt x="816863" y="1757435"/>
                </a:lnTo>
                <a:lnTo>
                  <a:pt x="768680" y="1740961"/>
                </a:lnTo>
                <a:lnTo>
                  <a:pt x="721585" y="1723526"/>
                </a:lnTo>
                <a:lnTo>
                  <a:pt x="675616" y="1705152"/>
                </a:lnTo>
                <a:lnTo>
                  <a:pt x="630811" y="1685864"/>
                </a:lnTo>
                <a:lnTo>
                  <a:pt x="587209" y="1665683"/>
                </a:lnTo>
                <a:lnTo>
                  <a:pt x="544847" y="1644631"/>
                </a:lnTo>
                <a:lnTo>
                  <a:pt x="503765" y="1622733"/>
                </a:lnTo>
                <a:lnTo>
                  <a:pt x="464000" y="1600009"/>
                </a:lnTo>
                <a:lnTo>
                  <a:pt x="425591" y="1576483"/>
                </a:lnTo>
                <a:lnTo>
                  <a:pt x="388577" y="1552178"/>
                </a:lnTo>
                <a:lnTo>
                  <a:pt x="352994" y="1527116"/>
                </a:lnTo>
                <a:lnTo>
                  <a:pt x="318882" y="1501320"/>
                </a:lnTo>
                <a:lnTo>
                  <a:pt x="286279" y="1474812"/>
                </a:lnTo>
                <a:lnTo>
                  <a:pt x="255224" y="1447615"/>
                </a:lnTo>
                <a:lnTo>
                  <a:pt x="225753" y="1419752"/>
                </a:lnTo>
                <a:lnTo>
                  <a:pt x="197907" y="1391246"/>
                </a:lnTo>
                <a:lnTo>
                  <a:pt x="171723" y="1362118"/>
                </a:lnTo>
                <a:lnTo>
                  <a:pt x="147239" y="1332392"/>
                </a:lnTo>
                <a:lnTo>
                  <a:pt x="103525" y="1271236"/>
                </a:lnTo>
                <a:lnTo>
                  <a:pt x="67073" y="1207959"/>
                </a:lnTo>
                <a:lnTo>
                  <a:pt x="38188" y="1142741"/>
                </a:lnTo>
                <a:lnTo>
                  <a:pt x="17176" y="1075765"/>
                </a:lnTo>
                <a:lnTo>
                  <a:pt x="4345" y="1007210"/>
                </a:lnTo>
                <a:lnTo>
                  <a:pt x="0" y="937260"/>
                </a:lnTo>
                <a:close/>
              </a:path>
            </a:pathLst>
          </a:custGeom>
          <a:ln w="25908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 txBox="1"/>
          <p:nvPr/>
        </p:nvSpPr>
        <p:spPr>
          <a:xfrm flipH="1">
            <a:off x="860218" y="864537"/>
            <a:ext cx="9245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IC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24399" y="568405"/>
            <a:ext cx="4373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3600" b="1" i="1" spc="-10" dirty="0"/>
              <a:t>Zcela </a:t>
            </a:r>
            <a:r>
              <a:rPr lang="cs-CZ" sz="3600" b="1" i="1" spc="-15" dirty="0"/>
              <a:t>validní </a:t>
            </a:r>
            <a:r>
              <a:rPr lang="cs-CZ" sz="3600" b="1" i="1" spc="-35" dirty="0"/>
              <a:t>ukazatel</a:t>
            </a:r>
            <a:endParaRPr lang="cs-CZ" sz="3600" b="1" i="1" dirty="0"/>
          </a:p>
        </p:txBody>
      </p:sp>
    </p:spTree>
    <p:extLst>
      <p:ext uri="{BB962C8B-B14F-4D97-AF65-F5344CB8AC3E}">
        <p14:creationId xmlns:p14="http://schemas.microsoft.com/office/powerpoint/2010/main" val="284138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332930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Seminář,</a:t>
            </a:r>
            <a:r>
              <a:rPr sz="4000" spc="-45" dirty="0"/>
              <a:t> </a:t>
            </a:r>
            <a:r>
              <a:rPr sz="4000" spc="-5" dirty="0"/>
              <a:t>příklad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817303"/>
            <a:ext cx="7654290" cy="3817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6350" indent="-172085">
              <a:lnSpc>
                <a:spcPct val="110000"/>
              </a:lnSpc>
              <a:spcBef>
                <a:spcPts val="9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15" dirty="0">
                <a:latin typeface="Calibri"/>
                <a:cs typeface="Calibri"/>
              </a:rPr>
              <a:t>Výzkumnice </a:t>
            </a:r>
            <a:r>
              <a:rPr sz="2600" spc="-5" dirty="0">
                <a:latin typeface="Calibri"/>
                <a:cs typeface="Calibri"/>
              </a:rPr>
              <a:t>indikuje </a:t>
            </a:r>
            <a:r>
              <a:rPr sz="2600" spc="-10" dirty="0">
                <a:latin typeface="Calibri"/>
                <a:cs typeface="Calibri"/>
              </a:rPr>
              <a:t>výši lidského kapitálu </a:t>
            </a:r>
            <a:r>
              <a:rPr sz="2600" spc="-15" dirty="0">
                <a:latin typeface="Calibri"/>
                <a:cs typeface="Calibri"/>
              </a:rPr>
              <a:t>pracovníka 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indicatum</a:t>
            </a:r>
            <a:r>
              <a:rPr sz="2600" dirty="0">
                <a:latin typeface="Calibri"/>
                <a:cs typeface="Calibri"/>
              </a:rPr>
              <a:t>) </a:t>
            </a:r>
            <a:r>
              <a:rPr sz="2600" spc="-5" dirty="0">
                <a:latin typeface="Calibri"/>
                <a:cs typeface="Calibri"/>
              </a:rPr>
              <a:t>nejvyšším </a:t>
            </a:r>
            <a:r>
              <a:rPr sz="2600" spc="-15" dirty="0">
                <a:latin typeface="Calibri"/>
                <a:cs typeface="Calibri"/>
              </a:rPr>
              <a:t>dosaženým vzděláním pracovníka  </a:t>
            </a:r>
            <a:r>
              <a:rPr sz="2600" i="1" spc="-10" dirty="0">
                <a:latin typeface="Calibri"/>
                <a:cs typeface="Calibri"/>
              </a:rPr>
              <a:t>(indicator).</a:t>
            </a:r>
            <a:endParaRPr sz="2600">
              <a:latin typeface="Calibri"/>
              <a:cs typeface="Calibri"/>
            </a:endParaRPr>
          </a:p>
          <a:p>
            <a:pPr marL="184785" marR="741680" indent="-172085">
              <a:lnSpc>
                <a:spcPct val="110000"/>
              </a:lnSpc>
              <a:spcBef>
                <a:spcPts val="79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dirty="0">
                <a:latin typeface="Calibri"/>
                <a:cs typeface="Calibri"/>
              </a:rPr>
              <a:t>Jaký </a:t>
            </a:r>
            <a:r>
              <a:rPr sz="2600" spc="-5" dirty="0">
                <a:latin typeface="Calibri"/>
                <a:cs typeface="Calibri"/>
              </a:rPr>
              <a:t>druh </a:t>
            </a:r>
            <a:r>
              <a:rPr sz="2600" spc="-15" dirty="0">
                <a:latin typeface="Calibri"/>
                <a:cs typeface="Calibri"/>
              </a:rPr>
              <a:t>ukazatele představuje </a:t>
            </a:r>
            <a:r>
              <a:rPr sz="2600" spc="-5" dirty="0">
                <a:latin typeface="Calibri"/>
                <a:cs typeface="Calibri"/>
              </a:rPr>
              <a:t>nejvyšší </a:t>
            </a:r>
            <a:r>
              <a:rPr sz="2600" spc="-10" dirty="0">
                <a:latin typeface="Calibri"/>
                <a:cs typeface="Calibri"/>
              </a:rPr>
              <a:t>dosažené  </a:t>
            </a:r>
            <a:r>
              <a:rPr sz="2600" spc="-15" dirty="0">
                <a:latin typeface="Calibri"/>
                <a:cs typeface="Calibri"/>
              </a:rPr>
              <a:t>vzdělání?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2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dirty="0">
                <a:latin typeface="Calibri"/>
                <a:cs typeface="Calibri"/>
              </a:rPr>
              <a:t>Jaký </a:t>
            </a:r>
            <a:r>
              <a:rPr sz="2600" spc="-5" dirty="0">
                <a:latin typeface="Calibri"/>
                <a:cs typeface="Calibri"/>
              </a:rPr>
              <a:t>je poměr </a:t>
            </a:r>
            <a:r>
              <a:rPr sz="2600" spc="-15" dirty="0">
                <a:latin typeface="Calibri"/>
                <a:cs typeface="Calibri"/>
              </a:rPr>
              <a:t>rozsahu </a:t>
            </a:r>
            <a:r>
              <a:rPr sz="2600" i="1" spc="-5" dirty="0">
                <a:latin typeface="Calibri"/>
                <a:cs typeface="Calibri"/>
              </a:rPr>
              <a:t>indicata </a:t>
            </a:r>
            <a:r>
              <a:rPr sz="2600" dirty="0">
                <a:latin typeface="Calibri"/>
                <a:cs typeface="Calibri"/>
              </a:rPr>
              <a:t>k </a:t>
            </a:r>
            <a:r>
              <a:rPr sz="2600" spc="-15" dirty="0">
                <a:latin typeface="Calibri"/>
                <a:cs typeface="Calibri"/>
              </a:rPr>
              <a:t>rozsahu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indicatoru</a:t>
            </a:r>
            <a:r>
              <a:rPr sz="2600" spc="-5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1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5" dirty="0">
                <a:latin typeface="Calibri"/>
                <a:cs typeface="Calibri"/>
              </a:rPr>
              <a:t>Co plyne </a:t>
            </a:r>
            <a:r>
              <a:rPr sz="2600" dirty="0">
                <a:latin typeface="Calibri"/>
                <a:cs typeface="Calibri"/>
              </a:rPr>
              <a:t>z </a:t>
            </a:r>
            <a:r>
              <a:rPr sz="2600" spc="-5" dirty="0">
                <a:latin typeface="Calibri"/>
                <a:cs typeface="Calibri"/>
              </a:rPr>
              <a:t>výše uvedeného poměru </a:t>
            </a:r>
            <a:r>
              <a:rPr sz="2600" spc="-15" dirty="0">
                <a:latin typeface="Calibri"/>
                <a:cs typeface="Calibri"/>
              </a:rPr>
              <a:t>rozsahů pro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validitu</a:t>
            </a:r>
            <a:endParaRPr sz="2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315"/>
              </a:spcBef>
            </a:pPr>
            <a:r>
              <a:rPr sz="2600" i="1" spc="-5" dirty="0">
                <a:latin typeface="Calibri"/>
                <a:cs typeface="Calibri"/>
              </a:rPr>
              <a:t>indicatoru</a:t>
            </a:r>
            <a:r>
              <a:rPr sz="2600" spc="-5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97611"/>
            <a:ext cx="51142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15" dirty="0"/>
              <a:t>Operacionalizace. </a:t>
            </a:r>
            <a:r>
              <a:rPr sz="4000" spc="-5" dirty="0"/>
              <a:t>Příklad  k</a:t>
            </a:r>
            <a:r>
              <a:rPr sz="4000" spc="-10" dirty="0"/>
              <a:t> procvičení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716812"/>
            <a:ext cx="7654290" cy="358267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i="1" dirty="0">
                <a:latin typeface="Calibri"/>
                <a:cs typeface="Calibri"/>
              </a:rPr>
              <a:t>Indicatum</a:t>
            </a:r>
            <a:r>
              <a:rPr sz="2600" dirty="0">
                <a:latin typeface="Calibri"/>
                <a:cs typeface="Calibri"/>
              </a:rPr>
              <a:t>: </a:t>
            </a:r>
            <a:r>
              <a:rPr sz="2600" spc="-5" dirty="0">
                <a:latin typeface="Calibri"/>
                <a:cs typeface="Calibri"/>
              </a:rPr>
              <a:t>Motivace </a:t>
            </a:r>
            <a:r>
              <a:rPr sz="2600" spc="-40" dirty="0">
                <a:latin typeface="Calibri"/>
                <a:cs typeface="Calibri"/>
              </a:rPr>
              <a:t>ke </a:t>
            </a:r>
            <a:r>
              <a:rPr sz="2600" spc="-5" dirty="0">
                <a:latin typeface="Calibri"/>
                <a:cs typeface="Calibri"/>
              </a:rPr>
              <a:t>studiu na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VŠ.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0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i="1" spc="-5" dirty="0">
                <a:latin typeface="Calibri"/>
                <a:cs typeface="Calibri"/>
              </a:rPr>
              <a:t>Indicator</a:t>
            </a:r>
            <a:r>
              <a:rPr sz="2600" spc="-5" dirty="0">
                <a:latin typeface="Calibri"/>
                <a:cs typeface="Calibri"/>
              </a:rPr>
              <a:t>: </a:t>
            </a:r>
            <a:r>
              <a:rPr sz="2600" spc="-10" dirty="0">
                <a:latin typeface="Calibri"/>
                <a:cs typeface="Calibri"/>
              </a:rPr>
              <a:t>Docházka </a:t>
            </a:r>
            <a:r>
              <a:rPr sz="2600" dirty="0">
                <a:latin typeface="Calibri"/>
                <a:cs typeface="Calibri"/>
              </a:rPr>
              <a:t>na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přednášky.</a:t>
            </a:r>
            <a:endParaRPr sz="2600">
              <a:latin typeface="Calibri"/>
              <a:cs typeface="Calibri"/>
            </a:endParaRPr>
          </a:p>
          <a:p>
            <a:pPr marL="184785" marR="1464945" indent="-172085">
              <a:lnSpc>
                <a:spcPct val="110000"/>
              </a:lnSpc>
              <a:spcBef>
                <a:spcPts val="81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dirty="0">
                <a:latin typeface="Calibri"/>
                <a:cs typeface="Calibri"/>
              </a:rPr>
              <a:t>Jaký </a:t>
            </a:r>
            <a:r>
              <a:rPr sz="2600" spc="-5" dirty="0">
                <a:latin typeface="Calibri"/>
                <a:cs typeface="Calibri"/>
              </a:rPr>
              <a:t>druh </a:t>
            </a:r>
            <a:r>
              <a:rPr sz="2600" spc="-15" dirty="0">
                <a:latin typeface="Calibri"/>
                <a:cs typeface="Calibri"/>
              </a:rPr>
              <a:t>ukazatele představuje </a:t>
            </a:r>
            <a:r>
              <a:rPr sz="2600" spc="-10" dirty="0">
                <a:latin typeface="Calibri"/>
                <a:cs typeface="Calibri"/>
              </a:rPr>
              <a:t>docházka </a:t>
            </a:r>
            <a:r>
              <a:rPr sz="2600" spc="-5" dirty="0">
                <a:latin typeface="Calibri"/>
                <a:cs typeface="Calibri"/>
              </a:rPr>
              <a:t>na  přednášky?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1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dirty="0">
                <a:latin typeface="Calibri"/>
                <a:cs typeface="Calibri"/>
              </a:rPr>
              <a:t>Jaký </a:t>
            </a:r>
            <a:r>
              <a:rPr sz="2600" spc="-5" dirty="0">
                <a:latin typeface="Calibri"/>
                <a:cs typeface="Calibri"/>
              </a:rPr>
              <a:t>je poměr </a:t>
            </a:r>
            <a:r>
              <a:rPr sz="2600" spc="-15" dirty="0">
                <a:latin typeface="Calibri"/>
                <a:cs typeface="Calibri"/>
              </a:rPr>
              <a:t>rozsahu </a:t>
            </a:r>
            <a:r>
              <a:rPr sz="2600" i="1" spc="-5" dirty="0">
                <a:latin typeface="Calibri"/>
                <a:cs typeface="Calibri"/>
              </a:rPr>
              <a:t>indicata </a:t>
            </a:r>
            <a:r>
              <a:rPr sz="2600" dirty="0">
                <a:latin typeface="Calibri"/>
                <a:cs typeface="Calibri"/>
              </a:rPr>
              <a:t>k </a:t>
            </a:r>
            <a:r>
              <a:rPr sz="2600" spc="-15" dirty="0">
                <a:latin typeface="Calibri"/>
                <a:cs typeface="Calibri"/>
              </a:rPr>
              <a:t>rozsahu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indicatoru</a:t>
            </a:r>
            <a:r>
              <a:rPr sz="2600" spc="-5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0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5" dirty="0">
                <a:latin typeface="Calibri"/>
                <a:cs typeface="Calibri"/>
              </a:rPr>
              <a:t>Co plyne </a:t>
            </a:r>
            <a:r>
              <a:rPr sz="2600" dirty="0">
                <a:latin typeface="Calibri"/>
                <a:cs typeface="Calibri"/>
              </a:rPr>
              <a:t>z </a:t>
            </a:r>
            <a:r>
              <a:rPr sz="2600" spc="-5" dirty="0">
                <a:latin typeface="Calibri"/>
                <a:cs typeface="Calibri"/>
              </a:rPr>
              <a:t>výše uvedeného poměru </a:t>
            </a:r>
            <a:r>
              <a:rPr sz="2600" spc="-15" dirty="0">
                <a:latin typeface="Calibri"/>
                <a:cs typeface="Calibri"/>
              </a:rPr>
              <a:t>rozsahů pro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validitu</a:t>
            </a:r>
            <a:endParaRPr sz="26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315"/>
              </a:spcBef>
            </a:pPr>
            <a:r>
              <a:rPr sz="2600" i="1" spc="-5" dirty="0">
                <a:latin typeface="Calibri"/>
                <a:cs typeface="Calibri"/>
              </a:rPr>
              <a:t>indicatoru</a:t>
            </a:r>
            <a:r>
              <a:rPr sz="2600" spc="-5" dirty="0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76200" y="491722"/>
            <a:ext cx="7452995" cy="2814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5080" indent="-172085">
              <a:lnSpc>
                <a:spcPct val="110000"/>
              </a:lnSpc>
              <a:spcBef>
                <a:spcPts val="9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5" dirty="0">
                <a:latin typeface="Calibri"/>
                <a:cs typeface="Calibri"/>
              </a:rPr>
              <a:t>Prvek teorie, který </a:t>
            </a:r>
            <a:r>
              <a:rPr sz="2600" spc="-10" dirty="0">
                <a:latin typeface="Calibri"/>
                <a:cs typeface="Calibri"/>
              </a:rPr>
              <a:t>nabývá </a:t>
            </a:r>
            <a:r>
              <a:rPr sz="2600" spc="-20" dirty="0" err="1">
                <a:latin typeface="Calibri"/>
                <a:cs typeface="Calibri"/>
              </a:rPr>
              <a:t>několika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dimenzí</a:t>
            </a:r>
            <a:endParaRPr sz="26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10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lang="cs-CZ" sz="2600" dirty="0" smtClean="0">
                <a:latin typeface="Calibri"/>
                <a:cs typeface="Calibri"/>
              </a:rPr>
              <a:t>Např. dimenze </a:t>
            </a:r>
            <a:r>
              <a:rPr sz="2600" spc="-5" dirty="0" err="1" smtClean="0">
                <a:latin typeface="Calibri"/>
                <a:cs typeface="Calibri"/>
              </a:rPr>
              <a:t>deprivace</a:t>
            </a:r>
            <a:r>
              <a:rPr sz="2600" spc="-5" dirty="0" smtClean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15" dirty="0">
                <a:latin typeface="Calibri"/>
                <a:cs typeface="Calibri"/>
              </a:rPr>
              <a:t>ekonomická</a:t>
            </a:r>
            <a:r>
              <a:rPr sz="2000" spc="-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deprivace,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15" dirty="0" err="1">
                <a:latin typeface="Calibri"/>
                <a:cs typeface="Calibri"/>
              </a:rPr>
              <a:t>psychická</a:t>
            </a:r>
            <a:r>
              <a:rPr sz="2000" spc="-170" dirty="0">
                <a:latin typeface="Calibri"/>
                <a:cs typeface="Calibri"/>
              </a:rPr>
              <a:t> </a:t>
            </a:r>
            <a:r>
              <a:rPr lang="cs-CZ" sz="2000" spc="-5" dirty="0" smtClean="0">
                <a:latin typeface="Calibri"/>
                <a:cs typeface="Calibri"/>
              </a:rPr>
              <a:t>d.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09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5" dirty="0" err="1">
                <a:latin typeface="Calibri"/>
                <a:cs typeface="Calibri"/>
              </a:rPr>
              <a:t>sociální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lang="cs-CZ" sz="2000" spc="-5" dirty="0" smtClean="0">
                <a:latin typeface="Calibri"/>
                <a:cs typeface="Calibri"/>
              </a:rPr>
              <a:t>d.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5" dirty="0" err="1">
                <a:latin typeface="Calibri"/>
                <a:cs typeface="Calibri"/>
              </a:rPr>
              <a:t>fyzická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lang="cs-CZ" sz="2000" spc="-5" dirty="0" smtClean="0">
                <a:latin typeface="Calibri"/>
                <a:cs typeface="Calibri"/>
              </a:rPr>
              <a:t>d.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10" dirty="0" err="1">
                <a:latin typeface="Calibri"/>
                <a:cs typeface="Calibri"/>
              </a:rPr>
              <a:t>politická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lang="cs-CZ" sz="2000" spc="-5" dirty="0" smtClean="0">
                <a:latin typeface="Calibri"/>
                <a:cs typeface="Calibri"/>
              </a:rPr>
              <a:t>d.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76200" y="-59437"/>
            <a:ext cx="9067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000" b="0" i="0">
                <a:solidFill>
                  <a:schemeClr val="hlink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cs-CZ" sz="3600" b="1" i="1" kern="0" spc="-55" dirty="0" smtClean="0">
                <a:solidFill>
                  <a:schemeClr val="tx1"/>
                </a:solidFill>
              </a:rPr>
              <a:t>Teoretická</a:t>
            </a:r>
            <a:r>
              <a:rPr lang="cs-CZ" sz="3600" b="1" i="1" kern="0" spc="-60" dirty="0" smtClean="0">
                <a:solidFill>
                  <a:schemeClr val="tx1"/>
                </a:solidFill>
              </a:rPr>
              <a:t> </a:t>
            </a:r>
            <a:r>
              <a:rPr lang="cs-CZ" sz="3600" b="1" i="1" kern="0" spc="-20" dirty="0" smtClean="0">
                <a:solidFill>
                  <a:schemeClr val="tx1"/>
                </a:solidFill>
              </a:rPr>
              <a:t>proměnná (= koncept)</a:t>
            </a:r>
            <a:endParaRPr lang="cs-CZ" sz="3600" b="1" i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2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97611"/>
            <a:ext cx="8534400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b="1" i="1" spc="-20" dirty="0">
                <a:solidFill>
                  <a:schemeClr val="tx1"/>
                </a:solidFill>
              </a:rPr>
              <a:t>Problém </a:t>
            </a:r>
            <a:r>
              <a:rPr sz="4000" b="1" i="1" spc="-5" dirty="0">
                <a:solidFill>
                  <a:schemeClr val="tx1"/>
                </a:solidFill>
              </a:rPr>
              <a:t>s </a:t>
            </a:r>
            <a:r>
              <a:rPr sz="4000" b="1" i="1" spc="-10" dirty="0">
                <a:solidFill>
                  <a:schemeClr val="tx1"/>
                </a:solidFill>
              </a:rPr>
              <a:t>empirickým </a:t>
            </a:r>
            <a:r>
              <a:rPr sz="4000" b="1" i="1" spc="-10" dirty="0" err="1">
                <a:solidFill>
                  <a:schemeClr val="tx1"/>
                </a:solidFill>
              </a:rPr>
              <a:t>šetřením</a:t>
            </a:r>
            <a:r>
              <a:rPr sz="4000" b="1" i="1" spc="-10" dirty="0">
                <a:solidFill>
                  <a:schemeClr val="tx1"/>
                </a:solidFill>
              </a:rPr>
              <a:t>  </a:t>
            </a:r>
            <a:r>
              <a:rPr lang="cs-CZ" sz="4000" b="1" i="1" spc="-20" dirty="0" smtClean="0">
                <a:solidFill>
                  <a:schemeClr val="tx1"/>
                </a:solidFill>
              </a:rPr>
              <a:t>konceptu</a:t>
            </a:r>
            <a:endParaRPr sz="4000" b="1" i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137744"/>
            <a:ext cx="6891655" cy="301184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869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35" dirty="0">
                <a:latin typeface="Calibri"/>
                <a:cs typeface="Calibri"/>
              </a:rPr>
              <a:t>Teoretické </a:t>
            </a:r>
            <a:r>
              <a:rPr sz="2600" spc="-5" dirty="0">
                <a:latin typeface="Calibri"/>
                <a:cs typeface="Calibri"/>
              </a:rPr>
              <a:t>proměnné většinou </a:t>
            </a:r>
            <a:r>
              <a:rPr sz="2600" spc="-15" dirty="0">
                <a:latin typeface="Calibri"/>
                <a:cs typeface="Calibri"/>
              </a:rPr>
              <a:t>představují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něco,</a:t>
            </a:r>
            <a:endParaRPr sz="26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co je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nepozorovatelné,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14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na </a:t>
            </a:r>
            <a:r>
              <a:rPr sz="2000" spc="-10" dirty="0">
                <a:latin typeface="Calibri"/>
                <a:cs typeface="Calibri"/>
              </a:rPr>
              <a:t>co </a:t>
            </a:r>
            <a:r>
              <a:rPr sz="2000" spc="-5" dirty="0">
                <a:latin typeface="Calibri"/>
                <a:cs typeface="Calibri"/>
              </a:rPr>
              <a:t>se nedá </a:t>
            </a:r>
            <a:r>
              <a:rPr sz="2000" spc="-20" dirty="0">
                <a:latin typeface="Calibri"/>
                <a:cs typeface="Calibri"/>
              </a:rPr>
              <a:t>zeptat </a:t>
            </a:r>
            <a:r>
              <a:rPr sz="2000" spc="-10" dirty="0">
                <a:latin typeface="Calibri"/>
                <a:cs typeface="Calibri"/>
              </a:rPr>
              <a:t>běžnými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slovy,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o </a:t>
            </a:r>
            <a:r>
              <a:rPr sz="2000" dirty="0">
                <a:latin typeface="Calibri"/>
                <a:cs typeface="Calibri"/>
              </a:rPr>
              <a:t>a co </a:t>
            </a:r>
            <a:r>
              <a:rPr sz="2000" spc="-5" dirty="0">
                <a:latin typeface="Calibri"/>
                <a:cs typeface="Calibri"/>
              </a:rPr>
              <a:t>se nedá </a:t>
            </a:r>
            <a:r>
              <a:rPr sz="2000" dirty="0">
                <a:latin typeface="Calibri"/>
                <a:cs typeface="Calibri"/>
              </a:rPr>
              <a:t>z </a:t>
            </a:r>
            <a:r>
              <a:rPr sz="2000" spc="-10" dirty="0">
                <a:latin typeface="Calibri"/>
                <a:cs typeface="Calibri"/>
              </a:rPr>
              <a:t>dokumentů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studovat.</a:t>
            </a:r>
            <a:endParaRPr sz="2000" dirty="0">
              <a:latin typeface="Calibri"/>
              <a:cs typeface="Calibri"/>
            </a:endParaRPr>
          </a:p>
          <a:p>
            <a:pPr marL="184785" marR="5080" indent="-172085">
              <a:lnSpc>
                <a:spcPct val="110000"/>
              </a:lnSpc>
              <a:spcBef>
                <a:spcPts val="58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lang="cs-CZ" sz="2600" spc="-15" dirty="0" smtClean="0">
                <a:latin typeface="Calibri"/>
                <a:cs typeface="Calibri"/>
              </a:rPr>
              <a:t>N</a:t>
            </a:r>
            <a:r>
              <a:rPr sz="2600" spc="-15" dirty="0" err="1" smtClean="0">
                <a:latin typeface="Calibri"/>
                <a:cs typeface="Calibri"/>
              </a:rPr>
              <a:t>elze</a:t>
            </a:r>
            <a:r>
              <a:rPr sz="2600" spc="-15" dirty="0" smtClean="0">
                <a:latin typeface="Calibri"/>
                <a:cs typeface="Calibri"/>
              </a:rPr>
              <a:t> </a:t>
            </a:r>
            <a:r>
              <a:rPr lang="cs-CZ" sz="2600" spc="-15" dirty="0" smtClean="0">
                <a:latin typeface="Calibri"/>
                <a:cs typeface="Calibri"/>
              </a:rPr>
              <a:t>je </a:t>
            </a:r>
            <a:r>
              <a:rPr sz="2600" dirty="0" smtClean="0">
                <a:latin typeface="Calibri"/>
                <a:cs typeface="Calibri"/>
              </a:rPr>
              <a:t>v </a:t>
            </a:r>
            <a:r>
              <a:rPr sz="2600" spc="-5" dirty="0">
                <a:latin typeface="Calibri"/>
                <a:cs typeface="Calibri"/>
              </a:rPr>
              <a:t>sociální </a:t>
            </a:r>
            <a:r>
              <a:rPr sz="2600" spc="-10" dirty="0">
                <a:latin typeface="Calibri"/>
                <a:cs typeface="Calibri"/>
              </a:rPr>
              <a:t>realitě </a:t>
            </a:r>
            <a:r>
              <a:rPr sz="2600" spc="-20" dirty="0" err="1">
                <a:latin typeface="Calibri"/>
                <a:cs typeface="Calibri"/>
              </a:rPr>
              <a:t>zkoumat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technikami</a:t>
            </a:r>
            <a:r>
              <a:rPr sz="2600" spc="-5" dirty="0" smtClean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šetření </a:t>
            </a:r>
            <a:r>
              <a:rPr sz="2600" spc="-5" dirty="0" err="1">
                <a:latin typeface="Calibri"/>
                <a:cs typeface="Calibri"/>
              </a:rPr>
              <a:t>empirických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dat</a:t>
            </a:r>
            <a:r>
              <a:rPr lang="cs-CZ" sz="2600" spc="-10" dirty="0" smtClean="0">
                <a:latin typeface="Calibri"/>
                <a:cs typeface="Calibri"/>
              </a:rPr>
              <a:t> napřímo</a:t>
            </a:r>
            <a:r>
              <a:rPr lang="cs-CZ" sz="2600" spc="-10" dirty="0" smtClean="0">
                <a:latin typeface="Calibri"/>
                <a:cs typeface="Calibri"/>
              </a:rPr>
              <a:t> – potřeba operacionalizace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68249"/>
            <a:ext cx="4838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Operacionalizační</a:t>
            </a:r>
            <a:r>
              <a:rPr sz="4000" spc="-90" dirty="0"/>
              <a:t> </a:t>
            </a:r>
            <a:r>
              <a:rPr sz="4000" spc="-20" dirty="0"/>
              <a:t>kroky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29590" y="1836267"/>
            <a:ext cx="8529320" cy="412702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409"/>
              </a:spcBef>
              <a:buClr>
                <a:srgbClr val="0000FF"/>
              </a:buClr>
              <a:buAutoNum type="arabicPeriod"/>
              <a:tabLst>
                <a:tab pos="621665" algn="l"/>
                <a:tab pos="622300" algn="l"/>
              </a:tabLst>
            </a:pPr>
            <a:r>
              <a:rPr sz="2600" spc="-10" dirty="0">
                <a:latin typeface="Calibri"/>
                <a:cs typeface="Calibri"/>
              </a:rPr>
              <a:t>Nalezení, </a:t>
            </a:r>
            <a:r>
              <a:rPr sz="2600" spc="-5" dirty="0">
                <a:latin typeface="Calibri"/>
                <a:cs typeface="Calibri"/>
              </a:rPr>
              <a:t>nebo </a:t>
            </a:r>
            <a:r>
              <a:rPr sz="2600" spc="-10" dirty="0">
                <a:latin typeface="Calibri"/>
                <a:cs typeface="Calibri"/>
              </a:rPr>
              <a:t>stanovení, </a:t>
            </a:r>
            <a:r>
              <a:rPr sz="2600" spc="-5" dirty="0">
                <a:latin typeface="Calibri"/>
                <a:cs typeface="Calibri"/>
              </a:rPr>
              <a:t>odborné </a:t>
            </a:r>
            <a:r>
              <a:rPr sz="2600" spc="-10" dirty="0">
                <a:latin typeface="Calibri"/>
                <a:cs typeface="Calibri"/>
              </a:rPr>
              <a:t>definice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zkoumané</a:t>
            </a:r>
            <a:endParaRPr sz="2600" dirty="0">
              <a:latin typeface="Calibri"/>
              <a:cs typeface="Calibri"/>
            </a:endParaRPr>
          </a:p>
          <a:p>
            <a:pPr marL="622300" marR="5080">
              <a:lnSpc>
                <a:spcPct val="110000"/>
              </a:lnSpc>
            </a:pPr>
            <a:r>
              <a:rPr sz="2600" spc="-15" dirty="0">
                <a:latin typeface="Calibri"/>
                <a:cs typeface="Calibri"/>
              </a:rPr>
              <a:t>teoretické </a:t>
            </a:r>
            <a:r>
              <a:rPr sz="2600" spc="-10" dirty="0">
                <a:latin typeface="Calibri"/>
                <a:cs typeface="Calibri"/>
              </a:rPr>
              <a:t>proměnné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lang="cs-CZ" sz="2600" spc="-30" dirty="0" smtClean="0">
                <a:latin typeface="Calibri"/>
                <a:cs typeface="Calibri"/>
              </a:rPr>
              <a:t>jejich</a:t>
            </a:r>
            <a:r>
              <a:rPr sz="2600" spc="-30" dirty="0" smtClean="0">
                <a:latin typeface="Calibri"/>
                <a:cs typeface="Calibri"/>
              </a:rPr>
              <a:t> </a:t>
            </a:r>
            <a:r>
              <a:rPr sz="2600" spc="-5" dirty="0" err="1" smtClean="0">
                <a:latin typeface="Calibri"/>
                <a:cs typeface="Calibri"/>
              </a:rPr>
              <a:t>dimenzí</a:t>
            </a:r>
            <a:r>
              <a:rPr sz="2600" spc="-10" dirty="0" smtClean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622300" marR="1382395" indent="-609600">
              <a:lnSpc>
                <a:spcPct val="110000"/>
              </a:lnSpc>
              <a:spcBef>
                <a:spcPts val="1560"/>
              </a:spcBef>
              <a:buClr>
                <a:srgbClr val="0000FF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600" spc="-10" dirty="0">
                <a:latin typeface="Calibri"/>
                <a:cs typeface="Calibri"/>
              </a:rPr>
              <a:t>Nalezení </a:t>
            </a:r>
            <a:r>
              <a:rPr sz="2600" spc="-15" dirty="0">
                <a:latin typeface="Calibri"/>
                <a:cs typeface="Calibri"/>
              </a:rPr>
              <a:t>ukazatelů (indikátorových proměnných)  teoretické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proměnné</a:t>
            </a:r>
            <a:endParaRPr sz="2600" dirty="0">
              <a:latin typeface="Calibri"/>
              <a:cs typeface="Calibri"/>
            </a:endParaRPr>
          </a:p>
          <a:p>
            <a:pPr marL="622300" marR="2415540" indent="-609600">
              <a:lnSpc>
                <a:spcPct val="110100"/>
              </a:lnSpc>
              <a:spcBef>
                <a:spcPts val="1560"/>
              </a:spcBef>
              <a:buClr>
                <a:srgbClr val="0000FF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600" spc="-10" dirty="0">
                <a:latin typeface="Calibri"/>
                <a:cs typeface="Calibri"/>
              </a:rPr>
              <a:t>Přiřazení </a:t>
            </a:r>
            <a:r>
              <a:rPr sz="2600" spc="-5" dirty="0">
                <a:latin typeface="Calibri"/>
                <a:cs typeface="Calibri"/>
              </a:rPr>
              <a:t>technik empirického šetření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dat  </a:t>
            </a:r>
            <a:r>
              <a:rPr sz="2600" dirty="0">
                <a:latin typeface="Calibri"/>
                <a:cs typeface="Calibri"/>
              </a:rPr>
              <a:t>k </a:t>
            </a:r>
            <a:r>
              <a:rPr sz="2600" spc="-10" dirty="0">
                <a:latin typeface="Calibri"/>
                <a:cs typeface="Calibri"/>
              </a:rPr>
              <a:t>indikátorovým proměnným</a:t>
            </a:r>
            <a:endParaRPr sz="2600" dirty="0">
              <a:latin typeface="Calibri"/>
              <a:cs typeface="Calibri"/>
            </a:endParaRPr>
          </a:p>
          <a:p>
            <a:pPr marL="622300" marR="1265555" indent="-609600">
              <a:lnSpc>
                <a:spcPct val="110000"/>
              </a:lnSpc>
              <a:spcBef>
                <a:spcPts val="1560"/>
              </a:spcBef>
              <a:buClr>
                <a:srgbClr val="0000FF"/>
              </a:buClr>
              <a:buAutoNum type="arabicPeriod" startAt="2"/>
              <a:tabLst>
                <a:tab pos="621665" algn="l"/>
                <a:tab pos="622300" algn="l"/>
              </a:tabLst>
            </a:pPr>
            <a:r>
              <a:rPr sz="2600" spc="-10" dirty="0">
                <a:latin typeface="Calibri"/>
                <a:cs typeface="Calibri"/>
              </a:rPr>
              <a:t>Převedení </a:t>
            </a:r>
            <a:r>
              <a:rPr sz="2600" spc="-15" dirty="0">
                <a:latin typeface="Calibri"/>
                <a:cs typeface="Calibri"/>
              </a:rPr>
              <a:t>indikátorových proměnných </a:t>
            </a:r>
            <a:r>
              <a:rPr sz="2600" spc="-5" dirty="0">
                <a:latin typeface="Calibri"/>
                <a:cs typeface="Calibri"/>
              </a:rPr>
              <a:t>na </a:t>
            </a:r>
            <a:r>
              <a:rPr sz="2600" spc="-10" dirty="0">
                <a:latin typeface="Calibri"/>
                <a:cs typeface="Calibri"/>
              </a:rPr>
              <a:t>veličiny  stanovením úrovní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měření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9165298" cy="6858566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60145" y="74510"/>
            <a:ext cx="2964055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6000" b="0" i="0">
                <a:solidFill>
                  <a:schemeClr val="hlink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cs-CZ" sz="3200" b="1" i="1" kern="0" spc="-15" dirty="0" smtClean="0">
                <a:solidFill>
                  <a:schemeClr val="tx1"/>
                </a:solidFill>
              </a:rPr>
              <a:t>Operacionalizace</a:t>
            </a:r>
            <a:r>
              <a:rPr lang="cs-CZ" sz="3200" b="1" i="1" kern="0" spc="-30" dirty="0" smtClean="0">
                <a:solidFill>
                  <a:schemeClr val="tx1"/>
                </a:solidFill>
              </a:rPr>
              <a:t> </a:t>
            </a:r>
          </a:p>
          <a:p>
            <a:pPr marL="12700">
              <a:spcBef>
                <a:spcPts val="95"/>
              </a:spcBef>
            </a:pPr>
            <a:r>
              <a:rPr lang="cs-CZ" sz="3200" b="1" i="1" kern="0" spc="-15" dirty="0" smtClean="0">
                <a:solidFill>
                  <a:schemeClr val="tx1"/>
                </a:solidFill>
              </a:rPr>
              <a:t>„deprivace</a:t>
            </a:r>
            <a:r>
              <a:rPr lang="cs-CZ" sz="4000" kern="0" spc="-15" dirty="0" smtClean="0">
                <a:solidFill>
                  <a:schemeClr val="tx1"/>
                </a:solidFill>
              </a:rPr>
              <a:t>“</a:t>
            </a:r>
            <a:endParaRPr lang="cs-CZ" sz="4000" kern="0" dirty="0">
              <a:solidFill>
                <a:schemeClr val="tx1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2379007" y="4535069"/>
            <a:ext cx="76835" cy="764540"/>
          </a:xfrm>
          <a:custGeom>
            <a:avLst/>
            <a:gdLst/>
            <a:ahLst/>
            <a:cxnLst/>
            <a:rect l="l" t="t" r="r" b="b"/>
            <a:pathLst>
              <a:path w="76835" h="764539">
                <a:moveTo>
                  <a:pt x="32072" y="657969"/>
                </a:moveTo>
                <a:lnTo>
                  <a:pt x="0" y="657969"/>
                </a:lnTo>
                <a:lnTo>
                  <a:pt x="38370" y="764542"/>
                </a:lnTo>
                <a:lnTo>
                  <a:pt x="66781" y="685586"/>
                </a:lnTo>
                <a:lnTo>
                  <a:pt x="38370" y="685586"/>
                </a:lnTo>
                <a:lnTo>
                  <a:pt x="35221" y="683651"/>
                </a:lnTo>
                <a:lnTo>
                  <a:pt x="33323" y="683651"/>
                </a:lnTo>
                <a:lnTo>
                  <a:pt x="32072" y="679166"/>
                </a:lnTo>
                <a:lnTo>
                  <a:pt x="32072" y="657969"/>
                </a:lnTo>
                <a:close/>
              </a:path>
              <a:path w="76835" h="764539">
                <a:moveTo>
                  <a:pt x="39621" y="683651"/>
                </a:moveTo>
                <a:lnTo>
                  <a:pt x="35221" y="683651"/>
                </a:lnTo>
                <a:lnTo>
                  <a:pt x="38370" y="685586"/>
                </a:lnTo>
                <a:lnTo>
                  <a:pt x="39621" y="683651"/>
                </a:lnTo>
                <a:close/>
              </a:path>
              <a:path w="76835" h="764539">
                <a:moveTo>
                  <a:pt x="76719" y="657969"/>
                </a:moveTo>
                <a:lnTo>
                  <a:pt x="44021" y="657969"/>
                </a:lnTo>
                <a:lnTo>
                  <a:pt x="44021" y="679166"/>
                </a:lnTo>
                <a:lnTo>
                  <a:pt x="42770" y="683651"/>
                </a:lnTo>
                <a:lnTo>
                  <a:pt x="39621" y="683651"/>
                </a:lnTo>
                <a:lnTo>
                  <a:pt x="38370" y="685586"/>
                </a:lnTo>
                <a:lnTo>
                  <a:pt x="66781" y="685586"/>
                </a:lnTo>
                <a:lnTo>
                  <a:pt x="76719" y="657969"/>
                </a:lnTo>
                <a:close/>
              </a:path>
              <a:path w="76835" h="764539">
                <a:moveTo>
                  <a:pt x="39621" y="0"/>
                </a:moveTo>
                <a:lnTo>
                  <a:pt x="35221" y="0"/>
                </a:lnTo>
                <a:lnTo>
                  <a:pt x="33323" y="1821"/>
                </a:lnTo>
                <a:lnTo>
                  <a:pt x="32072" y="3642"/>
                </a:lnTo>
                <a:lnTo>
                  <a:pt x="32072" y="679166"/>
                </a:lnTo>
                <a:lnTo>
                  <a:pt x="33323" y="683651"/>
                </a:lnTo>
                <a:lnTo>
                  <a:pt x="42770" y="683651"/>
                </a:lnTo>
                <a:lnTo>
                  <a:pt x="44021" y="679166"/>
                </a:lnTo>
                <a:lnTo>
                  <a:pt x="44021" y="3642"/>
                </a:lnTo>
                <a:lnTo>
                  <a:pt x="42770" y="1821"/>
                </a:lnTo>
                <a:lnTo>
                  <a:pt x="39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2411080" y="4535069"/>
            <a:ext cx="12065" cy="685800"/>
          </a:xfrm>
          <a:custGeom>
            <a:avLst/>
            <a:gdLst/>
            <a:ahLst/>
            <a:cxnLst/>
            <a:rect l="l" t="t" r="r" b="b"/>
            <a:pathLst>
              <a:path w="12064" h="685800">
                <a:moveTo>
                  <a:pt x="5974" y="-1563"/>
                </a:moveTo>
                <a:lnTo>
                  <a:pt x="5974" y="687149"/>
                </a:lnTo>
              </a:path>
            </a:pathLst>
          </a:custGeom>
          <a:ln w="150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2379007" y="5193039"/>
            <a:ext cx="76835" cy="106680"/>
          </a:xfrm>
          <a:custGeom>
            <a:avLst/>
            <a:gdLst/>
            <a:ahLst/>
            <a:cxnLst/>
            <a:rect l="l" t="t" r="r" b="b"/>
            <a:pathLst>
              <a:path w="76835" h="106679">
                <a:moveTo>
                  <a:pt x="76719" y="0"/>
                </a:moveTo>
                <a:lnTo>
                  <a:pt x="38370" y="106572"/>
                </a:lnTo>
                <a:lnTo>
                  <a:pt x="0" y="0"/>
                </a:lnTo>
                <a:lnTo>
                  <a:pt x="7671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3964584" y="4524141"/>
            <a:ext cx="76835" cy="775970"/>
          </a:xfrm>
          <a:custGeom>
            <a:avLst/>
            <a:gdLst/>
            <a:ahLst/>
            <a:cxnLst/>
            <a:rect l="l" t="t" r="r" b="b"/>
            <a:pathLst>
              <a:path w="76835" h="775970">
                <a:moveTo>
                  <a:pt x="30821" y="667623"/>
                </a:moveTo>
                <a:lnTo>
                  <a:pt x="0" y="667623"/>
                </a:lnTo>
                <a:lnTo>
                  <a:pt x="38415" y="775470"/>
                </a:lnTo>
                <a:lnTo>
                  <a:pt x="67456" y="693941"/>
                </a:lnTo>
                <a:lnTo>
                  <a:pt x="35288" y="693941"/>
                </a:lnTo>
                <a:lnTo>
                  <a:pt x="33948" y="691369"/>
                </a:lnTo>
                <a:lnTo>
                  <a:pt x="32161" y="689434"/>
                </a:lnTo>
                <a:lnTo>
                  <a:pt x="30821" y="684948"/>
                </a:lnTo>
                <a:lnTo>
                  <a:pt x="30821" y="667623"/>
                </a:lnTo>
                <a:close/>
              </a:path>
              <a:path w="76835" h="775970">
                <a:moveTo>
                  <a:pt x="38415" y="0"/>
                </a:moveTo>
                <a:lnTo>
                  <a:pt x="35288" y="1821"/>
                </a:lnTo>
                <a:lnTo>
                  <a:pt x="33948" y="4325"/>
                </a:lnTo>
                <a:lnTo>
                  <a:pt x="32161" y="6374"/>
                </a:lnTo>
                <a:lnTo>
                  <a:pt x="30821" y="10928"/>
                </a:lnTo>
                <a:lnTo>
                  <a:pt x="30821" y="684948"/>
                </a:lnTo>
                <a:lnTo>
                  <a:pt x="32161" y="689434"/>
                </a:lnTo>
                <a:lnTo>
                  <a:pt x="33948" y="691369"/>
                </a:lnTo>
                <a:lnTo>
                  <a:pt x="35288" y="693941"/>
                </a:lnTo>
                <a:lnTo>
                  <a:pt x="40202" y="693941"/>
                </a:lnTo>
                <a:lnTo>
                  <a:pt x="41542" y="691369"/>
                </a:lnTo>
                <a:lnTo>
                  <a:pt x="43329" y="689434"/>
                </a:lnTo>
                <a:lnTo>
                  <a:pt x="44669" y="684948"/>
                </a:lnTo>
                <a:lnTo>
                  <a:pt x="44669" y="10928"/>
                </a:lnTo>
                <a:lnTo>
                  <a:pt x="43329" y="6374"/>
                </a:lnTo>
                <a:lnTo>
                  <a:pt x="41542" y="4325"/>
                </a:lnTo>
                <a:lnTo>
                  <a:pt x="40202" y="1821"/>
                </a:lnTo>
                <a:lnTo>
                  <a:pt x="38415" y="0"/>
                </a:lnTo>
                <a:close/>
              </a:path>
              <a:path w="76835" h="775970">
                <a:moveTo>
                  <a:pt x="76830" y="667623"/>
                </a:moveTo>
                <a:lnTo>
                  <a:pt x="44669" y="667623"/>
                </a:lnTo>
                <a:lnTo>
                  <a:pt x="44669" y="684948"/>
                </a:lnTo>
                <a:lnTo>
                  <a:pt x="43329" y="689434"/>
                </a:lnTo>
                <a:lnTo>
                  <a:pt x="41542" y="691369"/>
                </a:lnTo>
                <a:lnTo>
                  <a:pt x="40202" y="693941"/>
                </a:lnTo>
                <a:lnTo>
                  <a:pt x="67456" y="693941"/>
                </a:lnTo>
                <a:lnTo>
                  <a:pt x="76830" y="6676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3995406" y="4524141"/>
            <a:ext cx="13970" cy="694055"/>
          </a:xfrm>
          <a:custGeom>
            <a:avLst/>
            <a:gdLst/>
            <a:ahLst/>
            <a:cxnLst/>
            <a:rect l="l" t="t" r="r" b="b"/>
            <a:pathLst>
              <a:path w="13970" h="694054">
                <a:moveTo>
                  <a:pt x="13847" y="10928"/>
                </a:moveTo>
                <a:lnTo>
                  <a:pt x="13847" y="684948"/>
                </a:lnTo>
                <a:lnTo>
                  <a:pt x="12507" y="689434"/>
                </a:lnTo>
                <a:lnTo>
                  <a:pt x="10720" y="691369"/>
                </a:lnTo>
                <a:lnTo>
                  <a:pt x="9380" y="693941"/>
                </a:lnTo>
                <a:lnTo>
                  <a:pt x="7593" y="693941"/>
                </a:lnTo>
                <a:lnTo>
                  <a:pt x="4466" y="693941"/>
                </a:lnTo>
                <a:lnTo>
                  <a:pt x="3126" y="691369"/>
                </a:lnTo>
                <a:lnTo>
                  <a:pt x="1340" y="689434"/>
                </a:lnTo>
                <a:lnTo>
                  <a:pt x="0" y="684948"/>
                </a:lnTo>
                <a:lnTo>
                  <a:pt x="0" y="10928"/>
                </a:lnTo>
                <a:lnTo>
                  <a:pt x="1340" y="6374"/>
                </a:lnTo>
                <a:lnTo>
                  <a:pt x="3126" y="4325"/>
                </a:lnTo>
                <a:lnTo>
                  <a:pt x="4466" y="1821"/>
                </a:lnTo>
                <a:lnTo>
                  <a:pt x="7593" y="0"/>
                </a:lnTo>
                <a:lnTo>
                  <a:pt x="9380" y="1821"/>
                </a:lnTo>
                <a:lnTo>
                  <a:pt x="10720" y="4325"/>
                </a:lnTo>
                <a:lnTo>
                  <a:pt x="12507" y="6374"/>
                </a:lnTo>
                <a:lnTo>
                  <a:pt x="13847" y="1092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3964584" y="5191764"/>
            <a:ext cx="76835" cy="107950"/>
          </a:xfrm>
          <a:custGeom>
            <a:avLst/>
            <a:gdLst/>
            <a:ahLst/>
            <a:cxnLst/>
            <a:rect l="l" t="t" r="r" b="b"/>
            <a:pathLst>
              <a:path w="76835" h="107950">
                <a:moveTo>
                  <a:pt x="76830" y="0"/>
                </a:moveTo>
                <a:lnTo>
                  <a:pt x="38415" y="107847"/>
                </a:lnTo>
                <a:lnTo>
                  <a:pt x="0" y="0"/>
                </a:lnTo>
                <a:lnTo>
                  <a:pt x="768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5863917" y="4928530"/>
            <a:ext cx="76835" cy="371475"/>
          </a:xfrm>
          <a:custGeom>
            <a:avLst/>
            <a:gdLst/>
            <a:ahLst/>
            <a:cxnLst/>
            <a:rect l="l" t="t" r="r" b="b"/>
            <a:pathLst>
              <a:path w="76835" h="371475">
                <a:moveTo>
                  <a:pt x="32161" y="292762"/>
                </a:moveTo>
                <a:lnTo>
                  <a:pt x="0" y="292762"/>
                </a:lnTo>
                <a:lnTo>
                  <a:pt x="38415" y="371081"/>
                </a:lnTo>
                <a:lnTo>
                  <a:pt x="67696" y="311385"/>
                </a:lnTo>
                <a:lnTo>
                  <a:pt x="36405" y="311385"/>
                </a:lnTo>
                <a:lnTo>
                  <a:pt x="33278" y="310088"/>
                </a:lnTo>
                <a:lnTo>
                  <a:pt x="33278" y="308175"/>
                </a:lnTo>
                <a:lnTo>
                  <a:pt x="32161" y="304965"/>
                </a:lnTo>
                <a:lnTo>
                  <a:pt x="32161" y="292762"/>
                </a:lnTo>
                <a:close/>
              </a:path>
              <a:path w="76835" h="371475">
                <a:moveTo>
                  <a:pt x="42882" y="1935"/>
                </a:moveTo>
                <a:lnTo>
                  <a:pt x="33278" y="1935"/>
                </a:lnTo>
                <a:lnTo>
                  <a:pt x="33278" y="5145"/>
                </a:lnTo>
                <a:lnTo>
                  <a:pt x="32161" y="6420"/>
                </a:lnTo>
                <a:lnTo>
                  <a:pt x="32161" y="304965"/>
                </a:lnTo>
                <a:lnTo>
                  <a:pt x="33278" y="308175"/>
                </a:lnTo>
                <a:lnTo>
                  <a:pt x="33278" y="310088"/>
                </a:lnTo>
                <a:lnTo>
                  <a:pt x="36405" y="311385"/>
                </a:lnTo>
                <a:lnTo>
                  <a:pt x="41542" y="311385"/>
                </a:lnTo>
                <a:lnTo>
                  <a:pt x="42882" y="310088"/>
                </a:lnTo>
                <a:lnTo>
                  <a:pt x="44669" y="308175"/>
                </a:lnTo>
                <a:lnTo>
                  <a:pt x="46009" y="304965"/>
                </a:lnTo>
                <a:lnTo>
                  <a:pt x="46009" y="6420"/>
                </a:lnTo>
                <a:lnTo>
                  <a:pt x="44669" y="5145"/>
                </a:lnTo>
                <a:lnTo>
                  <a:pt x="42882" y="1935"/>
                </a:lnTo>
                <a:close/>
              </a:path>
              <a:path w="76835" h="371475">
                <a:moveTo>
                  <a:pt x="76830" y="292762"/>
                </a:moveTo>
                <a:lnTo>
                  <a:pt x="46009" y="292762"/>
                </a:lnTo>
                <a:lnTo>
                  <a:pt x="46009" y="304965"/>
                </a:lnTo>
                <a:lnTo>
                  <a:pt x="44669" y="308175"/>
                </a:lnTo>
                <a:lnTo>
                  <a:pt x="42882" y="310088"/>
                </a:lnTo>
                <a:lnTo>
                  <a:pt x="41542" y="311385"/>
                </a:lnTo>
                <a:lnTo>
                  <a:pt x="67696" y="311385"/>
                </a:lnTo>
                <a:lnTo>
                  <a:pt x="76830" y="292762"/>
                </a:lnTo>
                <a:close/>
              </a:path>
              <a:path w="76835" h="371475">
                <a:moveTo>
                  <a:pt x="38415" y="0"/>
                </a:moveTo>
                <a:lnTo>
                  <a:pt x="36405" y="1935"/>
                </a:lnTo>
                <a:lnTo>
                  <a:pt x="41542" y="1935"/>
                </a:lnTo>
                <a:lnTo>
                  <a:pt x="3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5896079" y="4928530"/>
            <a:ext cx="13970" cy="311785"/>
          </a:xfrm>
          <a:custGeom>
            <a:avLst/>
            <a:gdLst/>
            <a:ahLst/>
            <a:cxnLst/>
            <a:rect l="l" t="t" r="r" b="b"/>
            <a:pathLst>
              <a:path w="13970" h="311785">
                <a:moveTo>
                  <a:pt x="13847" y="6420"/>
                </a:moveTo>
                <a:lnTo>
                  <a:pt x="13847" y="304965"/>
                </a:lnTo>
                <a:lnTo>
                  <a:pt x="12507" y="308175"/>
                </a:lnTo>
                <a:lnTo>
                  <a:pt x="10720" y="310088"/>
                </a:lnTo>
                <a:lnTo>
                  <a:pt x="9380" y="311385"/>
                </a:lnTo>
                <a:lnTo>
                  <a:pt x="6253" y="311385"/>
                </a:lnTo>
                <a:lnTo>
                  <a:pt x="4243" y="311385"/>
                </a:lnTo>
                <a:lnTo>
                  <a:pt x="1116" y="310088"/>
                </a:lnTo>
                <a:lnTo>
                  <a:pt x="1116" y="308175"/>
                </a:lnTo>
                <a:lnTo>
                  <a:pt x="0" y="304965"/>
                </a:lnTo>
                <a:lnTo>
                  <a:pt x="0" y="6420"/>
                </a:lnTo>
                <a:lnTo>
                  <a:pt x="1116" y="5145"/>
                </a:lnTo>
                <a:lnTo>
                  <a:pt x="1116" y="1935"/>
                </a:lnTo>
                <a:lnTo>
                  <a:pt x="4243" y="1935"/>
                </a:lnTo>
                <a:lnTo>
                  <a:pt x="6253" y="0"/>
                </a:lnTo>
                <a:lnTo>
                  <a:pt x="9380" y="1935"/>
                </a:lnTo>
                <a:lnTo>
                  <a:pt x="10720" y="1935"/>
                </a:lnTo>
                <a:lnTo>
                  <a:pt x="12507" y="5145"/>
                </a:lnTo>
                <a:lnTo>
                  <a:pt x="13847" y="642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/>
          <p:cNvSpPr/>
          <p:nvPr/>
        </p:nvSpPr>
        <p:spPr>
          <a:xfrm>
            <a:off x="5863917" y="5221293"/>
            <a:ext cx="76835" cy="78740"/>
          </a:xfrm>
          <a:custGeom>
            <a:avLst/>
            <a:gdLst/>
            <a:ahLst/>
            <a:cxnLst/>
            <a:rect l="l" t="t" r="r" b="b"/>
            <a:pathLst>
              <a:path w="76835" h="78739">
                <a:moveTo>
                  <a:pt x="76830" y="0"/>
                </a:moveTo>
                <a:lnTo>
                  <a:pt x="38415" y="78318"/>
                </a:lnTo>
                <a:lnTo>
                  <a:pt x="0" y="0"/>
                </a:lnTo>
                <a:lnTo>
                  <a:pt x="768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8035509" y="4524141"/>
            <a:ext cx="76835" cy="775970"/>
          </a:xfrm>
          <a:custGeom>
            <a:avLst/>
            <a:gdLst/>
            <a:ahLst/>
            <a:cxnLst/>
            <a:rect l="l" t="t" r="r" b="b"/>
            <a:pathLst>
              <a:path w="76834" h="775970">
                <a:moveTo>
                  <a:pt x="32608" y="667623"/>
                </a:moveTo>
                <a:lnTo>
                  <a:pt x="0" y="667623"/>
                </a:lnTo>
                <a:lnTo>
                  <a:pt x="38415" y="775470"/>
                </a:lnTo>
                <a:lnTo>
                  <a:pt x="67287" y="693941"/>
                </a:lnTo>
                <a:lnTo>
                  <a:pt x="35958" y="693941"/>
                </a:lnTo>
                <a:lnTo>
                  <a:pt x="33948" y="691369"/>
                </a:lnTo>
                <a:lnTo>
                  <a:pt x="32608" y="689434"/>
                </a:lnTo>
                <a:lnTo>
                  <a:pt x="32608" y="667623"/>
                </a:lnTo>
                <a:close/>
              </a:path>
              <a:path w="76834" h="775970">
                <a:moveTo>
                  <a:pt x="43329" y="1821"/>
                </a:moveTo>
                <a:lnTo>
                  <a:pt x="33948" y="1821"/>
                </a:lnTo>
                <a:lnTo>
                  <a:pt x="32608" y="6374"/>
                </a:lnTo>
                <a:lnTo>
                  <a:pt x="32608" y="689434"/>
                </a:lnTo>
                <a:lnTo>
                  <a:pt x="33948" y="691369"/>
                </a:lnTo>
                <a:lnTo>
                  <a:pt x="35958" y="693941"/>
                </a:lnTo>
                <a:lnTo>
                  <a:pt x="40202" y="693941"/>
                </a:lnTo>
                <a:lnTo>
                  <a:pt x="43329" y="691369"/>
                </a:lnTo>
                <a:lnTo>
                  <a:pt x="44669" y="689434"/>
                </a:lnTo>
                <a:lnTo>
                  <a:pt x="44669" y="6374"/>
                </a:lnTo>
                <a:lnTo>
                  <a:pt x="43329" y="1821"/>
                </a:lnTo>
                <a:close/>
              </a:path>
              <a:path w="76834" h="775970">
                <a:moveTo>
                  <a:pt x="76607" y="667623"/>
                </a:moveTo>
                <a:lnTo>
                  <a:pt x="44669" y="667623"/>
                </a:lnTo>
                <a:lnTo>
                  <a:pt x="44669" y="689434"/>
                </a:lnTo>
                <a:lnTo>
                  <a:pt x="43329" y="691369"/>
                </a:lnTo>
                <a:lnTo>
                  <a:pt x="40202" y="693941"/>
                </a:lnTo>
                <a:lnTo>
                  <a:pt x="67287" y="693941"/>
                </a:lnTo>
                <a:lnTo>
                  <a:pt x="76607" y="667623"/>
                </a:lnTo>
                <a:close/>
              </a:path>
              <a:path w="76834" h="775970">
                <a:moveTo>
                  <a:pt x="38415" y="0"/>
                </a:moveTo>
                <a:lnTo>
                  <a:pt x="35958" y="1821"/>
                </a:lnTo>
                <a:lnTo>
                  <a:pt x="40202" y="1821"/>
                </a:lnTo>
                <a:lnTo>
                  <a:pt x="3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/>
          <p:nvPr/>
        </p:nvSpPr>
        <p:spPr>
          <a:xfrm>
            <a:off x="8068117" y="4524141"/>
            <a:ext cx="12065" cy="694055"/>
          </a:xfrm>
          <a:custGeom>
            <a:avLst/>
            <a:gdLst/>
            <a:ahLst/>
            <a:cxnLst/>
            <a:rect l="l" t="t" r="r" b="b"/>
            <a:pathLst>
              <a:path w="12065" h="694054">
                <a:moveTo>
                  <a:pt x="6030" y="-1563"/>
                </a:moveTo>
                <a:lnTo>
                  <a:pt x="6030" y="695505"/>
                </a:lnTo>
              </a:path>
            </a:pathLst>
          </a:custGeom>
          <a:ln w="15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/>
          <p:cNvSpPr/>
          <p:nvPr/>
        </p:nvSpPr>
        <p:spPr>
          <a:xfrm>
            <a:off x="8035509" y="5191764"/>
            <a:ext cx="76835" cy="107950"/>
          </a:xfrm>
          <a:custGeom>
            <a:avLst/>
            <a:gdLst/>
            <a:ahLst/>
            <a:cxnLst/>
            <a:rect l="l" t="t" r="r" b="b"/>
            <a:pathLst>
              <a:path w="76834" h="107950">
                <a:moveTo>
                  <a:pt x="76607" y="0"/>
                </a:moveTo>
                <a:lnTo>
                  <a:pt x="38415" y="107847"/>
                </a:lnTo>
                <a:lnTo>
                  <a:pt x="0" y="0"/>
                </a:lnTo>
                <a:lnTo>
                  <a:pt x="7660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2500329" y="1911613"/>
            <a:ext cx="2989580" cy="336550"/>
          </a:xfrm>
          <a:custGeom>
            <a:avLst/>
            <a:gdLst/>
            <a:ahLst/>
            <a:cxnLst/>
            <a:rect l="l" t="t" r="r" b="b"/>
            <a:pathLst>
              <a:path w="2989579" h="336550">
                <a:moveTo>
                  <a:pt x="72364" y="257496"/>
                </a:moveTo>
                <a:lnTo>
                  <a:pt x="0" y="305079"/>
                </a:lnTo>
                <a:lnTo>
                  <a:pt x="79957" y="336498"/>
                </a:lnTo>
                <a:lnTo>
                  <a:pt x="76937" y="305079"/>
                </a:lnTo>
                <a:lnTo>
                  <a:pt x="61643" y="305079"/>
                </a:lnTo>
                <a:lnTo>
                  <a:pt x="59856" y="303030"/>
                </a:lnTo>
                <a:lnTo>
                  <a:pt x="58516" y="301892"/>
                </a:lnTo>
                <a:lnTo>
                  <a:pt x="56506" y="298704"/>
                </a:lnTo>
                <a:lnTo>
                  <a:pt x="56506" y="297338"/>
                </a:lnTo>
                <a:lnTo>
                  <a:pt x="58516" y="294151"/>
                </a:lnTo>
                <a:lnTo>
                  <a:pt x="59856" y="292102"/>
                </a:lnTo>
                <a:lnTo>
                  <a:pt x="62983" y="292102"/>
                </a:lnTo>
                <a:lnTo>
                  <a:pt x="75569" y="290842"/>
                </a:lnTo>
                <a:lnTo>
                  <a:pt x="72364" y="257496"/>
                </a:lnTo>
                <a:close/>
              </a:path>
              <a:path w="2989579" h="336550">
                <a:moveTo>
                  <a:pt x="75569" y="290842"/>
                </a:moveTo>
                <a:lnTo>
                  <a:pt x="62983" y="292102"/>
                </a:lnTo>
                <a:lnTo>
                  <a:pt x="59856" y="292102"/>
                </a:lnTo>
                <a:lnTo>
                  <a:pt x="58516" y="294151"/>
                </a:lnTo>
                <a:lnTo>
                  <a:pt x="56506" y="297338"/>
                </a:lnTo>
                <a:lnTo>
                  <a:pt x="56506" y="298704"/>
                </a:lnTo>
                <a:lnTo>
                  <a:pt x="58516" y="301892"/>
                </a:lnTo>
                <a:lnTo>
                  <a:pt x="59856" y="303030"/>
                </a:lnTo>
                <a:lnTo>
                  <a:pt x="61643" y="305079"/>
                </a:lnTo>
                <a:lnTo>
                  <a:pt x="64770" y="305079"/>
                </a:lnTo>
                <a:lnTo>
                  <a:pt x="76822" y="303877"/>
                </a:lnTo>
                <a:lnTo>
                  <a:pt x="75569" y="290842"/>
                </a:lnTo>
                <a:close/>
              </a:path>
              <a:path w="2989579" h="336550">
                <a:moveTo>
                  <a:pt x="76822" y="303877"/>
                </a:moveTo>
                <a:lnTo>
                  <a:pt x="64770" y="305079"/>
                </a:lnTo>
                <a:lnTo>
                  <a:pt x="76937" y="305079"/>
                </a:lnTo>
                <a:lnTo>
                  <a:pt x="76822" y="303877"/>
                </a:lnTo>
                <a:close/>
              </a:path>
              <a:path w="2989579" h="336550">
                <a:moveTo>
                  <a:pt x="2984570" y="0"/>
                </a:moveTo>
                <a:lnTo>
                  <a:pt x="2981443" y="0"/>
                </a:lnTo>
                <a:lnTo>
                  <a:pt x="75569" y="290842"/>
                </a:lnTo>
                <a:lnTo>
                  <a:pt x="76822" y="303877"/>
                </a:lnTo>
                <a:lnTo>
                  <a:pt x="2983230" y="14115"/>
                </a:lnTo>
                <a:lnTo>
                  <a:pt x="2984570" y="12294"/>
                </a:lnTo>
                <a:lnTo>
                  <a:pt x="2987697" y="10928"/>
                </a:lnTo>
                <a:lnTo>
                  <a:pt x="2987697" y="9106"/>
                </a:lnTo>
                <a:lnTo>
                  <a:pt x="2989484" y="6602"/>
                </a:lnTo>
                <a:lnTo>
                  <a:pt x="2987697" y="3187"/>
                </a:lnTo>
                <a:lnTo>
                  <a:pt x="2986357" y="1366"/>
                </a:lnTo>
                <a:lnTo>
                  <a:pt x="29845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/>
          <p:nvPr/>
        </p:nvSpPr>
        <p:spPr>
          <a:xfrm>
            <a:off x="2556835" y="1911613"/>
            <a:ext cx="2933065" cy="305435"/>
          </a:xfrm>
          <a:custGeom>
            <a:avLst/>
            <a:gdLst/>
            <a:ahLst/>
            <a:cxnLst/>
            <a:rect l="l" t="t" r="r" b="b"/>
            <a:pathLst>
              <a:path w="2933065" h="305435">
                <a:moveTo>
                  <a:pt x="2926723" y="14115"/>
                </a:moveTo>
                <a:lnTo>
                  <a:pt x="8263" y="305079"/>
                </a:lnTo>
                <a:lnTo>
                  <a:pt x="5136" y="305079"/>
                </a:lnTo>
                <a:lnTo>
                  <a:pt x="3350" y="303030"/>
                </a:lnTo>
                <a:lnTo>
                  <a:pt x="2010" y="301892"/>
                </a:lnTo>
                <a:lnTo>
                  <a:pt x="0" y="298704"/>
                </a:lnTo>
                <a:lnTo>
                  <a:pt x="0" y="297338"/>
                </a:lnTo>
                <a:lnTo>
                  <a:pt x="2010" y="294151"/>
                </a:lnTo>
                <a:lnTo>
                  <a:pt x="3350" y="292102"/>
                </a:lnTo>
                <a:lnTo>
                  <a:pt x="6477" y="292102"/>
                </a:lnTo>
                <a:lnTo>
                  <a:pt x="2924937" y="0"/>
                </a:lnTo>
                <a:lnTo>
                  <a:pt x="2928064" y="0"/>
                </a:lnTo>
                <a:lnTo>
                  <a:pt x="2929850" y="1366"/>
                </a:lnTo>
                <a:lnTo>
                  <a:pt x="2931190" y="3187"/>
                </a:lnTo>
                <a:lnTo>
                  <a:pt x="2932977" y="6602"/>
                </a:lnTo>
                <a:lnTo>
                  <a:pt x="2931190" y="9106"/>
                </a:lnTo>
                <a:lnTo>
                  <a:pt x="2931190" y="10928"/>
                </a:lnTo>
                <a:lnTo>
                  <a:pt x="2928064" y="12294"/>
                </a:lnTo>
                <a:lnTo>
                  <a:pt x="2926723" y="14115"/>
                </a:lnTo>
                <a:close/>
              </a:path>
            </a:pathLst>
          </a:custGeom>
          <a:ln w="3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2500329" y="2169110"/>
            <a:ext cx="80010" cy="79375"/>
          </a:xfrm>
          <a:custGeom>
            <a:avLst/>
            <a:gdLst/>
            <a:ahLst/>
            <a:cxnLst/>
            <a:rect l="l" t="t" r="r" b="b"/>
            <a:pathLst>
              <a:path w="80010" h="79375">
                <a:moveTo>
                  <a:pt x="79957" y="79001"/>
                </a:moveTo>
                <a:lnTo>
                  <a:pt x="0" y="47583"/>
                </a:lnTo>
                <a:lnTo>
                  <a:pt x="72364" y="0"/>
                </a:lnTo>
                <a:lnTo>
                  <a:pt x="79957" y="790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3810029" y="1911613"/>
            <a:ext cx="1680210" cy="330200"/>
          </a:xfrm>
          <a:custGeom>
            <a:avLst/>
            <a:gdLst/>
            <a:ahLst/>
            <a:cxnLst/>
            <a:rect l="l" t="t" r="r" b="b"/>
            <a:pathLst>
              <a:path w="1680210" h="330200">
                <a:moveTo>
                  <a:pt x="69683" y="252942"/>
                </a:moveTo>
                <a:lnTo>
                  <a:pt x="0" y="305079"/>
                </a:lnTo>
                <a:lnTo>
                  <a:pt x="83531" y="330123"/>
                </a:lnTo>
                <a:lnTo>
                  <a:pt x="78098" y="299843"/>
                </a:lnTo>
                <a:lnTo>
                  <a:pt x="61643" y="299843"/>
                </a:lnTo>
                <a:lnTo>
                  <a:pt x="60303" y="298704"/>
                </a:lnTo>
                <a:lnTo>
                  <a:pt x="58293" y="297338"/>
                </a:lnTo>
                <a:lnTo>
                  <a:pt x="57176" y="295517"/>
                </a:lnTo>
                <a:lnTo>
                  <a:pt x="57176" y="292102"/>
                </a:lnTo>
                <a:lnTo>
                  <a:pt x="58293" y="288914"/>
                </a:lnTo>
                <a:lnTo>
                  <a:pt x="60303" y="287776"/>
                </a:lnTo>
                <a:lnTo>
                  <a:pt x="61643" y="287776"/>
                </a:lnTo>
                <a:lnTo>
                  <a:pt x="75489" y="285301"/>
                </a:lnTo>
                <a:lnTo>
                  <a:pt x="69683" y="252942"/>
                </a:lnTo>
                <a:close/>
              </a:path>
              <a:path w="1680210" h="330200">
                <a:moveTo>
                  <a:pt x="75489" y="285301"/>
                </a:moveTo>
                <a:lnTo>
                  <a:pt x="61643" y="287776"/>
                </a:lnTo>
                <a:lnTo>
                  <a:pt x="60303" y="287776"/>
                </a:lnTo>
                <a:lnTo>
                  <a:pt x="58293" y="288914"/>
                </a:lnTo>
                <a:lnTo>
                  <a:pt x="57176" y="292102"/>
                </a:lnTo>
                <a:lnTo>
                  <a:pt x="57176" y="295517"/>
                </a:lnTo>
                <a:lnTo>
                  <a:pt x="58293" y="297338"/>
                </a:lnTo>
                <a:lnTo>
                  <a:pt x="60303" y="298704"/>
                </a:lnTo>
                <a:lnTo>
                  <a:pt x="61643" y="299843"/>
                </a:lnTo>
                <a:lnTo>
                  <a:pt x="64770" y="299843"/>
                </a:lnTo>
                <a:lnTo>
                  <a:pt x="77686" y="297548"/>
                </a:lnTo>
                <a:lnTo>
                  <a:pt x="75489" y="285301"/>
                </a:lnTo>
                <a:close/>
              </a:path>
              <a:path w="1680210" h="330200">
                <a:moveTo>
                  <a:pt x="77686" y="297548"/>
                </a:moveTo>
                <a:lnTo>
                  <a:pt x="64770" y="299843"/>
                </a:lnTo>
                <a:lnTo>
                  <a:pt x="78098" y="299843"/>
                </a:lnTo>
                <a:lnTo>
                  <a:pt x="77686" y="297548"/>
                </a:lnTo>
                <a:close/>
              </a:path>
              <a:path w="1680210" h="330200">
                <a:moveTo>
                  <a:pt x="1673530" y="0"/>
                </a:moveTo>
                <a:lnTo>
                  <a:pt x="1671743" y="0"/>
                </a:lnTo>
                <a:lnTo>
                  <a:pt x="75489" y="285301"/>
                </a:lnTo>
                <a:lnTo>
                  <a:pt x="77686" y="297548"/>
                </a:lnTo>
                <a:lnTo>
                  <a:pt x="1673530" y="14115"/>
                </a:lnTo>
                <a:lnTo>
                  <a:pt x="1676657" y="12294"/>
                </a:lnTo>
                <a:lnTo>
                  <a:pt x="1677997" y="10928"/>
                </a:lnTo>
                <a:lnTo>
                  <a:pt x="1679784" y="7740"/>
                </a:lnTo>
                <a:lnTo>
                  <a:pt x="1679784" y="6602"/>
                </a:lnTo>
                <a:lnTo>
                  <a:pt x="1677997" y="3187"/>
                </a:lnTo>
                <a:lnTo>
                  <a:pt x="1676657" y="1366"/>
                </a:lnTo>
                <a:lnTo>
                  <a:pt x="1673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3867205" y="1911613"/>
            <a:ext cx="1623060" cy="300355"/>
          </a:xfrm>
          <a:custGeom>
            <a:avLst/>
            <a:gdLst/>
            <a:ahLst/>
            <a:cxnLst/>
            <a:rect l="l" t="t" r="r" b="b"/>
            <a:pathLst>
              <a:path w="1623060" h="300355">
                <a:moveTo>
                  <a:pt x="1616353" y="14115"/>
                </a:moveTo>
                <a:lnTo>
                  <a:pt x="7593" y="299843"/>
                </a:lnTo>
                <a:lnTo>
                  <a:pt x="4466" y="299843"/>
                </a:lnTo>
                <a:lnTo>
                  <a:pt x="3126" y="298704"/>
                </a:lnTo>
                <a:lnTo>
                  <a:pt x="1116" y="297338"/>
                </a:lnTo>
                <a:lnTo>
                  <a:pt x="0" y="295517"/>
                </a:lnTo>
                <a:lnTo>
                  <a:pt x="0" y="292102"/>
                </a:lnTo>
                <a:lnTo>
                  <a:pt x="1116" y="288914"/>
                </a:lnTo>
                <a:lnTo>
                  <a:pt x="3126" y="287776"/>
                </a:lnTo>
                <a:lnTo>
                  <a:pt x="4466" y="287776"/>
                </a:lnTo>
                <a:lnTo>
                  <a:pt x="1614567" y="0"/>
                </a:lnTo>
                <a:lnTo>
                  <a:pt x="1616353" y="0"/>
                </a:lnTo>
                <a:lnTo>
                  <a:pt x="1619480" y="1366"/>
                </a:lnTo>
                <a:lnTo>
                  <a:pt x="1620820" y="3187"/>
                </a:lnTo>
                <a:lnTo>
                  <a:pt x="1622607" y="6602"/>
                </a:lnTo>
                <a:lnTo>
                  <a:pt x="1622607" y="7740"/>
                </a:lnTo>
                <a:lnTo>
                  <a:pt x="1620820" y="10928"/>
                </a:lnTo>
                <a:lnTo>
                  <a:pt x="1619480" y="12294"/>
                </a:lnTo>
                <a:lnTo>
                  <a:pt x="1616353" y="14115"/>
                </a:lnTo>
                <a:close/>
              </a:path>
            </a:pathLst>
          </a:custGeom>
          <a:ln w="3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0"/>
          <p:cNvSpPr/>
          <p:nvPr/>
        </p:nvSpPr>
        <p:spPr>
          <a:xfrm>
            <a:off x="3810029" y="2164556"/>
            <a:ext cx="83820" cy="77470"/>
          </a:xfrm>
          <a:custGeom>
            <a:avLst/>
            <a:gdLst/>
            <a:ahLst/>
            <a:cxnLst/>
            <a:rect l="l" t="t" r="r" b="b"/>
            <a:pathLst>
              <a:path w="83820" h="77469">
                <a:moveTo>
                  <a:pt x="83531" y="77180"/>
                </a:moveTo>
                <a:lnTo>
                  <a:pt x="0" y="52136"/>
                </a:lnTo>
                <a:lnTo>
                  <a:pt x="69683" y="0"/>
                </a:lnTo>
                <a:lnTo>
                  <a:pt x="83531" y="771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5445144" y="1911613"/>
            <a:ext cx="76835" cy="379095"/>
          </a:xfrm>
          <a:custGeom>
            <a:avLst/>
            <a:gdLst/>
            <a:ahLst/>
            <a:cxnLst/>
            <a:rect l="l" t="t" r="r" b="b"/>
            <a:pathLst>
              <a:path w="76835" h="379094">
                <a:moveTo>
                  <a:pt x="30821" y="299843"/>
                </a:moveTo>
                <a:lnTo>
                  <a:pt x="0" y="299843"/>
                </a:lnTo>
                <a:lnTo>
                  <a:pt x="38415" y="378844"/>
                </a:lnTo>
                <a:lnTo>
                  <a:pt x="67420" y="319195"/>
                </a:lnTo>
                <a:lnTo>
                  <a:pt x="35288" y="319195"/>
                </a:lnTo>
                <a:lnTo>
                  <a:pt x="33501" y="317146"/>
                </a:lnTo>
                <a:lnTo>
                  <a:pt x="32161" y="316007"/>
                </a:lnTo>
                <a:lnTo>
                  <a:pt x="30821" y="312820"/>
                </a:lnTo>
                <a:lnTo>
                  <a:pt x="30821" y="299843"/>
                </a:lnTo>
                <a:close/>
              </a:path>
              <a:path w="76835" h="379094">
                <a:moveTo>
                  <a:pt x="41542" y="1366"/>
                </a:moveTo>
                <a:lnTo>
                  <a:pt x="33501" y="1366"/>
                </a:lnTo>
                <a:lnTo>
                  <a:pt x="32161" y="4553"/>
                </a:lnTo>
                <a:lnTo>
                  <a:pt x="30821" y="6602"/>
                </a:lnTo>
                <a:lnTo>
                  <a:pt x="30821" y="312820"/>
                </a:lnTo>
                <a:lnTo>
                  <a:pt x="32161" y="316007"/>
                </a:lnTo>
                <a:lnTo>
                  <a:pt x="33501" y="317146"/>
                </a:lnTo>
                <a:lnTo>
                  <a:pt x="35288" y="319195"/>
                </a:lnTo>
                <a:lnTo>
                  <a:pt x="39755" y="319195"/>
                </a:lnTo>
                <a:lnTo>
                  <a:pt x="41542" y="317146"/>
                </a:lnTo>
                <a:lnTo>
                  <a:pt x="42882" y="316007"/>
                </a:lnTo>
                <a:lnTo>
                  <a:pt x="44669" y="312820"/>
                </a:lnTo>
                <a:lnTo>
                  <a:pt x="44669" y="6602"/>
                </a:lnTo>
                <a:lnTo>
                  <a:pt x="42882" y="4553"/>
                </a:lnTo>
                <a:lnTo>
                  <a:pt x="41542" y="1366"/>
                </a:lnTo>
                <a:close/>
              </a:path>
              <a:path w="76835" h="379094">
                <a:moveTo>
                  <a:pt x="76830" y="299843"/>
                </a:moveTo>
                <a:lnTo>
                  <a:pt x="44669" y="299843"/>
                </a:lnTo>
                <a:lnTo>
                  <a:pt x="44669" y="312820"/>
                </a:lnTo>
                <a:lnTo>
                  <a:pt x="42882" y="316007"/>
                </a:lnTo>
                <a:lnTo>
                  <a:pt x="41542" y="317146"/>
                </a:lnTo>
                <a:lnTo>
                  <a:pt x="39755" y="319195"/>
                </a:lnTo>
                <a:lnTo>
                  <a:pt x="67420" y="319195"/>
                </a:lnTo>
                <a:lnTo>
                  <a:pt x="76830" y="299843"/>
                </a:lnTo>
                <a:close/>
              </a:path>
              <a:path w="76835" h="379094">
                <a:moveTo>
                  <a:pt x="38415" y="0"/>
                </a:moveTo>
                <a:lnTo>
                  <a:pt x="35288" y="1366"/>
                </a:lnTo>
                <a:lnTo>
                  <a:pt x="39755" y="1366"/>
                </a:lnTo>
                <a:lnTo>
                  <a:pt x="38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/>
          <p:cNvSpPr/>
          <p:nvPr/>
        </p:nvSpPr>
        <p:spPr>
          <a:xfrm>
            <a:off x="5475966" y="1911613"/>
            <a:ext cx="13970" cy="319405"/>
          </a:xfrm>
          <a:custGeom>
            <a:avLst/>
            <a:gdLst/>
            <a:ahLst/>
            <a:cxnLst/>
            <a:rect l="l" t="t" r="r" b="b"/>
            <a:pathLst>
              <a:path w="13970" h="319405">
                <a:moveTo>
                  <a:pt x="13847" y="6602"/>
                </a:moveTo>
                <a:lnTo>
                  <a:pt x="13847" y="312820"/>
                </a:lnTo>
                <a:lnTo>
                  <a:pt x="12060" y="316007"/>
                </a:lnTo>
                <a:lnTo>
                  <a:pt x="10720" y="317146"/>
                </a:lnTo>
                <a:lnTo>
                  <a:pt x="8933" y="319195"/>
                </a:lnTo>
                <a:lnTo>
                  <a:pt x="7593" y="319195"/>
                </a:lnTo>
                <a:lnTo>
                  <a:pt x="4466" y="319195"/>
                </a:lnTo>
                <a:lnTo>
                  <a:pt x="2680" y="317146"/>
                </a:lnTo>
                <a:lnTo>
                  <a:pt x="1340" y="316007"/>
                </a:lnTo>
                <a:lnTo>
                  <a:pt x="0" y="312820"/>
                </a:lnTo>
                <a:lnTo>
                  <a:pt x="0" y="6602"/>
                </a:lnTo>
                <a:lnTo>
                  <a:pt x="1340" y="4553"/>
                </a:lnTo>
                <a:lnTo>
                  <a:pt x="2680" y="1366"/>
                </a:lnTo>
                <a:lnTo>
                  <a:pt x="4466" y="1366"/>
                </a:lnTo>
                <a:lnTo>
                  <a:pt x="7593" y="0"/>
                </a:lnTo>
                <a:lnTo>
                  <a:pt x="8933" y="1366"/>
                </a:lnTo>
                <a:lnTo>
                  <a:pt x="10720" y="1366"/>
                </a:lnTo>
                <a:lnTo>
                  <a:pt x="12060" y="4553"/>
                </a:lnTo>
                <a:lnTo>
                  <a:pt x="13847" y="660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/>
          <p:cNvSpPr/>
          <p:nvPr/>
        </p:nvSpPr>
        <p:spPr>
          <a:xfrm>
            <a:off x="5445144" y="2211456"/>
            <a:ext cx="76835" cy="79375"/>
          </a:xfrm>
          <a:custGeom>
            <a:avLst/>
            <a:gdLst/>
            <a:ahLst/>
            <a:cxnLst/>
            <a:rect l="l" t="t" r="r" b="b"/>
            <a:pathLst>
              <a:path w="76835" h="79375">
                <a:moveTo>
                  <a:pt x="76830" y="0"/>
                </a:moveTo>
                <a:lnTo>
                  <a:pt x="38415" y="79001"/>
                </a:lnTo>
                <a:lnTo>
                  <a:pt x="0" y="0"/>
                </a:lnTo>
                <a:lnTo>
                  <a:pt x="768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/>
          <p:cNvSpPr/>
          <p:nvPr/>
        </p:nvSpPr>
        <p:spPr>
          <a:xfrm>
            <a:off x="5477305" y="1911613"/>
            <a:ext cx="2915920" cy="336550"/>
          </a:xfrm>
          <a:custGeom>
            <a:avLst/>
            <a:gdLst/>
            <a:ahLst/>
            <a:cxnLst/>
            <a:rect l="l" t="t" r="r" b="b"/>
            <a:pathLst>
              <a:path w="2915920" h="336550">
                <a:moveTo>
                  <a:pt x="2842969" y="257496"/>
                </a:moveTo>
                <a:lnTo>
                  <a:pt x="2839767" y="290810"/>
                </a:lnTo>
                <a:lnTo>
                  <a:pt x="2852349" y="292102"/>
                </a:lnTo>
                <a:lnTo>
                  <a:pt x="2855700" y="292102"/>
                </a:lnTo>
                <a:lnTo>
                  <a:pt x="2856816" y="294151"/>
                </a:lnTo>
                <a:lnTo>
                  <a:pt x="2858826" y="297338"/>
                </a:lnTo>
                <a:lnTo>
                  <a:pt x="2858826" y="298704"/>
                </a:lnTo>
                <a:lnTo>
                  <a:pt x="2856816" y="301892"/>
                </a:lnTo>
                <a:lnTo>
                  <a:pt x="2853689" y="305079"/>
                </a:lnTo>
                <a:lnTo>
                  <a:pt x="2838395" y="305079"/>
                </a:lnTo>
                <a:lnTo>
                  <a:pt x="2835375" y="336498"/>
                </a:lnTo>
                <a:lnTo>
                  <a:pt x="2915333" y="305079"/>
                </a:lnTo>
                <a:lnTo>
                  <a:pt x="2850563" y="305079"/>
                </a:lnTo>
                <a:lnTo>
                  <a:pt x="2838513" y="303847"/>
                </a:lnTo>
                <a:lnTo>
                  <a:pt x="2913460" y="303847"/>
                </a:lnTo>
                <a:lnTo>
                  <a:pt x="2842969" y="257496"/>
                </a:lnTo>
                <a:close/>
              </a:path>
              <a:path w="2915920" h="336550">
                <a:moveTo>
                  <a:pt x="2839767" y="290810"/>
                </a:moveTo>
                <a:lnTo>
                  <a:pt x="2838513" y="303847"/>
                </a:lnTo>
                <a:lnTo>
                  <a:pt x="2850563" y="305079"/>
                </a:lnTo>
                <a:lnTo>
                  <a:pt x="2853689" y="305079"/>
                </a:lnTo>
                <a:lnTo>
                  <a:pt x="2856816" y="301892"/>
                </a:lnTo>
                <a:lnTo>
                  <a:pt x="2858826" y="298704"/>
                </a:lnTo>
                <a:lnTo>
                  <a:pt x="2858826" y="297338"/>
                </a:lnTo>
                <a:lnTo>
                  <a:pt x="2856816" y="294151"/>
                </a:lnTo>
                <a:lnTo>
                  <a:pt x="2855700" y="292102"/>
                </a:lnTo>
                <a:lnTo>
                  <a:pt x="2852349" y="292102"/>
                </a:lnTo>
                <a:lnTo>
                  <a:pt x="2839767" y="290810"/>
                </a:lnTo>
                <a:close/>
              </a:path>
              <a:path w="2915920" h="336550">
                <a:moveTo>
                  <a:pt x="6253" y="0"/>
                </a:moveTo>
                <a:lnTo>
                  <a:pt x="3126" y="0"/>
                </a:lnTo>
                <a:lnTo>
                  <a:pt x="1340" y="1366"/>
                </a:lnTo>
                <a:lnTo>
                  <a:pt x="0" y="3187"/>
                </a:lnTo>
                <a:lnTo>
                  <a:pt x="0" y="10928"/>
                </a:lnTo>
                <a:lnTo>
                  <a:pt x="1340" y="12294"/>
                </a:lnTo>
                <a:lnTo>
                  <a:pt x="4466" y="14115"/>
                </a:lnTo>
                <a:lnTo>
                  <a:pt x="2838513" y="303847"/>
                </a:lnTo>
                <a:lnTo>
                  <a:pt x="2839767" y="290810"/>
                </a:lnTo>
                <a:lnTo>
                  <a:pt x="6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/>
          <p:cNvSpPr/>
          <p:nvPr/>
        </p:nvSpPr>
        <p:spPr>
          <a:xfrm>
            <a:off x="5477305" y="1911613"/>
            <a:ext cx="2859405" cy="305435"/>
          </a:xfrm>
          <a:custGeom>
            <a:avLst/>
            <a:gdLst/>
            <a:ahLst/>
            <a:cxnLst/>
            <a:rect l="l" t="t" r="r" b="b"/>
            <a:pathLst>
              <a:path w="2859404" h="305435">
                <a:moveTo>
                  <a:pt x="6253" y="0"/>
                </a:moveTo>
                <a:lnTo>
                  <a:pt x="2852349" y="292102"/>
                </a:lnTo>
                <a:lnTo>
                  <a:pt x="2855700" y="292102"/>
                </a:lnTo>
                <a:lnTo>
                  <a:pt x="2856816" y="294151"/>
                </a:lnTo>
                <a:lnTo>
                  <a:pt x="2858826" y="297338"/>
                </a:lnTo>
                <a:lnTo>
                  <a:pt x="2858826" y="298704"/>
                </a:lnTo>
                <a:lnTo>
                  <a:pt x="2856816" y="301892"/>
                </a:lnTo>
                <a:lnTo>
                  <a:pt x="2855700" y="303030"/>
                </a:lnTo>
                <a:lnTo>
                  <a:pt x="2853689" y="305079"/>
                </a:lnTo>
                <a:lnTo>
                  <a:pt x="2850563" y="305079"/>
                </a:lnTo>
                <a:lnTo>
                  <a:pt x="4466" y="14115"/>
                </a:lnTo>
                <a:lnTo>
                  <a:pt x="1340" y="12294"/>
                </a:lnTo>
                <a:lnTo>
                  <a:pt x="0" y="10928"/>
                </a:lnTo>
                <a:lnTo>
                  <a:pt x="0" y="9106"/>
                </a:lnTo>
                <a:lnTo>
                  <a:pt x="0" y="6602"/>
                </a:lnTo>
                <a:lnTo>
                  <a:pt x="0" y="3187"/>
                </a:lnTo>
                <a:lnTo>
                  <a:pt x="1340" y="1366"/>
                </a:lnTo>
                <a:lnTo>
                  <a:pt x="3126" y="0"/>
                </a:lnTo>
                <a:lnTo>
                  <a:pt x="6253" y="0"/>
                </a:lnTo>
                <a:close/>
              </a:path>
            </a:pathLst>
          </a:custGeom>
          <a:ln w="3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/>
          <p:cNvSpPr/>
          <p:nvPr/>
        </p:nvSpPr>
        <p:spPr>
          <a:xfrm>
            <a:off x="8312681" y="2169110"/>
            <a:ext cx="80010" cy="79375"/>
          </a:xfrm>
          <a:custGeom>
            <a:avLst/>
            <a:gdLst/>
            <a:ahLst/>
            <a:cxnLst/>
            <a:rect l="l" t="t" r="r" b="b"/>
            <a:pathLst>
              <a:path w="80009" h="79375">
                <a:moveTo>
                  <a:pt x="7593" y="0"/>
                </a:moveTo>
                <a:lnTo>
                  <a:pt x="79957" y="47583"/>
                </a:lnTo>
                <a:lnTo>
                  <a:pt x="0" y="79001"/>
                </a:lnTo>
                <a:lnTo>
                  <a:pt x="759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7"/>
          <p:cNvSpPr/>
          <p:nvPr/>
        </p:nvSpPr>
        <p:spPr>
          <a:xfrm>
            <a:off x="5477305" y="1911613"/>
            <a:ext cx="1605915" cy="330200"/>
          </a:xfrm>
          <a:custGeom>
            <a:avLst/>
            <a:gdLst/>
            <a:ahLst/>
            <a:cxnLst/>
            <a:rect l="l" t="t" r="r" b="b"/>
            <a:pathLst>
              <a:path w="1605915" h="330200">
                <a:moveTo>
                  <a:pt x="1529737" y="297526"/>
                </a:moveTo>
                <a:lnTo>
                  <a:pt x="1523888" y="330123"/>
                </a:lnTo>
                <a:lnTo>
                  <a:pt x="1605633" y="305079"/>
                </a:lnTo>
                <a:lnTo>
                  <a:pt x="1598813" y="299843"/>
                </a:lnTo>
                <a:lnTo>
                  <a:pt x="1542203" y="299843"/>
                </a:lnTo>
                <a:lnTo>
                  <a:pt x="1529737" y="297526"/>
                </a:lnTo>
                <a:close/>
              </a:path>
              <a:path w="1605915" h="330200">
                <a:moveTo>
                  <a:pt x="1531899" y="285472"/>
                </a:moveTo>
                <a:lnTo>
                  <a:pt x="1529737" y="297526"/>
                </a:lnTo>
                <a:lnTo>
                  <a:pt x="1542203" y="299843"/>
                </a:lnTo>
                <a:lnTo>
                  <a:pt x="1544213" y="299843"/>
                </a:lnTo>
                <a:lnTo>
                  <a:pt x="1547340" y="298704"/>
                </a:lnTo>
                <a:lnTo>
                  <a:pt x="1548456" y="297338"/>
                </a:lnTo>
                <a:lnTo>
                  <a:pt x="1548456" y="288914"/>
                </a:lnTo>
                <a:lnTo>
                  <a:pt x="1545329" y="287776"/>
                </a:lnTo>
                <a:lnTo>
                  <a:pt x="1544213" y="287776"/>
                </a:lnTo>
                <a:lnTo>
                  <a:pt x="1531899" y="285472"/>
                </a:lnTo>
                <a:close/>
              </a:path>
              <a:path w="1605915" h="330200">
                <a:moveTo>
                  <a:pt x="1537736" y="252942"/>
                </a:moveTo>
                <a:lnTo>
                  <a:pt x="1531899" y="285472"/>
                </a:lnTo>
                <a:lnTo>
                  <a:pt x="1544213" y="287776"/>
                </a:lnTo>
                <a:lnTo>
                  <a:pt x="1545329" y="287776"/>
                </a:lnTo>
                <a:lnTo>
                  <a:pt x="1548456" y="288914"/>
                </a:lnTo>
                <a:lnTo>
                  <a:pt x="1548456" y="297338"/>
                </a:lnTo>
                <a:lnTo>
                  <a:pt x="1547340" y="298704"/>
                </a:lnTo>
                <a:lnTo>
                  <a:pt x="1544213" y="299843"/>
                </a:lnTo>
                <a:lnTo>
                  <a:pt x="1598813" y="299843"/>
                </a:lnTo>
                <a:lnTo>
                  <a:pt x="1537736" y="252942"/>
                </a:lnTo>
                <a:close/>
              </a:path>
              <a:path w="1605915" h="330200">
                <a:moveTo>
                  <a:pt x="6253" y="0"/>
                </a:moveTo>
                <a:lnTo>
                  <a:pt x="4466" y="0"/>
                </a:lnTo>
                <a:lnTo>
                  <a:pt x="1340" y="1366"/>
                </a:lnTo>
                <a:lnTo>
                  <a:pt x="0" y="3187"/>
                </a:lnTo>
                <a:lnTo>
                  <a:pt x="0" y="10928"/>
                </a:lnTo>
                <a:lnTo>
                  <a:pt x="1340" y="12294"/>
                </a:lnTo>
                <a:lnTo>
                  <a:pt x="4466" y="14115"/>
                </a:lnTo>
                <a:lnTo>
                  <a:pt x="1529737" y="297526"/>
                </a:lnTo>
                <a:lnTo>
                  <a:pt x="1531899" y="285472"/>
                </a:lnTo>
                <a:lnTo>
                  <a:pt x="6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/>
          <p:cNvSpPr/>
          <p:nvPr/>
        </p:nvSpPr>
        <p:spPr>
          <a:xfrm>
            <a:off x="5477305" y="1911613"/>
            <a:ext cx="1548765" cy="300355"/>
          </a:xfrm>
          <a:custGeom>
            <a:avLst/>
            <a:gdLst/>
            <a:ahLst/>
            <a:cxnLst/>
            <a:rect l="l" t="t" r="r" b="b"/>
            <a:pathLst>
              <a:path w="1548765" h="300355">
                <a:moveTo>
                  <a:pt x="6253" y="0"/>
                </a:moveTo>
                <a:lnTo>
                  <a:pt x="1544213" y="287776"/>
                </a:lnTo>
                <a:lnTo>
                  <a:pt x="1545329" y="287776"/>
                </a:lnTo>
                <a:lnTo>
                  <a:pt x="1548456" y="288914"/>
                </a:lnTo>
                <a:lnTo>
                  <a:pt x="1548456" y="292102"/>
                </a:lnTo>
                <a:lnTo>
                  <a:pt x="1548456" y="294151"/>
                </a:lnTo>
                <a:lnTo>
                  <a:pt x="1548456" y="297338"/>
                </a:lnTo>
                <a:lnTo>
                  <a:pt x="1547340" y="298704"/>
                </a:lnTo>
                <a:lnTo>
                  <a:pt x="1544213" y="299843"/>
                </a:lnTo>
                <a:lnTo>
                  <a:pt x="1542203" y="299843"/>
                </a:lnTo>
                <a:lnTo>
                  <a:pt x="4466" y="14115"/>
                </a:lnTo>
                <a:lnTo>
                  <a:pt x="1340" y="12294"/>
                </a:lnTo>
                <a:lnTo>
                  <a:pt x="0" y="10928"/>
                </a:lnTo>
                <a:lnTo>
                  <a:pt x="0" y="7740"/>
                </a:lnTo>
                <a:lnTo>
                  <a:pt x="0" y="6602"/>
                </a:lnTo>
                <a:lnTo>
                  <a:pt x="0" y="3187"/>
                </a:lnTo>
                <a:lnTo>
                  <a:pt x="1340" y="1366"/>
                </a:lnTo>
                <a:lnTo>
                  <a:pt x="4466" y="0"/>
                </a:lnTo>
                <a:lnTo>
                  <a:pt x="6253" y="0"/>
                </a:lnTo>
                <a:close/>
              </a:path>
            </a:pathLst>
          </a:custGeom>
          <a:ln w="318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/>
          <p:cNvSpPr/>
          <p:nvPr/>
        </p:nvSpPr>
        <p:spPr>
          <a:xfrm>
            <a:off x="7001195" y="2164556"/>
            <a:ext cx="81915" cy="77470"/>
          </a:xfrm>
          <a:custGeom>
            <a:avLst/>
            <a:gdLst/>
            <a:ahLst/>
            <a:cxnLst/>
            <a:rect l="l" t="t" r="r" b="b"/>
            <a:pathLst>
              <a:path w="81915" h="77469">
                <a:moveTo>
                  <a:pt x="13847" y="0"/>
                </a:moveTo>
                <a:lnTo>
                  <a:pt x="81744" y="52136"/>
                </a:lnTo>
                <a:lnTo>
                  <a:pt x="0" y="77180"/>
                </a:lnTo>
                <a:lnTo>
                  <a:pt x="1384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/>
          <p:cNvSpPr/>
          <p:nvPr/>
        </p:nvSpPr>
        <p:spPr>
          <a:xfrm>
            <a:off x="2815917" y="2502420"/>
            <a:ext cx="2698750" cy="694690"/>
          </a:xfrm>
          <a:custGeom>
            <a:avLst/>
            <a:gdLst/>
            <a:ahLst/>
            <a:cxnLst/>
            <a:rect l="l" t="t" r="r" b="b"/>
            <a:pathLst>
              <a:path w="2698750" h="694689">
                <a:moveTo>
                  <a:pt x="66110" y="617444"/>
                </a:moveTo>
                <a:lnTo>
                  <a:pt x="0" y="674134"/>
                </a:lnTo>
                <a:lnTo>
                  <a:pt x="84201" y="694624"/>
                </a:lnTo>
                <a:lnTo>
                  <a:pt x="77263" y="665027"/>
                </a:lnTo>
                <a:lnTo>
                  <a:pt x="58516" y="665027"/>
                </a:lnTo>
                <a:lnTo>
                  <a:pt x="56729" y="663206"/>
                </a:lnTo>
                <a:lnTo>
                  <a:pt x="56729" y="655465"/>
                </a:lnTo>
                <a:lnTo>
                  <a:pt x="58516" y="653416"/>
                </a:lnTo>
                <a:lnTo>
                  <a:pt x="61643" y="652278"/>
                </a:lnTo>
                <a:lnTo>
                  <a:pt x="73580" y="649315"/>
                </a:lnTo>
                <a:lnTo>
                  <a:pt x="66110" y="617444"/>
                </a:lnTo>
                <a:close/>
              </a:path>
              <a:path w="2698750" h="694689">
                <a:moveTo>
                  <a:pt x="73580" y="649315"/>
                </a:moveTo>
                <a:lnTo>
                  <a:pt x="61643" y="652278"/>
                </a:lnTo>
                <a:lnTo>
                  <a:pt x="58516" y="653416"/>
                </a:lnTo>
                <a:lnTo>
                  <a:pt x="56729" y="655465"/>
                </a:lnTo>
                <a:lnTo>
                  <a:pt x="56729" y="663206"/>
                </a:lnTo>
                <a:lnTo>
                  <a:pt x="58516" y="665027"/>
                </a:lnTo>
                <a:lnTo>
                  <a:pt x="64770" y="665027"/>
                </a:lnTo>
                <a:lnTo>
                  <a:pt x="76577" y="662098"/>
                </a:lnTo>
                <a:lnTo>
                  <a:pt x="73580" y="649315"/>
                </a:lnTo>
                <a:close/>
              </a:path>
              <a:path w="2698750" h="694689">
                <a:moveTo>
                  <a:pt x="76577" y="662098"/>
                </a:moveTo>
                <a:lnTo>
                  <a:pt x="64770" y="665027"/>
                </a:lnTo>
                <a:lnTo>
                  <a:pt x="77263" y="665027"/>
                </a:lnTo>
                <a:lnTo>
                  <a:pt x="76577" y="662098"/>
                </a:lnTo>
                <a:close/>
              </a:path>
              <a:path w="2698750" h="694689">
                <a:moveTo>
                  <a:pt x="2693550" y="0"/>
                </a:moveTo>
                <a:lnTo>
                  <a:pt x="2690200" y="0"/>
                </a:lnTo>
                <a:lnTo>
                  <a:pt x="73580" y="649315"/>
                </a:lnTo>
                <a:lnTo>
                  <a:pt x="76577" y="662098"/>
                </a:lnTo>
                <a:lnTo>
                  <a:pt x="2693550" y="12749"/>
                </a:lnTo>
                <a:lnTo>
                  <a:pt x="2696677" y="12749"/>
                </a:lnTo>
                <a:lnTo>
                  <a:pt x="2698464" y="9562"/>
                </a:lnTo>
                <a:lnTo>
                  <a:pt x="2698464" y="3187"/>
                </a:lnTo>
                <a:lnTo>
                  <a:pt x="2695337" y="1138"/>
                </a:lnTo>
                <a:lnTo>
                  <a:pt x="2693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/>
          <p:cNvSpPr/>
          <p:nvPr/>
        </p:nvSpPr>
        <p:spPr>
          <a:xfrm>
            <a:off x="2872646" y="2502420"/>
            <a:ext cx="2642235" cy="665480"/>
          </a:xfrm>
          <a:custGeom>
            <a:avLst/>
            <a:gdLst/>
            <a:ahLst/>
            <a:cxnLst/>
            <a:rect l="l" t="t" r="r" b="b"/>
            <a:pathLst>
              <a:path w="2642235" h="665480">
                <a:moveTo>
                  <a:pt x="2636821" y="12749"/>
                </a:moveTo>
                <a:lnTo>
                  <a:pt x="8040" y="665027"/>
                </a:lnTo>
                <a:lnTo>
                  <a:pt x="4913" y="665027"/>
                </a:lnTo>
                <a:lnTo>
                  <a:pt x="1786" y="665027"/>
                </a:lnTo>
                <a:lnTo>
                  <a:pt x="0" y="663206"/>
                </a:lnTo>
                <a:lnTo>
                  <a:pt x="0" y="660018"/>
                </a:lnTo>
                <a:lnTo>
                  <a:pt x="0" y="658652"/>
                </a:lnTo>
                <a:lnTo>
                  <a:pt x="0" y="655465"/>
                </a:lnTo>
                <a:lnTo>
                  <a:pt x="1786" y="653416"/>
                </a:lnTo>
                <a:lnTo>
                  <a:pt x="4913" y="652278"/>
                </a:lnTo>
                <a:lnTo>
                  <a:pt x="2633470" y="0"/>
                </a:lnTo>
                <a:lnTo>
                  <a:pt x="2636821" y="0"/>
                </a:lnTo>
                <a:lnTo>
                  <a:pt x="2638607" y="1138"/>
                </a:lnTo>
                <a:lnTo>
                  <a:pt x="2641734" y="3187"/>
                </a:lnTo>
                <a:lnTo>
                  <a:pt x="2641734" y="4325"/>
                </a:lnTo>
                <a:lnTo>
                  <a:pt x="2641734" y="7740"/>
                </a:lnTo>
                <a:lnTo>
                  <a:pt x="2641734" y="9562"/>
                </a:lnTo>
                <a:lnTo>
                  <a:pt x="2639947" y="12749"/>
                </a:lnTo>
                <a:lnTo>
                  <a:pt x="2636821" y="12749"/>
                </a:lnTo>
                <a:close/>
              </a:path>
            </a:pathLst>
          </a:custGeom>
          <a:ln w="31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/>
          <p:cNvSpPr/>
          <p:nvPr/>
        </p:nvSpPr>
        <p:spPr>
          <a:xfrm>
            <a:off x="2815917" y="3119865"/>
            <a:ext cx="84455" cy="77470"/>
          </a:xfrm>
          <a:custGeom>
            <a:avLst/>
            <a:gdLst/>
            <a:ahLst/>
            <a:cxnLst/>
            <a:rect l="l" t="t" r="r" b="b"/>
            <a:pathLst>
              <a:path w="84455" h="77469">
                <a:moveTo>
                  <a:pt x="84201" y="77180"/>
                </a:moveTo>
                <a:lnTo>
                  <a:pt x="0" y="56690"/>
                </a:lnTo>
                <a:lnTo>
                  <a:pt x="66110" y="0"/>
                </a:lnTo>
                <a:lnTo>
                  <a:pt x="84201" y="7718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/>
          <p:cNvSpPr/>
          <p:nvPr/>
        </p:nvSpPr>
        <p:spPr>
          <a:xfrm>
            <a:off x="5469712" y="2502420"/>
            <a:ext cx="76835" cy="674370"/>
          </a:xfrm>
          <a:custGeom>
            <a:avLst/>
            <a:gdLst/>
            <a:ahLst/>
            <a:cxnLst/>
            <a:rect l="l" t="t" r="r" b="b"/>
            <a:pathLst>
              <a:path w="76835" h="674369">
                <a:moveTo>
                  <a:pt x="32161" y="595815"/>
                </a:moveTo>
                <a:lnTo>
                  <a:pt x="0" y="595815"/>
                </a:lnTo>
                <a:lnTo>
                  <a:pt x="38415" y="674134"/>
                </a:lnTo>
                <a:lnTo>
                  <a:pt x="66780" y="616306"/>
                </a:lnTo>
                <a:lnTo>
                  <a:pt x="38415" y="616306"/>
                </a:lnTo>
                <a:lnTo>
                  <a:pt x="36405" y="614256"/>
                </a:lnTo>
                <a:lnTo>
                  <a:pt x="33948" y="613118"/>
                </a:lnTo>
                <a:lnTo>
                  <a:pt x="32161" y="611069"/>
                </a:lnTo>
                <a:lnTo>
                  <a:pt x="32161" y="595815"/>
                </a:lnTo>
                <a:close/>
              </a:path>
              <a:path w="76835" h="674369">
                <a:moveTo>
                  <a:pt x="41542" y="0"/>
                </a:moveTo>
                <a:lnTo>
                  <a:pt x="36405" y="0"/>
                </a:lnTo>
                <a:lnTo>
                  <a:pt x="33948" y="1138"/>
                </a:lnTo>
                <a:lnTo>
                  <a:pt x="32161" y="4325"/>
                </a:lnTo>
                <a:lnTo>
                  <a:pt x="32161" y="611069"/>
                </a:lnTo>
                <a:lnTo>
                  <a:pt x="33948" y="613118"/>
                </a:lnTo>
                <a:lnTo>
                  <a:pt x="36405" y="614256"/>
                </a:lnTo>
                <a:lnTo>
                  <a:pt x="38415" y="616306"/>
                </a:lnTo>
                <a:lnTo>
                  <a:pt x="41542" y="614256"/>
                </a:lnTo>
                <a:lnTo>
                  <a:pt x="42882" y="613118"/>
                </a:lnTo>
                <a:lnTo>
                  <a:pt x="44669" y="611069"/>
                </a:lnTo>
                <a:lnTo>
                  <a:pt x="44669" y="4325"/>
                </a:lnTo>
                <a:lnTo>
                  <a:pt x="42882" y="1138"/>
                </a:lnTo>
                <a:lnTo>
                  <a:pt x="41542" y="0"/>
                </a:lnTo>
                <a:close/>
              </a:path>
              <a:path w="76835" h="674369">
                <a:moveTo>
                  <a:pt x="76830" y="595815"/>
                </a:moveTo>
                <a:lnTo>
                  <a:pt x="44669" y="595815"/>
                </a:lnTo>
                <a:lnTo>
                  <a:pt x="44669" y="611069"/>
                </a:lnTo>
                <a:lnTo>
                  <a:pt x="42882" y="613118"/>
                </a:lnTo>
                <a:lnTo>
                  <a:pt x="41542" y="614256"/>
                </a:lnTo>
                <a:lnTo>
                  <a:pt x="38415" y="616306"/>
                </a:lnTo>
                <a:lnTo>
                  <a:pt x="66780" y="616306"/>
                </a:lnTo>
                <a:lnTo>
                  <a:pt x="76830" y="595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/>
          <p:cNvSpPr/>
          <p:nvPr/>
        </p:nvSpPr>
        <p:spPr>
          <a:xfrm>
            <a:off x="5501874" y="2502420"/>
            <a:ext cx="12700" cy="616585"/>
          </a:xfrm>
          <a:custGeom>
            <a:avLst/>
            <a:gdLst/>
            <a:ahLst/>
            <a:cxnLst/>
            <a:rect l="l" t="t" r="r" b="b"/>
            <a:pathLst>
              <a:path w="12700" h="616585">
                <a:moveTo>
                  <a:pt x="12507" y="6374"/>
                </a:moveTo>
                <a:lnTo>
                  <a:pt x="12507" y="609931"/>
                </a:lnTo>
                <a:lnTo>
                  <a:pt x="12507" y="611069"/>
                </a:lnTo>
                <a:lnTo>
                  <a:pt x="10720" y="613118"/>
                </a:lnTo>
                <a:lnTo>
                  <a:pt x="9380" y="614257"/>
                </a:lnTo>
                <a:lnTo>
                  <a:pt x="6253" y="616306"/>
                </a:lnTo>
                <a:lnTo>
                  <a:pt x="4243" y="614257"/>
                </a:lnTo>
                <a:lnTo>
                  <a:pt x="1786" y="613118"/>
                </a:lnTo>
                <a:lnTo>
                  <a:pt x="0" y="611069"/>
                </a:lnTo>
                <a:lnTo>
                  <a:pt x="0" y="609931"/>
                </a:lnTo>
                <a:lnTo>
                  <a:pt x="0" y="6374"/>
                </a:lnTo>
                <a:lnTo>
                  <a:pt x="0" y="4325"/>
                </a:lnTo>
                <a:lnTo>
                  <a:pt x="1786" y="1138"/>
                </a:lnTo>
                <a:lnTo>
                  <a:pt x="4243" y="0"/>
                </a:lnTo>
                <a:lnTo>
                  <a:pt x="6253" y="0"/>
                </a:lnTo>
                <a:lnTo>
                  <a:pt x="9380" y="0"/>
                </a:lnTo>
                <a:lnTo>
                  <a:pt x="10720" y="1138"/>
                </a:lnTo>
                <a:lnTo>
                  <a:pt x="12507" y="4325"/>
                </a:lnTo>
                <a:lnTo>
                  <a:pt x="12507" y="63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/>
          <p:cNvSpPr/>
          <p:nvPr/>
        </p:nvSpPr>
        <p:spPr>
          <a:xfrm>
            <a:off x="5469712" y="3098236"/>
            <a:ext cx="76835" cy="78740"/>
          </a:xfrm>
          <a:custGeom>
            <a:avLst/>
            <a:gdLst/>
            <a:ahLst/>
            <a:cxnLst/>
            <a:rect l="l" t="t" r="r" b="b"/>
            <a:pathLst>
              <a:path w="76835" h="78739">
                <a:moveTo>
                  <a:pt x="76830" y="0"/>
                </a:moveTo>
                <a:lnTo>
                  <a:pt x="38415" y="78318"/>
                </a:lnTo>
                <a:lnTo>
                  <a:pt x="0" y="0"/>
                </a:lnTo>
                <a:lnTo>
                  <a:pt x="768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/>
          <p:cNvSpPr/>
          <p:nvPr/>
        </p:nvSpPr>
        <p:spPr>
          <a:xfrm>
            <a:off x="5501874" y="2502420"/>
            <a:ext cx="2334260" cy="691515"/>
          </a:xfrm>
          <a:custGeom>
            <a:avLst/>
            <a:gdLst/>
            <a:ahLst/>
            <a:cxnLst/>
            <a:rect l="l" t="t" r="r" b="b"/>
            <a:pathLst>
              <a:path w="2334259" h="691514">
                <a:moveTo>
                  <a:pt x="2257444" y="659385"/>
                </a:moveTo>
                <a:lnTo>
                  <a:pt x="2248869" y="691437"/>
                </a:lnTo>
                <a:lnTo>
                  <a:pt x="2333740" y="674134"/>
                </a:lnTo>
                <a:lnTo>
                  <a:pt x="2321500" y="663206"/>
                </a:lnTo>
                <a:lnTo>
                  <a:pt x="2270757" y="663206"/>
                </a:lnTo>
                <a:lnTo>
                  <a:pt x="2257444" y="659385"/>
                </a:lnTo>
                <a:close/>
              </a:path>
              <a:path w="2334259" h="691514">
                <a:moveTo>
                  <a:pt x="2260691" y="647250"/>
                </a:moveTo>
                <a:lnTo>
                  <a:pt x="2257444" y="659385"/>
                </a:lnTo>
                <a:lnTo>
                  <a:pt x="2270757" y="663206"/>
                </a:lnTo>
                <a:lnTo>
                  <a:pt x="2275224" y="663206"/>
                </a:lnTo>
                <a:lnTo>
                  <a:pt x="2276564" y="661840"/>
                </a:lnTo>
                <a:lnTo>
                  <a:pt x="2278351" y="658652"/>
                </a:lnTo>
                <a:lnTo>
                  <a:pt x="2278351" y="655465"/>
                </a:lnTo>
                <a:lnTo>
                  <a:pt x="2276564" y="653416"/>
                </a:lnTo>
                <a:lnTo>
                  <a:pt x="2275224" y="652278"/>
                </a:lnTo>
                <a:lnTo>
                  <a:pt x="2273437" y="650912"/>
                </a:lnTo>
                <a:lnTo>
                  <a:pt x="2260691" y="647250"/>
                </a:lnTo>
                <a:close/>
              </a:path>
              <a:path w="2334259" h="691514">
                <a:moveTo>
                  <a:pt x="2268970" y="616306"/>
                </a:moveTo>
                <a:lnTo>
                  <a:pt x="2260691" y="647250"/>
                </a:lnTo>
                <a:lnTo>
                  <a:pt x="2273437" y="650912"/>
                </a:lnTo>
                <a:lnTo>
                  <a:pt x="2275224" y="652278"/>
                </a:lnTo>
                <a:lnTo>
                  <a:pt x="2276564" y="653416"/>
                </a:lnTo>
                <a:lnTo>
                  <a:pt x="2278351" y="655465"/>
                </a:lnTo>
                <a:lnTo>
                  <a:pt x="2278351" y="658652"/>
                </a:lnTo>
                <a:lnTo>
                  <a:pt x="2276564" y="661840"/>
                </a:lnTo>
                <a:lnTo>
                  <a:pt x="2275224" y="663206"/>
                </a:lnTo>
                <a:lnTo>
                  <a:pt x="2321500" y="663206"/>
                </a:lnTo>
                <a:lnTo>
                  <a:pt x="2268970" y="616306"/>
                </a:lnTo>
                <a:close/>
              </a:path>
              <a:path w="2334259" h="691514">
                <a:moveTo>
                  <a:pt x="7593" y="0"/>
                </a:moveTo>
                <a:lnTo>
                  <a:pt x="6253" y="0"/>
                </a:lnTo>
                <a:lnTo>
                  <a:pt x="3126" y="1138"/>
                </a:lnTo>
                <a:lnTo>
                  <a:pt x="1786" y="3187"/>
                </a:lnTo>
                <a:lnTo>
                  <a:pt x="0" y="4325"/>
                </a:lnTo>
                <a:lnTo>
                  <a:pt x="0" y="7740"/>
                </a:lnTo>
                <a:lnTo>
                  <a:pt x="1786" y="9562"/>
                </a:lnTo>
                <a:lnTo>
                  <a:pt x="3126" y="12749"/>
                </a:lnTo>
                <a:lnTo>
                  <a:pt x="4243" y="12749"/>
                </a:lnTo>
                <a:lnTo>
                  <a:pt x="2257444" y="659385"/>
                </a:lnTo>
                <a:lnTo>
                  <a:pt x="2260691" y="647250"/>
                </a:lnTo>
                <a:lnTo>
                  <a:pt x="7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7"/>
          <p:cNvSpPr/>
          <p:nvPr/>
        </p:nvSpPr>
        <p:spPr>
          <a:xfrm>
            <a:off x="5501874" y="2502420"/>
            <a:ext cx="2278380" cy="663575"/>
          </a:xfrm>
          <a:custGeom>
            <a:avLst/>
            <a:gdLst/>
            <a:ahLst/>
            <a:cxnLst/>
            <a:rect l="l" t="t" r="r" b="b"/>
            <a:pathLst>
              <a:path w="2278379" h="663575">
                <a:moveTo>
                  <a:pt x="7593" y="0"/>
                </a:moveTo>
                <a:lnTo>
                  <a:pt x="2273437" y="650912"/>
                </a:lnTo>
                <a:lnTo>
                  <a:pt x="2275224" y="652278"/>
                </a:lnTo>
                <a:lnTo>
                  <a:pt x="2276564" y="653416"/>
                </a:lnTo>
                <a:lnTo>
                  <a:pt x="2278350" y="655465"/>
                </a:lnTo>
                <a:lnTo>
                  <a:pt x="2278350" y="658652"/>
                </a:lnTo>
                <a:lnTo>
                  <a:pt x="2276564" y="661840"/>
                </a:lnTo>
                <a:lnTo>
                  <a:pt x="2275224" y="663206"/>
                </a:lnTo>
                <a:lnTo>
                  <a:pt x="2272097" y="663206"/>
                </a:lnTo>
                <a:lnTo>
                  <a:pt x="2270757" y="663206"/>
                </a:lnTo>
                <a:lnTo>
                  <a:pt x="4243" y="12749"/>
                </a:lnTo>
                <a:lnTo>
                  <a:pt x="3126" y="12749"/>
                </a:lnTo>
                <a:lnTo>
                  <a:pt x="1786" y="9562"/>
                </a:lnTo>
                <a:lnTo>
                  <a:pt x="0" y="7740"/>
                </a:lnTo>
                <a:lnTo>
                  <a:pt x="0" y="4325"/>
                </a:lnTo>
                <a:lnTo>
                  <a:pt x="1786" y="3187"/>
                </a:lnTo>
                <a:lnTo>
                  <a:pt x="3126" y="1138"/>
                </a:lnTo>
                <a:lnTo>
                  <a:pt x="6253" y="0"/>
                </a:lnTo>
                <a:lnTo>
                  <a:pt x="7593" y="0"/>
                </a:lnTo>
                <a:close/>
              </a:path>
            </a:pathLst>
          </a:custGeom>
          <a:ln w="3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8"/>
          <p:cNvSpPr/>
          <p:nvPr/>
        </p:nvSpPr>
        <p:spPr>
          <a:xfrm>
            <a:off x="7750743" y="3118726"/>
            <a:ext cx="85090" cy="75565"/>
          </a:xfrm>
          <a:custGeom>
            <a:avLst/>
            <a:gdLst/>
            <a:ahLst/>
            <a:cxnLst/>
            <a:rect l="l" t="t" r="r" b="b"/>
            <a:pathLst>
              <a:path w="85090" h="75564">
                <a:moveTo>
                  <a:pt x="20101" y="0"/>
                </a:moveTo>
                <a:lnTo>
                  <a:pt x="84871" y="57828"/>
                </a:lnTo>
                <a:lnTo>
                  <a:pt x="0" y="75131"/>
                </a:lnTo>
                <a:lnTo>
                  <a:pt x="20101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9"/>
          <p:cNvSpPr/>
          <p:nvPr/>
        </p:nvSpPr>
        <p:spPr>
          <a:xfrm>
            <a:off x="2438752" y="3583403"/>
            <a:ext cx="227965" cy="625475"/>
          </a:xfrm>
          <a:custGeom>
            <a:avLst/>
            <a:gdLst/>
            <a:ahLst/>
            <a:cxnLst/>
            <a:rect l="l" t="t" r="r" b="b"/>
            <a:pathLst>
              <a:path w="227964" h="625475">
                <a:moveTo>
                  <a:pt x="0" y="538670"/>
                </a:moveTo>
                <a:lnTo>
                  <a:pt x="10675" y="625412"/>
                </a:lnTo>
                <a:lnTo>
                  <a:pt x="66318" y="570316"/>
                </a:lnTo>
                <a:lnTo>
                  <a:pt x="28900" y="570316"/>
                </a:lnTo>
                <a:lnTo>
                  <a:pt x="27650" y="568950"/>
                </a:lnTo>
                <a:lnTo>
                  <a:pt x="25774" y="567584"/>
                </a:lnTo>
                <a:lnTo>
                  <a:pt x="24501" y="564396"/>
                </a:lnTo>
                <a:lnTo>
                  <a:pt x="24501" y="561209"/>
                </a:lnTo>
                <a:lnTo>
                  <a:pt x="28717" y="548889"/>
                </a:lnTo>
                <a:lnTo>
                  <a:pt x="0" y="538670"/>
                </a:lnTo>
                <a:close/>
              </a:path>
              <a:path w="227964" h="625475">
                <a:moveTo>
                  <a:pt x="28717" y="548889"/>
                </a:moveTo>
                <a:lnTo>
                  <a:pt x="24501" y="561209"/>
                </a:lnTo>
                <a:lnTo>
                  <a:pt x="24501" y="564396"/>
                </a:lnTo>
                <a:lnTo>
                  <a:pt x="25774" y="567584"/>
                </a:lnTo>
                <a:lnTo>
                  <a:pt x="27650" y="568950"/>
                </a:lnTo>
                <a:lnTo>
                  <a:pt x="28900" y="570316"/>
                </a:lnTo>
                <a:lnTo>
                  <a:pt x="32050" y="570316"/>
                </a:lnTo>
                <a:lnTo>
                  <a:pt x="33948" y="568950"/>
                </a:lnTo>
                <a:lnTo>
                  <a:pt x="35199" y="568950"/>
                </a:lnTo>
                <a:lnTo>
                  <a:pt x="36450" y="565763"/>
                </a:lnTo>
                <a:lnTo>
                  <a:pt x="40769" y="553178"/>
                </a:lnTo>
                <a:lnTo>
                  <a:pt x="28717" y="548889"/>
                </a:lnTo>
                <a:close/>
              </a:path>
              <a:path w="227964" h="625475">
                <a:moveTo>
                  <a:pt x="40769" y="553178"/>
                </a:moveTo>
                <a:lnTo>
                  <a:pt x="36450" y="565763"/>
                </a:lnTo>
                <a:lnTo>
                  <a:pt x="35199" y="568950"/>
                </a:lnTo>
                <a:lnTo>
                  <a:pt x="33948" y="568950"/>
                </a:lnTo>
                <a:lnTo>
                  <a:pt x="32050" y="570316"/>
                </a:lnTo>
                <a:lnTo>
                  <a:pt x="66318" y="570316"/>
                </a:lnTo>
                <a:lnTo>
                  <a:pt x="72297" y="564396"/>
                </a:lnTo>
                <a:lnTo>
                  <a:pt x="40769" y="553178"/>
                </a:lnTo>
                <a:close/>
              </a:path>
              <a:path w="227964" h="625475">
                <a:moveTo>
                  <a:pt x="223278" y="0"/>
                </a:moveTo>
                <a:lnTo>
                  <a:pt x="221268" y="0"/>
                </a:lnTo>
                <a:lnTo>
                  <a:pt x="218141" y="1366"/>
                </a:lnTo>
                <a:lnTo>
                  <a:pt x="216801" y="3415"/>
                </a:lnTo>
                <a:lnTo>
                  <a:pt x="215015" y="4553"/>
                </a:lnTo>
                <a:lnTo>
                  <a:pt x="28717" y="548889"/>
                </a:lnTo>
                <a:lnTo>
                  <a:pt x="40769" y="553178"/>
                </a:lnTo>
                <a:lnTo>
                  <a:pt x="227522" y="9106"/>
                </a:lnTo>
                <a:lnTo>
                  <a:pt x="227522" y="4553"/>
                </a:lnTo>
                <a:lnTo>
                  <a:pt x="226405" y="1366"/>
                </a:lnTo>
                <a:lnTo>
                  <a:pt x="2232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0"/>
          <p:cNvSpPr/>
          <p:nvPr/>
        </p:nvSpPr>
        <p:spPr>
          <a:xfrm>
            <a:off x="2463253" y="3583403"/>
            <a:ext cx="203200" cy="570865"/>
          </a:xfrm>
          <a:custGeom>
            <a:avLst/>
            <a:gdLst/>
            <a:ahLst/>
            <a:cxnLst/>
            <a:rect l="l" t="t" r="r" b="b"/>
            <a:pathLst>
              <a:path w="203200" h="570864">
                <a:moveTo>
                  <a:pt x="203021" y="9106"/>
                </a:moveTo>
                <a:lnTo>
                  <a:pt x="11949" y="565763"/>
                </a:lnTo>
                <a:lnTo>
                  <a:pt x="10698" y="568950"/>
                </a:lnTo>
                <a:lnTo>
                  <a:pt x="9447" y="568950"/>
                </a:lnTo>
                <a:lnTo>
                  <a:pt x="7549" y="570316"/>
                </a:lnTo>
                <a:lnTo>
                  <a:pt x="4399" y="570316"/>
                </a:lnTo>
                <a:lnTo>
                  <a:pt x="3149" y="568950"/>
                </a:lnTo>
                <a:lnTo>
                  <a:pt x="1273" y="567584"/>
                </a:lnTo>
                <a:lnTo>
                  <a:pt x="0" y="564397"/>
                </a:lnTo>
                <a:lnTo>
                  <a:pt x="0" y="561209"/>
                </a:lnTo>
                <a:lnTo>
                  <a:pt x="190514" y="4553"/>
                </a:lnTo>
                <a:lnTo>
                  <a:pt x="192300" y="3415"/>
                </a:lnTo>
                <a:lnTo>
                  <a:pt x="193640" y="1366"/>
                </a:lnTo>
                <a:lnTo>
                  <a:pt x="196767" y="0"/>
                </a:lnTo>
                <a:lnTo>
                  <a:pt x="198777" y="0"/>
                </a:lnTo>
                <a:lnTo>
                  <a:pt x="201904" y="1366"/>
                </a:lnTo>
                <a:lnTo>
                  <a:pt x="203021" y="4553"/>
                </a:lnTo>
                <a:lnTo>
                  <a:pt x="203021" y="5919"/>
                </a:lnTo>
                <a:lnTo>
                  <a:pt x="203021" y="910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1"/>
          <p:cNvSpPr/>
          <p:nvPr/>
        </p:nvSpPr>
        <p:spPr>
          <a:xfrm>
            <a:off x="2438752" y="4122073"/>
            <a:ext cx="72390" cy="86995"/>
          </a:xfrm>
          <a:custGeom>
            <a:avLst/>
            <a:gdLst/>
            <a:ahLst/>
            <a:cxnLst/>
            <a:rect l="l" t="t" r="r" b="b"/>
            <a:pathLst>
              <a:path w="72389" h="86995">
                <a:moveTo>
                  <a:pt x="72297" y="25726"/>
                </a:moveTo>
                <a:lnTo>
                  <a:pt x="10675" y="86742"/>
                </a:lnTo>
                <a:lnTo>
                  <a:pt x="0" y="0"/>
                </a:lnTo>
                <a:lnTo>
                  <a:pt x="72297" y="2572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2"/>
          <p:cNvSpPr/>
          <p:nvPr/>
        </p:nvSpPr>
        <p:spPr>
          <a:xfrm>
            <a:off x="2653767" y="3573841"/>
            <a:ext cx="1104265" cy="635000"/>
          </a:xfrm>
          <a:custGeom>
            <a:avLst/>
            <a:gdLst/>
            <a:ahLst/>
            <a:cxnLst/>
            <a:rect l="l" t="t" r="r" b="b"/>
            <a:pathLst>
              <a:path w="1104264" h="635000">
                <a:moveTo>
                  <a:pt x="1033206" y="602110"/>
                </a:moveTo>
                <a:lnTo>
                  <a:pt x="1017787" y="630421"/>
                </a:lnTo>
                <a:lnTo>
                  <a:pt x="1103998" y="634975"/>
                </a:lnTo>
                <a:lnTo>
                  <a:pt x="1087055" y="609931"/>
                </a:lnTo>
                <a:lnTo>
                  <a:pt x="1046821" y="609931"/>
                </a:lnTo>
                <a:lnTo>
                  <a:pt x="1043695" y="608109"/>
                </a:lnTo>
                <a:lnTo>
                  <a:pt x="1033206" y="602110"/>
                </a:lnTo>
                <a:close/>
              </a:path>
              <a:path w="1104264" h="635000">
                <a:moveTo>
                  <a:pt x="1039238" y="591034"/>
                </a:moveTo>
                <a:lnTo>
                  <a:pt x="1033206" y="602110"/>
                </a:lnTo>
                <a:lnTo>
                  <a:pt x="1043695" y="608109"/>
                </a:lnTo>
                <a:lnTo>
                  <a:pt x="1046821" y="609931"/>
                </a:lnTo>
                <a:lnTo>
                  <a:pt x="1048608" y="609931"/>
                </a:lnTo>
                <a:lnTo>
                  <a:pt x="1051735" y="608109"/>
                </a:lnTo>
                <a:lnTo>
                  <a:pt x="1053075" y="606743"/>
                </a:lnTo>
                <a:lnTo>
                  <a:pt x="1053075" y="599003"/>
                </a:lnTo>
                <a:lnTo>
                  <a:pt x="1039238" y="591034"/>
                </a:lnTo>
                <a:close/>
              </a:path>
              <a:path w="1104264" h="635000">
                <a:moveTo>
                  <a:pt x="1054862" y="562347"/>
                </a:moveTo>
                <a:lnTo>
                  <a:pt x="1039238" y="591034"/>
                </a:lnTo>
                <a:lnTo>
                  <a:pt x="1053075" y="599003"/>
                </a:lnTo>
                <a:lnTo>
                  <a:pt x="1053075" y="606743"/>
                </a:lnTo>
                <a:lnTo>
                  <a:pt x="1051735" y="608109"/>
                </a:lnTo>
                <a:lnTo>
                  <a:pt x="1048608" y="609931"/>
                </a:lnTo>
                <a:lnTo>
                  <a:pt x="1087055" y="609931"/>
                </a:lnTo>
                <a:lnTo>
                  <a:pt x="1054862" y="562347"/>
                </a:lnTo>
                <a:close/>
              </a:path>
              <a:path w="1104264" h="635000">
                <a:moveTo>
                  <a:pt x="9380" y="0"/>
                </a:moveTo>
                <a:lnTo>
                  <a:pt x="4913" y="0"/>
                </a:lnTo>
                <a:lnTo>
                  <a:pt x="1786" y="1366"/>
                </a:lnTo>
                <a:lnTo>
                  <a:pt x="0" y="3187"/>
                </a:lnTo>
                <a:lnTo>
                  <a:pt x="0" y="7740"/>
                </a:lnTo>
                <a:lnTo>
                  <a:pt x="1786" y="10928"/>
                </a:lnTo>
                <a:lnTo>
                  <a:pt x="3126" y="12977"/>
                </a:lnTo>
                <a:lnTo>
                  <a:pt x="1033206" y="602110"/>
                </a:lnTo>
                <a:lnTo>
                  <a:pt x="1039238" y="591034"/>
                </a:lnTo>
                <a:lnTo>
                  <a:pt x="93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3"/>
          <p:cNvSpPr/>
          <p:nvPr/>
        </p:nvSpPr>
        <p:spPr>
          <a:xfrm>
            <a:off x="2653767" y="3573841"/>
            <a:ext cx="1053465" cy="610235"/>
          </a:xfrm>
          <a:custGeom>
            <a:avLst/>
            <a:gdLst/>
            <a:ahLst/>
            <a:cxnLst/>
            <a:rect l="l" t="t" r="r" b="b"/>
            <a:pathLst>
              <a:path w="1053464" h="610235">
                <a:moveTo>
                  <a:pt x="9380" y="0"/>
                </a:moveTo>
                <a:lnTo>
                  <a:pt x="1049948" y="597181"/>
                </a:lnTo>
                <a:lnTo>
                  <a:pt x="1053075" y="599003"/>
                </a:lnTo>
                <a:lnTo>
                  <a:pt x="1053075" y="602190"/>
                </a:lnTo>
                <a:lnTo>
                  <a:pt x="1053075" y="603556"/>
                </a:lnTo>
                <a:lnTo>
                  <a:pt x="1053075" y="606743"/>
                </a:lnTo>
                <a:lnTo>
                  <a:pt x="1051735" y="608109"/>
                </a:lnTo>
                <a:lnTo>
                  <a:pt x="1048608" y="609931"/>
                </a:lnTo>
                <a:lnTo>
                  <a:pt x="1046821" y="609931"/>
                </a:lnTo>
                <a:lnTo>
                  <a:pt x="1043695" y="608109"/>
                </a:lnTo>
                <a:lnTo>
                  <a:pt x="3126" y="12977"/>
                </a:lnTo>
                <a:lnTo>
                  <a:pt x="1786" y="10928"/>
                </a:lnTo>
                <a:lnTo>
                  <a:pt x="0" y="7740"/>
                </a:lnTo>
                <a:lnTo>
                  <a:pt x="0" y="6374"/>
                </a:lnTo>
                <a:lnTo>
                  <a:pt x="0" y="3187"/>
                </a:lnTo>
                <a:lnTo>
                  <a:pt x="1786" y="1366"/>
                </a:lnTo>
                <a:lnTo>
                  <a:pt x="4913" y="0"/>
                </a:lnTo>
                <a:lnTo>
                  <a:pt x="8263" y="0"/>
                </a:lnTo>
                <a:lnTo>
                  <a:pt x="938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4"/>
          <p:cNvSpPr/>
          <p:nvPr/>
        </p:nvSpPr>
        <p:spPr>
          <a:xfrm>
            <a:off x="3671554" y="4136189"/>
            <a:ext cx="86360" cy="73025"/>
          </a:xfrm>
          <a:custGeom>
            <a:avLst/>
            <a:gdLst/>
            <a:ahLst/>
            <a:cxnLst/>
            <a:rect l="l" t="t" r="r" b="b"/>
            <a:pathLst>
              <a:path w="86360" h="73025">
                <a:moveTo>
                  <a:pt x="37075" y="0"/>
                </a:moveTo>
                <a:lnTo>
                  <a:pt x="86211" y="72627"/>
                </a:lnTo>
                <a:lnTo>
                  <a:pt x="0" y="68073"/>
                </a:lnTo>
                <a:lnTo>
                  <a:pt x="37075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5"/>
          <p:cNvSpPr/>
          <p:nvPr/>
        </p:nvSpPr>
        <p:spPr>
          <a:xfrm>
            <a:off x="2663148" y="3573841"/>
            <a:ext cx="5125085" cy="683895"/>
          </a:xfrm>
          <a:custGeom>
            <a:avLst/>
            <a:gdLst/>
            <a:ahLst/>
            <a:cxnLst/>
            <a:rect l="l" t="t" r="r" b="b"/>
            <a:pathLst>
              <a:path w="5125084" h="683895">
                <a:moveTo>
                  <a:pt x="5048397" y="651959"/>
                </a:moveTo>
                <a:lnTo>
                  <a:pt x="5044712" y="683696"/>
                </a:lnTo>
                <a:lnTo>
                  <a:pt x="5124670" y="655465"/>
                </a:lnTo>
                <a:lnTo>
                  <a:pt x="5122015" y="653644"/>
                </a:lnTo>
                <a:lnTo>
                  <a:pt x="5061686" y="653644"/>
                </a:lnTo>
                <a:lnTo>
                  <a:pt x="5048397" y="651959"/>
                </a:lnTo>
                <a:close/>
              </a:path>
              <a:path w="5125084" h="683895">
                <a:moveTo>
                  <a:pt x="5050031" y="637884"/>
                </a:moveTo>
                <a:lnTo>
                  <a:pt x="5048397" y="651959"/>
                </a:lnTo>
                <a:lnTo>
                  <a:pt x="5061686" y="653644"/>
                </a:lnTo>
                <a:lnTo>
                  <a:pt x="5063027" y="653644"/>
                </a:lnTo>
                <a:lnTo>
                  <a:pt x="5066153" y="652278"/>
                </a:lnTo>
                <a:lnTo>
                  <a:pt x="5067493" y="651139"/>
                </a:lnTo>
                <a:lnTo>
                  <a:pt x="5067493" y="644537"/>
                </a:lnTo>
                <a:lnTo>
                  <a:pt x="5066153" y="642715"/>
                </a:lnTo>
                <a:lnTo>
                  <a:pt x="5064367" y="641349"/>
                </a:lnTo>
                <a:lnTo>
                  <a:pt x="5063027" y="639528"/>
                </a:lnTo>
                <a:lnTo>
                  <a:pt x="5050031" y="637884"/>
                </a:lnTo>
                <a:close/>
              </a:path>
              <a:path w="5125084" h="683895">
                <a:moveTo>
                  <a:pt x="5053646" y="606743"/>
                </a:moveTo>
                <a:lnTo>
                  <a:pt x="5050031" y="637884"/>
                </a:lnTo>
                <a:lnTo>
                  <a:pt x="5063027" y="639528"/>
                </a:lnTo>
                <a:lnTo>
                  <a:pt x="5064367" y="641349"/>
                </a:lnTo>
                <a:lnTo>
                  <a:pt x="5066153" y="642715"/>
                </a:lnTo>
                <a:lnTo>
                  <a:pt x="5067493" y="644537"/>
                </a:lnTo>
                <a:lnTo>
                  <a:pt x="5067493" y="651139"/>
                </a:lnTo>
                <a:lnTo>
                  <a:pt x="5066153" y="652278"/>
                </a:lnTo>
                <a:lnTo>
                  <a:pt x="5063027" y="653644"/>
                </a:lnTo>
                <a:lnTo>
                  <a:pt x="5122015" y="653644"/>
                </a:lnTo>
                <a:lnTo>
                  <a:pt x="5053646" y="606743"/>
                </a:lnTo>
                <a:close/>
              </a:path>
              <a:path w="5125084" h="683895">
                <a:moveTo>
                  <a:pt x="7593" y="0"/>
                </a:moveTo>
                <a:lnTo>
                  <a:pt x="5136" y="0"/>
                </a:lnTo>
                <a:lnTo>
                  <a:pt x="3126" y="1366"/>
                </a:lnTo>
                <a:lnTo>
                  <a:pt x="2010" y="3187"/>
                </a:lnTo>
                <a:lnTo>
                  <a:pt x="0" y="6374"/>
                </a:lnTo>
                <a:lnTo>
                  <a:pt x="0" y="7740"/>
                </a:lnTo>
                <a:lnTo>
                  <a:pt x="2010" y="10928"/>
                </a:lnTo>
                <a:lnTo>
                  <a:pt x="3126" y="12977"/>
                </a:lnTo>
                <a:lnTo>
                  <a:pt x="6253" y="12977"/>
                </a:lnTo>
                <a:lnTo>
                  <a:pt x="5048397" y="651959"/>
                </a:lnTo>
                <a:lnTo>
                  <a:pt x="5050031" y="637884"/>
                </a:lnTo>
                <a:lnTo>
                  <a:pt x="7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6"/>
          <p:cNvSpPr/>
          <p:nvPr/>
        </p:nvSpPr>
        <p:spPr>
          <a:xfrm>
            <a:off x="2663148" y="3573841"/>
            <a:ext cx="5067935" cy="654050"/>
          </a:xfrm>
          <a:custGeom>
            <a:avLst/>
            <a:gdLst/>
            <a:ahLst/>
            <a:cxnLst/>
            <a:rect l="l" t="t" r="r" b="b"/>
            <a:pathLst>
              <a:path w="5067934" h="654050">
                <a:moveTo>
                  <a:pt x="7593" y="0"/>
                </a:moveTo>
                <a:lnTo>
                  <a:pt x="5063027" y="639528"/>
                </a:lnTo>
                <a:lnTo>
                  <a:pt x="5064367" y="641349"/>
                </a:lnTo>
                <a:lnTo>
                  <a:pt x="5066153" y="642715"/>
                </a:lnTo>
                <a:lnTo>
                  <a:pt x="5067493" y="644537"/>
                </a:lnTo>
                <a:lnTo>
                  <a:pt x="5067493" y="647724"/>
                </a:lnTo>
                <a:lnTo>
                  <a:pt x="5067493" y="651139"/>
                </a:lnTo>
                <a:lnTo>
                  <a:pt x="5066153" y="652278"/>
                </a:lnTo>
                <a:lnTo>
                  <a:pt x="5063027" y="653644"/>
                </a:lnTo>
                <a:lnTo>
                  <a:pt x="5061686" y="653644"/>
                </a:lnTo>
                <a:lnTo>
                  <a:pt x="6253" y="12977"/>
                </a:lnTo>
                <a:lnTo>
                  <a:pt x="3126" y="12977"/>
                </a:lnTo>
                <a:lnTo>
                  <a:pt x="2010" y="10928"/>
                </a:lnTo>
                <a:lnTo>
                  <a:pt x="0" y="7740"/>
                </a:lnTo>
                <a:lnTo>
                  <a:pt x="0" y="6374"/>
                </a:lnTo>
                <a:lnTo>
                  <a:pt x="2010" y="3187"/>
                </a:lnTo>
                <a:lnTo>
                  <a:pt x="3126" y="1366"/>
                </a:lnTo>
                <a:lnTo>
                  <a:pt x="5136" y="0"/>
                </a:lnTo>
                <a:lnTo>
                  <a:pt x="7593" y="0"/>
                </a:lnTo>
                <a:close/>
              </a:path>
            </a:pathLst>
          </a:custGeom>
          <a:ln w="3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7"/>
          <p:cNvSpPr/>
          <p:nvPr/>
        </p:nvSpPr>
        <p:spPr>
          <a:xfrm>
            <a:off x="7707861" y="4180585"/>
            <a:ext cx="80010" cy="77470"/>
          </a:xfrm>
          <a:custGeom>
            <a:avLst/>
            <a:gdLst/>
            <a:ahLst/>
            <a:cxnLst/>
            <a:rect l="l" t="t" r="r" b="b"/>
            <a:pathLst>
              <a:path w="80009" h="77470">
                <a:moveTo>
                  <a:pt x="8933" y="0"/>
                </a:moveTo>
                <a:lnTo>
                  <a:pt x="79957" y="48721"/>
                </a:lnTo>
                <a:lnTo>
                  <a:pt x="0" y="76952"/>
                </a:lnTo>
                <a:lnTo>
                  <a:pt x="893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8"/>
          <p:cNvSpPr/>
          <p:nvPr/>
        </p:nvSpPr>
        <p:spPr>
          <a:xfrm>
            <a:off x="2673869" y="3573841"/>
            <a:ext cx="3151505" cy="668655"/>
          </a:xfrm>
          <a:custGeom>
            <a:avLst/>
            <a:gdLst/>
            <a:ahLst/>
            <a:cxnLst/>
            <a:rect l="l" t="t" r="r" b="b"/>
            <a:pathLst>
              <a:path w="3151504" h="668654">
                <a:moveTo>
                  <a:pt x="3074603" y="635404"/>
                </a:moveTo>
                <a:lnTo>
                  <a:pt x="3068101" y="668442"/>
                </a:lnTo>
                <a:lnTo>
                  <a:pt x="3151186" y="644537"/>
                </a:lnTo>
                <a:lnTo>
                  <a:pt x="3143062" y="638162"/>
                </a:lnTo>
                <a:lnTo>
                  <a:pt x="3088203" y="638162"/>
                </a:lnTo>
                <a:lnTo>
                  <a:pt x="3074603" y="635404"/>
                </a:lnTo>
                <a:close/>
              </a:path>
              <a:path w="3151504" h="668654">
                <a:moveTo>
                  <a:pt x="3077067" y="622882"/>
                </a:moveTo>
                <a:lnTo>
                  <a:pt x="3074603" y="635404"/>
                </a:lnTo>
                <a:lnTo>
                  <a:pt x="3088203" y="638162"/>
                </a:lnTo>
                <a:lnTo>
                  <a:pt x="3092669" y="638162"/>
                </a:lnTo>
                <a:lnTo>
                  <a:pt x="3094456" y="637024"/>
                </a:lnTo>
                <a:lnTo>
                  <a:pt x="3095796" y="633609"/>
                </a:lnTo>
                <a:lnTo>
                  <a:pt x="3095796" y="630421"/>
                </a:lnTo>
                <a:lnTo>
                  <a:pt x="3094456" y="628600"/>
                </a:lnTo>
                <a:lnTo>
                  <a:pt x="3092669" y="627234"/>
                </a:lnTo>
                <a:lnTo>
                  <a:pt x="3089543" y="625412"/>
                </a:lnTo>
                <a:lnTo>
                  <a:pt x="3077067" y="622882"/>
                </a:lnTo>
                <a:close/>
              </a:path>
              <a:path w="3151504" h="668654">
                <a:moveTo>
                  <a:pt x="3083289" y="591262"/>
                </a:moveTo>
                <a:lnTo>
                  <a:pt x="3077067" y="622882"/>
                </a:lnTo>
                <a:lnTo>
                  <a:pt x="3089543" y="625412"/>
                </a:lnTo>
                <a:lnTo>
                  <a:pt x="3092669" y="627234"/>
                </a:lnTo>
                <a:lnTo>
                  <a:pt x="3094456" y="628600"/>
                </a:lnTo>
                <a:lnTo>
                  <a:pt x="3095796" y="630421"/>
                </a:lnTo>
                <a:lnTo>
                  <a:pt x="3095796" y="633609"/>
                </a:lnTo>
                <a:lnTo>
                  <a:pt x="3094456" y="637024"/>
                </a:lnTo>
                <a:lnTo>
                  <a:pt x="3092669" y="638162"/>
                </a:lnTo>
                <a:lnTo>
                  <a:pt x="3143062" y="638162"/>
                </a:lnTo>
                <a:lnTo>
                  <a:pt x="3083289" y="591262"/>
                </a:lnTo>
                <a:close/>
              </a:path>
              <a:path w="3151504" h="668654">
                <a:moveTo>
                  <a:pt x="6253" y="0"/>
                </a:moveTo>
                <a:lnTo>
                  <a:pt x="5136" y="0"/>
                </a:lnTo>
                <a:lnTo>
                  <a:pt x="2010" y="1366"/>
                </a:lnTo>
                <a:lnTo>
                  <a:pt x="0" y="3187"/>
                </a:lnTo>
                <a:lnTo>
                  <a:pt x="0" y="9562"/>
                </a:lnTo>
                <a:lnTo>
                  <a:pt x="2010" y="12977"/>
                </a:lnTo>
                <a:lnTo>
                  <a:pt x="5136" y="12977"/>
                </a:lnTo>
                <a:lnTo>
                  <a:pt x="3074603" y="635404"/>
                </a:lnTo>
                <a:lnTo>
                  <a:pt x="3077067" y="622882"/>
                </a:lnTo>
                <a:lnTo>
                  <a:pt x="6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9"/>
          <p:cNvSpPr/>
          <p:nvPr/>
        </p:nvSpPr>
        <p:spPr>
          <a:xfrm>
            <a:off x="2673869" y="3573841"/>
            <a:ext cx="3096260" cy="638175"/>
          </a:xfrm>
          <a:custGeom>
            <a:avLst/>
            <a:gdLst/>
            <a:ahLst/>
            <a:cxnLst/>
            <a:rect l="l" t="t" r="r" b="b"/>
            <a:pathLst>
              <a:path w="3096260" h="638175">
                <a:moveTo>
                  <a:pt x="6253" y="0"/>
                </a:moveTo>
                <a:lnTo>
                  <a:pt x="3089543" y="625412"/>
                </a:lnTo>
                <a:lnTo>
                  <a:pt x="3092669" y="627234"/>
                </a:lnTo>
                <a:lnTo>
                  <a:pt x="3094456" y="628600"/>
                </a:lnTo>
                <a:lnTo>
                  <a:pt x="3095796" y="630421"/>
                </a:lnTo>
                <a:lnTo>
                  <a:pt x="3095796" y="633609"/>
                </a:lnTo>
                <a:lnTo>
                  <a:pt x="3094456" y="637024"/>
                </a:lnTo>
                <a:lnTo>
                  <a:pt x="3092669" y="638162"/>
                </a:lnTo>
                <a:lnTo>
                  <a:pt x="3089543" y="638162"/>
                </a:lnTo>
                <a:lnTo>
                  <a:pt x="3088203" y="638162"/>
                </a:lnTo>
                <a:lnTo>
                  <a:pt x="5136" y="12977"/>
                </a:lnTo>
                <a:lnTo>
                  <a:pt x="2010" y="12977"/>
                </a:lnTo>
                <a:lnTo>
                  <a:pt x="0" y="9562"/>
                </a:lnTo>
                <a:lnTo>
                  <a:pt x="0" y="7740"/>
                </a:lnTo>
                <a:lnTo>
                  <a:pt x="0" y="4553"/>
                </a:lnTo>
                <a:lnTo>
                  <a:pt x="0" y="3187"/>
                </a:lnTo>
                <a:lnTo>
                  <a:pt x="2010" y="1366"/>
                </a:lnTo>
                <a:lnTo>
                  <a:pt x="5136" y="0"/>
                </a:lnTo>
                <a:lnTo>
                  <a:pt x="6253" y="0"/>
                </a:lnTo>
                <a:close/>
              </a:path>
            </a:pathLst>
          </a:custGeom>
          <a:ln w="3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0"/>
          <p:cNvSpPr/>
          <p:nvPr/>
        </p:nvSpPr>
        <p:spPr>
          <a:xfrm>
            <a:off x="5741970" y="4165103"/>
            <a:ext cx="83185" cy="77470"/>
          </a:xfrm>
          <a:custGeom>
            <a:avLst/>
            <a:gdLst/>
            <a:ahLst/>
            <a:cxnLst/>
            <a:rect l="l" t="t" r="r" b="b"/>
            <a:pathLst>
              <a:path w="83185" h="77470">
                <a:moveTo>
                  <a:pt x="15187" y="0"/>
                </a:moveTo>
                <a:lnTo>
                  <a:pt x="83084" y="53275"/>
                </a:lnTo>
                <a:lnTo>
                  <a:pt x="0" y="77180"/>
                </a:lnTo>
                <a:lnTo>
                  <a:pt x="15187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1"/>
          <p:cNvSpPr/>
          <p:nvPr/>
        </p:nvSpPr>
        <p:spPr>
          <a:xfrm>
            <a:off x="5107668" y="1711946"/>
            <a:ext cx="95250" cy="117475"/>
          </a:xfrm>
          <a:custGeom>
            <a:avLst/>
            <a:gdLst/>
            <a:ahLst/>
            <a:cxnLst/>
            <a:rect l="l" t="t" r="r" b="b"/>
            <a:pathLst>
              <a:path w="95250" h="117475">
                <a:moveTo>
                  <a:pt x="48466" y="0"/>
                </a:moveTo>
                <a:lnTo>
                  <a:pt x="0" y="0"/>
                </a:lnTo>
                <a:lnTo>
                  <a:pt x="0" y="117023"/>
                </a:lnTo>
                <a:lnTo>
                  <a:pt x="48466" y="117023"/>
                </a:lnTo>
                <a:lnTo>
                  <a:pt x="54719" y="116340"/>
                </a:lnTo>
                <a:lnTo>
                  <a:pt x="59633" y="114973"/>
                </a:lnTo>
                <a:lnTo>
                  <a:pt x="65440" y="113835"/>
                </a:lnTo>
                <a:lnTo>
                  <a:pt x="69683" y="111786"/>
                </a:lnTo>
                <a:lnTo>
                  <a:pt x="73480" y="109282"/>
                </a:lnTo>
                <a:lnTo>
                  <a:pt x="77277" y="106550"/>
                </a:lnTo>
                <a:lnTo>
                  <a:pt x="80013" y="103362"/>
                </a:lnTo>
                <a:lnTo>
                  <a:pt x="14964" y="103362"/>
                </a:lnTo>
                <a:lnTo>
                  <a:pt x="14964" y="14115"/>
                </a:lnTo>
                <a:lnTo>
                  <a:pt x="81229" y="14115"/>
                </a:lnTo>
                <a:lnTo>
                  <a:pt x="76607" y="10245"/>
                </a:lnTo>
                <a:lnTo>
                  <a:pt x="72364" y="6602"/>
                </a:lnTo>
                <a:lnTo>
                  <a:pt x="66557" y="3187"/>
                </a:lnTo>
                <a:lnTo>
                  <a:pt x="59633" y="2049"/>
                </a:lnTo>
                <a:lnTo>
                  <a:pt x="55166" y="683"/>
                </a:lnTo>
                <a:lnTo>
                  <a:pt x="48466" y="0"/>
                </a:lnTo>
                <a:close/>
              </a:path>
              <a:path w="95250" h="117475">
                <a:moveTo>
                  <a:pt x="81229" y="14115"/>
                </a:moveTo>
                <a:lnTo>
                  <a:pt x="48466" y="14115"/>
                </a:lnTo>
                <a:lnTo>
                  <a:pt x="54719" y="14798"/>
                </a:lnTo>
                <a:lnTo>
                  <a:pt x="58963" y="16164"/>
                </a:lnTo>
                <a:lnTo>
                  <a:pt x="78715" y="49223"/>
                </a:lnTo>
                <a:lnTo>
                  <a:pt x="79064" y="57828"/>
                </a:lnTo>
                <a:lnTo>
                  <a:pt x="79064" y="66935"/>
                </a:lnTo>
                <a:lnTo>
                  <a:pt x="77947" y="73993"/>
                </a:lnTo>
                <a:lnTo>
                  <a:pt x="75937" y="80367"/>
                </a:lnTo>
                <a:lnTo>
                  <a:pt x="74150" y="86742"/>
                </a:lnTo>
                <a:lnTo>
                  <a:pt x="57176" y="100858"/>
                </a:lnTo>
                <a:lnTo>
                  <a:pt x="53379" y="102907"/>
                </a:lnTo>
                <a:lnTo>
                  <a:pt x="47125" y="103362"/>
                </a:lnTo>
                <a:lnTo>
                  <a:pt x="80013" y="103362"/>
                </a:lnTo>
                <a:lnTo>
                  <a:pt x="94921" y="66935"/>
                </a:lnTo>
                <a:lnTo>
                  <a:pt x="94921" y="57828"/>
                </a:lnTo>
                <a:lnTo>
                  <a:pt x="94559" y="50386"/>
                </a:lnTo>
                <a:lnTo>
                  <a:pt x="93526" y="43371"/>
                </a:lnTo>
                <a:lnTo>
                  <a:pt x="91906" y="36697"/>
                </a:lnTo>
                <a:lnTo>
                  <a:pt x="89785" y="30280"/>
                </a:lnTo>
                <a:lnTo>
                  <a:pt x="87328" y="21856"/>
                </a:lnTo>
                <a:lnTo>
                  <a:pt x="82861" y="15481"/>
                </a:lnTo>
                <a:lnTo>
                  <a:pt x="81229" y="14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2"/>
          <p:cNvSpPr/>
          <p:nvPr/>
        </p:nvSpPr>
        <p:spPr>
          <a:xfrm>
            <a:off x="5217108" y="174222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38192" y="0"/>
                </a:moveTo>
                <a:lnTo>
                  <a:pt x="2484" y="26068"/>
                </a:lnTo>
                <a:lnTo>
                  <a:pt x="0" y="44851"/>
                </a:lnTo>
                <a:lnTo>
                  <a:pt x="596" y="54733"/>
                </a:lnTo>
                <a:lnTo>
                  <a:pt x="30402" y="87838"/>
                </a:lnTo>
                <a:lnTo>
                  <a:pt x="38862" y="88564"/>
                </a:lnTo>
                <a:lnTo>
                  <a:pt x="48912" y="88564"/>
                </a:lnTo>
                <a:lnTo>
                  <a:pt x="56506" y="86059"/>
                </a:lnTo>
                <a:lnTo>
                  <a:pt x="62760" y="81506"/>
                </a:lnTo>
                <a:lnTo>
                  <a:pt x="68198" y="76952"/>
                </a:lnTo>
                <a:lnTo>
                  <a:pt x="31938" y="76952"/>
                </a:lnTo>
                <a:lnTo>
                  <a:pt x="26354" y="74448"/>
                </a:lnTo>
                <a:lnTo>
                  <a:pt x="21887" y="69212"/>
                </a:lnTo>
                <a:lnTo>
                  <a:pt x="17420" y="64886"/>
                </a:lnTo>
                <a:lnTo>
                  <a:pt x="14294" y="57145"/>
                </a:lnTo>
                <a:lnTo>
                  <a:pt x="14294" y="48038"/>
                </a:lnTo>
                <a:lnTo>
                  <a:pt x="75937" y="48038"/>
                </a:lnTo>
                <a:lnTo>
                  <a:pt x="75937" y="44168"/>
                </a:lnTo>
                <a:lnTo>
                  <a:pt x="75408" y="36655"/>
                </a:lnTo>
                <a:lnTo>
                  <a:pt x="14964" y="36655"/>
                </a:lnTo>
                <a:lnTo>
                  <a:pt x="15634" y="28914"/>
                </a:lnTo>
                <a:lnTo>
                  <a:pt x="17420" y="22994"/>
                </a:lnTo>
                <a:lnTo>
                  <a:pt x="21887" y="18669"/>
                </a:lnTo>
                <a:lnTo>
                  <a:pt x="26354" y="14115"/>
                </a:lnTo>
                <a:lnTo>
                  <a:pt x="31938" y="12066"/>
                </a:lnTo>
                <a:lnTo>
                  <a:pt x="65545" y="12066"/>
                </a:lnTo>
                <a:lnTo>
                  <a:pt x="65216" y="11611"/>
                </a:lnTo>
                <a:lnTo>
                  <a:pt x="59675" y="6531"/>
                </a:lnTo>
                <a:lnTo>
                  <a:pt x="53379" y="2902"/>
                </a:lnTo>
                <a:lnTo>
                  <a:pt x="46246" y="725"/>
                </a:lnTo>
                <a:lnTo>
                  <a:pt x="38192" y="0"/>
                </a:lnTo>
                <a:close/>
              </a:path>
              <a:path w="76200" h="88900">
                <a:moveTo>
                  <a:pt x="60973" y="59649"/>
                </a:moveTo>
                <a:lnTo>
                  <a:pt x="58963" y="65569"/>
                </a:lnTo>
                <a:lnTo>
                  <a:pt x="55836" y="69895"/>
                </a:lnTo>
                <a:lnTo>
                  <a:pt x="52039" y="72627"/>
                </a:lnTo>
                <a:lnTo>
                  <a:pt x="48912" y="75814"/>
                </a:lnTo>
                <a:lnTo>
                  <a:pt x="44445" y="76952"/>
                </a:lnTo>
                <a:lnTo>
                  <a:pt x="68198" y="76952"/>
                </a:lnTo>
                <a:lnTo>
                  <a:pt x="69013" y="76269"/>
                </a:lnTo>
                <a:lnTo>
                  <a:pt x="73480" y="69895"/>
                </a:lnTo>
                <a:lnTo>
                  <a:pt x="75267" y="61698"/>
                </a:lnTo>
                <a:lnTo>
                  <a:pt x="60973" y="59649"/>
                </a:lnTo>
                <a:close/>
              </a:path>
              <a:path w="76200" h="88900">
                <a:moveTo>
                  <a:pt x="65545" y="12066"/>
                </a:moveTo>
                <a:lnTo>
                  <a:pt x="45785" y="12066"/>
                </a:lnTo>
                <a:lnTo>
                  <a:pt x="51369" y="14798"/>
                </a:lnTo>
                <a:lnTo>
                  <a:pt x="55836" y="20490"/>
                </a:lnTo>
                <a:lnTo>
                  <a:pt x="58963" y="23677"/>
                </a:lnTo>
                <a:lnTo>
                  <a:pt x="60303" y="29597"/>
                </a:lnTo>
                <a:lnTo>
                  <a:pt x="60973" y="36655"/>
                </a:lnTo>
                <a:lnTo>
                  <a:pt x="75408" y="36655"/>
                </a:lnTo>
                <a:lnTo>
                  <a:pt x="75236" y="34214"/>
                </a:lnTo>
                <a:lnTo>
                  <a:pt x="73173" y="25499"/>
                </a:lnTo>
                <a:lnTo>
                  <a:pt x="69813" y="17978"/>
                </a:lnTo>
                <a:lnTo>
                  <a:pt x="65545" y="12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3"/>
          <p:cNvSpPr/>
          <p:nvPr/>
        </p:nvSpPr>
        <p:spPr>
          <a:xfrm>
            <a:off x="5310020" y="1742226"/>
            <a:ext cx="72390" cy="119380"/>
          </a:xfrm>
          <a:custGeom>
            <a:avLst/>
            <a:gdLst/>
            <a:ahLst/>
            <a:cxnLst/>
            <a:rect l="l" t="t" r="r" b="b"/>
            <a:pathLst>
              <a:path w="72389" h="119380">
                <a:moveTo>
                  <a:pt x="13177" y="1821"/>
                </a:moveTo>
                <a:lnTo>
                  <a:pt x="0" y="1821"/>
                </a:lnTo>
                <a:lnTo>
                  <a:pt x="0" y="119299"/>
                </a:lnTo>
                <a:lnTo>
                  <a:pt x="14517" y="119299"/>
                </a:lnTo>
                <a:lnTo>
                  <a:pt x="14517" y="77635"/>
                </a:lnTo>
                <a:lnTo>
                  <a:pt x="61849" y="77635"/>
                </a:lnTo>
                <a:lnTo>
                  <a:pt x="62365" y="76952"/>
                </a:lnTo>
                <a:lnTo>
                  <a:pt x="29034" y="76952"/>
                </a:lnTo>
                <a:lnTo>
                  <a:pt x="23898" y="74448"/>
                </a:lnTo>
                <a:lnTo>
                  <a:pt x="19431" y="69212"/>
                </a:lnTo>
                <a:lnTo>
                  <a:pt x="15187" y="63520"/>
                </a:lnTo>
                <a:lnTo>
                  <a:pt x="13177" y="55779"/>
                </a:lnTo>
                <a:lnTo>
                  <a:pt x="13235" y="43712"/>
                </a:lnTo>
                <a:lnTo>
                  <a:pt x="25969" y="13432"/>
                </a:lnTo>
                <a:lnTo>
                  <a:pt x="13177" y="13432"/>
                </a:lnTo>
                <a:lnTo>
                  <a:pt x="13177" y="1821"/>
                </a:lnTo>
                <a:close/>
              </a:path>
              <a:path w="72389" h="119380">
                <a:moveTo>
                  <a:pt x="61849" y="77635"/>
                </a:moveTo>
                <a:lnTo>
                  <a:pt x="14517" y="77635"/>
                </a:lnTo>
                <a:lnTo>
                  <a:pt x="16304" y="80823"/>
                </a:lnTo>
                <a:lnTo>
                  <a:pt x="19431" y="83555"/>
                </a:lnTo>
                <a:lnTo>
                  <a:pt x="23227" y="85376"/>
                </a:lnTo>
                <a:lnTo>
                  <a:pt x="27024" y="87881"/>
                </a:lnTo>
                <a:lnTo>
                  <a:pt x="31491" y="88564"/>
                </a:lnTo>
                <a:lnTo>
                  <a:pt x="42212" y="88564"/>
                </a:lnTo>
                <a:lnTo>
                  <a:pt x="48466" y="86742"/>
                </a:lnTo>
                <a:lnTo>
                  <a:pt x="54049" y="82872"/>
                </a:lnTo>
                <a:lnTo>
                  <a:pt x="60303" y="79684"/>
                </a:lnTo>
                <a:lnTo>
                  <a:pt x="61849" y="77635"/>
                </a:lnTo>
                <a:close/>
              </a:path>
              <a:path w="72389" h="119380">
                <a:moveTo>
                  <a:pt x="62721" y="11611"/>
                </a:moveTo>
                <a:lnTo>
                  <a:pt x="41542" y="11611"/>
                </a:lnTo>
                <a:lnTo>
                  <a:pt x="47125" y="14115"/>
                </a:lnTo>
                <a:lnTo>
                  <a:pt x="51592" y="19352"/>
                </a:lnTo>
                <a:lnTo>
                  <a:pt x="55389" y="25043"/>
                </a:lnTo>
                <a:lnTo>
                  <a:pt x="57846" y="32784"/>
                </a:lnTo>
                <a:lnTo>
                  <a:pt x="57781" y="44851"/>
                </a:lnTo>
                <a:lnTo>
                  <a:pt x="41542" y="76952"/>
                </a:lnTo>
                <a:lnTo>
                  <a:pt x="62365" y="76952"/>
                </a:lnTo>
                <a:lnTo>
                  <a:pt x="64770" y="73765"/>
                </a:lnTo>
                <a:lnTo>
                  <a:pt x="67227" y="67390"/>
                </a:lnTo>
                <a:lnTo>
                  <a:pt x="70353" y="60332"/>
                </a:lnTo>
                <a:lnTo>
                  <a:pt x="72364" y="52592"/>
                </a:lnTo>
                <a:lnTo>
                  <a:pt x="72364" y="35972"/>
                </a:lnTo>
                <a:lnTo>
                  <a:pt x="71023" y="28231"/>
                </a:lnTo>
                <a:lnTo>
                  <a:pt x="67897" y="21856"/>
                </a:lnTo>
                <a:lnTo>
                  <a:pt x="65440" y="14798"/>
                </a:lnTo>
                <a:lnTo>
                  <a:pt x="62721" y="11611"/>
                </a:lnTo>
                <a:close/>
              </a:path>
              <a:path w="72389" h="119380">
                <a:moveTo>
                  <a:pt x="43999" y="0"/>
                </a:moveTo>
                <a:lnTo>
                  <a:pt x="31491" y="0"/>
                </a:lnTo>
                <a:lnTo>
                  <a:pt x="27024" y="1366"/>
                </a:lnTo>
                <a:lnTo>
                  <a:pt x="23227" y="3187"/>
                </a:lnTo>
                <a:lnTo>
                  <a:pt x="19431" y="5691"/>
                </a:lnTo>
                <a:lnTo>
                  <a:pt x="15857" y="8879"/>
                </a:lnTo>
                <a:lnTo>
                  <a:pt x="13177" y="13432"/>
                </a:lnTo>
                <a:lnTo>
                  <a:pt x="25969" y="13432"/>
                </a:lnTo>
                <a:lnTo>
                  <a:pt x="29704" y="11611"/>
                </a:lnTo>
                <a:lnTo>
                  <a:pt x="62721" y="11611"/>
                </a:lnTo>
                <a:lnTo>
                  <a:pt x="60973" y="9562"/>
                </a:lnTo>
                <a:lnTo>
                  <a:pt x="56059" y="5691"/>
                </a:lnTo>
                <a:lnTo>
                  <a:pt x="50252" y="1821"/>
                </a:lnTo>
                <a:lnTo>
                  <a:pt x="43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4"/>
          <p:cNvSpPr/>
          <p:nvPr/>
        </p:nvSpPr>
        <p:spPr>
          <a:xfrm>
            <a:off x="5398688" y="1742226"/>
            <a:ext cx="45720" cy="86995"/>
          </a:xfrm>
          <a:custGeom>
            <a:avLst/>
            <a:gdLst/>
            <a:ahLst/>
            <a:cxnLst/>
            <a:rect l="l" t="t" r="r" b="b"/>
            <a:pathLst>
              <a:path w="45720" h="86994">
                <a:moveTo>
                  <a:pt x="13177" y="1821"/>
                </a:moveTo>
                <a:lnTo>
                  <a:pt x="0" y="1821"/>
                </a:lnTo>
                <a:lnTo>
                  <a:pt x="0" y="86742"/>
                </a:lnTo>
                <a:lnTo>
                  <a:pt x="14517" y="86742"/>
                </a:lnTo>
                <a:lnTo>
                  <a:pt x="14517" y="36655"/>
                </a:lnTo>
                <a:lnTo>
                  <a:pt x="15187" y="30735"/>
                </a:lnTo>
                <a:lnTo>
                  <a:pt x="16974" y="25726"/>
                </a:lnTo>
                <a:lnTo>
                  <a:pt x="17644" y="22539"/>
                </a:lnTo>
                <a:lnTo>
                  <a:pt x="19431" y="19807"/>
                </a:lnTo>
                <a:lnTo>
                  <a:pt x="22111" y="17986"/>
                </a:lnTo>
                <a:lnTo>
                  <a:pt x="24568" y="15936"/>
                </a:lnTo>
                <a:lnTo>
                  <a:pt x="27024" y="14798"/>
                </a:lnTo>
                <a:lnTo>
                  <a:pt x="13177" y="14798"/>
                </a:lnTo>
                <a:lnTo>
                  <a:pt x="13177" y="1821"/>
                </a:lnTo>
                <a:close/>
              </a:path>
              <a:path w="45720" h="86994">
                <a:moveTo>
                  <a:pt x="35958" y="0"/>
                </a:moveTo>
                <a:lnTo>
                  <a:pt x="27694" y="0"/>
                </a:lnTo>
                <a:lnTo>
                  <a:pt x="24568" y="1366"/>
                </a:lnTo>
                <a:lnTo>
                  <a:pt x="22111" y="3187"/>
                </a:lnTo>
                <a:lnTo>
                  <a:pt x="18984" y="5008"/>
                </a:lnTo>
                <a:lnTo>
                  <a:pt x="16304" y="8879"/>
                </a:lnTo>
                <a:lnTo>
                  <a:pt x="13177" y="14798"/>
                </a:lnTo>
                <a:lnTo>
                  <a:pt x="33278" y="14798"/>
                </a:lnTo>
                <a:lnTo>
                  <a:pt x="37075" y="15936"/>
                </a:lnTo>
                <a:lnTo>
                  <a:pt x="40202" y="17986"/>
                </a:lnTo>
                <a:lnTo>
                  <a:pt x="45339" y="5008"/>
                </a:lnTo>
                <a:lnTo>
                  <a:pt x="40202" y="1821"/>
                </a:lnTo>
                <a:lnTo>
                  <a:pt x="35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5"/>
          <p:cNvSpPr/>
          <p:nvPr/>
        </p:nvSpPr>
        <p:spPr>
          <a:xfrm>
            <a:off x="5452738" y="1744047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70" h="85089">
                <a:moveTo>
                  <a:pt x="13847" y="0"/>
                </a:moveTo>
                <a:lnTo>
                  <a:pt x="0" y="0"/>
                </a:lnTo>
                <a:lnTo>
                  <a:pt x="0" y="84921"/>
                </a:lnTo>
                <a:lnTo>
                  <a:pt x="13847" y="84921"/>
                </a:lnTo>
                <a:lnTo>
                  <a:pt x="13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/>
          <p:cNvSpPr/>
          <p:nvPr/>
        </p:nvSpPr>
        <p:spPr>
          <a:xfrm>
            <a:off x="5479762" y="1744047"/>
            <a:ext cx="75565" cy="85090"/>
          </a:xfrm>
          <a:custGeom>
            <a:avLst/>
            <a:gdLst/>
            <a:ahLst/>
            <a:cxnLst/>
            <a:rect l="l" t="t" r="r" b="b"/>
            <a:pathLst>
              <a:path w="75564" h="85089">
                <a:moveTo>
                  <a:pt x="14517" y="0"/>
                </a:moveTo>
                <a:lnTo>
                  <a:pt x="0" y="0"/>
                </a:lnTo>
                <a:lnTo>
                  <a:pt x="31491" y="84921"/>
                </a:lnTo>
                <a:lnTo>
                  <a:pt x="44669" y="84921"/>
                </a:lnTo>
                <a:lnTo>
                  <a:pt x="50783" y="68073"/>
                </a:lnTo>
                <a:lnTo>
                  <a:pt x="37745" y="68073"/>
                </a:lnTo>
                <a:lnTo>
                  <a:pt x="35958" y="62381"/>
                </a:lnTo>
                <a:lnTo>
                  <a:pt x="34618" y="56690"/>
                </a:lnTo>
                <a:lnTo>
                  <a:pt x="32161" y="50770"/>
                </a:lnTo>
                <a:lnTo>
                  <a:pt x="14517" y="0"/>
                </a:lnTo>
                <a:close/>
              </a:path>
              <a:path w="75564" h="85089">
                <a:moveTo>
                  <a:pt x="75490" y="0"/>
                </a:moveTo>
                <a:lnTo>
                  <a:pt x="60973" y="0"/>
                </a:lnTo>
                <a:lnTo>
                  <a:pt x="42882" y="52136"/>
                </a:lnTo>
                <a:lnTo>
                  <a:pt x="40872" y="58511"/>
                </a:lnTo>
                <a:lnTo>
                  <a:pt x="39085" y="63747"/>
                </a:lnTo>
                <a:lnTo>
                  <a:pt x="37745" y="68073"/>
                </a:lnTo>
                <a:lnTo>
                  <a:pt x="50783" y="68073"/>
                </a:lnTo>
                <a:lnTo>
                  <a:pt x="75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/>
          <p:cNvSpPr/>
          <p:nvPr/>
        </p:nvSpPr>
        <p:spPr>
          <a:xfrm>
            <a:off x="5563517" y="174222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68535" y="12066"/>
                </a:moveTo>
                <a:lnTo>
                  <a:pt x="44445" y="12066"/>
                </a:lnTo>
                <a:lnTo>
                  <a:pt x="49582" y="13432"/>
                </a:lnTo>
                <a:lnTo>
                  <a:pt x="53379" y="16620"/>
                </a:lnTo>
                <a:lnTo>
                  <a:pt x="55836" y="19352"/>
                </a:lnTo>
                <a:lnTo>
                  <a:pt x="57176" y="23677"/>
                </a:lnTo>
                <a:lnTo>
                  <a:pt x="57176" y="33467"/>
                </a:lnTo>
                <a:lnTo>
                  <a:pt x="52667" y="34463"/>
                </a:lnTo>
                <a:lnTo>
                  <a:pt x="46902" y="35630"/>
                </a:lnTo>
                <a:lnTo>
                  <a:pt x="39964" y="36797"/>
                </a:lnTo>
                <a:lnTo>
                  <a:pt x="31938" y="37793"/>
                </a:lnTo>
                <a:lnTo>
                  <a:pt x="27024" y="38476"/>
                </a:lnTo>
                <a:lnTo>
                  <a:pt x="22557" y="39159"/>
                </a:lnTo>
                <a:lnTo>
                  <a:pt x="20101" y="40525"/>
                </a:lnTo>
                <a:lnTo>
                  <a:pt x="16304" y="40980"/>
                </a:lnTo>
                <a:lnTo>
                  <a:pt x="2456" y="53275"/>
                </a:lnTo>
                <a:lnTo>
                  <a:pt x="446" y="56462"/>
                </a:lnTo>
                <a:lnTo>
                  <a:pt x="0" y="60332"/>
                </a:lnTo>
                <a:lnTo>
                  <a:pt x="0" y="71261"/>
                </a:lnTo>
                <a:lnTo>
                  <a:pt x="1786" y="76952"/>
                </a:lnTo>
                <a:lnTo>
                  <a:pt x="6923" y="81506"/>
                </a:lnTo>
                <a:lnTo>
                  <a:pt x="11837" y="86742"/>
                </a:lnTo>
                <a:lnTo>
                  <a:pt x="18761" y="88564"/>
                </a:lnTo>
                <a:lnTo>
                  <a:pt x="33278" y="88564"/>
                </a:lnTo>
                <a:lnTo>
                  <a:pt x="38862" y="87881"/>
                </a:lnTo>
                <a:lnTo>
                  <a:pt x="48242" y="84010"/>
                </a:lnTo>
                <a:lnTo>
                  <a:pt x="53379" y="80823"/>
                </a:lnTo>
                <a:lnTo>
                  <a:pt x="56819" y="77635"/>
                </a:lnTo>
                <a:lnTo>
                  <a:pt x="25684" y="77635"/>
                </a:lnTo>
                <a:lnTo>
                  <a:pt x="21887" y="76269"/>
                </a:lnTo>
                <a:lnTo>
                  <a:pt x="18761" y="73765"/>
                </a:lnTo>
                <a:lnTo>
                  <a:pt x="16304" y="71261"/>
                </a:lnTo>
                <a:lnTo>
                  <a:pt x="14294" y="68073"/>
                </a:lnTo>
                <a:lnTo>
                  <a:pt x="14294" y="61698"/>
                </a:lnTo>
                <a:lnTo>
                  <a:pt x="28811" y="50770"/>
                </a:lnTo>
                <a:lnTo>
                  <a:pt x="34395" y="49404"/>
                </a:lnTo>
                <a:lnTo>
                  <a:pt x="44445" y="48038"/>
                </a:lnTo>
                <a:lnTo>
                  <a:pt x="52039" y="46217"/>
                </a:lnTo>
                <a:lnTo>
                  <a:pt x="57176" y="44168"/>
                </a:lnTo>
                <a:lnTo>
                  <a:pt x="71694" y="44168"/>
                </a:lnTo>
                <a:lnTo>
                  <a:pt x="71694" y="25726"/>
                </a:lnTo>
                <a:lnTo>
                  <a:pt x="71023" y="21173"/>
                </a:lnTo>
                <a:lnTo>
                  <a:pt x="71023" y="19352"/>
                </a:lnTo>
                <a:lnTo>
                  <a:pt x="69683" y="14798"/>
                </a:lnTo>
                <a:lnTo>
                  <a:pt x="68535" y="12066"/>
                </a:lnTo>
                <a:close/>
              </a:path>
              <a:path w="76200" h="88900">
                <a:moveTo>
                  <a:pt x="72140" y="76269"/>
                </a:moveTo>
                <a:lnTo>
                  <a:pt x="58293" y="76269"/>
                </a:lnTo>
                <a:lnTo>
                  <a:pt x="58963" y="80140"/>
                </a:lnTo>
                <a:lnTo>
                  <a:pt x="59633" y="83555"/>
                </a:lnTo>
                <a:lnTo>
                  <a:pt x="61420" y="86742"/>
                </a:lnTo>
                <a:lnTo>
                  <a:pt x="75937" y="86742"/>
                </a:lnTo>
                <a:lnTo>
                  <a:pt x="74150" y="83555"/>
                </a:lnTo>
                <a:lnTo>
                  <a:pt x="72810" y="80140"/>
                </a:lnTo>
                <a:lnTo>
                  <a:pt x="72140" y="76269"/>
                </a:lnTo>
                <a:close/>
              </a:path>
              <a:path w="76200" h="88900">
                <a:moveTo>
                  <a:pt x="71694" y="44168"/>
                </a:moveTo>
                <a:lnTo>
                  <a:pt x="57176" y="44168"/>
                </a:lnTo>
                <a:lnTo>
                  <a:pt x="57076" y="56462"/>
                </a:lnTo>
                <a:lnTo>
                  <a:pt x="56506" y="60332"/>
                </a:lnTo>
                <a:lnTo>
                  <a:pt x="37075" y="77635"/>
                </a:lnTo>
                <a:lnTo>
                  <a:pt x="56819" y="77635"/>
                </a:lnTo>
                <a:lnTo>
                  <a:pt x="58293" y="76269"/>
                </a:lnTo>
                <a:lnTo>
                  <a:pt x="72140" y="76269"/>
                </a:lnTo>
                <a:lnTo>
                  <a:pt x="71789" y="73765"/>
                </a:lnTo>
                <a:lnTo>
                  <a:pt x="71694" y="44168"/>
                </a:lnTo>
                <a:close/>
              </a:path>
              <a:path w="76200" h="88900">
                <a:moveTo>
                  <a:pt x="46455" y="0"/>
                </a:moveTo>
                <a:lnTo>
                  <a:pt x="31938" y="0"/>
                </a:lnTo>
                <a:lnTo>
                  <a:pt x="26354" y="1366"/>
                </a:lnTo>
                <a:lnTo>
                  <a:pt x="20771" y="3187"/>
                </a:lnTo>
                <a:lnTo>
                  <a:pt x="14964" y="5008"/>
                </a:lnTo>
                <a:lnTo>
                  <a:pt x="1786" y="26409"/>
                </a:lnTo>
                <a:lnTo>
                  <a:pt x="15634" y="28231"/>
                </a:lnTo>
                <a:lnTo>
                  <a:pt x="17420" y="22539"/>
                </a:lnTo>
                <a:lnTo>
                  <a:pt x="19431" y="17986"/>
                </a:lnTo>
                <a:lnTo>
                  <a:pt x="22557" y="15481"/>
                </a:lnTo>
                <a:lnTo>
                  <a:pt x="25684" y="13432"/>
                </a:lnTo>
                <a:lnTo>
                  <a:pt x="30821" y="12066"/>
                </a:lnTo>
                <a:lnTo>
                  <a:pt x="68535" y="12066"/>
                </a:lnTo>
                <a:lnTo>
                  <a:pt x="68343" y="11611"/>
                </a:lnTo>
                <a:lnTo>
                  <a:pt x="52039" y="1366"/>
                </a:lnTo>
                <a:lnTo>
                  <a:pt x="46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/>
          <p:cNvSpPr/>
          <p:nvPr/>
        </p:nvSpPr>
        <p:spPr>
          <a:xfrm>
            <a:off x="5652632" y="1742226"/>
            <a:ext cx="71755" cy="88900"/>
          </a:xfrm>
          <a:custGeom>
            <a:avLst/>
            <a:gdLst/>
            <a:ahLst/>
            <a:cxnLst/>
            <a:rect l="l" t="t" r="r" b="b"/>
            <a:pathLst>
              <a:path w="71754" h="88900">
                <a:moveTo>
                  <a:pt x="46679" y="0"/>
                </a:moveTo>
                <a:lnTo>
                  <a:pt x="30151" y="0"/>
                </a:lnTo>
                <a:lnTo>
                  <a:pt x="23898" y="1821"/>
                </a:lnTo>
                <a:lnTo>
                  <a:pt x="17644" y="5008"/>
                </a:lnTo>
                <a:lnTo>
                  <a:pt x="12060" y="8879"/>
                </a:lnTo>
                <a:lnTo>
                  <a:pt x="6923" y="14115"/>
                </a:lnTo>
                <a:lnTo>
                  <a:pt x="4466" y="20490"/>
                </a:lnTo>
                <a:lnTo>
                  <a:pt x="1340" y="27548"/>
                </a:lnTo>
                <a:lnTo>
                  <a:pt x="0" y="35972"/>
                </a:lnTo>
                <a:lnTo>
                  <a:pt x="0" y="44851"/>
                </a:lnTo>
                <a:lnTo>
                  <a:pt x="15728" y="82032"/>
                </a:lnTo>
                <a:lnTo>
                  <a:pt x="37745" y="88564"/>
                </a:lnTo>
                <a:lnTo>
                  <a:pt x="46679" y="88564"/>
                </a:lnTo>
                <a:lnTo>
                  <a:pt x="54049" y="86059"/>
                </a:lnTo>
                <a:lnTo>
                  <a:pt x="60526" y="80140"/>
                </a:lnTo>
                <a:lnTo>
                  <a:pt x="64506" y="76952"/>
                </a:lnTo>
                <a:lnTo>
                  <a:pt x="30151" y="76952"/>
                </a:lnTo>
                <a:lnTo>
                  <a:pt x="25238" y="74448"/>
                </a:lnTo>
                <a:lnTo>
                  <a:pt x="14517" y="33467"/>
                </a:lnTo>
                <a:lnTo>
                  <a:pt x="16527" y="25043"/>
                </a:lnTo>
                <a:lnTo>
                  <a:pt x="20771" y="19807"/>
                </a:lnTo>
                <a:lnTo>
                  <a:pt x="25238" y="14798"/>
                </a:lnTo>
                <a:lnTo>
                  <a:pt x="30821" y="12066"/>
                </a:lnTo>
                <a:lnTo>
                  <a:pt x="65440" y="12066"/>
                </a:lnTo>
                <a:lnTo>
                  <a:pt x="59856" y="7057"/>
                </a:lnTo>
                <a:lnTo>
                  <a:pt x="54049" y="2504"/>
                </a:lnTo>
                <a:lnTo>
                  <a:pt x="46679" y="0"/>
                </a:lnTo>
                <a:close/>
              </a:path>
              <a:path w="71754" h="88900">
                <a:moveTo>
                  <a:pt x="57846" y="55779"/>
                </a:moveTo>
                <a:lnTo>
                  <a:pt x="42882" y="76952"/>
                </a:lnTo>
                <a:lnTo>
                  <a:pt x="64506" y="76952"/>
                </a:lnTo>
                <a:lnTo>
                  <a:pt x="66780" y="75131"/>
                </a:lnTo>
                <a:lnTo>
                  <a:pt x="70577" y="67390"/>
                </a:lnTo>
                <a:lnTo>
                  <a:pt x="71694" y="57828"/>
                </a:lnTo>
                <a:lnTo>
                  <a:pt x="57846" y="55779"/>
                </a:lnTo>
                <a:close/>
              </a:path>
              <a:path w="71754" h="88900">
                <a:moveTo>
                  <a:pt x="65440" y="12066"/>
                </a:moveTo>
                <a:lnTo>
                  <a:pt x="42882" y="12066"/>
                </a:lnTo>
                <a:lnTo>
                  <a:pt x="46679" y="13432"/>
                </a:lnTo>
                <a:lnTo>
                  <a:pt x="50476" y="15936"/>
                </a:lnTo>
                <a:lnTo>
                  <a:pt x="53603" y="19352"/>
                </a:lnTo>
                <a:lnTo>
                  <a:pt x="56059" y="23677"/>
                </a:lnTo>
                <a:lnTo>
                  <a:pt x="57399" y="28914"/>
                </a:lnTo>
                <a:lnTo>
                  <a:pt x="70577" y="26865"/>
                </a:lnTo>
                <a:lnTo>
                  <a:pt x="69237" y="18669"/>
                </a:lnTo>
                <a:lnTo>
                  <a:pt x="65440" y="12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59"/>
          <p:cNvSpPr/>
          <p:nvPr/>
        </p:nvSpPr>
        <p:spPr>
          <a:xfrm>
            <a:off x="5731920" y="1742226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39085" y="0"/>
                </a:moveTo>
                <a:lnTo>
                  <a:pt x="2763" y="26068"/>
                </a:lnTo>
                <a:lnTo>
                  <a:pt x="0" y="44851"/>
                </a:lnTo>
                <a:lnTo>
                  <a:pt x="701" y="54733"/>
                </a:lnTo>
                <a:lnTo>
                  <a:pt x="23283" y="85661"/>
                </a:lnTo>
                <a:lnTo>
                  <a:pt x="39532" y="88564"/>
                </a:lnTo>
                <a:lnTo>
                  <a:pt x="49136" y="88564"/>
                </a:lnTo>
                <a:lnTo>
                  <a:pt x="57176" y="86059"/>
                </a:lnTo>
                <a:lnTo>
                  <a:pt x="63430" y="81506"/>
                </a:lnTo>
                <a:lnTo>
                  <a:pt x="68479" y="76952"/>
                </a:lnTo>
                <a:lnTo>
                  <a:pt x="32608" y="76952"/>
                </a:lnTo>
                <a:lnTo>
                  <a:pt x="27024" y="74448"/>
                </a:lnTo>
                <a:lnTo>
                  <a:pt x="22111" y="69212"/>
                </a:lnTo>
                <a:lnTo>
                  <a:pt x="17644" y="64886"/>
                </a:lnTo>
                <a:lnTo>
                  <a:pt x="15187" y="57145"/>
                </a:lnTo>
                <a:lnTo>
                  <a:pt x="14517" y="48038"/>
                </a:lnTo>
                <a:lnTo>
                  <a:pt x="76160" y="48038"/>
                </a:lnTo>
                <a:lnTo>
                  <a:pt x="76160" y="44168"/>
                </a:lnTo>
                <a:lnTo>
                  <a:pt x="75710" y="36655"/>
                </a:lnTo>
                <a:lnTo>
                  <a:pt x="15187" y="36655"/>
                </a:lnTo>
                <a:lnTo>
                  <a:pt x="15634" y="28914"/>
                </a:lnTo>
                <a:lnTo>
                  <a:pt x="18314" y="22994"/>
                </a:lnTo>
                <a:lnTo>
                  <a:pt x="27024" y="14115"/>
                </a:lnTo>
                <a:lnTo>
                  <a:pt x="32608" y="12066"/>
                </a:lnTo>
                <a:lnTo>
                  <a:pt x="66431" y="12066"/>
                </a:lnTo>
                <a:lnTo>
                  <a:pt x="66110" y="11611"/>
                </a:lnTo>
                <a:lnTo>
                  <a:pt x="60442" y="6531"/>
                </a:lnTo>
                <a:lnTo>
                  <a:pt x="53938" y="2902"/>
                </a:lnTo>
                <a:lnTo>
                  <a:pt x="46763" y="725"/>
                </a:lnTo>
                <a:lnTo>
                  <a:pt x="39085" y="0"/>
                </a:lnTo>
                <a:close/>
              </a:path>
              <a:path w="76200" h="88900">
                <a:moveTo>
                  <a:pt x="61643" y="59649"/>
                </a:moveTo>
                <a:lnTo>
                  <a:pt x="59186" y="65569"/>
                </a:lnTo>
                <a:lnTo>
                  <a:pt x="56506" y="69895"/>
                </a:lnTo>
                <a:lnTo>
                  <a:pt x="52709" y="72627"/>
                </a:lnTo>
                <a:lnTo>
                  <a:pt x="49136" y="75814"/>
                </a:lnTo>
                <a:lnTo>
                  <a:pt x="44669" y="76952"/>
                </a:lnTo>
                <a:lnTo>
                  <a:pt x="68479" y="76952"/>
                </a:lnTo>
                <a:lnTo>
                  <a:pt x="69237" y="76269"/>
                </a:lnTo>
                <a:lnTo>
                  <a:pt x="73480" y="69895"/>
                </a:lnTo>
                <a:lnTo>
                  <a:pt x="76160" y="61698"/>
                </a:lnTo>
                <a:lnTo>
                  <a:pt x="61643" y="59649"/>
                </a:lnTo>
                <a:close/>
              </a:path>
              <a:path w="76200" h="88900">
                <a:moveTo>
                  <a:pt x="66431" y="12066"/>
                </a:moveTo>
                <a:lnTo>
                  <a:pt x="46009" y="12066"/>
                </a:lnTo>
                <a:lnTo>
                  <a:pt x="51592" y="14798"/>
                </a:lnTo>
                <a:lnTo>
                  <a:pt x="56059" y="20490"/>
                </a:lnTo>
                <a:lnTo>
                  <a:pt x="59186" y="23677"/>
                </a:lnTo>
                <a:lnTo>
                  <a:pt x="60973" y="29597"/>
                </a:lnTo>
                <a:lnTo>
                  <a:pt x="61643" y="36655"/>
                </a:lnTo>
                <a:lnTo>
                  <a:pt x="75710" y="36655"/>
                </a:lnTo>
                <a:lnTo>
                  <a:pt x="75564" y="34214"/>
                </a:lnTo>
                <a:lnTo>
                  <a:pt x="73732" y="25499"/>
                </a:lnTo>
                <a:lnTo>
                  <a:pt x="70601" y="17978"/>
                </a:lnTo>
                <a:lnTo>
                  <a:pt x="66431" y="12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0"/>
          <p:cNvSpPr/>
          <p:nvPr/>
        </p:nvSpPr>
        <p:spPr>
          <a:xfrm>
            <a:off x="264034" y="1893172"/>
            <a:ext cx="1336010" cy="151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1"/>
          <p:cNvSpPr/>
          <p:nvPr/>
        </p:nvSpPr>
        <p:spPr>
          <a:xfrm>
            <a:off x="254603" y="2699356"/>
            <a:ext cx="128257" cy="117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2"/>
          <p:cNvSpPr/>
          <p:nvPr/>
        </p:nvSpPr>
        <p:spPr>
          <a:xfrm>
            <a:off x="404237" y="2730319"/>
            <a:ext cx="462093" cy="878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3"/>
          <p:cNvSpPr/>
          <p:nvPr/>
        </p:nvSpPr>
        <p:spPr>
          <a:xfrm>
            <a:off x="258375" y="3694507"/>
            <a:ext cx="875166" cy="120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4"/>
          <p:cNvSpPr/>
          <p:nvPr/>
        </p:nvSpPr>
        <p:spPr>
          <a:xfrm>
            <a:off x="256489" y="4556243"/>
            <a:ext cx="811656" cy="322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5"/>
          <p:cNvSpPr/>
          <p:nvPr/>
        </p:nvSpPr>
        <p:spPr>
          <a:xfrm>
            <a:off x="267846" y="5863940"/>
            <a:ext cx="487839" cy="153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6"/>
          <p:cNvSpPr/>
          <p:nvPr/>
        </p:nvSpPr>
        <p:spPr>
          <a:xfrm>
            <a:off x="270950" y="6070029"/>
            <a:ext cx="1143002" cy="1508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67"/>
          <p:cNvSpPr/>
          <p:nvPr/>
        </p:nvSpPr>
        <p:spPr>
          <a:xfrm>
            <a:off x="2056496" y="2346238"/>
            <a:ext cx="84871" cy="1170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8"/>
          <p:cNvSpPr/>
          <p:nvPr/>
        </p:nvSpPr>
        <p:spPr>
          <a:xfrm>
            <a:off x="2160843" y="2346238"/>
            <a:ext cx="458305" cy="118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9"/>
          <p:cNvSpPr/>
          <p:nvPr/>
        </p:nvSpPr>
        <p:spPr>
          <a:xfrm>
            <a:off x="2640590" y="2345782"/>
            <a:ext cx="266451" cy="1192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0"/>
          <p:cNvSpPr/>
          <p:nvPr/>
        </p:nvSpPr>
        <p:spPr>
          <a:xfrm>
            <a:off x="2048947" y="2550459"/>
            <a:ext cx="71755" cy="118745"/>
          </a:xfrm>
          <a:custGeom>
            <a:avLst/>
            <a:gdLst/>
            <a:ahLst/>
            <a:cxnLst/>
            <a:rect l="l" t="t" r="r" b="b"/>
            <a:pathLst>
              <a:path w="71755" h="118744">
                <a:moveTo>
                  <a:pt x="40224" y="30280"/>
                </a:moveTo>
                <a:lnTo>
                  <a:pt x="28297" y="30280"/>
                </a:lnTo>
                <a:lnTo>
                  <a:pt x="21999" y="32101"/>
                </a:lnTo>
                <a:lnTo>
                  <a:pt x="16348" y="35289"/>
                </a:lnTo>
                <a:lnTo>
                  <a:pt x="11323" y="39159"/>
                </a:lnTo>
                <a:lnTo>
                  <a:pt x="6901" y="44395"/>
                </a:lnTo>
                <a:lnTo>
                  <a:pt x="4399" y="51453"/>
                </a:lnTo>
                <a:lnTo>
                  <a:pt x="1250" y="58511"/>
                </a:lnTo>
                <a:lnTo>
                  <a:pt x="0" y="66252"/>
                </a:lnTo>
                <a:lnTo>
                  <a:pt x="0" y="82872"/>
                </a:lnTo>
                <a:lnTo>
                  <a:pt x="23250" y="116340"/>
                </a:lnTo>
                <a:lnTo>
                  <a:pt x="28923" y="118161"/>
                </a:lnTo>
                <a:lnTo>
                  <a:pt x="35824" y="118161"/>
                </a:lnTo>
                <a:lnTo>
                  <a:pt x="42915" y="117424"/>
                </a:lnTo>
                <a:lnTo>
                  <a:pt x="49119" y="115173"/>
                </a:lnTo>
                <a:lnTo>
                  <a:pt x="54493" y="111341"/>
                </a:lnTo>
                <a:lnTo>
                  <a:pt x="58522" y="106550"/>
                </a:lnTo>
                <a:lnTo>
                  <a:pt x="30799" y="106550"/>
                </a:lnTo>
                <a:lnTo>
                  <a:pt x="25774" y="104045"/>
                </a:lnTo>
                <a:lnTo>
                  <a:pt x="21374" y="98353"/>
                </a:lnTo>
                <a:lnTo>
                  <a:pt x="16974" y="93117"/>
                </a:lnTo>
                <a:lnTo>
                  <a:pt x="14450" y="85376"/>
                </a:lnTo>
                <a:lnTo>
                  <a:pt x="14450" y="74448"/>
                </a:lnTo>
                <a:lnTo>
                  <a:pt x="14775" y="67344"/>
                </a:lnTo>
                <a:lnTo>
                  <a:pt x="30174" y="41663"/>
                </a:lnTo>
                <a:lnTo>
                  <a:pt x="57846" y="41663"/>
                </a:lnTo>
                <a:lnTo>
                  <a:pt x="55322" y="38021"/>
                </a:lnTo>
                <a:lnTo>
                  <a:pt x="52173" y="35289"/>
                </a:lnTo>
                <a:lnTo>
                  <a:pt x="48399" y="33467"/>
                </a:lnTo>
                <a:lnTo>
                  <a:pt x="44624" y="30963"/>
                </a:lnTo>
                <a:lnTo>
                  <a:pt x="40224" y="30280"/>
                </a:lnTo>
                <a:close/>
              </a:path>
              <a:path w="71755" h="118744">
                <a:moveTo>
                  <a:pt x="71671" y="105867"/>
                </a:moveTo>
                <a:lnTo>
                  <a:pt x="59097" y="105867"/>
                </a:lnTo>
                <a:lnTo>
                  <a:pt x="59097" y="116340"/>
                </a:lnTo>
                <a:lnTo>
                  <a:pt x="71671" y="116340"/>
                </a:lnTo>
                <a:lnTo>
                  <a:pt x="71671" y="105867"/>
                </a:lnTo>
                <a:close/>
              </a:path>
              <a:path w="71755" h="118744">
                <a:moveTo>
                  <a:pt x="71671" y="0"/>
                </a:moveTo>
                <a:lnTo>
                  <a:pt x="57846" y="0"/>
                </a:lnTo>
                <a:lnTo>
                  <a:pt x="57846" y="41663"/>
                </a:lnTo>
                <a:lnTo>
                  <a:pt x="42748" y="41663"/>
                </a:lnTo>
                <a:lnTo>
                  <a:pt x="59097" y="86059"/>
                </a:lnTo>
                <a:lnTo>
                  <a:pt x="57198" y="93800"/>
                </a:lnTo>
                <a:lnTo>
                  <a:pt x="52798" y="98809"/>
                </a:lnTo>
                <a:lnTo>
                  <a:pt x="48399" y="104045"/>
                </a:lnTo>
                <a:lnTo>
                  <a:pt x="43373" y="106550"/>
                </a:lnTo>
                <a:lnTo>
                  <a:pt x="58522" y="106550"/>
                </a:lnTo>
                <a:lnTo>
                  <a:pt x="59097" y="105867"/>
                </a:lnTo>
                <a:lnTo>
                  <a:pt x="71671" y="105867"/>
                </a:lnTo>
                <a:lnTo>
                  <a:pt x="71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1"/>
          <p:cNvSpPr/>
          <p:nvPr/>
        </p:nvSpPr>
        <p:spPr>
          <a:xfrm>
            <a:off x="2138310" y="2580739"/>
            <a:ext cx="76835" cy="88265"/>
          </a:xfrm>
          <a:custGeom>
            <a:avLst/>
            <a:gdLst/>
            <a:ahLst/>
            <a:cxnLst/>
            <a:rect l="l" t="t" r="r" b="b"/>
            <a:pathLst>
              <a:path w="76835" h="88264">
                <a:moveTo>
                  <a:pt x="38882" y="0"/>
                </a:moveTo>
                <a:lnTo>
                  <a:pt x="2660" y="25470"/>
                </a:lnTo>
                <a:lnTo>
                  <a:pt x="0" y="43485"/>
                </a:lnTo>
                <a:lnTo>
                  <a:pt x="7" y="46217"/>
                </a:lnTo>
                <a:lnTo>
                  <a:pt x="16356" y="81637"/>
                </a:lnTo>
                <a:lnTo>
                  <a:pt x="39507" y="87881"/>
                </a:lnTo>
                <a:lnTo>
                  <a:pt x="48954" y="87881"/>
                </a:lnTo>
                <a:lnTo>
                  <a:pt x="57129" y="86059"/>
                </a:lnTo>
                <a:lnTo>
                  <a:pt x="63405" y="80823"/>
                </a:lnTo>
                <a:lnTo>
                  <a:pt x="69078" y="76269"/>
                </a:lnTo>
                <a:lnTo>
                  <a:pt x="32606" y="76269"/>
                </a:lnTo>
                <a:lnTo>
                  <a:pt x="26955" y="73765"/>
                </a:lnTo>
                <a:lnTo>
                  <a:pt x="21907" y="68529"/>
                </a:lnTo>
                <a:lnTo>
                  <a:pt x="17507" y="64203"/>
                </a:lnTo>
                <a:lnTo>
                  <a:pt x="15006" y="57145"/>
                </a:lnTo>
                <a:lnTo>
                  <a:pt x="14380" y="47355"/>
                </a:lnTo>
                <a:lnTo>
                  <a:pt x="75979" y="47355"/>
                </a:lnTo>
                <a:lnTo>
                  <a:pt x="76605" y="46217"/>
                </a:lnTo>
                <a:lnTo>
                  <a:pt x="76605" y="43485"/>
                </a:lnTo>
                <a:lnTo>
                  <a:pt x="76058" y="35972"/>
                </a:lnTo>
                <a:lnTo>
                  <a:pt x="15006" y="35972"/>
                </a:lnTo>
                <a:lnTo>
                  <a:pt x="15631" y="28231"/>
                </a:lnTo>
                <a:lnTo>
                  <a:pt x="18133" y="22311"/>
                </a:lnTo>
                <a:lnTo>
                  <a:pt x="22736" y="17776"/>
                </a:lnTo>
                <a:lnTo>
                  <a:pt x="26955" y="13432"/>
                </a:lnTo>
                <a:lnTo>
                  <a:pt x="32606" y="11383"/>
                </a:lnTo>
                <a:lnTo>
                  <a:pt x="65929" y="11383"/>
                </a:lnTo>
                <a:lnTo>
                  <a:pt x="60286" y="6435"/>
                </a:lnTo>
                <a:lnTo>
                  <a:pt x="53821" y="2874"/>
                </a:lnTo>
                <a:lnTo>
                  <a:pt x="46647" y="722"/>
                </a:lnTo>
                <a:lnTo>
                  <a:pt x="38882" y="0"/>
                </a:lnTo>
                <a:close/>
              </a:path>
              <a:path w="76835" h="88264">
                <a:moveTo>
                  <a:pt x="61529" y="58966"/>
                </a:moveTo>
                <a:lnTo>
                  <a:pt x="44555" y="76269"/>
                </a:lnTo>
                <a:lnTo>
                  <a:pt x="69078" y="76269"/>
                </a:lnTo>
                <a:lnTo>
                  <a:pt x="73478" y="69212"/>
                </a:lnTo>
                <a:lnTo>
                  <a:pt x="75979" y="61015"/>
                </a:lnTo>
                <a:lnTo>
                  <a:pt x="61529" y="58966"/>
                </a:lnTo>
                <a:close/>
              </a:path>
              <a:path w="76835" h="88264">
                <a:moveTo>
                  <a:pt x="65929" y="11383"/>
                </a:moveTo>
                <a:lnTo>
                  <a:pt x="45805" y="11383"/>
                </a:lnTo>
                <a:lnTo>
                  <a:pt x="51456" y="14115"/>
                </a:lnTo>
                <a:lnTo>
                  <a:pt x="56504" y="19807"/>
                </a:lnTo>
                <a:lnTo>
                  <a:pt x="59005" y="22994"/>
                </a:lnTo>
                <a:lnTo>
                  <a:pt x="60903" y="28914"/>
                </a:lnTo>
                <a:lnTo>
                  <a:pt x="61529" y="35972"/>
                </a:lnTo>
                <a:lnTo>
                  <a:pt x="76058" y="35972"/>
                </a:lnTo>
                <a:lnTo>
                  <a:pt x="75907" y="33890"/>
                </a:lnTo>
                <a:lnTo>
                  <a:pt x="73855" y="25299"/>
                </a:lnTo>
                <a:lnTo>
                  <a:pt x="70508" y="17776"/>
                </a:lnTo>
                <a:lnTo>
                  <a:pt x="65929" y="11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2"/>
          <p:cNvSpPr/>
          <p:nvPr/>
        </p:nvSpPr>
        <p:spPr>
          <a:xfrm>
            <a:off x="2231889" y="2580739"/>
            <a:ext cx="71755" cy="118745"/>
          </a:xfrm>
          <a:custGeom>
            <a:avLst/>
            <a:gdLst/>
            <a:ahLst/>
            <a:cxnLst/>
            <a:rect l="l" t="t" r="r" b="b"/>
            <a:pathLst>
              <a:path w="71755" h="118744">
                <a:moveTo>
                  <a:pt x="12574" y="1821"/>
                </a:moveTo>
                <a:lnTo>
                  <a:pt x="0" y="1821"/>
                </a:lnTo>
                <a:lnTo>
                  <a:pt x="0" y="118616"/>
                </a:lnTo>
                <a:lnTo>
                  <a:pt x="13847" y="118616"/>
                </a:lnTo>
                <a:lnTo>
                  <a:pt x="13847" y="77635"/>
                </a:lnTo>
                <a:lnTo>
                  <a:pt x="60892" y="77635"/>
                </a:lnTo>
                <a:lnTo>
                  <a:pt x="62040" y="76269"/>
                </a:lnTo>
                <a:lnTo>
                  <a:pt x="28923" y="76269"/>
                </a:lnTo>
                <a:lnTo>
                  <a:pt x="23272" y="73765"/>
                </a:lnTo>
                <a:lnTo>
                  <a:pt x="18872" y="68529"/>
                </a:lnTo>
                <a:lnTo>
                  <a:pt x="15098" y="63520"/>
                </a:lnTo>
                <a:lnTo>
                  <a:pt x="12574" y="55096"/>
                </a:lnTo>
                <a:lnTo>
                  <a:pt x="12574" y="33240"/>
                </a:lnTo>
                <a:lnTo>
                  <a:pt x="15098" y="25043"/>
                </a:lnTo>
                <a:lnTo>
                  <a:pt x="19498" y="19807"/>
                </a:lnTo>
                <a:lnTo>
                  <a:pt x="23898" y="14115"/>
                </a:lnTo>
                <a:lnTo>
                  <a:pt x="26319" y="12749"/>
                </a:lnTo>
                <a:lnTo>
                  <a:pt x="12574" y="12749"/>
                </a:lnTo>
                <a:lnTo>
                  <a:pt x="12574" y="1821"/>
                </a:lnTo>
                <a:close/>
              </a:path>
              <a:path w="71755" h="118744">
                <a:moveTo>
                  <a:pt x="60892" y="77635"/>
                </a:moveTo>
                <a:lnTo>
                  <a:pt x="13847" y="77635"/>
                </a:lnTo>
                <a:lnTo>
                  <a:pt x="16348" y="80823"/>
                </a:lnTo>
                <a:lnTo>
                  <a:pt x="19498" y="83327"/>
                </a:lnTo>
                <a:lnTo>
                  <a:pt x="23272" y="85376"/>
                </a:lnTo>
                <a:lnTo>
                  <a:pt x="27047" y="87198"/>
                </a:lnTo>
                <a:lnTo>
                  <a:pt x="30821" y="87881"/>
                </a:lnTo>
                <a:lnTo>
                  <a:pt x="42123" y="87881"/>
                </a:lnTo>
                <a:lnTo>
                  <a:pt x="48421" y="86059"/>
                </a:lnTo>
                <a:lnTo>
                  <a:pt x="54072" y="82872"/>
                </a:lnTo>
                <a:lnTo>
                  <a:pt x="59745" y="79001"/>
                </a:lnTo>
                <a:lnTo>
                  <a:pt x="60892" y="77635"/>
                </a:lnTo>
                <a:close/>
              </a:path>
              <a:path w="71755" h="118744">
                <a:moveTo>
                  <a:pt x="62472" y="10928"/>
                </a:moveTo>
                <a:lnTo>
                  <a:pt x="41497" y="10928"/>
                </a:lnTo>
                <a:lnTo>
                  <a:pt x="46522" y="13432"/>
                </a:lnTo>
                <a:lnTo>
                  <a:pt x="50922" y="19124"/>
                </a:lnTo>
                <a:lnTo>
                  <a:pt x="55345" y="24360"/>
                </a:lnTo>
                <a:lnTo>
                  <a:pt x="57221" y="32784"/>
                </a:lnTo>
                <a:lnTo>
                  <a:pt x="57169" y="44168"/>
                </a:lnTo>
                <a:lnTo>
                  <a:pt x="40872" y="76269"/>
                </a:lnTo>
                <a:lnTo>
                  <a:pt x="62040" y="76269"/>
                </a:lnTo>
                <a:lnTo>
                  <a:pt x="64144" y="73765"/>
                </a:lnTo>
                <a:lnTo>
                  <a:pt x="70420" y="59649"/>
                </a:lnTo>
                <a:lnTo>
                  <a:pt x="71671" y="51909"/>
                </a:lnTo>
                <a:lnTo>
                  <a:pt x="71671" y="35289"/>
                </a:lnTo>
                <a:lnTo>
                  <a:pt x="70420" y="27548"/>
                </a:lnTo>
                <a:lnTo>
                  <a:pt x="67919" y="21173"/>
                </a:lnTo>
                <a:lnTo>
                  <a:pt x="64770" y="14115"/>
                </a:lnTo>
                <a:lnTo>
                  <a:pt x="62472" y="10928"/>
                </a:lnTo>
                <a:close/>
              </a:path>
              <a:path w="71755" h="118744">
                <a:moveTo>
                  <a:pt x="44021" y="0"/>
                </a:moveTo>
                <a:lnTo>
                  <a:pt x="31447" y="0"/>
                </a:lnTo>
                <a:lnTo>
                  <a:pt x="27047" y="683"/>
                </a:lnTo>
                <a:lnTo>
                  <a:pt x="23272" y="3187"/>
                </a:lnTo>
                <a:lnTo>
                  <a:pt x="19498" y="5008"/>
                </a:lnTo>
                <a:lnTo>
                  <a:pt x="15723" y="8196"/>
                </a:lnTo>
                <a:lnTo>
                  <a:pt x="12574" y="12749"/>
                </a:lnTo>
                <a:lnTo>
                  <a:pt x="26319" y="12749"/>
                </a:lnTo>
                <a:lnTo>
                  <a:pt x="29548" y="10928"/>
                </a:lnTo>
                <a:lnTo>
                  <a:pt x="62472" y="10928"/>
                </a:lnTo>
                <a:lnTo>
                  <a:pt x="60995" y="8879"/>
                </a:lnTo>
                <a:lnTo>
                  <a:pt x="55345" y="5008"/>
                </a:lnTo>
                <a:lnTo>
                  <a:pt x="50297" y="1821"/>
                </a:lnTo>
                <a:lnTo>
                  <a:pt x="440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3"/>
          <p:cNvSpPr/>
          <p:nvPr/>
        </p:nvSpPr>
        <p:spPr>
          <a:xfrm>
            <a:off x="2320535" y="2580739"/>
            <a:ext cx="45720" cy="86360"/>
          </a:xfrm>
          <a:custGeom>
            <a:avLst/>
            <a:gdLst/>
            <a:ahLst/>
            <a:cxnLst/>
            <a:rect l="l" t="t" r="r" b="b"/>
            <a:pathLst>
              <a:path w="45719" h="86360">
                <a:moveTo>
                  <a:pt x="12574" y="1821"/>
                </a:moveTo>
                <a:lnTo>
                  <a:pt x="0" y="1821"/>
                </a:lnTo>
                <a:lnTo>
                  <a:pt x="0" y="86059"/>
                </a:lnTo>
                <a:lnTo>
                  <a:pt x="13847" y="86059"/>
                </a:lnTo>
                <a:lnTo>
                  <a:pt x="13847" y="35972"/>
                </a:lnTo>
                <a:lnTo>
                  <a:pt x="15098" y="30052"/>
                </a:lnTo>
                <a:lnTo>
                  <a:pt x="27047" y="14798"/>
                </a:lnTo>
                <a:lnTo>
                  <a:pt x="12574" y="14798"/>
                </a:lnTo>
                <a:lnTo>
                  <a:pt x="12574" y="1821"/>
                </a:lnTo>
                <a:close/>
              </a:path>
              <a:path w="45719" h="86360">
                <a:moveTo>
                  <a:pt x="35221" y="0"/>
                </a:moveTo>
                <a:lnTo>
                  <a:pt x="27672" y="0"/>
                </a:lnTo>
                <a:lnTo>
                  <a:pt x="24523" y="683"/>
                </a:lnTo>
                <a:lnTo>
                  <a:pt x="21396" y="2504"/>
                </a:lnTo>
                <a:lnTo>
                  <a:pt x="18872" y="4325"/>
                </a:lnTo>
                <a:lnTo>
                  <a:pt x="15723" y="8196"/>
                </a:lnTo>
                <a:lnTo>
                  <a:pt x="12574" y="14798"/>
                </a:lnTo>
                <a:lnTo>
                  <a:pt x="33323" y="14798"/>
                </a:lnTo>
                <a:lnTo>
                  <a:pt x="37097" y="15253"/>
                </a:lnTo>
                <a:lnTo>
                  <a:pt x="40246" y="17986"/>
                </a:lnTo>
                <a:lnTo>
                  <a:pt x="45272" y="4325"/>
                </a:lnTo>
                <a:lnTo>
                  <a:pt x="40246" y="1138"/>
                </a:lnTo>
                <a:lnTo>
                  <a:pt x="352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4"/>
          <p:cNvSpPr/>
          <p:nvPr/>
        </p:nvSpPr>
        <p:spPr>
          <a:xfrm>
            <a:off x="2373982" y="2582561"/>
            <a:ext cx="14604" cy="84455"/>
          </a:xfrm>
          <a:custGeom>
            <a:avLst/>
            <a:gdLst/>
            <a:ahLst/>
            <a:cxnLst/>
            <a:rect l="l" t="t" r="r" b="b"/>
            <a:pathLst>
              <a:path w="14605" h="84455">
                <a:moveTo>
                  <a:pt x="14472" y="0"/>
                </a:moveTo>
                <a:lnTo>
                  <a:pt x="0" y="0"/>
                </a:lnTo>
                <a:lnTo>
                  <a:pt x="0" y="84238"/>
                </a:lnTo>
                <a:lnTo>
                  <a:pt x="14472" y="84238"/>
                </a:lnTo>
                <a:lnTo>
                  <a:pt x="144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5"/>
          <p:cNvSpPr/>
          <p:nvPr/>
        </p:nvSpPr>
        <p:spPr>
          <a:xfrm>
            <a:off x="2401029" y="2582561"/>
            <a:ext cx="76200" cy="84455"/>
          </a:xfrm>
          <a:custGeom>
            <a:avLst/>
            <a:gdLst/>
            <a:ahLst/>
            <a:cxnLst/>
            <a:rect l="l" t="t" r="r" b="b"/>
            <a:pathLst>
              <a:path w="76200" h="84455">
                <a:moveTo>
                  <a:pt x="15075" y="0"/>
                </a:moveTo>
                <a:lnTo>
                  <a:pt x="0" y="0"/>
                </a:lnTo>
                <a:lnTo>
                  <a:pt x="31424" y="84238"/>
                </a:lnTo>
                <a:lnTo>
                  <a:pt x="44624" y="84238"/>
                </a:lnTo>
                <a:lnTo>
                  <a:pt x="50913" y="67390"/>
                </a:lnTo>
                <a:lnTo>
                  <a:pt x="37723" y="67390"/>
                </a:lnTo>
                <a:lnTo>
                  <a:pt x="36450" y="61698"/>
                </a:lnTo>
                <a:lnTo>
                  <a:pt x="34573" y="56007"/>
                </a:lnTo>
                <a:lnTo>
                  <a:pt x="32675" y="50770"/>
                </a:lnTo>
                <a:lnTo>
                  <a:pt x="15075" y="0"/>
                </a:lnTo>
                <a:close/>
              </a:path>
              <a:path w="76200" h="84455">
                <a:moveTo>
                  <a:pt x="76071" y="0"/>
                </a:moveTo>
                <a:lnTo>
                  <a:pt x="61598" y="0"/>
                </a:lnTo>
                <a:lnTo>
                  <a:pt x="43373" y="51453"/>
                </a:lnTo>
                <a:lnTo>
                  <a:pt x="40849" y="57828"/>
                </a:lnTo>
                <a:lnTo>
                  <a:pt x="38973" y="63064"/>
                </a:lnTo>
                <a:lnTo>
                  <a:pt x="37723" y="67390"/>
                </a:lnTo>
                <a:lnTo>
                  <a:pt x="50913" y="67390"/>
                </a:lnTo>
                <a:lnTo>
                  <a:pt x="760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6"/>
          <p:cNvSpPr/>
          <p:nvPr/>
        </p:nvSpPr>
        <p:spPr>
          <a:xfrm>
            <a:off x="2484650" y="2580739"/>
            <a:ext cx="76200" cy="88265"/>
          </a:xfrm>
          <a:custGeom>
            <a:avLst/>
            <a:gdLst/>
            <a:ahLst/>
            <a:cxnLst/>
            <a:rect l="l" t="t" r="r" b="b"/>
            <a:pathLst>
              <a:path w="76200" h="88264">
                <a:moveTo>
                  <a:pt x="69058" y="11383"/>
                </a:moveTo>
                <a:lnTo>
                  <a:pt x="44713" y="11383"/>
                </a:lnTo>
                <a:lnTo>
                  <a:pt x="50297" y="13432"/>
                </a:lnTo>
                <a:lnTo>
                  <a:pt x="56551" y="18669"/>
                </a:lnTo>
                <a:lnTo>
                  <a:pt x="57891" y="22994"/>
                </a:lnTo>
                <a:lnTo>
                  <a:pt x="57891" y="32784"/>
                </a:lnTo>
                <a:lnTo>
                  <a:pt x="53099" y="34068"/>
                </a:lnTo>
                <a:lnTo>
                  <a:pt x="47366" y="35203"/>
                </a:lnTo>
                <a:lnTo>
                  <a:pt x="40585" y="36210"/>
                </a:lnTo>
                <a:lnTo>
                  <a:pt x="32653" y="37110"/>
                </a:lnTo>
                <a:lnTo>
                  <a:pt x="27069" y="38476"/>
                </a:lnTo>
                <a:lnTo>
                  <a:pt x="23272" y="39159"/>
                </a:lnTo>
                <a:lnTo>
                  <a:pt x="20145" y="39842"/>
                </a:lnTo>
                <a:lnTo>
                  <a:pt x="16348" y="40297"/>
                </a:lnTo>
                <a:lnTo>
                  <a:pt x="13222" y="42346"/>
                </a:lnTo>
                <a:lnTo>
                  <a:pt x="10095" y="44168"/>
                </a:lnTo>
                <a:lnTo>
                  <a:pt x="6968" y="46217"/>
                </a:lnTo>
                <a:lnTo>
                  <a:pt x="4958" y="49404"/>
                </a:lnTo>
                <a:lnTo>
                  <a:pt x="3171" y="52592"/>
                </a:lnTo>
                <a:lnTo>
                  <a:pt x="1161" y="55779"/>
                </a:lnTo>
                <a:lnTo>
                  <a:pt x="0" y="59649"/>
                </a:lnTo>
                <a:lnTo>
                  <a:pt x="0" y="71261"/>
                </a:lnTo>
                <a:lnTo>
                  <a:pt x="2501" y="76952"/>
                </a:lnTo>
                <a:lnTo>
                  <a:pt x="7638" y="81506"/>
                </a:lnTo>
                <a:lnTo>
                  <a:pt x="12552" y="86059"/>
                </a:lnTo>
                <a:lnTo>
                  <a:pt x="19475" y="87881"/>
                </a:lnTo>
                <a:lnTo>
                  <a:pt x="33993" y="87881"/>
                </a:lnTo>
                <a:lnTo>
                  <a:pt x="57332" y="76952"/>
                </a:lnTo>
                <a:lnTo>
                  <a:pt x="26399" y="76952"/>
                </a:lnTo>
                <a:lnTo>
                  <a:pt x="21932" y="75586"/>
                </a:lnTo>
                <a:lnTo>
                  <a:pt x="19475" y="73082"/>
                </a:lnTo>
                <a:lnTo>
                  <a:pt x="16348" y="70578"/>
                </a:lnTo>
                <a:lnTo>
                  <a:pt x="15008" y="67390"/>
                </a:lnTo>
                <a:lnTo>
                  <a:pt x="15008" y="61015"/>
                </a:lnTo>
                <a:lnTo>
                  <a:pt x="15678" y="58966"/>
                </a:lnTo>
                <a:lnTo>
                  <a:pt x="18135" y="54413"/>
                </a:lnTo>
                <a:lnTo>
                  <a:pt x="22602" y="51909"/>
                </a:lnTo>
                <a:lnTo>
                  <a:pt x="25059" y="51226"/>
                </a:lnTo>
                <a:lnTo>
                  <a:pt x="28856" y="50087"/>
                </a:lnTo>
                <a:lnTo>
                  <a:pt x="34663" y="49404"/>
                </a:lnTo>
                <a:lnTo>
                  <a:pt x="45160" y="47355"/>
                </a:lnTo>
                <a:lnTo>
                  <a:pt x="52754" y="46217"/>
                </a:lnTo>
                <a:lnTo>
                  <a:pt x="57891" y="43485"/>
                </a:lnTo>
                <a:lnTo>
                  <a:pt x="71738" y="43485"/>
                </a:lnTo>
                <a:lnTo>
                  <a:pt x="71738" y="21173"/>
                </a:lnTo>
                <a:lnTo>
                  <a:pt x="71068" y="18669"/>
                </a:lnTo>
                <a:lnTo>
                  <a:pt x="70398" y="14798"/>
                </a:lnTo>
                <a:lnTo>
                  <a:pt x="69058" y="11383"/>
                </a:lnTo>
                <a:close/>
              </a:path>
              <a:path w="76200" h="88264">
                <a:moveTo>
                  <a:pt x="72771" y="75586"/>
                </a:moveTo>
                <a:lnTo>
                  <a:pt x="59007" y="75586"/>
                </a:lnTo>
                <a:lnTo>
                  <a:pt x="59007" y="79457"/>
                </a:lnTo>
                <a:lnTo>
                  <a:pt x="60348" y="83327"/>
                </a:lnTo>
                <a:lnTo>
                  <a:pt x="61688" y="86059"/>
                </a:lnTo>
                <a:lnTo>
                  <a:pt x="75982" y="86059"/>
                </a:lnTo>
                <a:lnTo>
                  <a:pt x="74865" y="82872"/>
                </a:lnTo>
                <a:lnTo>
                  <a:pt x="73525" y="79457"/>
                </a:lnTo>
                <a:lnTo>
                  <a:pt x="72855" y="76269"/>
                </a:lnTo>
                <a:lnTo>
                  <a:pt x="72771" y="75586"/>
                </a:lnTo>
                <a:close/>
              </a:path>
              <a:path w="76200" h="88264">
                <a:moveTo>
                  <a:pt x="71738" y="43485"/>
                </a:moveTo>
                <a:lnTo>
                  <a:pt x="57891" y="43485"/>
                </a:lnTo>
                <a:lnTo>
                  <a:pt x="57803" y="55779"/>
                </a:lnTo>
                <a:lnTo>
                  <a:pt x="57221" y="60332"/>
                </a:lnTo>
                <a:lnTo>
                  <a:pt x="55211" y="63520"/>
                </a:lnTo>
                <a:lnTo>
                  <a:pt x="53424" y="67390"/>
                </a:lnTo>
                <a:lnTo>
                  <a:pt x="50297" y="70578"/>
                </a:lnTo>
                <a:lnTo>
                  <a:pt x="45830" y="73082"/>
                </a:lnTo>
                <a:lnTo>
                  <a:pt x="42033" y="75586"/>
                </a:lnTo>
                <a:lnTo>
                  <a:pt x="37120" y="76952"/>
                </a:lnTo>
                <a:lnTo>
                  <a:pt x="57332" y="76952"/>
                </a:lnTo>
                <a:lnTo>
                  <a:pt x="59007" y="75586"/>
                </a:lnTo>
                <a:lnTo>
                  <a:pt x="72771" y="75586"/>
                </a:lnTo>
                <a:lnTo>
                  <a:pt x="72398" y="72541"/>
                </a:lnTo>
                <a:lnTo>
                  <a:pt x="72045" y="67106"/>
                </a:lnTo>
                <a:lnTo>
                  <a:pt x="71810" y="58966"/>
                </a:lnTo>
                <a:lnTo>
                  <a:pt x="71738" y="43485"/>
                </a:lnTo>
                <a:close/>
              </a:path>
              <a:path w="76200" h="88264">
                <a:moveTo>
                  <a:pt x="47170" y="0"/>
                </a:moveTo>
                <a:lnTo>
                  <a:pt x="32653" y="0"/>
                </a:lnTo>
                <a:lnTo>
                  <a:pt x="26399" y="683"/>
                </a:lnTo>
                <a:lnTo>
                  <a:pt x="21262" y="2504"/>
                </a:lnTo>
                <a:lnTo>
                  <a:pt x="15678" y="4325"/>
                </a:lnTo>
                <a:lnTo>
                  <a:pt x="11211" y="7740"/>
                </a:lnTo>
                <a:lnTo>
                  <a:pt x="8755" y="11383"/>
                </a:lnTo>
                <a:lnTo>
                  <a:pt x="5628" y="14798"/>
                </a:lnTo>
                <a:lnTo>
                  <a:pt x="3841" y="19807"/>
                </a:lnTo>
                <a:lnTo>
                  <a:pt x="2501" y="25726"/>
                </a:lnTo>
                <a:lnTo>
                  <a:pt x="16348" y="27548"/>
                </a:lnTo>
                <a:lnTo>
                  <a:pt x="17688" y="21856"/>
                </a:lnTo>
                <a:lnTo>
                  <a:pt x="20145" y="17303"/>
                </a:lnTo>
                <a:lnTo>
                  <a:pt x="23272" y="15253"/>
                </a:lnTo>
                <a:lnTo>
                  <a:pt x="26399" y="12749"/>
                </a:lnTo>
                <a:lnTo>
                  <a:pt x="31313" y="11383"/>
                </a:lnTo>
                <a:lnTo>
                  <a:pt x="69058" y="11383"/>
                </a:lnTo>
                <a:lnTo>
                  <a:pt x="66601" y="8879"/>
                </a:lnTo>
                <a:lnTo>
                  <a:pt x="64814" y="6374"/>
                </a:lnTo>
                <a:lnTo>
                  <a:pt x="61688" y="3870"/>
                </a:lnTo>
                <a:lnTo>
                  <a:pt x="57221" y="2504"/>
                </a:lnTo>
                <a:lnTo>
                  <a:pt x="52754" y="683"/>
                </a:lnTo>
                <a:lnTo>
                  <a:pt x="471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77"/>
          <p:cNvSpPr/>
          <p:nvPr/>
        </p:nvSpPr>
        <p:spPr>
          <a:xfrm>
            <a:off x="2573810" y="2580739"/>
            <a:ext cx="72390" cy="88265"/>
          </a:xfrm>
          <a:custGeom>
            <a:avLst/>
            <a:gdLst/>
            <a:ahLst/>
            <a:cxnLst/>
            <a:rect l="l" t="t" r="r" b="b"/>
            <a:pathLst>
              <a:path w="72389" h="88264">
                <a:moveTo>
                  <a:pt x="47349" y="0"/>
                </a:moveTo>
                <a:lnTo>
                  <a:pt x="30821" y="0"/>
                </a:lnTo>
                <a:lnTo>
                  <a:pt x="24568" y="1138"/>
                </a:lnTo>
                <a:lnTo>
                  <a:pt x="18314" y="5008"/>
                </a:lnTo>
                <a:lnTo>
                  <a:pt x="12060" y="8196"/>
                </a:lnTo>
                <a:lnTo>
                  <a:pt x="7593" y="13432"/>
                </a:lnTo>
                <a:lnTo>
                  <a:pt x="4466" y="20490"/>
                </a:lnTo>
                <a:lnTo>
                  <a:pt x="2010" y="26865"/>
                </a:lnTo>
                <a:lnTo>
                  <a:pt x="0" y="35289"/>
                </a:lnTo>
                <a:lnTo>
                  <a:pt x="0" y="44168"/>
                </a:lnTo>
                <a:lnTo>
                  <a:pt x="16293" y="81637"/>
                </a:lnTo>
                <a:lnTo>
                  <a:pt x="37745" y="87881"/>
                </a:lnTo>
                <a:lnTo>
                  <a:pt x="47349" y="87881"/>
                </a:lnTo>
                <a:lnTo>
                  <a:pt x="54719" y="85376"/>
                </a:lnTo>
                <a:lnTo>
                  <a:pt x="61196" y="80140"/>
                </a:lnTo>
                <a:lnTo>
                  <a:pt x="64479" y="76269"/>
                </a:lnTo>
                <a:lnTo>
                  <a:pt x="30821" y="76269"/>
                </a:lnTo>
                <a:lnTo>
                  <a:pt x="25238" y="73765"/>
                </a:lnTo>
                <a:lnTo>
                  <a:pt x="14517" y="32784"/>
                </a:lnTo>
                <a:lnTo>
                  <a:pt x="16974" y="24360"/>
                </a:lnTo>
                <a:lnTo>
                  <a:pt x="21441" y="19124"/>
                </a:lnTo>
                <a:lnTo>
                  <a:pt x="25908" y="14115"/>
                </a:lnTo>
                <a:lnTo>
                  <a:pt x="31491" y="11383"/>
                </a:lnTo>
                <a:lnTo>
                  <a:pt x="66110" y="11383"/>
                </a:lnTo>
                <a:lnTo>
                  <a:pt x="59856" y="7057"/>
                </a:lnTo>
                <a:lnTo>
                  <a:pt x="54273" y="1821"/>
                </a:lnTo>
                <a:lnTo>
                  <a:pt x="47349" y="0"/>
                </a:lnTo>
                <a:close/>
              </a:path>
              <a:path w="72389" h="88264">
                <a:moveTo>
                  <a:pt x="58516" y="55096"/>
                </a:moveTo>
                <a:lnTo>
                  <a:pt x="57399" y="62154"/>
                </a:lnTo>
                <a:lnTo>
                  <a:pt x="55389" y="68073"/>
                </a:lnTo>
                <a:lnTo>
                  <a:pt x="47796" y="74448"/>
                </a:lnTo>
                <a:lnTo>
                  <a:pt x="43552" y="76269"/>
                </a:lnTo>
                <a:lnTo>
                  <a:pt x="64479" y="76269"/>
                </a:lnTo>
                <a:lnTo>
                  <a:pt x="65140" y="75490"/>
                </a:lnTo>
                <a:lnTo>
                  <a:pt x="68455" y="70094"/>
                </a:lnTo>
                <a:lnTo>
                  <a:pt x="70933" y="63972"/>
                </a:lnTo>
                <a:lnTo>
                  <a:pt x="72364" y="57145"/>
                </a:lnTo>
                <a:lnTo>
                  <a:pt x="58516" y="55096"/>
                </a:lnTo>
                <a:close/>
              </a:path>
              <a:path w="72389" h="88264">
                <a:moveTo>
                  <a:pt x="66110" y="11383"/>
                </a:moveTo>
                <a:lnTo>
                  <a:pt x="43552" y="11383"/>
                </a:lnTo>
                <a:lnTo>
                  <a:pt x="47349" y="12749"/>
                </a:lnTo>
                <a:lnTo>
                  <a:pt x="50476" y="15936"/>
                </a:lnTo>
                <a:lnTo>
                  <a:pt x="53603" y="18669"/>
                </a:lnTo>
                <a:lnTo>
                  <a:pt x="56059" y="22994"/>
                </a:lnTo>
                <a:lnTo>
                  <a:pt x="57399" y="28914"/>
                </a:lnTo>
                <a:lnTo>
                  <a:pt x="71247" y="26182"/>
                </a:lnTo>
                <a:lnTo>
                  <a:pt x="69237" y="17986"/>
                </a:lnTo>
                <a:lnTo>
                  <a:pt x="66110" y="11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78"/>
          <p:cNvSpPr/>
          <p:nvPr/>
        </p:nvSpPr>
        <p:spPr>
          <a:xfrm>
            <a:off x="2653767" y="2580739"/>
            <a:ext cx="76200" cy="88265"/>
          </a:xfrm>
          <a:custGeom>
            <a:avLst/>
            <a:gdLst/>
            <a:ahLst/>
            <a:cxnLst/>
            <a:rect l="l" t="t" r="r" b="b"/>
            <a:pathLst>
              <a:path w="76200" h="88264">
                <a:moveTo>
                  <a:pt x="38415" y="0"/>
                </a:moveTo>
                <a:lnTo>
                  <a:pt x="2512" y="25470"/>
                </a:lnTo>
                <a:lnTo>
                  <a:pt x="0" y="44851"/>
                </a:lnTo>
                <a:lnTo>
                  <a:pt x="607" y="54445"/>
                </a:lnTo>
                <a:lnTo>
                  <a:pt x="30539" y="87166"/>
                </a:lnTo>
                <a:lnTo>
                  <a:pt x="39085" y="87881"/>
                </a:lnTo>
                <a:lnTo>
                  <a:pt x="49136" y="87881"/>
                </a:lnTo>
                <a:lnTo>
                  <a:pt x="56506" y="86059"/>
                </a:lnTo>
                <a:lnTo>
                  <a:pt x="62760" y="80823"/>
                </a:lnTo>
                <a:lnTo>
                  <a:pt x="69237" y="76269"/>
                </a:lnTo>
                <a:lnTo>
                  <a:pt x="32608" y="76269"/>
                </a:lnTo>
                <a:lnTo>
                  <a:pt x="26354" y="73765"/>
                </a:lnTo>
                <a:lnTo>
                  <a:pt x="22111" y="68529"/>
                </a:lnTo>
                <a:lnTo>
                  <a:pt x="17644" y="64203"/>
                </a:lnTo>
                <a:lnTo>
                  <a:pt x="15187" y="57145"/>
                </a:lnTo>
                <a:lnTo>
                  <a:pt x="14517" y="47355"/>
                </a:lnTo>
                <a:lnTo>
                  <a:pt x="76160" y="47355"/>
                </a:lnTo>
                <a:lnTo>
                  <a:pt x="76160" y="43485"/>
                </a:lnTo>
                <a:lnTo>
                  <a:pt x="75685" y="35972"/>
                </a:lnTo>
                <a:lnTo>
                  <a:pt x="15187" y="35972"/>
                </a:lnTo>
                <a:lnTo>
                  <a:pt x="15634" y="28231"/>
                </a:lnTo>
                <a:lnTo>
                  <a:pt x="18314" y="22311"/>
                </a:lnTo>
                <a:lnTo>
                  <a:pt x="27024" y="13432"/>
                </a:lnTo>
                <a:lnTo>
                  <a:pt x="32161" y="11383"/>
                </a:lnTo>
                <a:lnTo>
                  <a:pt x="65440" y="11383"/>
                </a:lnTo>
                <a:lnTo>
                  <a:pt x="59867" y="6435"/>
                </a:lnTo>
                <a:lnTo>
                  <a:pt x="53519" y="2874"/>
                </a:lnTo>
                <a:lnTo>
                  <a:pt x="46375" y="722"/>
                </a:lnTo>
                <a:lnTo>
                  <a:pt x="38415" y="0"/>
                </a:lnTo>
                <a:close/>
              </a:path>
              <a:path w="76200" h="88264">
                <a:moveTo>
                  <a:pt x="60973" y="58966"/>
                </a:moveTo>
                <a:lnTo>
                  <a:pt x="44669" y="76269"/>
                </a:lnTo>
                <a:lnTo>
                  <a:pt x="69237" y="76269"/>
                </a:lnTo>
                <a:lnTo>
                  <a:pt x="73480" y="69212"/>
                </a:lnTo>
                <a:lnTo>
                  <a:pt x="75490" y="61015"/>
                </a:lnTo>
                <a:lnTo>
                  <a:pt x="60973" y="58966"/>
                </a:lnTo>
                <a:close/>
              </a:path>
              <a:path w="76200" h="88264">
                <a:moveTo>
                  <a:pt x="65440" y="11383"/>
                </a:moveTo>
                <a:lnTo>
                  <a:pt x="45785" y="11383"/>
                </a:lnTo>
                <a:lnTo>
                  <a:pt x="51592" y="14115"/>
                </a:lnTo>
                <a:lnTo>
                  <a:pt x="56059" y="19807"/>
                </a:lnTo>
                <a:lnTo>
                  <a:pt x="59186" y="22994"/>
                </a:lnTo>
                <a:lnTo>
                  <a:pt x="60973" y="28914"/>
                </a:lnTo>
                <a:lnTo>
                  <a:pt x="61643" y="35972"/>
                </a:lnTo>
                <a:lnTo>
                  <a:pt x="75685" y="35972"/>
                </a:lnTo>
                <a:lnTo>
                  <a:pt x="75553" y="33890"/>
                </a:lnTo>
                <a:lnTo>
                  <a:pt x="73648" y="25299"/>
                </a:lnTo>
                <a:lnTo>
                  <a:pt x="70319" y="17776"/>
                </a:lnTo>
                <a:lnTo>
                  <a:pt x="65440" y="11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79"/>
          <p:cNvSpPr/>
          <p:nvPr/>
        </p:nvSpPr>
        <p:spPr>
          <a:xfrm>
            <a:off x="3610581" y="2354662"/>
            <a:ext cx="706666" cy="3538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0"/>
          <p:cNvSpPr/>
          <p:nvPr/>
        </p:nvSpPr>
        <p:spPr>
          <a:xfrm>
            <a:off x="1857182" y="1638180"/>
            <a:ext cx="0" cy="5183505"/>
          </a:xfrm>
          <a:custGeom>
            <a:avLst/>
            <a:gdLst/>
            <a:ahLst/>
            <a:cxnLst/>
            <a:rect l="l" t="t" r="r" b="b"/>
            <a:pathLst>
              <a:path h="5183505">
                <a:moveTo>
                  <a:pt x="0" y="0"/>
                </a:moveTo>
                <a:lnTo>
                  <a:pt x="0" y="2996428"/>
                </a:lnTo>
                <a:lnTo>
                  <a:pt x="0" y="4535134"/>
                </a:lnTo>
                <a:lnTo>
                  <a:pt x="0" y="5102026"/>
                </a:lnTo>
                <a:lnTo>
                  <a:pt x="0" y="5183010"/>
                </a:lnTo>
              </a:path>
            </a:pathLst>
          </a:custGeom>
          <a:ln w="17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1"/>
          <p:cNvSpPr/>
          <p:nvPr/>
        </p:nvSpPr>
        <p:spPr>
          <a:xfrm>
            <a:off x="260261" y="2309127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5000706" y="0"/>
                </a:lnTo>
                <a:lnTo>
                  <a:pt x="7568636" y="0"/>
                </a:lnTo>
                <a:lnTo>
                  <a:pt x="8514715" y="0"/>
                </a:lnTo>
                <a:lnTo>
                  <a:pt x="8649870" y="0"/>
                </a:lnTo>
              </a:path>
            </a:pathLst>
          </a:custGeom>
          <a:ln w="17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/>
        </p:nvSpPr>
        <p:spPr>
          <a:xfrm>
            <a:off x="269063" y="3223910"/>
            <a:ext cx="8650605" cy="0"/>
          </a:xfrm>
          <a:custGeom>
            <a:avLst/>
            <a:gdLst/>
            <a:ahLst/>
            <a:cxnLst/>
            <a:rect l="l" t="t" r="r" b="b"/>
            <a:pathLst>
              <a:path w="8650605">
                <a:moveTo>
                  <a:pt x="0" y="0"/>
                </a:moveTo>
                <a:lnTo>
                  <a:pt x="5001040" y="0"/>
                </a:lnTo>
                <a:lnTo>
                  <a:pt x="7569142" y="0"/>
                </a:lnTo>
                <a:lnTo>
                  <a:pt x="8515285" y="0"/>
                </a:lnTo>
                <a:lnTo>
                  <a:pt x="8650448" y="0"/>
                </a:lnTo>
              </a:path>
            </a:pathLst>
          </a:custGeom>
          <a:ln w="17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3"/>
          <p:cNvSpPr/>
          <p:nvPr/>
        </p:nvSpPr>
        <p:spPr>
          <a:xfrm>
            <a:off x="4880749" y="2344416"/>
            <a:ext cx="1291832" cy="1509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4"/>
          <p:cNvSpPr/>
          <p:nvPr/>
        </p:nvSpPr>
        <p:spPr>
          <a:xfrm>
            <a:off x="6955408" y="2354662"/>
            <a:ext cx="680981" cy="35380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5"/>
          <p:cNvSpPr/>
          <p:nvPr/>
        </p:nvSpPr>
        <p:spPr>
          <a:xfrm>
            <a:off x="8061864" y="2355292"/>
            <a:ext cx="207472" cy="1188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6"/>
          <p:cNvSpPr/>
          <p:nvPr/>
        </p:nvSpPr>
        <p:spPr>
          <a:xfrm>
            <a:off x="8291463" y="2354662"/>
            <a:ext cx="346409" cy="1195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87"/>
          <p:cNvSpPr/>
          <p:nvPr/>
        </p:nvSpPr>
        <p:spPr>
          <a:xfrm>
            <a:off x="8054940" y="2559566"/>
            <a:ext cx="72390" cy="118745"/>
          </a:xfrm>
          <a:custGeom>
            <a:avLst/>
            <a:gdLst/>
            <a:ahLst/>
            <a:cxnLst/>
            <a:rect l="l" t="t" r="r" b="b"/>
            <a:pathLst>
              <a:path w="72390" h="118744">
                <a:moveTo>
                  <a:pt x="40202" y="30052"/>
                </a:moveTo>
                <a:lnTo>
                  <a:pt x="28364" y="30052"/>
                </a:lnTo>
                <a:lnTo>
                  <a:pt x="22111" y="32101"/>
                </a:lnTo>
                <a:lnTo>
                  <a:pt x="0" y="66024"/>
                </a:lnTo>
                <a:lnTo>
                  <a:pt x="0" y="82644"/>
                </a:lnTo>
                <a:lnTo>
                  <a:pt x="2010" y="90385"/>
                </a:lnTo>
                <a:lnTo>
                  <a:pt x="5136" y="97443"/>
                </a:lnTo>
                <a:lnTo>
                  <a:pt x="7593" y="104045"/>
                </a:lnTo>
                <a:lnTo>
                  <a:pt x="12060" y="109054"/>
                </a:lnTo>
                <a:lnTo>
                  <a:pt x="23227" y="116795"/>
                </a:lnTo>
                <a:lnTo>
                  <a:pt x="29704" y="118161"/>
                </a:lnTo>
                <a:lnTo>
                  <a:pt x="35958" y="118161"/>
                </a:lnTo>
                <a:lnTo>
                  <a:pt x="43105" y="117424"/>
                </a:lnTo>
                <a:lnTo>
                  <a:pt x="49415" y="115173"/>
                </a:lnTo>
                <a:lnTo>
                  <a:pt x="54803" y="111341"/>
                </a:lnTo>
                <a:lnTo>
                  <a:pt x="58639" y="106550"/>
                </a:lnTo>
                <a:lnTo>
                  <a:pt x="30821" y="106550"/>
                </a:lnTo>
                <a:lnTo>
                  <a:pt x="25908" y="104045"/>
                </a:lnTo>
                <a:lnTo>
                  <a:pt x="21441" y="98809"/>
                </a:lnTo>
                <a:lnTo>
                  <a:pt x="16974" y="93117"/>
                </a:lnTo>
                <a:lnTo>
                  <a:pt x="14517" y="85376"/>
                </a:lnTo>
                <a:lnTo>
                  <a:pt x="14517" y="74448"/>
                </a:lnTo>
                <a:lnTo>
                  <a:pt x="30151" y="41663"/>
                </a:lnTo>
                <a:lnTo>
                  <a:pt x="57846" y="41663"/>
                </a:lnTo>
                <a:lnTo>
                  <a:pt x="55389" y="38476"/>
                </a:lnTo>
                <a:lnTo>
                  <a:pt x="52262" y="35289"/>
                </a:lnTo>
                <a:lnTo>
                  <a:pt x="48466" y="33240"/>
                </a:lnTo>
                <a:lnTo>
                  <a:pt x="44669" y="30735"/>
                </a:lnTo>
                <a:lnTo>
                  <a:pt x="40202" y="30052"/>
                </a:lnTo>
                <a:close/>
              </a:path>
              <a:path w="72390" h="118744">
                <a:moveTo>
                  <a:pt x="72364" y="105867"/>
                </a:moveTo>
                <a:lnTo>
                  <a:pt x="59186" y="105867"/>
                </a:lnTo>
                <a:lnTo>
                  <a:pt x="59186" y="116112"/>
                </a:lnTo>
                <a:lnTo>
                  <a:pt x="72364" y="116112"/>
                </a:lnTo>
                <a:lnTo>
                  <a:pt x="72364" y="105867"/>
                </a:lnTo>
                <a:close/>
              </a:path>
              <a:path w="72390" h="118744">
                <a:moveTo>
                  <a:pt x="72364" y="0"/>
                </a:moveTo>
                <a:lnTo>
                  <a:pt x="57846" y="0"/>
                </a:lnTo>
                <a:lnTo>
                  <a:pt x="57846" y="41663"/>
                </a:lnTo>
                <a:lnTo>
                  <a:pt x="42882" y="41663"/>
                </a:lnTo>
                <a:lnTo>
                  <a:pt x="59186" y="86059"/>
                </a:lnTo>
                <a:lnTo>
                  <a:pt x="57176" y="93572"/>
                </a:lnTo>
                <a:lnTo>
                  <a:pt x="52932" y="98809"/>
                </a:lnTo>
                <a:lnTo>
                  <a:pt x="48466" y="104045"/>
                </a:lnTo>
                <a:lnTo>
                  <a:pt x="43552" y="106550"/>
                </a:lnTo>
                <a:lnTo>
                  <a:pt x="58639" y="106550"/>
                </a:lnTo>
                <a:lnTo>
                  <a:pt x="59186" y="105867"/>
                </a:lnTo>
                <a:lnTo>
                  <a:pt x="72364" y="105867"/>
                </a:lnTo>
                <a:lnTo>
                  <a:pt x="723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8"/>
          <p:cNvSpPr/>
          <p:nvPr/>
        </p:nvSpPr>
        <p:spPr>
          <a:xfrm>
            <a:off x="8144278" y="2589618"/>
            <a:ext cx="76835" cy="88265"/>
          </a:xfrm>
          <a:custGeom>
            <a:avLst/>
            <a:gdLst/>
            <a:ahLst/>
            <a:cxnLst/>
            <a:rect l="l" t="t" r="r" b="b"/>
            <a:pathLst>
              <a:path w="76834" h="88264">
                <a:moveTo>
                  <a:pt x="39085" y="0"/>
                </a:moveTo>
                <a:lnTo>
                  <a:pt x="2763" y="25954"/>
                </a:lnTo>
                <a:lnTo>
                  <a:pt x="0" y="45078"/>
                </a:lnTo>
                <a:lnTo>
                  <a:pt x="701" y="54673"/>
                </a:lnTo>
                <a:lnTo>
                  <a:pt x="23535" y="85462"/>
                </a:lnTo>
                <a:lnTo>
                  <a:pt x="39532" y="88108"/>
                </a:lnTo>
                <a:lnTo>
                  <a:pt x="49136" y="88108"/>
                </a:lnTo>
                <a:lnTo>
                  <a:pt x="57176" y="86059"/>
                </a:lnTo>
                <a:lnTo>
                  <a:pt x="63430" y="81050"/>
                </a:lnTo>
                <a:lnTo>
                  <a:pt x="69907" y="76497"/>
                </a:lnTo>
                <a:lnTo>
                  <a:pt x="32608" y="76497"/>
                </a:lnTo>
                <a:lnTo>
                  <a:pt x="27024" y="73993"/>
                </a:lnTo>
                <a:lnTo>
                  <a:pt x="22557" y="69439"/>
                </a:lnTo>
                <a:lnTo>
                  <a:pt x="17644" y="64203"/>
                </a:lnTo>
                <a:lnTo>
                  <a:pt x="15187" y="57145"/>
                </a:lnTo>
                <a:lnTo>
                  <a:pt x="14517" y="47583"/>
                </a:lnTo>
                <a:lnTo>
                  <a:pt x="76607" y="47583"/>
                </a:lnTo>
                <a:lnTo>
                  <a:pt x="76607" y="43712"/>
                </a:lnTo>
                <a:lnTo>
                  <a:pt x="76069" y="35972"/>
                </a:lnTo>
                <a:lnTo>
                  <a:pt x="15634" y="35972"/>
                </a:lnTo>
                <a:lnTo>
                  <a:pt x="15634" y="28231"/>
                </a:lnTo>
                <a:lnTo>
                  <a:pt x="18314" y="22539"/>
                </a:lnTo>
                <a:lnTo>
                  <a:pt x="22557" y="17986"/>
                </a:lnTo>
                <a:lnTo>
                  <a:pt x="27024" y="14115"/>
                </a:lnTo>
                <a:lnTo>
                  <a:pt x="32608" y="11611"/>
                </a:lnTo>
                <a:lnTo>
                  <a:pt x="66110" y="11611"/>
                </a:lnTo>
                <a:lnTo>
                  <a:pt x="60442" y="6531"/>
                </a:lnTo>
                <a:lnTo>
                  <a:pt x="53938" y="2902"/>
                </a:lnTo>
                <a:lnTo>
                  <a:pt x="46763" y="725"/>
                </a:lnTo>
                <a:lnTo>
                  <a:pt x="39085" y="0"/>
                </a:lnTo>
                <a:close/>
              </a:path>
              <a:path w="76834" h="88264">
                <a:moveTo>
                  <a:pt x="61643" y="59194"/>
                </a:moveTo>
                <a:lnTo>
                  <a:pt x="44669" y="76497"/>
                </a:lnTo>
                <a:lnTo>
                  <a:pt x="69907" y="76497"/>
                </a:lnTo>
                <a:lnTo>
                  <a:pt x="73480" y="69439"/>
                </a:lnTo>
                <a:lnTo>
                  <a:pt x="76160" y="61015"/>
                </a:lnTo>
                <a:lnTo>
                  <a:pt x="61643" y="59194"/>
                </a:lnTo>
                <a:close/>
              </a:path>
              <a:path w="76834" h="88264">
                <a:moveTo>
                  <a:pt x="66110" y="11611"/>
                </a:moveTo>
                <a:lnTo>
                  <a:pt x="46009" y="11611"/>
                </a:lnTo>
                <a:lnTo>
                  <a:pt x="52262" y="14115"/>
                </a:lnTo>
                <a:lnTo>
                  <a:pt x="56506" y="20035"/>
                </a:lnTo>
                <a:lnTo>
                  <a:pt x="59186" y="23905"/>
                </a:lnTo>
                <a:lnTo>
                  <a:pt x="60973" y="28914"/>
                </a:lnTo>
                <a:lnTo>
                  <a:pt x="61643" y="35972"/>
                </a:lnTo>
                <a:lnTo>
                  <a:pt x="76069" y="35972"/>
                </a:lnTo>
                <a:lnTo>
                  <a:pt x="75941" y="34118"/>
                </a:lnTo>
                <a:lnTo>
                  <a:pt x="73955" y="25527"/>
                </a:lnTo>
                <a:lnTo>
                  <a:pt x="70658" y="17986"/>
                </a:lnTo>
                <a:lnTo>
                  <a:pt x="66110" y="11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9"/>
          <p:cNvSpPr/>
          <p:nvPr/>
        </p:nvSpPr>
        <p:spPr>
          <a:xfrm>
            <a:off x="8237860" y="2589618"/>
            <a:ext cx="72390" cy="119380"/>
          </a:xfrm>
          <a:custGeom>
            <a:avLst/>
            <a:gdLst/>
            <a:ahLst/>
            <a:cxnLst/>
            <a:rect l="l" t="t" r="r" b="b"/>
            <a:pathLst>
              <a:path w="72390" h="119380">
                <a:moveTo>
                  <a:pt x="13400" y="2049"/>
                </a:moveTo>
                <a:lnTo>
                  <a:pt x="0" y="2049"/>
                </a:lnTo>
                <a:lnTo>
                  <a:pt x="0" y="118844"/>
                </a:lnTo>
                <a:lnTo>
                  <a:pt x="14517" y="118844"/>
                </a:lnTo>
                <a:lnTo>
                  <a:pt x="14517" y="77635"/>
                </a:lnTo>
                <a:lnTo>
                  <a:pt x="61074" y="77635"/>
                </a:lnTo>
                <a:lnTo>
                  <a:pt x="62090" y="76497"/>
                </a:lnTo>
                <a:lnTo>
                  <a:pt x="29034" y="76497"/>
                </a:lnTo>
                <a:lnTo>
                  <a:pt x="23898" y="73993"/>
                </a:lnTo>
                <a:lnTo>
                  <a:pt x="19654" y="68756"/>
                </a:lnTo>
                <a:lnTo>
                  <a:pt x="15187" y="63520"/>
                </a:lnTo>
                <a:lnTo>
                  <a:pt x="12730" y="55324"/>
                </a:lnTo>
                <a:lnTo>
                  <a:pt x="12730" y="33467"/>
                </a:lnTo>
                <a:lnTo>
                  <a:pt x="15187" y="25726"/>
                </a:lnTo>
                <a:lnTo>
                  <a:pt x="19654" y="20035"/>
                </a:lnTo>
                <a:lnTo>
                  <a:pt x="24568" y="14115"/>
                </a:lnTo>
                <a:lnTo>
                  <a:pt x="26402" y="12977"/>
                </a:lnTo>
                <a:lnTo>
                  <a:pt x="13400" y="12977"/>
                </a:lnTo>
                <a:lnTo>
                  <a:pt x="13400" y="2049"/>
                </a:lnTo>
                <a:close/>
              </a:path>
              <a:path w="72390" h="119380">
                <a:moveTo>
                  <a:pt x="61074" y="77635"/>
                </a:moveTo>
                <a:lnTo>
                  <a:pt x="14517" y="77635"/>
                </a:lnTo>
                <a:lnTo>
                  <a:pt x="16527" y="81050"/>
                </a:lnTo>
                <a:lnTo>
                  <a:pt x="19654" y="83555"/>
                </a:lnTo>
                <a:lnTo>
                  <a:pt x="23451" y="85376"/>
                </a:lnTo>
                <a:lnTo>
                  <a:pt x="27248" y="87425"/>
                </a:lnTo>
                <a:lnTo>
                  <a:pt x="31491" y="88108"/>
                </a:lnTo>
                <a:lnTo>
                  <a:pt x="42212" y="88108"/>
                </a:lnTo>
                <a:lnTo>
                  <a:pt x="48466" y="86742"/>
                </a:lnTo>
                <a:lnTo>
                  <a:pt x="54273" y="82872"/>
                </a:lnTo>
                <a:lnTo>
                  <a:pt x="59856" y="79001"/>
                </a:lnTo>
                <a:lnTo>
                  <a:pt x="61074" y="77635"/>
                </a:lnTo>
                <a:close/>
              </a:path>
              <a:path w="72390" h="119380">
                <a:moveTo>
                  <a:pt x="62739" y="10928"/>
                </a:moveTo>
                <a:lnTo>
                  <a:pt x="41542" y="10928"/>
                </a:lnTo>
                <a:lnTo>
                  <a:pt x="46679" y="13432"/>
                </a:lnTo>
                <a:lnTo>
                  <a:pt x="50922" y="19352"/>
                </a:lnTo>
                <a:lnTo>
                  <a:pt x="55389" y="24360"/>
                </a:lnTo>
                <a:lnTo>
                  <a:pt x="57846" y="32784"/>
                </a:lnTo>
                <a:lnTo>
                  <a:pt x="57806" y="44395"/>
                </a:lnTo>
                <a:lnTo>
                  <a:pt x="41542" y="76497"/>
                </a:lnTo>
                <a:lnTo>
                  <a:pt x="62090" y="76497"/>
                </a:lnTo>
                <a:lnTo>
                  <a:pt x="64323" y="73993"/>
                </a:lnTo>
                <a:lnTo>
                  <a:pt x="67450" y="66707"/>
                </a:lnTo>
                <a:lnTo>
                  <a:pt x="70577" y="59649"/>
                </a:lnTo>
                <a:lnTo>
                  <a:pt x="72364" y="52136"/>
                </a:lnTo>
                <a:lnTo>
                  <a:pt x="72364" y="35289"/>
                </a:lnTo>
                <a:lnTo>
                  <a:pt x="70577" y="28231"/>
                </a:lnTo>
                <a:lnTo>
                  <a:pt x="68120" y="21173"/>
                </a:lnTo>
                <a:lnTo>
                  <a:pt x="65440" y="14115"/>
                </a:lnTo>
                <a:lnTo>
                  <a:pt x="62739" y="10928"/>
                </a:lnTo>
                <a:close/>
              </a:path>
              <a:path w="72390" h="119380">
                <a:moveTo>
                  <a:pt x="44222" y="0"/>
                </a:moveTo>
                <a:lnTo>
                  <a:pt x="31491" y="0"/>
                </a:lnTo>
                <a:lnTo>
                  <a:pt x="27248" y="683"/>
                </a:lnTo>
                <a:lnTo>
                  <a:pt x="23451" y="3187"/>
                </a:lnTo>
                <a:lnTo>
                  <a:pt x="19654" y="5236"/>
                </a:lnTo>
                <a:lnTo>
                  <a:pt x="15857" y="8423"/>
                </a:lnTo>
                <a:lnTo>
                  <a:pt x="13400" y="12977"/>
                </a:lnTo>
                <a:lnTo>
                  <a:pt x="26402" y="12977"/>
                </a:lnTo>
                <a:lnTo>
                  <a:pt x="29704" y="10928"/>
                </a:lnTo>
                <a:lnTo>
                  <a:pt x="62739" y="10928"/>
                </a:lnTo>
                <a:lnTo>
                  <a:pt x="61196" y="9106"/>
                </a:lnTo>
                <a:lnTo>
                  <a:pt x="55389" y="5236"/>
                </a:lnTo>
                <a:lnTo>
                  <a:pt x="50476" y="2049"/>
                </a:lnTo>
                <a:lnTo>
                  <a:pt x="442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0"/>
          <p:cNvSpPr/>
          <p:nvPr/>
        </p:nvSpPr>
        <p:spPr>
          <a:xfrm>
            <a:off x="8326528" y="2589618"/>
            <a:ext cx="45720" cy="86360"/>
          </a:xfrm>
          <a:custGeom>
            <a:avLst/>
            <a:gdLst/>
            <a:ahLst/>
            <a:cxnLst/>
            <a:rect l="l" t="t" r="r" b="b"/>
            <a:pathLst>
              <a:path w="45720" h="86360">
                <a:moveTo>
                  <a:pt x="12730" y="2049"/>
                </a:moveTo>
                <a:lnTo>
                  <a:pt x="0" y="2049"/>
                </a:lnTo>
                <a:lnTo>
                  <a:pt x="0" y="86059"/>
                </a:lnTo>
                <a:lnTo>
                  <a:pt x="14517" y="86059"/>
                </a:lnTo>
                <a:lnTo>
                  <a:pt x="14517" y="35972"/>
                </a:lnTo>
                <a:lnTo>
                  <a:pt x="15187" y="30280"/>
                </a:lnTo>
                <a:lnTo>
                  <a:pt x="27024" y="14798"/>
                </a:lnTo>
                <a:lnTo>
                  <a:pt x="12730" y="14798"/>
                </a:lnTo>
                <a:lnTo>
                  <a:pt x="12730" y="2049"/>
                </a:lnTo>
                <a:close/>
              </a:path>
              <a:path w="45720" h="86360">
                <a:moveTo>
                  <a:pt x="35288" y="0"/>
                </a:moveTo>
                <a:lnTo>
                  <a:pt x="27694" y="0"/>
                </a:lnTo>
                <a:lnTo>
                  <a:pt x="24568" y="683"/>
                </a:lnTo>
                <a:lnTo>
                  <a:pt x="22111" y="2504"/>
                </a:lnTo>
                <a:lnTo>
                  <a:pt x="18984" y="4553"/>
                </a:lnTo>
                <a:lnTo>
                  <a:pt x="16527" y="8423"/>
                </a:lnTo>
                <a:lnTo>
                  <a:pt x="12730" y="14798"/>
                </a:lnTo>
                <a:lnTo>
                  <a:pt x="33501" y="14798"/>
                </a:lnTo>
                <a:lnTo>
                  <a:pt x="37075" y="15481"/>
                </a:lnTo>
                <a:lnTo>
                  <a:pt x="40425" y="17986"/>
                </a:lnTo>
                <a:lnTo>
                  <a:pt x="45339" y="4553"/>
                </a:lnTo>
                <a:lnTo>
                  <a:pt x="40425" y="1366"/>
                </a:lnTo>
                <a:lnTo>
                  <a:pt x="35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1"/>
          <p:cNvSpPr/>
          <p:nvPr/>
        </p:nvSpPr>
        <p:spPr>
          <a:xfrm>
            <a:off x="8380579" y="2591667"/>
            <a:ext cx="13970" cy="84455"/>
          </a:xfrm>
          <a:custGeom>
            <a:avLst/>
            <a:gdLst/>
            <a:ahLst/>
            <a:cxnLst/>
            <a:rect l="l" t="t" r="r" b="b"/>
            <a:pathLst>
              <a:path w="13970" h="84455">
                <a:moveTo>
                  <a:pt x="13847" y="0"/>
                </a:moveTo>
                <a:lnTo>
                  <a:pt x="0" y="0"/>
                </a:lnTo>
                <a:lnTo>
                  <a:pt x="0" y="84010"/>
                </a:lnTo>
                <a:lnTo>
                  <a:pt x="13847" y="84010"/>
                </a:lnTo>
                <a:lnTo>
                  <a:pt x="13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2"/>
          <p:cNvSpPr/>
          <p:nvPr/>
        </p:nvSpPr>
        <p:spPr>
          <a:xfrm>
            <a:off x="8407157" y="2591667"/>
            <a:ext cx="76200" cy="84455"/>
          </a:xfrm>
          <a:custGeom>
            <a:avLst/>
            <a:gdLst/>
            <a:ahLst/>
            <a:cxnLst/>
            <a:rect l="l" t="t" r="r" b="b"/>
            <a:pathLst>
              <a:path w="76200" h="84455">
                <a:moveTo>
                  <a:pt x="14964" y="0"/>
                </a:moveTo>
                <a:lnTo>
                  <a:pt x="0" y="0"/>
                </a:lnTo>
                <a:lnTo>
                  <a:pt x="31938" y="84010"/>
                </a:lnTo>
                <a:lnTo>
                  <a:pt x="44669" y="84010"/>
                </a:lnTo>
                <a:lnTo>
                  <a:pt x="50855" y="67390"/>
                </a:lnTo>
                <a:lnTo>
                  <a:pt x="38192" y="67390"/>
                </a:lnTo>
                <a:lnTo>
                  <a:pt x="36405" y="61471"/>
                </a:lnTo>
                <a:lnTo>
                  <a:pt x="34618" y="55779"/>
                </a:lnTo>
                <a:lnTo>
                  <a:pt x="32608" y="50543"/>
                </a:lnTo>
                <a:lnTo>
                  <a:pt x="14964" y="0"/>
                </a:lnTo>
                <a:close/>
              </a:path>
              <a:path w="76200" h="84455">
                <a:moveTo>
                  <a:pt x="75937" y="0"/>
                </a:moveTo>
                <a:lnTo>
                  <a:pt x="61643" y="0"/>
                </a:lnTo>
                <a:lnTo>
                  <a:pt x="43329" y="51226"/>
                </a:lnTo>
                <a:lnTo>
                  <a:pt x="40872" y="57600"/>
                </a:lnTo>
                <a:lnTo>
                  <a:pt x="39532" y="62837"/>
                </a:lnTo>
                <a:lnTo>
                  <a:pt x="38192" y="67390"/>
                </a:lnTo>
                <a:lnTo>
                  <a:pt x="50855" y="67390"/>
                </a:lnTo>
                <a:lnTo>
                  <a:pt x="75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3"/>
          <p:cNvSpPr/>
          <p:nvPr/>
        </p:nvSpPr>
        <p:spPr>
          <a:xfrm>
            <a:off x="8490688" y="2589618"/>
            <a:ext cx="76835" cy="88265"/>
          </a:xfrm>
          <a:custGeom>
            <a:avLst/>
            <a:gdLst/>
            <a:ahLst/>
            <a:cxnLst/>
            <a:rect l="l" t="t" r="r" b="b"/>
            <a:pathLst>
              <a:path w="76834" h="88264">
                <a:moveTo>
                  <a:pt x="69237" y="11611"/>
                </a:moveTo>
                <a:lnTo>
                  <a:pt x="45339" y="11611"/>
                </a:lnTo>
                <a:lnTo>
                  <a:pt x="50252" y="13432"/>
                </a:lnTo>
                <a:lnTo>
                  <a:pt x="54049" y="16847"/>
                </a:lnTo>
                <a:lnTo>
                  <a:pt x="56506" y="19352"/>
                </a:lnTo>
                <a:lnTo>
                  <a:pt x="57846" y="23222"/>
                </a:lnTo>
                <a:lnTo>
                  <a:pt x="57846" y="32784"/>
                </a:lnTo>
                <a:lnTo>
                  <a:pt x="53432" y="34083"/>
                </a:lnTo>
                <a:lnTo>
                  <a:pt x="47656" y="35317"/>
                </a:lnTo>
                <a:lnTo>
                  <a:pt x="32608" y="38021"/>
                </a:lnTo>
                <a:lnTo>
                  <a:pt x="27024" y="38476"/>
                </a:lnTo>
                <a:lnTo>
                  <a:pt x="23227" y="39159"/>
                </a:lnTo>
                <a:lnTo>
                  <a:pt x="0" y="59649"/>
                </a:lnTo>
                <a:lnTo>
                  <a:pt x="0" y="71261"/>
                </a:lnTo>
                <a:lnTo>
                  <a:pt x="2456" y="77180"/>
                </a:lnTo>
                <a:lnTo>
                  <a:pt x="7593" y="81506"/>
                </a:lnTo>
                <a:lnTo>
                  <a:pt x="12507" y="86059"/>
                </a:lnTo>
                <a:lnTo>
                  <a:pt x="19431" y="88108"/>
                </a:lnTo>
                <a:lnTo>
                  <a:pt x="33948" y="88108"/>
                </a:lnTo>
                <a:lnTo>
                  <a:pt x="39085" y="87425"/>
                </a:lnTo>
                <a:lnTo>
                  <a:pt x="43999" y="85376"/>
                </a:lnTo>
                <a:lnTo>
                  <a:pt x="49136" y="83555"/>
                </a:lnTo>
                <a:lnTo>
                  <a:pt x="54049" y="80367"/>
                </a:lnTo>
                <a:lnTo>
                  <a:pt x="57645" y="77180"/>
                </a:lnTo>
                <a:lnTo>
                  <a:pt x="26354" y="77180"/>
                </a:lnTo>
                <a:lnTo>
                  <a:pt x="22111" y="75814"/>
                </a:lnTo>
                <a:lnTo>
                  <a:pt x="19431" y="73310"/>
                </a:lnTo>
                <a:lnTo>
                  <a:pt x="16304" y="70578"/>
                </a:lnTo>
                <a:lnTo>
                  <a:pt x="15187" y="67390"/>
                </a:lnTo>
                <a:lnTo>
                  <a:pt x="15187" y="61015"/>
                </a:lnTo>
                <a:lnTo>
                  <a:pt x="15634" y="59194"/>
                </a:lnTo>
                <a:lnTo>
                  <a:pt x="16974" y="57145"/>
                </a:lnTo>
                <a:lnTo>
                  <a:pt x="18314" y="54641"/>
                </a:lnTo>
                <a:lnTo>
                  <a:pt x="20101" y="53275"/>
                </a:lnTo>
                <a:lnTo>
                  <a:pt x="22557" y="52136"/>
                </a:lnTo>
                <a:lnTo>
                  <a:pt x="25238" y="51453"/>
                </a:lnTo>
                <a:lnTo>
                  <a:pt x="29034" y="50087"/>
                </a:lnTo>
                <a:lnTo>
                  <a:pt x="45339" y="48266"/>
                </a:lnTo>
                <a:lnTo>
                  <a:pt x="52932" y="46217"/>
                </a:lnTo>
                <a:lnTo>
                  <a:pt x="57846" y="43712"/>
                </a:lnTo>
                <a:lnTo>
                  <a:pt x="72369" y="43712"/>
                </a:lnTo>
                <a:lnTo>
                  <a:pt x="72364" y="25726"/>
                </a:lnTo>
                <a:lnTo>
                  <a:pt x="71794" y="21856"/>
                </a:lnTo>
                <a:lnTo>
                  <a:pt x="71694" y="18669"/>
                </a:lnTo>
                <a:lnTo>
                  <a:pt x="69237" y="11611"/>
                </a:lnTo>
                <a:close/>
              </a:path>
              <a:path w="76834" h="88264">
                <a:moveTo>
                  <a:pt x="72963" y="75814"/>
                </a:moveTo>
                <a:lnTo>
                  <a:pt x="59186" y="75814"/>
                </a:lnTo>
                <a:lnTo>
                  <a:pt x="59856" y="79684"/>
                </a:lnTo>
                <a:lnTo>
                  <a:pt x="60303" y="83555"/>
                </a:lnTo>
                <a:lnTo>
                  <a:pt x="61643" y="86059"/>
                </a:lnTo>
                <a:lnTo>
                  <a:pt x="76830" y="86059"/>
                </a:lnTo>
                <a:lnTo>
                  <a:pt x="74820" y="82872"/>
                </a:lnTo>
                <a:lnTo>
                  <a:pt x="73480" y="79684"/>
                </a:lnTo>
                <a:lnTo>
                  <a:pt x="73034" y="76497"/>
                </a:lnTo>
                <a:lnTo>
                  <a:pt x="72963" y="75814"/>
                </a:lnTo>
                <a:close/>
              </a:path>
              <a:path w="76834" h="88264">
                <a:moveTo>
                  <a:pt x="72369" y="43712"/>
                </a:moveTo>
                <a:lnTo>
                  <a:pt x="57846" y="43712"/>
                </a:lnTo>
                <a:lnTo>
                  <a:pt x="57755" y="56007"/>
                </a:lnTo>
                <a:lnTo>
                  <a:pt x="57176" y="60332"/>
                </a:lnTo>
                <a:lnTo>
                  <a:pt x="55389" y="63520"/>
                </a:lnTo>
                <a:lnTo>
                  <a:pt x="53379" y="67390"/>
                </a:lnTo>
                <a:lnTo>
                  <a:pt x="50252" y="71261"/>
                </a:lnTo>
                <a:lnTo>
                  <a:pt x="46455" y="73310"/>
                </a:lnTo>
                <a:lnTo>
                  <a:pt x="42212" y="75814"/>
                </a:lnTo>
                <a:lnTo>
                  <a:pt x="37075" y="77180"/>
                </a:lnTo>
                <a:lnTo>
                  <a:pt x="57645" y="77180"/>
                </a:lnTo>
                <a:lnTo>
                  <a:pt x="59186" y="75814"/>
                </a:lnTo>
                <a:lnTo>
                  <a:pt x="72963" y="75814"/>
                </a:lnTo>
                <a:lnTo>
                  <a:pt x="72706" y="73310"/>
                </a:lnTo>
                <a:lnTo>
                  <a:pt x="72568" y="70578"/>
                </a:lnTo>
                <a:lnTo>
                  <a:pt x="72447" y="67219"/>
                </a:lnTo>
                <a:lnTo>
                  <a:pt x="72369" y="43712"/>
                </a:lnTo>
                <a:close/>
              </a:path>
              <a:path w="76834" h="88264">
                <a:moveTo>
                  <a:pt x="47125" y="0"/>
                </a:moveTo>
                <a:lnTo>
                  <a:pt x="32608" y="0"/>
                </a:lnTo>
                <a:lnTo>
                  <a:pt x="26354" y="683"/>
                </a:lnTo>
                <a:lnTo>
                  <a:pt x="21441" y="2504"/>
                </a:lnTo>
                <a:lnTo>
                  <a:pt x="15634" y="5236"/>
                </a:lnTo>
                <a:lnTo>
                  <a:pt x="12060" y="7740"/>
                </a:lnTo>
                <a:lnTo>
                  <a:pt x="8933" y="11611"/>
                </a:lnTo>
                <a:lnTo>
                  <a:pt x="5583" y="14798"/>
                </a:lnTo>
                <a:lnTo>
                  <a:pt x="3796" y="20035"/>
                </a:lnTo>
                <a:lnTo>
                  <a:pt x="2456" y="25726"/>
                </a:lnTo>
                <a:lnTo>
                  <a:pt x="16304" y="27548"/>
                </a:lnTo>
                <a:lnTo>
                  <a:pt x="17644" y="21856"/>
                </a:lnTo>
                <a:lnTo>
                  <a:pt x="20101" y="17303"/>
                </a:lnTo>
                <a:lnTo>
                  <a:pt x="23227" y="15481"/>
                </a:lnTo>
                <a:lnTo>
                  <a:pt x="26354" y="12977"/>
                </a:lnTo>
                <a:lnTo>
                  <a:pt x="31491" y="11611"/>
                </a:lnTo>
                <a:lnTo>
                  <a:pt x="69237" y="11611"/>
                </a:lnTo>
                <a:lnTo>
                  <a:pt x="67227" y="9106"/>
                </a:lnTo>
                <a:lnTo>
                  <a:pt x="64770" y="6374"/>
                </a:lnTo>
                <a:lnTo>
                  <a:pt x="61643" y="3870"/>
                </a:lnTo>
                <a:lnTo>
                  <a:pt x="57176" y="2504"/>
                </a:lnTo>
                <a:lnTo>
                  <a:pt x="52932" y="683"/>
                </a:lnTo>
                <a:lnTo>
                  <a:pt x="471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4"/>
          <p:cNvSpPr/>
          <p:nvPr/>
        </p:nvSpPr>
        <p:spPr>
          <a:xfrm>
            <a:off x="8580696" y="2589618"/>
            <a:ext cx="71755" cy="88265"/>
          </a:xfrm>
          <a:custGeom>
            <a:avLst/>
            <a:gdLst/>
            <a:ahLst/>
            <a:cxnLst/>
            <a:rect l="l" t="t" r="r" b="b"/>
            <a:pathLst>
              <a:path w="71754" h="88264">
                <a:moveTo>
                  <a:pt x="46455" y="0"/>
                </a:moveTo>
                <a:lnTo>
                  <a:pt x="30151" y="0"/>
                </a:lnTo>
                <a:lnTo>
                  <a:pt x="23898" y="1366"/>
                </a:lnTo>
                <a:lnTo>
                  <a:pt x="17420" y="5236"/>
                </a:lnTo>
                <a:lnTo>
                  <a:pt x="11167" y="8423"/>
                </a:lnTo>
                <a:lnTo>
                  <a:pt x="6923" y="13432"/>
                </a:lnTo>
                <a:lnTo>
                  <a:pt x="4243" y="20490"/>
                </a:lnTo>
                <a:lnTo>
                  <a:pt x="1116" y="27092"/>
                </a:lnTo>
                <a:lnTo>
                  <a:pt x="0" y="35289"/>
                </a:lnTo>
                <a:lnTo>
                  <a:pt x="0" y="44395"/>
                </a:lnTo>
                <a:lnTo>
                  <a:pt x="15592" y="82057"/>
                </a:lnTo>
                <a:lnTo>
                  <a:pt x="37075" y="88108"/>
                </a:lnTo>
                <a:lnTo>
                  <a:pt x="46455" y="88108"/>
                </a:lnTo>
                <a:lnTo>
                  <a:pt x="54049" y="85376"/>
                </a:lnTo>
                <a:lnTo>
                  <a:pt x="60303" y="80367"/>
                </a:lnTo>
                <a:lnTo>
                  <a:pt x="63727" y="76497"/>
                </a:lnTo>
                <a:lnTo>
                  <a:pt x="30151" y="76497"/>
                </a:lnTo>
                <a:lnTo>
                  <a:pt x="24344" y="73993"/>
                </a:lnTo>
                <a:lnTo>
                  <a:pt x="20771" y="68756"/>
                </a:lnTo>
                <a:lnTo>
                  <a:pt x="16304" y="63520"/>
                </a:lnTo>
                <a:lnTo>
                  <a:pt x="13847" y="55324"/>
                </a:lnTo>
                <a:lnTo>
                  <a:pt x="13847" y="44395"/>
                </a:lnTo>
                <a:lnTo>
                  <a:pt x="14301" y="36288"/>
                </a:lnTo>
                <a:lnTo>
                  <a:pt x="30821" y="11611"/>
                </a:lnTo>
                <a:lnTo>
                  <a:pt x="65216" y="11611"/>
                </a:lnTo>
                <a:lnTo>
                  <a:pt x="59633" y="7057"/>
                </a:lnTo>
                <a:lnTo>
                  <a:pt x="54049" y="2049"/>
                </a:lnTo>
                <a:lnTo>
                  <a:pt x="46455" y="0"/>
                </a:lnTo>
                <a:close/>
              </a:path>
              <a:path w="71754" h="88264">
                <a:moveTo>
                  <a:pt x="57846" y="55324"/>
                </a:moveTo>
                <a:lnTo>
                  <a:pt x="57176" y="62381"/>
                </a:lnTo>
                <a:lnTo>
                  <a:pt x="54719" y="68073"/>
                </a:lnTo>
                <a:lnTo>
                  <a:pt x="47125" y="74448"/>
                </a:lnTo>
                <a:lnTo>
                  <a:pt x="42659" y="76497"/>
                </a:lnTo>
                <a:lnTo>
                  <a:pt x="63727" y="76497"/>
                </a:lnTo>
                <a:lnTo>
                  <a:pt x="64532" y="75586"/>
                </a:lnTo>
                <a:lnTo>
                  <a:pt x="67841" y="70122"/>
                </a:lnTo>
                <a:lnTo>
                  <a:pt x="70228" y="63975"/>
                </a:lnTo>
                <a:lnTo>
                  <a:pt x="71694" y="57145"/>
                </a:lnTo>
                <a:lnTo>
                  <a:pt x="57846" y="55324"/>
                </a:lnTo>
                <a:close/>
              </a:path>
              <a:path w="71754" h="88264">
                <a:moveTo>
                  <a:pt x="65216" y="11611"/>
                </a:moveTo>
                <a:lnTo>
                  <a:pt x="42659" y="11611"/>
                </a:lnTo>
                <a:lnTo>
                  <a:pt x="46455" y="12977"/>
                </a:lnTo>
                <a:lnTo>
                  <a:pt x="49582" y="16164"/>
                </a:lnTo>
                <a:lnTo>
                  <a:pt x="53379" y="18669"/>
                </a:lnTo>
                <a:lnTo>
                  <a:pt x="55166" y="23222"/>
                </a:lnTo>
                <a:lnTo>
                  <a:pt x="56506" y="28914"/>
                </a:lnTo>
                <a:lnTo>
                  <a:pt x="70353" y="26409"/>
                </a:lnTo>
                <a:lnTo>
                  <a:pt x="69013" y="17986"/>
                </a:lnTo>
                <a:lnTo>
                  <a:pt x="65216" y="11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5"/>
          <p:cNvSpPr/>
          <p:nvPr/>
        </p:nvSpPr>
        <p:spPr>
          <a:xfrm>
            <a:off x="8659761" y="2589618"/>
            <a:ext cx="76200" cy="88265"/>
          </a:xfrm>
          <a:custGeom>
            <a:avLst/>
            <a:gdLst/>
            <a:ahLst/>
            <a:cxnLst/>
            <a:rect l="l" t="t" r="r" b="b"/>
            <a:pathLst>
              <a:path w="76200" h="88264">
                <a:moveTo>
                  <a:pt x="38415" y="0"/>
                </a:moveTo>
                <a:lnTo>
                  <a:pt x="2763" y="25954"/>
                </a:lnTo>
                <a:lnTo>
                  <a:pt x="0" y="45078"/>
                </a:lnTo>
                <a:lnTo>
                  <a:pt x="701" y="54673"/>
                </a:lnTo>
                <a:lnTo>
                  <a:pt x="30821" y="87457"/>
                </a:lnTo>
                <a:lnTo>
                  <a:pt x="39755" y="88108"/>
                </a:lnTo>
                <a:lnTo>
                  <a:pt x="49136" y="88108"/>
                </a:lnTo>
                <a:lnTo>
                  <a:pt x="57176" y="86059"/>
                </a:lnTo>
                <a:lnTo>
                  <a:pt x="62983" y="81050"/>
                </a:lnTo>
                <a:lnTo>
                  <a:pt x="69237" y="76497"/>
                </a:lnTo>
                <a:lnTo>
                  <a:pt x="32831" y="76497"/>
                </a:lnTo>
                <a:lnTo>
                  <a:pt x="27024" y="73993"/>
                </a:lnTo>
                <a:lnTo>
                  <a:pt x="22111" y="69439"/>
                </a:lnTo>
                <a:lnTo>
                  <a:pt x="17644" y="64203"/>
                </a:lnTo>
                <a:lnTo>
                  <a:pt x="15187" y="57145"/>
                </a:lnTo>
                <a:lnTo>
                  <a:pt x="14517" y="47583"/>
                </a:lnTo>
                <a:lnTo>
                  <a:pt x="76160" y="47583"/>
                </a:lnTo>
                <a:lnTo>
                  <a:pt x="76160" y="43712"/>
                </a:lnTo>
                <a:lnTo>
                  <a:pt x="75679" y="35972"/>
                </a:lnTo>
                <a:lnTo>
                  <a:pt x="15187" y="35972"/>
                </a:lnTo>
                <a:lnTo>
                  <a:pt x="15857" y="28231"/>
                </a:lnTo>
                <a:lnTo>
                  <a:pt x="18314" y="22539"/>
                </a:lnTo>
                <a:lnTo>
                  <a:pt x="22781" y="17986"/>
                </a:lnTo>
                <a:lnTo>
                  <a:pt x="27024" y="14115"/>
                </a:lnTo>
                <a:lnTo>
                  <a:pt x="32161" y="11611"/>
                </a:lnTo>
                <a:lnTo>
                  <a:pt x="66110" y="11611"/>
                </a:lnTo>
                <a:lnTo>
                  <a:pt x="60181" y="6531"/>
                </a:lnTo>
                <a:lnTo>
                  <a:pt x="53686" y="2902"/>
                </a:lnTo>
                <a:lnTo>
                  <a:pt x="46480" y="725"/>
                </a:lnTo>
                <a:lnTo>
                  <a:pt x="38415" y="0"/>
                </a:lnTo>
                <a:close/>
              </a:path>
              <a:path w="76200" h="88264">
                <a:moveTo>
                  <a:pt x="61643" y="59194"/>
                </a:moveTo>
                <a:lnTo>
                  <a:pt x="44669" y="76497"/>
                </a:lnTo>
                <a:lnTo>
                  <a:pt x="69237" y="76497"/>
                </a:lnTo>
                <a:lnTo>
                  <a:pt x="73704" y="69439"/>
                </a:lnTo>
                <a:lnTo>
                  <a:pt x="76160" y="61015"/>
                </a:lnTo>
                <a:lnTo>
                  <a:pt x="61643" y="59194"/>
                </a:lnTo>
                <a:close/>
              </a:path>
              <a:path w="76200" h="88264">
                <a:moveTo>
                  <a:pt x="66110" y="11611"/>
                </a:moveTo>
                <a:lnTo>
                  <a:pt x="46009" y="11611"/>
                </a:lnTo>
                <a:lnTo>
                  <a:pt x="51592" y="14115"/>
                </a:lnTo>
                <a:lnTo>
                  <a:pt x="56059" y="20035"/>
                </a:lnTo>
                <a:lnTo>
                  <a:pt x="59186" y="23905"/>
                </a:lnTo>
                <a:lnTo>
                  <a:pt x="60973" y="28914"/>
                </a:lnTo>
                <a:lnTo>
                  <a:pt x="61643" y="35972"/>
                </a:lnTo>
                <a:lnTo>
                  <a:pt x="75679" y="35972"/>
                </a:lnTo>
                <a:lnTo>
                  <a:pt x="75564" y="34118"/>
                </a:lnTo>
                <a:lnTo>
                  <a:pt x="73732" y="25527"/>
                </a:lnTo>
                <a:lnTo>
                  <a:pt x="70589" y="17986"/>
                </a:lnTo>
                <a:lnTo>
                  <a:pt x="66110" y="116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6"/>
          <p:cNvSpPr/>
          <p:nvPr/>
        </p:nvSpPr>
        <p:spPr>
          <a:xfrm>
            <a:off x="2050823" y="3268306"/>
            <a:ext cx="900887" cy="15140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97"/>
          <p:cNvSpPr/>
          <p:nvPr/>
        </p:nvSpPr>
        <p:spPr>
          <a:xfrm>
            <a:off x="2053972" y="3474296"/>
            <a:ext cx="480305" cy="1188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98"/>
          <p:cNvSpPr/>
          <p:nvPr/>
        </p:nvSpPr>
        <p:spPr>
          <a:xfrm>
            <a:off x="4687108" y="3269672"/>
            <a:ext cx="1543989" cy="35562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99"/>
          <p:cNvSpPr/>
          <p:nvPr/>
        </p:nvSpPr>
        <p:spPr>
          <a:xfrm>
            <a:off x="7041620" y="3261248"/>
            <a:ext cx="795334" cy="1188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0"/>
          <p:cNvSpPr/>
          <p:nvPr/>
        </p:nvSpPr>
        <p:spPr>
          <a:xfrm>
            <a:off x="7034696" y="3464786"/>
            <a:ext cx="1867841" cy="1514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1"/>
          <p:cNvSpPr/>
          <p:nvPr/>
        </p:nvSpPr>
        <p:spPr>
          <a:xfrm>
            <a:off x="269063" y="4275068"/>
            <a:ext cx="8650605" cy="0"/>
          </a:xfrm>
          <a:custGeom>
            <a:avLst/>
            <a:gdLst/>
            <a:ahLst/>
            <a:cxnLst/>
            <a:rect l="l" t="t" r="r" b="b"/>
            <a:pathLst>
              <a:path w="8650605">
                <a:moveTo>
                  <a:pt x="0" y="0"/>
                </a:moveTo>
                <a:lnTo>
                  <a:pt x="5001040" y="0"/>
                </a:lnTo>
                <a:lnTo>
                  <a:pt x="7569142" y="0"/>
                </a:lnTo>
                <a:lnTo>
                  <a:pt x="8515285" y="0"/>
                </a:lnTo>
                <a:lnTo>
                  <a:pt x="8650448" y="0"/>
                </a:lnTo>
              </a:path>
            </a:pathLst>
          </a:custGeom>
          <a:ln w="17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2"/>
          <p:cNvSpPr/>
          <p:nvPr/>
        </p:nvSpPr>
        <p:spPr>
          <a:xfrm>
            <a:off x="2055848" y="4329482"/>
            <a:ext cx="798483" cy="15026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3"/>
          <p:cNvSpPr/>
          <p:nvPr/>
        </p:nvSpPr>
        <p:spPr>
          <a:xfrm>
            <a:off x="2877866" y="433011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6847"/>
                </a:lnTo>
              </a:path>
            </a:pathLst>
          </a:custGeom>
          <a:ln w="144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4"/>
          <p:cNvSpPr/>
          <p:nvPr/>
        </p:nvSpPr>
        <p:spPr>
          <a:xfrm>
            <a:off x="3425874" y="4329482"/>
            <a:ext cx="1073846" cy="1534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5"/>
          <p:cNvSpPr/>
          <p:nvPr/>
        </p:nvSpPr>
        <p:spPr>
          <a:xfrm>
            <a:off x="5349105" y="4329482"/>
            <a:ext cx="1257883" cy="3236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6"/>
          <p:cNvSpPr/>
          <p:nvPr/>
        </p:nvSpPr>
        <p:spPr>
          <a:xfrm>
            <a:off x="5347095" y="4737218"/>
            <a:ext cx="1532152" cy="1521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07"/>
          <p:cNvSpPr/>
          <p:nvPr/>
        </p:nvSpPr>
        <p:spPr>
          <a:xfrm>
            <a:off x="7533875" y="4329482"/>
            <a:ext cx="1234209" cy="1534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08"/>
          <p:cNvSpPr/>
          <p:nvPr/>
        </p:nvSpPr>
        <p:spPr>
          <a:xfrm>
            <a:off x="269063" y="5325931"/>
            <a:ext cx="8650605" cy="0"/>
          </a:xfrm>
          <a:custGeom>
            <a:avLst/>
            <a:gdLst/>
            <a:ahLst/>
            <a:cxnLst/>
            <a:rect l="l" t="t" r="r" b="b"/>
            <a:pathLst>
              <a:path w="8650605">
                <a:moveTo>
                  <a:pt x="0" y="0"/>
                </a:moveTo>
                <a:lnTo>
                  <a:pt x="5001040" y="0"/>
                </a:lnTo>
                <a:lnTo>
                  <a:pt x="7569142" y="0"/>
                </a:lnTo>
                <a:lnTo>
                  <a:pt x="8515285" y="0"/>
                </a:lnTo>
                <a:lnTo>
                  <a:pt x="8650448" y="0"/>
                </a:lnTo>
              </a:path>
            </a:pathLst>
          </a:custGeom>
          <a:ln w="179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09"/>
          <p:cNvSpPr/>
          <p:nvPr/>
        </p:nvSpPr>
        <p:spPr>
          <a:xfrm>
            <a:off x="2086670" y="5388221"/>
            <a:ext cx="491606" cy="1206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0"/>
          <p:cNvSpPr/>
          <p:nvPr/>
        </p:nvSpPr>
        <p:spPr>
          <a:xfrm>
            <a:off x="2089819" y="5593649"/>
            <a:ext cx="601023" cy="3537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1"/>
          <p:cNvSpPr/>
          <p:nvPr/>
        </p:nvSpPr>
        <p:spPr>
          <a:xfrm>
            <a:off x="3425874" y="5388221"/>
            <a:ext cx="1183286" cy="56111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2"/>
          <p:cNvSpPr/>
          <p:nvPr/>
        </p:nvSpPr>
        <p:spPr>
          <a:xfrm>
            <a:off x="4630378" y="5626388"/>
            <a:ext cx="13970" cy="85090"/>
          </a:xfrm>
          <a:custGeom>
            <a:avLst/>
            <a:gdLst/>
            <a:ahLst/>
            <a:cxnLst/>
            <a:rect l="l" t="t" r="r" b="b"/>
            <a:pathLst>
              <a:path w="13970" h="85089">
                <a:moveTo>
                  <a:pt x="13847" y="0"/>
                </a:moveTo>
                <a:lnTo>
                  <a:pt x="0" y="0"/>
                </a:lnTo>
                <a:lnTo>
                  <a:pt x="0" y="84762"/>
                </a:lnTo>
                <a:lnTo>
                  <a:pt x="13847" y="84762"/>
                </a:lnTo>
                <a:lnTo>
                  <a:pt x="138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3"/>
          <p:cNvSpPr/>
          <p:nvPr/>
        </p:nvSpPr>
        <p:spPr>
          <a:xfrm>
            <a:off x="3425874" y="6149645"/>
            <a:ext cx="1279995" cy="5604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4"/>
          <p:cNvSpPr/>
          <p:nvPr/>
        </p:nvSpPr>
        <p:spPr>
          <a:xfrm>
            <a:off x="5347095" y="5388221"/>
            <a:ext cx="1448621" cy="56111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5"/>
          <p:cNvSpPr/>
          <p:nvPr/>
        </p:nvSpPr>
        <p:spPr>
          <a:xfrm>
            <a:off x="5351562" y="6149645"/>
            <a:ext cx="1277538" cy="3242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6"/>
          <p:cNvSpPr/>
          <p:nvPr/>
        </p:nvSpPr>
        <p:spPr>
          <a:xfrm>
            <a:off x="5347095" y="6558611"/>
            <a:ext cx="1532152" cy="1515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17"/>
          <p:cNvSpPr/>
          <p:nvPr/>
        </p:nvSpPr>
        <p:spPr>
          <a:xfrm>
            <a:off x="7533875" y="5388221"/>
            <a:ext cx="1218351" cy="35694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18"/>
          <p:cNvSpPr/>
          <p:nvPr/>
        </p:nvSpPr>
        <p:spPr>
          <a:xfrm>
            <a:off x="7533875" y="6149645"/>
            <a:ext cx="1279995" cy="35696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6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59721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Převod proměnné </a:t>
            </a:r>
            <a:r>
              <a:rPr sz="4000" spc="-5" dirty="0"/>
              <a:t>na</a:t>
            </a:r>
            <a:r>
              <a:rPr sz="4000" spc="-50" dirty="0"/>
              <a:t> </a:t>
            </a:r>
            <a:r>
              <a:rPr sz="4000" spc="-10" dirty="0"/>
              <a:t>veličinu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2437" y="1792457"/>
            <a:ext cx="8275320" cy="4448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4785" marR="5080" indent="-172085">
              <a:lnSpc>
                <a:spcPct val="150100"/>
              </a:lnSpc>
              <a:spcBef>
                <a:spcPts val="90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100" spc="-20" dirty="0">
                <a:latin typeface="Calibri"/>
                <a:cs typeface="Calibri"/>
              </a:rPr>
              <a:t>(Indikátorová)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proměnná</a:t>
            </a:r>
            <a:r>
              <a:rPr sz="2100" spc="-10" dirty="0">
                <a:latin typeface="Calibri"/>
                <a:cs typeface="Calibri"/>
              </a:rPr>
              <a:t>: </a:t>
            </a:r>
            <a:r>
              <a:rPr sz="2100" spc="-5" dirty="0">
                <a:latin typeface="Calibri"/>
                <a:cs typeface="Calibri"/>
              </a:rPr>
              <a:t>Zapojení se </a:t>
            </a:r>
            <a:r>
              <a:rPr sz="2100" dirty="0">
                <a:latin typeface="Calibri"/>
                <a:cs typeface="Calibri"/>
              </a:rPr>
              <a:t>do </a:t>
            </a:r>
            <a:r>
              <a:rPr sz="2100" spc="-5" dirty="0">
                <a:latin typeface="Calibri"/>
                <a:cs typeface="Calibri"/>
              </a:rPr>
              <a:t>činností </a:t>
            </a:r>
            <a:r>
              <a:rPr sz="2100" dirty="0">
                <a:latin typeface="Calibri"/>
                <a:cs typeface="Calibri"/>
              </a:rPr>
              <a:t>v </a:t>
            </a:r>
            <a:r>
              <a:rPr sz="2100" spc="-10" dirty="0">
                <a:latin typeface="Calibri"/>
                <a:cs typeface="Calibri"/>
              </a:rPr>
              <a:t>zájmových organizacích  Otázka </a:t>
            </a:r>
            <a:r>
              <a:rPr sz="2100" spc="-5" dirty="0">
                <a:latin typeface="Calibri"/>
                <a:cs typeface="Calibri"/>
              </a:rPr>
              <a:t>na </a:t>
            </a:r>
            <a:r>
              <a:rPr sz="2100" spc="-10" dirty="0">
                <a:latin typeface="Calibri"/>
                <a:cs typeface="Calibri"/>
              </a:rPr>
              <a:t>počet </a:t>
            </a:r>
            <a:r>
              <a:rPr sz="2100" spc="-5" dirty="0">
                <a:latin typeface="Calibri"/>
                <a:cs typeface="Calibri"/>
              </a:rPr>
              <a:t>členství </a:t>
            </a:r>
            <a:r>
              <a:rPr sz="2100" dirty="0">
                <a:latin typeface="Calibri"/>
                <a:cs typeface="Calibri"/>
              </a:rPr>
              <a:t>v </a:t>
            </a:r>
            <a:r>
              <a:rPr sz="2100" spc="-10" dirty="0">
                <a:latin typeface="Calibri"/>
                <a:cs typeface="Calibri"/>
              </a:rPr>
              <a:t>zájmových organizacích: </a:t>
            </a:r>
            <a:r>
              <a:rPr sz="2100" spc="-100" dirty="0">
                <a:latin typeface="Calibri"/>
                <a:cs typeface="Calibri"/>
              </a:rPr>
              <a:t>„V </a:t>
            </a:r>
            <a:r>
              <a:rPr sz="2100" spc="-20" dirty="0">
                <a:latin typeface="Calibri"/>
                <a:cs typeface="Calibri"/>
              </a:rPr>
              <a:t>kolika </a:t>
            </a:r>
            <a:r>
              <a:rPr sz="2100" spc="-10" dirty="0">
                <a:latin typeface="Calibri"/>
                <a:cs typeface="Calibri"/>
              </a:rPr>
              <a:t>zájmových  organizacích </a:t>
            </a:r>
            <a:r>
              <a:rPr sz="2100" spc="-15" dirty="0">
                <a:latin typeface="Calibri"/>
                <a:cs typeface="Calibri"/>
              </a:rPr>
              <a:t>jste </a:t>
            </a:r>
            <a:r>
              <a:rPr sz="2100" dirty="0">
                <a:latin typeface="Calibri"/>
                <a:cs typeface="Calibri"/>
              </a:rPr>
              <a:t>členem /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členkou?“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260"/>
              </a:spcBef>
            </a:pPr>
            <a:r>
              <a:rPr sz="2100" spc="-15" dirty="0">
                <a:latin typeface="Calibri"/>
                <a:cs typeface="Calibri"/>
              </a:rPr>
              <a:t>Úroveň </a:t>
            </a:r>
            <a:r>
              <a:rPr sz="2100" spc="-5" dirty="0">
                <a:latin typeface="Calibri"/>
                <a:cs typeface="Calibri"/>
              </a:rPr>
              <a:t>měření: </a:t>
            </a:r>
            <a:r>
              <a:rPr sz="2100" spc="-25" dirty="0">
                <a:latin typeface="Calibri"/>
                <a:cs typeface="Calibri"/>
              </a:rPr>
              <a:t>Poměrová </a:t>
            </a:r>
            <a:r>
              <a:rPr sz="2100" spc="-5" dirty="0">
                <a:latin typeface="Calibri"/>
                <a:cs typeface="Calibri"/>
              </a:rPr>
              <a:t>=&gt;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Poměrová 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veličina</a:t>
            </a:r>
            <a:r>
              <a:rPr sz="2100" u="heavy" spc="20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„Členství“</a:t>
            </a:r>
            <a:endParaRPr sz="2100">
              <a:latin typeface="Calibri"/>
              <a:cs typeface="Calibri"/>
            </a:endParaRPr>
          </a:p>
          <a:p>
            <a:pPr marL="184785" marR="5080" indent="-172085">
              <a:lnSpc>
                <a:spcPct val="150000"/>
              </a:lnSpc>
              <a:spcBef>
                <a:spcPts val="80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100" spc="-20" dirty="0">
                <a:latin typeface="Calibri"/>
                <a:cs typeface="Calibri"/>
              </a:rPr>
              <a:t>(Indikátorová)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proměnná</a:t>
            </a:r>
            <a:r>
              <a:rPr sz="2100" spc="-10" dirty="0">
                <a:latin typeface="Calibri"/>
                <a:cs typeface="Calibri"/>
              </a:rPr>
              <a:t>: </a:t>
            </a:r>
            <a:r>
              <a:rPr sz="2100" spc="-5" dirty="0">
                <a:latin typeface="Calibri"/>
                <a:cs typeface="Calibri"/>
              </a:rPr>
              <a:t>Zapojení se do činností </a:t>
            </a:r>
            <a:r>
              <a:rPr sz="2100" dirty="0">
                <a:latin typeface="Calibri"/>
                <a:cs typeface="Calibri"/>
              </a:rPr>
              <a:t>v </a:t>
            </a:r>
            <a:r>
              <a:rPr sz="2100" spc="-10" dirty="0">
                <a:latin typeface="Calibri"/>
                <a:cs typeface="Calibri"/>
              </a:rPr>
              <a:t>zájmových organizacích  Otázka </a:t>
            </a:r>
            <a:r>
              <a:rPr sz="2100" spc="-5" dirty="0">
                <a:latin typeface="Calibri"/>
                <a:cs typeface="Calibri"/>
              </a:rPr>
              <a:t>na </a:t>
            </a:r>
            <a:r>
              <a:rPr sz="2100" spc="-15" dirty="0">
                <a:latin typeface="Calibri"/>
                <a:cs typeface="Calibri"/>
              </a:rPr>
              <a:t>povahu </a:t>
            </a:r>
            <a:r>
              <a:rPr sz="2100" spc="-5" dirty="0">
                <a:latin typeface="Calibri"/>
                <a:cs typeface="Calibri"/>
              </a:rPr>
              <a:t>činnost </a:t>
            </a:r>
            <a:r>
              <a:rPr sz="2100" dirty="0">
                <a:latin typeface="Calibri"/>
                <a:cs typeface="Calibri"/>
              </a:rPr>
              <a:t>v </a:t>
            </a:r>
            <a:r>
              <a:rPr sz="2100" spc="-5" dirty="0">
                <a:latin typeface="Calibri"/>
                <a:cs typeface="Calibri"/>
              </a:rPr>
              <a:t>dané </a:t>
            </a:r>
            <a:r>
              <a:rPr sz="2100" spc="-15" dirty="0">
                <a:latin typeface="Calibri"/>
                <a:cs typeface="Calibri"/>
              </a:rPr>
              <a:t>zájmové organizaci. „Podílíte </a:t>
            </a:r>
            <a:r>
              <a:rPr sz="2100" spc="-5" dirty="0">
                <a:latin typeface="Calibri"/>
                <a:cs typeface="Calibri"/>
              </a:rPr>
              <a:t>se </a:t>
            </a:r>
            <a:r>
              <a:rPr sz="2100" spc="-10" dirty="0">
                <a:latin typeface="Calibri"/>
                <a:cs typeface="Calibri"/>
              </a:rPr>
              <a:t>tvorbě  </a:t>
            </a:r>
            <a:r>
              <a:rPr sz="2100" spc="-15" dirty="0">
                <a:latin typeface="Calibri"/>
                <a:cs typeface="Calibri"/>
              </a:rPr>
              <a:t>programu </a:t>
            </a:r>
            <a:r>
              <a:rPr sz="2100" dirty="0">
                <a:latin typeface="Calibri"/>
                <a:cs typeface="Calibri"/>
              </a:rPr>
              <a:t>v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organizaci?“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260"/>
              </a:spcBef>
            </a:pPr>
            <a:r>
              <a:rPr sz="2100" dirty="0">
                <a:latin typeface="Calibri"/>
                <a:cs typeface="Calibri"/>
              </a:rPr>
              <a:t>Ano </a:t>
            </a:r>
            <a:r>
              <a:rPr sz="2100" spc="-5" dirty="0">
                <a:latin typeface="Calibri"/>
                <a:cs typeface="Calibri"/>
              </a:rPr>
              <a:t>(1); Spíše </a:t>
            </a:r>
            <a:r>
              <a:rPr sz="2100" dirty="0">
                <a:latin typeface="Calibri"/>
                <a:cs typeface="Calibri"/>
              </a:rPr>
              <a:t>ano </a:t>
            </a:r>
            <a:r>
              <a:rPr sz="2100" spc="-5" dirty="0">
                <a:latin typeface="Calibri"/>
                <a:cs typeface="Calibri"/>
              </a:rPr>
              <a:t>(2); Nevím (3); Spíše ne (4); 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(5)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1265"/>
              </a:spcBef>
            </a:pPr>
            <a:r>
              <a:rPr sz="2100" spc="-15" dirty="0">
                <a:latin typeface="Calibri"/>
                <a:cs typeface="Calibri"/>
              </a:rPr>
              <a:t>Úroveň </a:t>
            </a:r>
            <a:r>
              <a:rPr sz="2100" spc="-5" dirty="0">
                <a:latin typeface="Calibri"/>
                <a:cs typeface="Calibri"/>
              </a:rPr>
              <a:t>měření: </a:t>
            </a:r>
            <a:r>
              <a:rPr sz="2100" spc="-10" dirty="0">
                <a:latin typeface="Calibri"/>
                <a:cs typeface="Calibri"/>
              </a:rPr>
              <a:t>Ordinální </a:t>
            </a:r>
            <a:r>
              <a:rPr sz="2100" spc="-5" dirty="0">
                <a:latin typeface="Calibri"/>
                <a:cs typeface="Calibri"/>
              </a:rPr>
              <a:t>=&gt;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Ordinální 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veličina</a:t>
            </a:r>
            <a:r>
              <a:rPr sz="2100" u="heavy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„Program“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6249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Ukazatel </a:t>
            </a:r>
            <a:r>
              <a:rPr sz="4000" spc="-5" dirty="0"/>
              <a:t>(= </a:t>
            </a:r>
            <a:r>
              <a:rPr sz="4000" spc="-20" dirty="0"/>
              <a:t>Indikátor).</a:t>
            </a:r>
            <a:r>
              <a:rPr sz="4000" spc="5" dirty="0"/>
              <a:t> </a:t>
            </a:r>
            <a:r>
              <a:rPr sz="4000" spc="-10" dirty="0"/>
              <a:t>Definice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2188438"/>
            <a:ext cx="7714615" cy="27895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785" marR="461645" indent="-172085">
              <a:lnSpc>
                <a:spcPct val="120600"/>
              </a:lnSpc>
              <a:spcBef>
                <a:spcPts val="114"/>
              </a:spcBef>
              <a:buClr>
                <a:srgbClr val="0462C1"/>
              </a:buClr>
              <a:buSzPct val="96551"/>
              <a:buFont typeface="Wingdings"/>
              <a:buChar char=""/>
              <a:tabLst>
                <a:tab pos="185420" algn="l"/>
              </a:tabLst>
            </a:pPr>
            <a:r>
              <a:rPr sz="2900" spc="-20" dirty="0">
                <a:latin typeface="Calibri"/>
                <a:cs typeface="Calibri"/>
              </a:rPr>
              <a:t>Ukazatel </a:t>
            </a:r>
            <a:r>
              <a:rPr sz="2900" spc="-5" dirty="0">
                <a:latin typeface="Calibri"/>
                <a:cs typeface="Calibri"/>
              </a:rPr>
              <a:t>je </a:t>
            </a:r>
            <a:r>
              <a:rPr sz="2900" spc="-10" dirty="0">
                <a:latin typeface="Calibri"/>
                <a:cs typeface="Calibri"/>
              </a:rPr>
              <a:t>určitý </a:t>
            </a:r>
            <a:r>
              <a:rPr sz="2900" spc="-65" dirty="0">
                <a:latin typeface="Calibri"/>
                <a:cs typeface="Calibri"/>
              </a:rPr>
              <a:t>jev, </a:t>
            </a:r>
            <a:r>
              <a:rPr sz="2900" dirty="0">
                <a:latin typeface="Calibri"/>
                <a:cs typeface="Calibri"/>
              </a:rPr>
              <a:t>z </a:t>
            </a:r>
            <a:r>
              <a:rPr sz="2900" spc="-10" dirty="0">
                <a:latin typeface="Calibri"/>
                <a:cs typeface="Calibri"/>
              </a:rPr>
              <a:t>jehož </a:t>
            </a:r>
            <a:r>
              <a:rPr sz="2900" dirty="0">
                <a:latin typeface="Calibri"/>
                <a:cs typeface="Calibri"/>
              </a:rPr>
              <a:t>výskytu </a:t>
            </a:r>
            <a:r>
              <a:rPr sz="2900" spc="-15" dirty="0">
                <a:latin typeface="Calibri"/>
                <a:cs typeface="Calibri"/>
              </a:rPr>
              <a:t>můžeme </a:t>
            </a:r>
            <a:r>
              <a:rPr sz="2900" dirty="0">
                <a:latin typeface="Calibri"/>
                <a:cs typeface="Calibri"/>
              </a:rPr>
              <a:t>s  </a:t>
            </a:r>
            <a:r>
              <a:rPr sz="2900" spc="-20" dirty="0">
                <a:latin typeface="Calibri"/>
                <a:cs typeface="Calibri"/>
              </a:rPr>
              <a:t>vysokou </a:t>
            </a:r>
            <a:r>
              <a:rPr sz="2900" spc="-15" dirty="0">
                <a:latin typeface="Calibri"/>
                <a:cs typeface="Calibri"/>
              </a:rPr>
              <a:t>pravděpodobností </a:t>
            </a:r>
            <a:r>
              <a:rPr sz="2900" spc="-20" dirty="0">
                <a:latin typeface="Calibri"/>
                <a:cs typeface="Calibri"/>
              </a:rPr>
              <a:t>usuzovat </a:t>
            </a:r>
            <a:r>
              <a:rPr sz="2900" spc="-5" dirty="0">
                <a:latin typeface="Calibri"/>
                <a:cs typeface="Calibri"/>
              </a:rPr>
              <a:t>na výskyt  </a:t>
            </a:r>
            <a:r>
              <a:rPr sz="2900" spc="-15" dirty="0">
                <a:latin typeface="Calibri"/>
                <a:cs typeface="Calibri"/>
              </a:rPr>
              <a:t>zkoumaného </a:t>
            </a:r>
            <a:r>
              <a:rPr sz="2900" spc="-5" dirty="0">
                <a:latin typeface="Calibri"/>
                <a:cs typeface="Calibri"/>
              </a:rPr>
              <a:t>jevu. </a:t>
            </a:r>
            <a:r>
              <a:rPr sz="2900" spc="-20" dirty="0">
                <a:latin typeface="Calibri"/>
                <a:cs typeface="Calibri"/>
              </a:rPr>
              <a:t>(Stefan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Nowak)</a:t>
            </a:r>
            <a:endParaRPr sz="2900">
              <a:latin typeface="Calibri"/>
              <a:cs typeface="Calibri"/>
            </a:endParaRPr>
          </a:p>
          <a:p>
            <a:pPr marL="184785" marR="5080" indent="-172085">
              <a:lnSpc>
                <a:spcPct val="120100"/>
              </a:lnSpc>
              <a:spcBef>
                <a:spcPts val="800"/>
              </a:spcBef>
              <a:buClr>
                <a:srgbClr val="0462C1"/>
              </a:buClr>
              <a:buSzPct val="96551"/>
              <a:buFont typeface="Wingdings"/>
              <a:buChar char=""/>
              <a:tabLst>
                <a:tab pos="185420" algn="l"/>
              </a:tabLst>
            </a:pPr>
            <a:r>
              <a:rPr sz="2900" spc="-20" dirty="0">
                <a:latin typeface="Calibri"/>
                <a:cs typeface="Calibri"/>
              </a:rPr>
              <a:t>Ukazatel </a:t>
            </a:r>
            <a:r>
              <a:rPr sz="2900" dirty="0">
                <a:latin typeface="Calibri"/>
                <a:cs typeface="Calibri"/>
              </a:rPr>
              <a:t>v </a:t>
            </a:r>
            <a:r>
              <a:rPr sz="2900" spc="-10" dirty="0">
                <a:latin typeface="Calibri"/>
                <a:cs typeface="Calibri"/>
              </a:rPr>
              <a:t>užším </a:t>
            </a:r>
            <a:r>
              <a:rPr sz="2900" spc="-15" dirty="0">
                <a:latin typeface="Calibri"/>
                <a:cs typeface="Calibri"/>
              </a:rPr>
              <a:t>smyslu: </a:t>
            </a:r>
            <a:r>
              <a:rPr sz="2900" spc="-20" dirty="0">
                <a:latin typeface="Calibri"/>
                <a:cs typeface="Calibri"/>
              </a:rPr>
              <a:t>ukazatel </a:t>
            </a:r>
            <a:r>
              <a:rPr sz="2900" spc="-5" dirty="0">
                <a:latin typeface="Calibri"/>
                <a:cs typeface="Calibri"/>
              </a:rPr>
              <a:t>je </a:t>
            </a:r>
            <a:r>
              <a:rPr sz="2900" spc="-25" dirty="0">
                <a:latin typeface="Calibri"/>
                <a:cs typeface="Calibri"/>
              </a:rPr>
              <a:t>pozorovatelný  </a:t>
            </a:r>
            <a:r>
              <a:rPr sz="2900" spc="-70" dirty="0">
                <a:latin typeface="Calibri"/>
                <a:cs typeface="Calibri"/>
              </a:rPr>
              <a:t>jev.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6720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Druhy </a:t>
            </a:r>
            <a:r>
              <a:rPr sz="4000" spc="-30" dirty="0"/>
              <a:t>ukazatelů </a:t>
            </a:r>
            <a:r>
              <a:rPr sz="4000" spc="-5" dirty="0"/>
              <a:t>(v užším</a:t>
            </a:r>
            <a:r>
              <a:rPr sz="4000" spc="-10" dirty="0"/>
              <a:t> </a:t>
            </a:r>
            <a:r>
              <a:rPr sz="4000" spc="-20" dirty="0"/>
              <a:t>smyslu)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7542" y="1817303"/>
            <a:ext cx="7694930" cy="42627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0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20" dirty="0">
                <a:latin typeface="Calibri"/>
                <a:cs typeface="Calibri"/>
              </a:rPr>
              <a:t>Ukazatel </a:t>
            </a:r>
            <a:r>
              <a:rPr sz="2600" spc="-5" dirty="0">
                <a:latin typeface="Calibri"/>
                <a:cs typeface="Calibri"/>
              </a:rPr>
              <a:t>je přímo </a:t>
            </a:r>
            <a:r>
              <a:rPr sz="2600" spc="-10" dirty="0">
                <a:latin typeface="Calibri"/>
                <a:cs typeface="Calibri"/>
              </a:rPr>
              <a:t>jevem, </a:t>
            </a:r>
            <a:r>
              <a:rPr sz="2600" spc="-5" dirty="0">
                <a:latin typeface="Calibri"/>
                <a:cs typeface="Calibri"/>
              </a:rPr>
              <a:t>který </a:t>
            </a:r>
            <a:r>
              <a:rPr sz="2600" dirty="0">
                <a:latin typeface="Calibri"/>
                <a:cs typeface="Calibri"/>
              </a:rPr>
              <a:t>chceme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zkoumat:</a:t>
            </a:r>
            <a:endParaRPr sz="2600">
              <a:latin typeface="Calibri"/>
              <a:cs typeface="Calibri"/>
            </a:endParaRPr>
          </a:p>
          <a:p>
            <a:pPr marL="184785" marR="746125" indent="-635">
              <a:lnSpc>
                <a:spcPts val="3440"/>
              </a:lnSpc>
              <a:spcBef>
                <a:spcPts val="160"/>
              </a:spcBef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definiční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ukazatel</a:t>
            </a:r>
            <a:r>
              <a:rPr sz="2600" spc="-15" dirty="0">
                <a:latin typeface="Calibri"/>
                <a:cs typeface="Calibri"/>
              </a:rPr>
              <a:t>. (Poznámka: </a:t>
            </a:r>
            <a:r>
              <a:rPr sz="2600" dirty="0">
                <a:latin typeface="Calibri"/>
                <a:cs typeface="Calibri"/>
              </a:rPr>
              <a:t>Není </a:t>
            </a:r>
            <a:r>
              <a:rPr sz="2600" spc="-5" dirty="0">
                <a:latin typeface="Calibri"/>
                <a:cs typeface="Calibri"/>
              </a:rPr>
              <a:t>třeba druhého  operacionalizačního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kroku.)</a:t>
            </a:r>
            <a:endParaRPr sz="26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935"/>
              </a:spcBef>
              <a:buClr>
                <a:srgbClr val="0000FF"/>
              </a:buClr>
              <a:buFont typeface="Wingdings"/>
              <a:buChar char=""/>
              <a:tabLst>
                <a:tab pos="185420" algn="l"/>
              </a:tabLst>
            </a:pPr>
            <a:r>
              <a:rPr sz="2600" spc="-20" dirty="0">
                <a:latin typeface="Calibri"/>
                <a:cs typeface="Calibri"/>
              </a:rPr>
              <a:t>Ukazatel </a:t>
            </a:r>
            <a:r>
              <a:rPr sz="2600" spc="-5" dirty="0">
                <a:latin typeface="Calibri"/>
                <a:cs typeface="Calibri"/>
              </a:rPr>
              <a:t>je </a:t>
            </a:r>
            <a:r>
              <a:rPr sz="2600" spc="-15" dirty="0">
                <a:latin typeface="Calibri"/>
                <a:cs typeface="Calibri"/>
              </a:rPr>
              <a:t>ve </a:t>
            </a:r>
            <a:r>
              <a:rPr sz="2600" spc="-5" dirty="0">
                <a:latin typeface="Calibri"/>
                <a:cs typeface="Calibri"/>
              </a:rPr>
              <a:t>věcném </a:t>
            </a:r>
            <a:r>
              <a:rPr sz="2600" spc="-15" dirty="0">
                <a:latin typeface="Calibri"/>
                <a:cs typeface="Calibri"/>
              </a:rPr>
              <a:t>vztahu </a:t>
            </a:r>
            <a:r>
              <a:rPr sz="2600" spc="-5" dirty="0">
                <a:latin typeface="Calibri"/>
                <a:cs typeface="Calibri"/>
              </a:rPr>
              <a:t>se </a:t>
            </a:r>
            <a:r>
              <a:rPr sz="2600" spc="-15" dirty="0">
                <a:latin typeface="Calibri"/>
                <a:cs typeface="Calibri"/>
              </a:rPr>
              <a:t>zkoumaným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jevem:</a:t>
            </a:r>
            <a:endParaRPr sz="26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310"/>
              </a:spcBef>
            </a:pPr>
            <a:r>
              <a:rPr sz="2600" u="heavy" spc="-6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věcný</a:t>
            </a:r>
            <a:r>
              <a:rPr sz="2600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ukazatel</a:t>
            </a:r>
            <a:r>
              <a:rPr sz="2600" spc="-1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527685" marR="386080" indent="-17272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solidFill>
                  <a:srgbClr val="0000FF"/>
                </a:solidFill>
                <a:latin typeface="Courier New"/>
                <a:cs typeface="Courier New"/>
              </a:rPr>
              <a:t>o</a:t>
            </a:r>
            <a:r>
              <a:rPr sz="2000" dirty="0">
                <a:latin typeface="Calibri"/>
                <a:cs typeface="Calibri"/>
              </a:rPr>
              <a:t>Ukazatel a </a:t>
            </a:r>
            <a:r>
              <a:rPr sz="2000" spc="-15" dirty="0">
                <a:latin typeface="Calibri"/>
                <a:cs typeface="Calibri"/>
              </a:rPr>
              <a:t>zkoumaný </a:t>
            </a:r>
            <a:r>
              <a:rPr sz="2000" spc="-10" dirty="0">
                <a:latin typeface="Calibri"/>
                <a:cs typeface="Calibri"/>
              </a:rPr>
              <a:t>jev </a:t>
            </a:r>
            <a:r>
              <a:rPr sz="2000" spc="-5" dirty="0">
                <a:latin typeface="Calibri"/>
                <a:cs typeface="Calibri"/>
              </a:rPr>
              <a:t>mají </a:t>
            </a:r>
            <a:r>
              <a:rPr sz="2000" spc="-10" dirty="0">
                <a:latin typeface="Calibri"/>
                <a:cs typeface="Calibri"/>
              </a:rPr>
              <a:t>povahu </a:t>
            </a:r>
            <a:r>
              <a:rPr sz="2000" spc="-20" dirty="0">
                <a:latin typeface="Calibri"/>
                <a:cs typeface="Calibri"/>
              </a:rPr>
              <a:t>pozorovatelných </a:t>
            </a:r>
            <a:r>
              <a:rPr sz="2000" spc="-5" dirty="0">
                <a:latin typeface="Calibri"/>
                <a:cs typeface="Calibri"/>
              </a:rPr>
              <a:t>jevů. </a:t>
            </a:r>
            <a:r>
              <a:rPr sz="2000" spc="-25" dirty="0">
                <a:latin typeface="Calibri"/>
                <a:cs typeface="Calibri"/>
              </a:rPr>
              <a:t>Vztah  </a:t>
            </a:r>
            <a:r>
              <a:rPr sz="2000" spc="-10" dirty="0">
                <a:latin typeface="Calibri"/>
                <a:cs typeface="Calibri"/>
              </a:rPr>
              <a:t>mezi </a:t>
            </a:r>
            <a:r>
              <a:rPr sz="2000" spc="-15" dirty="0">
                <a:latin typeface="Calibri"/>
                <a:cs typeface="Calibri"/>
              </a:rPr>
              <a:t>ukazatelem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zkoumaným </a:t>
            </a:r>
            <a:r>
              <a:rPr sz="2000" spc="-10" dirty="0">
                <a:latin typeface="Calibri"/>
                <a:cs typeface="Calibri"/>
              </a:rPr>
              <a:t>jevem </a:t>
            </a:r>
            <a:r>
              <a:rPr sz="2000" spc="-5" dirty="0">
                <a:latin typeface="Calibri"/>
                <a:cs typeface="Calibri"/>
              </a:rPr>
              <a:t>se dá </a:t>
            </a:r>
            <a:r>
              <a:rPr sz="2000" dirty="0">
                <a:latin typeface="Calibri"/>
                <a:cs typeface="Calibri"/>
              </a:rPr>
              <a:t>empiricky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ověřit.</a:t>
            </a:r>
            <a:endParaRPr sz="2000">
              <a:latin typeface="Calibri"/>
              <a:cs typeface="Calibri"/>
            </a:endParaRPr>
          </a:p>
          <a:p>
            <a:pPr marL="527050">
              <a:lnSpc>
                <a:spcPct val="100000"/>
              </a:lnSpc>
            </a:pPr>
            <a:r>
              <a:rPr sz="2000" u="heavy" spc="-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Empirické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ukazatele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527685" marR="5080" indent="-172720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solidFill>
                  <a:srgbClr val="0000FF"/>
                </a:solidFill>
                <a:latin typeface="Courier New"/>
                <a:cs typeface="Courier New"/>
              </a:rPr>
              <a:t>o</a:t>
            </a:r>
            <a:r>
              <a:rPr sz="2000" dirty="0">
                <a:latin typeface="Calibri"/>
                <a:cs typeface="Calibri"/>
              </a:rPr>
              <a:t>Ukazatel </a:t>
            </a:r>
            <a:r>
              <a:rPr sz="2000" spc="-5" dirty="0">
                <a:latin typeface="Calibri"/>
                <a:cs typeface="Calibri"/>
              </a:rPr>
              <a:t>je </a:t>
            </a:r>
            <a:r>
              <a:rPr sz="2000" spc="-20" dirty="0">
                <a:latin typeface="Calibri"/>
                <a:cs typeface="Calibri"/>
              </a:rPr>
              <a:t>pozorovatelný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zkoumaný </a:t>
            </a:r>
            <a:r>
              <a:rPr sz="2000" spc="-10" dirty="0">
                <a:latin typeface="Calibri"/>
                <a:cs typeface="Calibri"/>
              </a:rPr>
              <a:t>jev </a:t>
            </a:r>
            <a:r>
              <a:rPr sz="2000" spc="-5" dirty="0">
                <a:latin typeface="Calibri"/>
                <a:cs typeface="Calibri"/>
              </a:rPr>
              <a:t>je </a:t>
            </a:r>
            <a:r>
              <a:rPr sz="2000" spc="-25" dirty="0">
                <a:latin typeface="Calibri"/>
                <a:cs typeface="Calibri"/>
              </a:rPr>
              <a:t>nepozorovatelný. </a:t>
            </a:r>
            <a:r>
              <a:rPr sz="2000" dirty="0">
                <a:latin typeface="Calibri"/>
                <a:cs typeface="Calibri"/>
              </a:rPr>
              <a:t>Na  </a:t>
            </a:r>
            <a:r>
              <a:rPr sz="2000" spc="-15" dirty="0">
                <a:latin typeface="Calibri"/>
                <a:cs typeface="Calibri"/>
              </a:rPr>
              <a:t>existenci </a:t>
            </a:r>
            <a:r>
              <a:rPr sz="2000" spc="-10" dirty="0">
                <a:latin typeface="Calibri"/>
                <a:cs typeface="Calibri"/>
              </a:rPr>
              <a:t>zkoumaného </a:t>
            </a:r>
            <a:r>
              <a:rPr sz="2000" spc="-5" dirty="0">
                <a:latin typeface="Calibri"/>
                <a:cs typeface="Calibri"/>
              </a:rPr>
              <a:t>jevu výzkumník usuzuje </a:t>
            </a:r>
            <a:r>
              <a:rPr sz="2000" dirty="0">
                <a:latin typeface="Calibri"/>
                <a:cs typeface="Calibri"/>
              </a:rPr>
              <a:t>na </a:t>
            </a:r>
            <a:r>
              <a:rPr sz="2000" spc="-5" dirty="0">
                <a:latin typeface="Calibri"/>
                <a:cs typeface="Calibri"/>
              </a:rPr>
              <a:t>základě jeho </a:t>
            </a:r>
            <a:r>
              <a:rPr sz="2000" spc="-10" dirty="0">
                <a:latin typeface="Calibri"/>
                <a:cs typeface="Calibri"/>
              </a:rPr>
              <a:t>vztahu  </a:t>
            </a:r>
            <a:r>
              <a:rPr sz="2000" dirty="0">
                <a:latin typeface="Calibri"/>
                <a:cs typeface="Calibri"/>
              </a:rPr>
              <a:t>k </a:t>
            </a:r>
            <a:r>
              <a:rPr sz="2000" spc="-15" dirty="0">
                <a:latin typeface="Calibri"/>
                <a:cs typeface="Calibri"/>
              </a:rPr>
              <a:t>ukazateli.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Inferenční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ukazatel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71931"/>
            <a:ext cx="3550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Validita</a:t>
            </a:r>
            <a:r>
              <a:rPr sz="4000" spc="-50" dirty="0"/>
              <a:t> </a:t>
            </a:r>
            <a:r>
              <a:rPr sz="4000" spc="-30" dirty="0"/>
              <a:t>ukazatele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8540" y="1819503"/>
            <a:ext cx="7259955" cy="2880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95"/>
              </a:spcBef>
              <a:buClr>
                <a:srgbClr val="0000FF"/>
              </a:buClr>
              <a:buSzPct val="96551"/>
              <a:buFont typeface="Wingdings"/>
              <a:buChar char=""/>
              <a:tabLst>
                <a:tab pos="185420" algn="l"/>
              </a:tabLst>
            </a:pPr>
            <a:r>
              <a:rPr sz="2900" spc="-20" dirty="0">
                <a:latin typeface="Calibri"/>
                <a:cs typeface="Calibri"/>
              </a:rPr>
              <a:t>Ukazatel </a:t>
            </a:r>
            <a:r>
              <a:rPr sz="2900" dirty="0">
                <a:latin typeface="Calibri"/>
                <a:cs typeface="Calibri"/>
              </a:rPr>
              <a:t>= </a:t>
            </a:r>
            <a:r>
              <a:rPr sz="2900" i="1" spc="-10" dirty="0">
                <a:latin typeface="Calibri"/>
                <a:cs typeface="Calibri"/>
              </a:rPr>
              <a:t>indicator</a:t>
            </a:r>
            <a:r>
              <a:rPr sz="2900" i="1" spc="-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;</a:t>
            </a:r>
            <a:endParaRPr sz="29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695"/>
              </a:spcBef>
            </a:pPr>
            <a:r>
              <a:rPr sz="2900" spc="-45" dirty="0">
                <a:latin typeface="Calibri"/>
                <a:cs typeface="Calibri"/>
              </a:rPr>
              <a:t>Zkoumaný, </a:t>
            </a:r>
            <a:r>
              <a:rPr sz="2900" spc="-20" dirty="0">
                <a:latin typeface="Calibri"/>
                <a:cs typeface="Calibri"/>
              </a:rPr>
              <a:t>indikovaný </a:t>
            </a:r>
            <a:r>
              <a:rPr sz="2900" spc="-10" dirty="0">
                <a:latin typeface="Calibri"/>
                <a:cs typeface="Calibri"/>
              </a:rPr>
              <a:t>jev </a:t>
            </a:r>
            <a:r>
              <a:rPr sz="2900" dirty="0">
                <a:latin typeface="Calibri"/>
                <a:cs typeface="Calibri"/>
              </a:rPr>
              <a:t>=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i="1" spc="-5" dirty="0">
                <a:latin typeface="Calibri"/>
                <a:cs typeface="Calibri"/>
              </a:rPr>
              <a:t>indicatum</a:t>
            </a:r>
            <a:r>
              <a:rPr sz="2900" spc="-5" dirty="0">
                <a:latin typeface="Calibri"/>
                <a:cs typeface="Calibri"/>
              </a:rPr>
              <a:t>.</a:t>
            </a:r>
            <a:endParaRPr sz="2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500"/>
              </a:spcBef>
              <a:buClr>
                <a:srgbClr val="0000FF"/>
              </a:buClr>
              <a:buSzPct val="96551"/>
              <a:buFont typeface="Wingdings"/>
              <a:buChar char=""/>
              <a:tabLst>
                <a:tab pos="185420" algn="l"/>
              </a:tabLst>
            </a:pPr>
            <a:r>
              <a:rPr sz="2900" spc="-20" dirty="0">
                <a:latin typeface="Calibri"/>
                <a:cs typeface="Calibri"/>
              </a:rPr>
              <a:t>Rozsah: </a:t>
            </a:r>
            <a:r>
              <a:rPr sz="2900" spc="-10" dirty="0">
                <a:latin typeface="Calibri"/>
                <a:cs typeface="Calibri"/>
              </a:rPr>
              <a:t>množina </a:t>
            </a:r>
            <a:r>
              <a:rPr sz="2900" spc="-5" dirty="0">
                <a:latin typeface="Calibri"/>
                <a:cs typeface="Calibri"/>
              </a:rPr>
              <a:t>objektů, jevů sociálního</a:t>
            </a:r>
            <a:r>
              <a:rPr sz="2900" spc="-10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světa.</a:t>
            </a:r>
            <a:endParaRPr sz="29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1490"/>
              </a:spcBef>
              <a:buClr>
                <a:srgbClr val="0000FF"/>
              </a:buClr>
              <a:buSzPct val="96551"/>
              <a:buFont typeface="Wingdings"/>
              <a:buChar char=""/>
              <a:tabLst>
                <a:tab pos="185420" algn="l"/>
              </a:tabLst>
            </a:pPr>
            <a:r>
              <a:rPr sz="2900" spc="-15" dirty="0">
                <a:latin typeface="Calibri"/>
                <a:cs typeface="Calibri"/>
              </a:rPr>
              <a:t>Poměr </a:t>
            </a:r>
            <a:r>
              <a:rPr sz="2900" spc="-20" dirty="0">
                <a:latin typeface="Calibri"/>
                <a:cs typeface="Calibri"/>
              </a:rPr>
              <a:t>rozsahu </a:t>
            </a:r>
            <a:r>
              <a:rPr sz="2900" i="1" spc="-10" dirty="0">
                <a:latin typeface="Calibri"/>
                <a:cs typeface="Calibri"/>
              </a:rPr>
              <a:t>indicatoru </a:t>
            </a:r>
            <a:r>
              <a:rPr sz="2900" spc="-5" dirty="0">
                <a:latin typeface="Calibri"/>
                <a:cs typeface="Calibri"/>
              </a:rPr>
              <a:t>(I) </a:t>
            </a:r>
            <a:r>
              <a:rPr sz="2900" spc="-20" dirty="0">
                <a:latin typeface="Calibri"/>
                <a:cs typeface="Calibri"/>
              </a:rPr>
              <a:t>ku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rozsahu</a:t>
            </a:r>
            <a:endParaRPr sz="29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695"/>
              </a:spcBef>
            </a:pPr>
            <a:r>
              <a:rPr sz="2900" i="1" spc="-10" dirty="0">
                <a:latin typeface="Calibri"/>
                <a:cs typeface="Calibri"/>
              </a:rPr>
              <a:t>indicata </a:t>
            </a:r>
            <a:r>
              <a:rPr sz="2900" spc="-5" dirty="0">
                <a:latin typeface="Calibri"/>
                <a:cs typeface="Calibri"/>
              </a:rPr>
              <a:t>(C) </a:t>
            </a:r>
            <a:r>
              <a:rPr sz="2900" dirty="0">
                <a:latin typeface="Calibri"/>
                <a:cs typeface="Calibri"/>
              </a:rPr>
              <a:t>= </a:t>
            </a:r>
            <a:r>
              <a:rPr sz="2900" spc="-20" dirty="0">
                <a:latin typeface="Calibri"/>
                <a:cs typeface="Calibri"/>
              </a:rPr>
              <a:t>míra </a:t>
            </a:r>
            <a:r>
              <a:rPr sz="2900" spc="-10" dirty="0">
                <a:latin typeface="Calibri"/>
                <a:cs typeface="Calibri"/>
              </a:rPr>
              <a:t>validity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ukazatele.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683</Words>
  <Application>Microsoft Office PowerPoint</Application>
  <PresentationFormat>Předvádění na obrazovce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Prezentace aplikace PowerPoint</vt:lpstr>
      <vt:lpstr>Prezentace aplikace PowerPoint</vt:lpstr>
      <vt:lpstr>Problém s empirickým šetřením  konceptu</vt:lpstr>
      <vt:lpstr>Operacionalizační kroky</vt:lpstr>
      <vt:lpstr>Prezentace aplikace PowerPoint</vt:lpstr>
      <vt:lpstr>Převod proměnné na veličinu</vt:lpstr>
      <vt:lpstr>Ukazatel (= Indikátor). Definice</vt:lpstr>
      <vt:lpstr>Druhy ukazatelů (v užším smyslu)</vt:lpstr>
      <vt:lpstr>Validita ukazatele</vt:lpstr>
      <vt:lpstr>Nevalidní ukazatel</vt:lpstr>
      <vt:lpstr>Méně validní ukazatel</vt:lpstr>
      <vt:lpstr>Více validní ukazatel</vt:lpstr>
      <vt:lpstr>Více validní ukazatel</vt:lpstr>
      <vt:lpstr>Prezentace aplikace PowerPoint</vt:lpstr>
      <vt:lpstr>Seminář, příklad</vt:lpstr>
      <vt:lpstr>Operacionalizace. Příklad  k procvičení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mazi</dc:creator>
  <cp:lastModifiedBy>Miroslav Suchanec</cp:lastModifiedBy>
  <cp:revision>9</cp:revision>
  <dcterms:created xsi:type="dcterms:W3CDTF">2018-03-13T14:22:31Z</dcterms:created>
  <dcterms:modified xsi:type="dcterms:W3CDTF">2018-03-13T16:03:30Z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2018-03-13T00:00:00Z</vt:filetime>
  </property>
</Properties>
</file>