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26" r:id="rId3"/>
    <p:sldId id="301" r:id="rId4"/>
    <p:sldId id="267" r:id="rId5"/>
    <p:sldId id="288" r:id="rId6"/>
    <p:sldId id="338" r:id="rId7"/>
    <p:sldId id="289" r:id="rId8"/>
    <p:sldId id="314" r:id="rId9"/>
    <p:sldId id="285" r:id="rId10"/>
    <p:sldId id="286" r:id="rId11"/>
    <p:sldId id="327" r:id="rId12"/>
    <p:sldId id="339" r:id="rId13"/>
    <p:sldId id="328" r:id="rId14"/>
    <p:sldId id="292" r:id="rId15"/>
    <p:sldId id="280" r:id="rId16"/>
    <p:sldId id="258" r:id="rId17"/>
    <p:sldId id="298" r:id="rId18"/>
    <p:sldId id="329" r:id="rId19"/>
    <p:sldId id="299" r:id="rId20"/>
    <p:sldId id="294" r:id="rId21"/>
    <p:sldId id="345" r:id="rId22"/>
    <p:sldId id="300" r:id="rId23"/>
    <p:sldId id="297" r:id="rId24"/>
    <p:sldId id="331" r:id="rId25"/>
    <p:sldId id="306" r:id="rId26"/>
    <p:sldId id="307" r:id="rId27"/>
    <p:sldId id="332" r:id="rId28"/>
    <p:sldId id="302" r:id="rId29"/>
    <p:sldId id="333" r:id="rId30"/>
    <p:sldId id="268" r:id="rId31"/>
    <p:sldId id="343" r:id="rId32"/>
    <p:sldId id="303" r:id="rId33"/>
    <p:sldId id="272" r:id="rId34"/>
    <p:sldId id="344" r:id="rId35"/>
    <p:sldId id="335" r:id="rId36"/>
    <p:sldId id="340" r:id="rId37"/>
    <p:sldId id="273" r:id="rId38"/>
  </p:sldIdLst>
  <p:sldSz cx="9144000" cy="6858000" type="screen4x3"/>
  <p:notesSz cx="6858000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84" autoAdjust="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C7D5C-582E-4C2E-B3EE-4DD05FE6309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4EB3D2-A166-44B7-A655-C34FEA3229BB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C31446F8-00A5-41EE-8D31-FE03D39580F5}" type="parTrans" cxnId="{8356E2D9-E8EB-449D-ABED-6622D42F9101}">
      <dgm:prSet/>
      <dgm:spPr/>
      <dgm:t>
        <a:bodyPr/>
        <a:lstStyle/>
        <a:p>
          <a:endParaRPr lang="cs-CZ"/>
        </a:p>
      </dgm:t>
    </dgm:pt>
    <dgm:pt modelId="{49C9AC51-63AF-4934-9949-3A20735E58AF}" type="sibTrans" cxnId="{8356E2D9-E8EB-449D-ABED-6622D42F9101}">
      <dgm:prSet/>
      <dgm:spPr/>
      <dgm:t>
        <a:bodyPr/>
        <a:lstStyle/>
        <a:p>
          <a:endParaRPr lang="cs-CZ"/>
        </a:p>
      </dgm:t>
    </dgm:pt>
    <dgm:pt modelId="{F25EBD1F-D029-4AD7-A4B9-049F14C3D763}">
      <dgm:prSet phldrT="[Text]"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 Stanovení cílů, výzkumné otázky</a:t>
          </a:r>
          <a:endParaRPr lang="cs-CZ" dirty="0"/>
        </a:p>
      </dgm:t>
    </dgm:pt>
    <dgm:pt modelId="{BB5E515A-C7F2-41AB-9614-3E5C3053CBDE}" type="parTrans" cxnId="{79F10401-338A-465F-ADEF-90CE38EE8EA4}">
      <dgm:prSet/>
      <dgm:spPr/>
      <dgm:t>
        <a:bodyPr/>
        <a:lstStyle/>
        <a:p>
          <a:endParaRPr lang="cs-CZ"/>
        </a:p>
      </dgm:t>
    </dgm:pt>
    <dgm:pt modelId="{C5E0CCC1-C701-492F-A7BD-D9D141296180}" type="sibTrans" cxnId="{79F10401-338A-465F-ADEF-90CE38EE8EA4}">
      <dgm:prSet/>
      <dgm:spPr/>
      <dgm:t>
        <a:bodyPr/>
        <a:lstStyle/>
        <a:p>
          <a:endParaRPr lang="cs-CZ"/>
        </a:p>
      </dgm:t>
    </dgm:pt>
    <dgm:pt modelId="{2BC39529-252A-4927-8563-9C94A49DBBE3}">
      <dgm:prSet phldrT="[Text]"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 Definice základních pojmů, konceptualizace a operacionalizace</a:t>
          </a:r>
          <a:endParaRPr lang="cs-CZ" dirty="0"/>
        </a:p>
      </dgm:t>
    </dgm:pt>
    <dgm:pt modelId="{16D36DA7-C0E3-438C-AC01-59908F85EE41}" type="parTrans" cxnId="{F929B328-9D2E-4896-A778-C231B360025C}">
      <dgm:prSet/>
      <dgm:spPr/>
      <dgm:t>
        <a:bodyPr/>
        <a:lstStyle/>
        <a:p>
          <a:endParaRPr lang="cs-CZ"/>
        </a:p>
      </dgm:t>
    </dgm:pt>
    <dgm:pt modelId="{ED545C1F-7228-4439-8741-AA95321F4658}" type="sibTrans" cxnId="{F929B328-9D2E-4896-A778-C231B360025C}">
      <dgm:prSet/>
      <dgm:spPr/>
      <dgm:t>
        <a:bodyPr/>
        <a:lstStyle/>
        <a:p>
          <a:endParaRPr lang="cs-CZ"/>
        </a:p>
      </dgm:t>
    </dgm:pt>
    <dgm:pt modelId="{DABF2E92-33C2-4271-8677-155C99E6C36D}">
      <dgm:prSet phldrT="[Text]"/>
      <dgm:spPr>
        <a:solidFill>
          <a:srgbClr val="C00000"/>
        </a:solidFill>
      </dgm:spPr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8EBE6D40-EC4D-4610-A1A5-E195A318B7CA}" type="parTrans" cxnId="{25CB74EC-54FE-4923-8DF1-E945BB2D28E2}">
      <dgm:prSet/>
      <dgm:spPr/>
      <dgm:t>
        <a:bodyPr/>
        <a:lstStyle/>
        <a:p>
          <a:endParaRPr lang="cs-CZ"/>
        </a:p>
      </dgm:t>
    </dgm:pt>
    <dgm:pt modelId="{B6CEE7FA-04A8-44F2-AD7C-889F18874BA5}" type="sibTrans" cxnId="{25CB74EC-54FE-4923-8DF1-E945BB2D28E2}">
      <dgm:prSet/>
      <dgm:spPr/>
      <dgm:t>
        <a:bodyPr/>
        <a:lstStyle/>
        <a:p>
          <a:endParaRPr lang="cs-CZ"/>
        </a:p>
      </dgm:t>
    </dgm:pt>
    <dgm:pt modelId="{38EFB729-C2CE-4E60-A384-217270A0794D}">
      <dgm:prSet phldrT="[Text]"/>
      <dgm:spPr/>
      <dgm:t>
        <a:bodyPr/>
        <a:lstStyle/>
        <a:p>
          <a:r>
            <a:rPr lang="cs-CZ" altLang="cs-CZ" b="1" dirty="0" smtClean="0">
              <a:latin typeface="Calibri" panose="020F0502020204030204" pitchFamily="34" charset="0"/>
            </a:rPr>
            <a:t>Tvorba designu výzkumu</a:t>
          </a:r>
          <a:endParaRPr lang="cs-CZ" dirty="0"/>
        </a:p>
      </dgm:t>
    </dgm:pt>
    <dgm:pt modelId="{5C8880CC-169D-40BB-A773-6F7F441AA080}" type="parTrans" cxnId="{219211EC-BFC5-4CF8-9FF7-5405BDCAD2DA}">
      <dgm:prSet/>
      <dgm:spPr/>
      <dgm:t>
        <a:bodyPr/>
        <a:lstStyle/>
        <a:p>
          <a:endParaRPr lang="cs-CZ"/>
        </a:p>
      </dgm:t>
    </dgm:pt>
    <dgm:pt modelId="{FD9E9317-0520-4600-8773-6F465237BD6B}" type="sibTrans" cxnId="{219211EC-BFC5-4CF8-9FF7-5405BDCAD2DA}">
      <dgm:prSet/>
      <dgm:spPr/>
      <dgm:t>
        <a:bodyPr/>
        <a:lstStyle/>
        <a:p>
          <a:endParaRPr lang="cs-CZ"/>
        </a:p>
      </dgm:t>
    </dgm:pt>
    <dgm:pt modelId="{5D98F354-5C84-488D-A397-45C6FC715D6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F98D1E0E-94D2-43A1-9076-C2E75D8DEF05}" type="parTrans" cxnId="{97D6D10D-4F27-4523-9099-E8158EDE9947}">
      <dgm:prSet/>
      <dgm:spPr/>
      <dgm:t>
        <a:bodyPr/>
        <a:lstStyle/>
        <a:p>
          <a:endParaRPr lang="cs-CZ"/>
        </a:p>
      </dgm:t>
    </dgm:pt>
    <dgm:pt modelId="{27568D8F-29DA-4530-95A1-240F1BBC826A}" type="sibTrans" cxnId="{97D6D10D-4F27-4523-9099-E8158EDE9947}">
      <dgm:prSet/>
      <dgm:spPr/>
      <dgm:t>
        <a:bodyPr/>
        <a:lstStyle/>
        <a:p>
          <a:endParaRPr lang="cs-CZ"/>
        </a:p>
      </dgm:t>
    </dgm:pt>
    <dgm:pt modelId="{A2433407-76BC-402D-9595-AC6C0ED286A8}">
      <dgm:prSet/>
      <dgm:spPr>
        <a:solidFill>
          <a:srgbClr val="7030A0"/>
        </a:solidFill>
      </dgm:spPr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D9736380-EDB5-4948-9F95-D89A1C883C99}" type="parTrans" cxnId="{6A478857-1309-4BF6-BCD5-0F7315CEFD5F}">
      <dgm:prSet/>
      <dgm:spPr/>
      <dgm:t>
        <a:bodyPr/>
        <a:lstStyle/>
        <a:p>
          <a:endParaRPr lang="cs-CZ"/>
        </a:p>
      </dgm:t>
    </dgm:pt>
    <dgm:pt modelId="{51FA5AA7-8D12-4F5A-90C0-586FDCBACC17}" type="sibTrans" cxnId="{6A478857-1309-4BF6-BCD5-0F7315CEFD5F}">
      <dgm:prSet/>
      <dgm:spPr/>
      <dgm:t>
        <a:bodyPr/>
        <a:lstStyle/>
        <a:p>
          <a:endParaRPr lang="cs-CZ"/>
        </a:p>
      </dgm:t>
    </dgm:pt>
    <dgm:pt modelId="{2D4CA1FF-7A6F-4050-B01C-F1C1C084EC42}">
      <dgm:prSet/>
      <dgm:spPr/>
      <dgm:t>
        <a:bodyPr/>
        <a:lstStyle/>
        <a:p>
          <a:r>
            <a:rPr lang="cs-CZ" altLang="cs-CZ" smtClean="0">
              <a:latin typeface="Calibri" panose="020F0502020204030204" pitchFamily="34" charset="0"/>
            </a:rPr>
            <a:t>Volba vhodné výzkumné metody (metod)</a:t>
          </a:r>
          <a:endParaRPr lang="cs-CZ"/>
        </a:p>
      </dgm:t>
    </dgm:pt>
    <dgm:pt modelId="{663F9539-BABF-48B9-AE04-2B39FC6741C1}" type="parTrans" cxnId="{F02432E0-10E9-4114-8D77-D830006AC850}">
      <dgm:prSet/>
      <dgm:spPr/>
      <dgm:t>
        <a:bodyPr/>
        <a:lstStyle/>
        <a:p>
          <a:endParaRPr lang="cs-CZ"/>
        </a:p>
      </dgm:t>
    </dgm:pt>
    <dgm:pt modelId="{9398D331-F5EF-4293-830D-6F2678DF2F3F}" type="sibTrans" cxnId="{F02432E0-10E9-4114-8D77-D830006AC850}">
      <dgm:prSet/>
      <dgm:spPr/>
      <dgm:t>
        <a:bodyPr/>
        <a:lstStyle/>
        <a:p>
          <a:endParaRPr lang="cs-CZ"/>
        </a:p>
      </dgm:t>
    </dgm:pt>
    <dgm:pt modelId="{8EA99A0B-CBF3-49C7-A507-42B1EEEF1888}">
      <dgm:prSet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Plánování realizace výzkumu a posouzení realizovatelnosti</a:t>
          </a:r>
          <a:endParaRPr lang="cs-CZ" dirty="0"/>
        </a:p>
      </dgm:t>
    </dgm:pt>
    <dgm:pt modelId="{4140C3CB-3AC3-4C84-82E9-72175754EC60}" type="parTrans" cxnId="{3BB4E7D7-3BBC-455B-B38F-78DE4D2CA673}">
      <dgm:prSet/>
      <dgm:spPr/>
      <dgm:t>
        <a:bodyPr/>
        <a:lstStyle/>
        <a:p>
          <a:endParaRPr lang="cs-CZ"/>
        </a:p>
      </dgm:t>
    </dgm:pt>
    <dgm:pt modelId="{777203CE-9867-494A-A050-767FC94EB124}" type="sibTrans" cxnId="{3BB4E7D7-3BBC-455B-B38F-78DE4D2CA673}">
      <dgm:prSet/>
      <dgm:spPr/>
      <dgm:t>
        <a:bodyPr/>
        <a:lstStyle/>
        <a:p>
          <a:endParaRPr lang="cs-CZ"/>
        </a:p>
      </dgm:t>
    </dgm:pt>
    <dgm:pt modelId="{0B8E88B4-7877-4498-B763-4CD2AB206206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7AAD125A-13D4-41B9-8B4A-78E0D9B1A425}" type="sibTrans" cxnId="{65E99180-89F1-4423-936A-152BE2B86D7C}">
      <dgm:prSet/>
      <dgm:spPr/>
      <dgm:t>
        <a:bodyPr/>
        <a:lstStyle/>
        <a:p>
          <a:endParaRPr lang="cs-CZ"/>
        </a:p>
      </dgm:t>
    </dgm:pt>
    <dgm:pt modelId="{5D4E3C0F-6DC8-4C7B-891D-7261092AD9D4}" type="parTrans" cxnId="{65E99180-89F1-4423-936A-152BE2B86D7C}">
      <dgm:prSet/>
      <dgm:spPr/>
      <dgm:t>
        <a:bodyPr/>
        <a:lstStyle/>
        <a:p>
          <a:endParaRPr lang="cs-CZ"/>
        </a:p>
      </dgm:t>
    </dgm:pt>
    <dgm:pt modelId="{7245E0D9-BCDE-4BD5-8B27-491F5D87EEC4}" type="pres">
      <dgm:prSet presAssocID="{248C7D5C-582E-4C2E-B3EE-4DD05FE630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8981796-514F-4A15-B23A-A57ADBAB06AF}" type="pres">
      <dgm:prSet presAssocID="{364EB3D2-A166-44B7-A655-C34FEA3229BB}" presName="composite" presStyleCnt="0"/>
      <dgm:spPr/>
    </dgm:pt>
    <dgm:pt modelId="{D7A67963-9628-4F5B-8F57-65B9320DED7B}" type="pres">
      <dgm:prSet presAssocID="{364EB3D2-A166-44B7-A655-C34FEA3229B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C98B0A-9F49-4DBA-942C-5BA0FEF84ECE}" type="pres">
      <dgm:prSet presAssocID="{364EB3D2-A166-44B7-A655-C34FEA3229B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B9B2CB-8F8B-4B06-9470-90B731BC0EEC}" type="pres">
      <dgm:prSet presAssocID="{49C9AC51-63AF-4934-9949-3A20735E58AF}" presName="sp" presStyleCnt="0"/>
      <dgm:spPr/>
    </dgm:pt>
    <dgm:pt modelId="{34552395-5D7E-4E5B-8D7B-E590324D0B53}" type="pres">
      <dgm:prSet presAssocID="{0B8E88B4-7877-4498-B763-4CD2AB206206}" presName="composite" presStyleCnt="0"/>
      <dgm:spPr/>
    </dgm:pt>
    <dgm:pt modelId="{EFC5B4E0-5BFC-44EF-97B7-972B70797941}" type="pres">
      <dgm:prSet presAssocID="{0B8E88B4-7877-4498-B763-4CD2AB20620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959306-29DA-4C39-B95E-B34AC759A602}" type="pres">
      <dgm:prSet presAssocID="{0B8E88B4-7877-4498-B763-4CD2AB20620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D58D97-275E-47CC-BB3B-099B2AE02DBD}" type="pres">
      <dgm:prSet presAssocID="{7AAD125A-13D4-41B9-8B4A-78E0D9B1A425}" presName="sp" presStyleCnt="0"/>
      <dgm:spPr/>
    </dgm:pt>
    <dgm:pt modelId="{5020F725-C74C-4DC2-9187-522F4A1A8B04}" type="pres">
      <dgm:prSet presAssocID="{DABF2E92-33C2-4271-8677-155C99E6C36D}" presName="composite" presStyleCnt="0"/>
      <dgm:spPr/>
    </dgm:pt>
    <dgm:pt modelId="{4233C5FB-9B1E-4C50-8D13-BD78728A95FC}" type="pres">
      <dgm:prSet presAssocID="{DABF2E92-33C2-4271-8677-155C99E6C36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D533B3-822D-469B-A212-ADAAC577EA1E}" type="pres">
      <dgm:prSet presAssocID="{DABF2E92-33C2-4271-8677-155C99E6C36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D4773F-E148-4275-9A1B-DFA6E4B1CEF0}" type="pres">
      <dgm:prSet presAssocID="{B6CEE7FA-04A8-44F2-AD7C-889F18874BA5}" presName="sp" presStyleCnt="0"/>
      <dgm:spPr/>
    </dgm:pt>
    <dgm:pt modelId="{54A350E0-0EF6-4038-947E-29D8D783092A}" type="pres">
      <dgm:prSet presAssocID="{5D98F354-5C84-488D-A397-45C6FC715D6C}" presName="composite" presStyleCnt="0"/>
      <dgm:spPr/>
    </dgm:pt>
    <dgm:pt modelId="{1E446905-9981-4885-8FD8-6D70F1CE774C}" type="pres">
      <dgm:prSet presAssocID="{5D98F354-5C84-488D-A397-45C6FC715D6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68481A-4B69-4FCC-B169-23CCD0034AE9}" type="pres">
      <dgm:prSet presAssocID="{5D98F354-5C84-488D-A397-45C6FC715D6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C2C006-5DAA-479C-B6F4-61B55321B572}" type="pres">
      <dgm:prSet presAssocID="{27568D8F-29DA-4530-95A1-240F1BBC826A}" presName="sp" presStyleCnt="0"/>
      <dgm:spPr/>
    </dgm:pt>
    <dgm:pt modelId="{EC151985-B8C4-4930-923D-522CAAF4AE64}" type="pres">
      <dgm:prSet presAssocID="{A2433407-76BC-402D-9595-AC6C0ED286A8}" presName="composite" presStyleCnt="0"/>
      <dgm:spPr/>
    </dgm:pt>
    <dgm:pt modelId="{84B9E379-6CAC-4E0B-B583-95B650FEB9EE}" type="pres">
      <dgm:prSet presAssocID="{A2433407-76BC-402D-9595-AC6C0ED286A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B7D58E-881C-4AF1-96C8-7A51032FBBD8}" type="pres">
      <dgm:prSet presAssocID="{A2433407-76BC-402D-9595-AC6C0ED286A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BB4E7D7-3BBC-455B-B38F-78DE4D2CA673}" srcId="{A2433407-76BC-402D-9595-AC6C0ED286A8}" destId="{8EA99A0B-CBF3-49C7-A507-42B1EEEF1888}" srcOrd="0" destOrd="0" parTransId="{4140C3CB-3AC3-4C84-82E9-72175754EC60}" sibTransId="{777203CE-9867-494A-A050-767FC94EB124}"/>
    <dgm:cxn modelId="{EA7732D1-590D-482F-AB32-095DC809A7A2}" type="presOf" srcId="{364EB3D2-A166-44B7-A655-C34FEA3229BB}" destId="{D7A67963-9628-4F5B-8F57-65B9320DED7B}" srcOrd="0" destOrd="0" presId="urn:microsoft.com/office/officeart/2005/8/layout/chevron2"/>
    <dgm:cxn modelId="{18757C3E-AADB-44F9-9879-A9F74C0A965B}" type="presOf" srcId="{DABF2E92-33C2-4271-8677-155C99E6C36D}" destId="{4233C5FB-9B1E-4C50-8D13-BD78728A95FC}" srcOrd="0" destOrd="0" presId="urn:microsoft.com/office/officeart/2005/8/layout/chevron2"/>
    <dgm:cxn modelId="{25CB74EC-54FE-4923-8DF1-E945BB2D28E2}" srcId="{248C7D5C-582E-4C2E-B3EE-4DD05FE63095}" destId="{DABF2E92-33C2-4271-8677-155C99E6C36D}" srcOrd="2" destOrd="0" parTransId="{8EBE6D40-EC4D-4610-A1A5-E195A318B7CA}" sibTransId="{B6CEE7FA-04A8-44F2-AD7C-889F18874BA5}"/>
    <dgm:cxn modelId="{F929B328-9D2E-4896-A778-C231B360025C}" srcId="{0B8E88B4-7877-4498-B763-4CD2AB206206}" destId="{2BC39529-252A-4927-8563-9C94A49DBBE3}" srcOrd="0" destOrd="0" parTransId="{16D36DA7-C0E3-438C-AC01-59908F85EE41}" sibTransId="{ED545C1F-7228-4439-8741-AA95321F4658}"/>
    <dgm:cxn modelId="{65E99180-89F1-4423-936A-152BE2B86D7C}" srcId="{248C7D5C-582E-4C2E-B3EE-4DD05FE63095}" destId="{0B8E88B4-7877-4498-B763-4CD2AB206206}" srcOrd="1" destOrd="0" parTransId="{5D4E3C0F-6DC8-4C7B-891D-7261092AD9D4}" sibTransId="{7AAD125A-13D4-41B9-8B4A-78E0D9B1A425}"/>
    <dgm:cxn modelId="{219211EC-BFC5-4CF8-9FF7-5405BDCAD2DA}" srcId="{DABF2E92-33C2-4271-8677-155C99E6C36D}" destId="{38EFB729-C2CE-4E60-A384-217270A0794D}" srcOrd="0" destOrd="0" parTransId="{5C8880CC-169D-40BB-A773-6F7F441AA080}" sibTransId="{FD9E9317-0520-4600-8773-6F465237BD6B}"/>
    <dgm:cxn modelId="{8356E2D9-E8EB-449D-ABED-6622D42F9101}" srcId="{248C7D5C-582E-4C2E-B3EE-4DD05FE63095}" destId="{364EB3D2-A166-44B7-A655-C34FEA3229BB}" srcOrd="0" destOrd="0" parTransId="{C31446F8-00A5-41EE-8D31-FE03D39580F5}" sibTransId="{49C9AC51-63AF-4934-9949-3A20735E58AF}"/>
    <dgm:cxn modelId="{37BE0B92-E343-488C-B01D-7F5906BBEF4D}" type="presOf" srcId="{2BC39529-252A-4927-8563-9C94A49DBBE3}" destId="{E9959306-29DA-4C39-B95E-B34AC759A602}" srcOrd="0" destOrd="0" presId="urn:microsoft.com/office/officeart/2005/8/layout/chevron2"/>
    <dgm:cxn modelId="{7D0DC8C9-EEBA-4EB2-8015-76DB2FD91D35}" type="presOf" srcId="{F25EBD1F-D029-4AD7-A4B9-049F14C3D763}" destId="{90C98B0A-9F49-4DBA-942C-5BA0FEF84ECE}" srcOrd="0" destOrd="0" presId="urn:microsoft.com/office/officeart/2005/8/layout/chevron2"/>
    <dgm:cxn modelId="{76C1894A-4D39-48CF-9877-416158C2063B}" type="presOf" srcId="{0B8E88B4-7877-4498-B763-4CD2AB206206}" destId="{EFC5B4E0-5BFC-44EF-97B7-972B70797941}" srcOrd="0" destOrd="0" presId="urn:microsoft.com/office/officeart/2005/8/layout/chevron2"/>
    <dgm:cxn modelId="{274514DD-606C-4759-8319-0E920F978C4A}" type="presOf" srcId="{A2433407-76BC-402D-9595-AC6C0ED286A8}" destId="{84B9E379-6CAC-4E0B-B583-95B650FEB9EE}" srcOrd="0" destOrd="0" presId="urn:microsoft.com/office/officeart/2005/8/layout/chevron2"/>
    <dgm:cxn modelId="{97D6D10D-4F27-4523-9099-E8158EDE9947}" srcId="{248C7D5C-582E-4C2E-B3EE-4DD05FE63095}" destId="{5D98F354-5C84-488D-A397-45C6FC715D6C}" srcOrd="3" destOrd="0" parTransId="{F98D1E0E-94D2-43A1-9076-C2E75D8DEF05}" sibTransId="{27568D8F-29DA-4530-95A1-240F1BBC826A}"/>
    <dgm:cxn modelId="{719AC96A-6483-4641-951D-2A8B5D128078}" type="presOf" srcId="{8EA99A0B-CBF3-49C7-A507-42B1EEEF1888}" destId="{E1B7D58E-881C-4AF1-96C8-7A51032FBBD8}" srcOrd="0" destOrd="0" presId="urn:microsoft.com/office/officeart/2005/8/layout/chevron2"/>
    <dgm:cxn modelId="{F02432E0-10E9-4114-8D77-D830006AC850}" srcId="{5D98F354-5C84-488D-A397-45C6FC715D6C}" destId="{2D4CA1FF-7A6F-4050-B01C-F1C1C084EC42}" srcOrd="0" destOrd="0" parTransId="{663F9539-BABF-48B9-AE04-2B39FC6741C1}" sibTransId="{9398D331-F5EF-4293-830D-6F2678DF2F3F}"/>
    <dgm:cxn modelId="{6A478857-1309-4BF6-BCD5-0F7315CEFD5F}" srcId="{248C7D5C-582E-4C2E-B3EE-4DD05FE63095}" destId="{A2433407-76BC-402D-9595-AC6C0ED286A8}" srcOrd="4" destOrd="0" parTransId="{D9736380-EDB5-4948-9F95-D89A1C883C99}" sibTransId="{51FA5AA7-8D12-4F5A-90C0-586FDCBACC17}"/>
    <dgm:cxn modelId="{1FAD87F1-0CFC-457E-AB49-1DC0A4A5D5F5}" type="presOf" srcId="{38EFB729-C2CE-4E60-A384-217270A0794D}" destId="{17D533B3-822D-469B-A212-ADAAC577EA1E}" srcOrd="0" destOrd="0" presId="urn:microsoft.com/office/officeart/2005/8/layout/chevron2"/>
    <dgm:cxn modelId="{79F10401-338A-465F-ADEF-90CE38EE8EA4}" srcId="{364EB3D2-A166-44B7-A655-C34FEA3229BB}" destId="{F25EBD1F-D029-4AD7-A4B9-049F14C3D763}" srcOrd="0" destOrd="0" parTransId="{BB5E515A-C7F2-41AB-9614-3E5C3053CBDE}" sibTransId="{C5E0CCC1-C701-492F-A7BD-D9D141296180}"/>
    <dgm:cxn modelId="{FAA313D9-AC4D-4AA3-A31C-5024D13A265B}" type="presOf" srcId="{5D98F354-5C84-488D-A397-45C6FC715D6C}" destId="{1E446905-9981-4885-8FD8-6D70F1CE774C}" srcOrd="0" destOrd="0" presId="urn:microsoft.com/office/officeart/2005/8/layout/chevron2"/>
    <dgm:cxn modelId="{BD08A251-F145-44E7-A889-7F8B40B281D6}" type="presOf" srcId="{248C7D5C-582E-4C2E-B3EE-4DD05FE63095}" destId="{7245E0D9-BCDE-4BD5-8B27-491F5D87EEC4}" srcOrd="0" destOrd="0" presId="urn:microsoft.com/office/officeart/2005/8/layout/chevron2"/>
    <dgm:cxn modelId="{B679CF08-1C2B-4C6B-9D30-6BC13C0AE941}" type="presOf" srcId="{2D4CA1FF-7A6F-4050-B01C-F1C1C084EC42}" destId="{C768481A-4B69-4FCC-B169-23CCD0034AE9}" srcOrd="0" destOrd="0" presId="urn:microsoft.com/office/officeart/2005/8/layout/chevron2"/>
    <dgm:cxn modelId="{B30767BB-DC57-4366-809B-F0B360621E95}" type="presParOf" srcId="{7245E0D9-BCDE-4BD5-8B27-491F5D87EEC4}" destId="{58981796-514F-4A15-B23A-A57ADBAB06AF}" srcOrd="0" destOrd="0" presId="urn:microsoft.com/office/officeart/2005/8/layout/chevron2"/>
    <dgm:cxn modelId="{266C9099-9379-4360-9C43-9AC7148770DA}" type="presParOf" srcId="{58981796-514F-4A15-B23A-A57ADBAB06AF}" destId="{D7A67963-9628-4F5B-8F57-65B9320DED7B}" srcOrd="0" destOrd="0" presId="urn:microsoft.com/office/officeart/2005/8/layout/chevron2"/>
    <dgm:cxn modelId="{488EEB6D-A1EF-4990-B363-BB6B00649AD8}" type="presParOf" srcId="{58981796-514F-4A15-B23A-A57ADBAB06AF}" destId="{90C98B0A-9F49-4DBA-942C-5BA0FEF84ECE}" srcOrd="1" destOrd="0" presId="urn:microsoft.com/office/officeart/2005/8/layout/chevron2"/>
    <dgm:cxn modelId="{4134412E-3EF3-4FBD-B782-084AA21E1181}" type="presParOf" srcId="{7245E0D9-BCDE-4BD5-8B27-491F5D87EEC4}" destId="{3FB9B2CB-8F8B-4B06-9470-90B731BC0EEC}" srcOrd="1" destOrd="0" presId="urn:microsoft.com/office/officeart/2005/8/layout/chevron2"/>
    <dgm:cxn modelId="{54F0F14F-2A6B-4139-8F5C-7E13017623D5}" type="presParOf" srcId="{7245E0D9-BCDE-4BD5-8B27-491F5D87EEC4}" destId="{34552395-5D7E-4E5B-8D7B-E590324D0B53}" srcOrd="2" destOrd="0" presId="urn:microsoft.com/office/officeart/2005/8/layout/chevron2"/>
    <dgm:cxn modelId="{477B1DA3-B2D3-4FCF-9F30-4AF7A9C18C17}" type="presParOf" srcId="{34552395-5D7E-4E5B-8D7B-E590324D0B53}" destId="{EFC5B4E0-5BFC-44EF-97B7-972B70797941}" srcOrd="0" destOrd="0" presId="urn:microsoft.com/office/officeart/2005/8/layout/chevron2"/>
    <dgm:cxn modelId="{3712D3D7-2D7F-46BE-B58E-6050F4FD223A}" type="presParOf" srcId="{34552395-5D7E-4E5B-8D7B-E590324D0B53}" destId="{E9959306-29DA-4C39-B95E-B34AC759A602}" srcOrd="1" destOrd="0" presId="urn:microsoft.com/office/officeart/2005/8/layout/chevron2"/>
    <dgm:cxn modelId="{AD5175C1-963C-42E9-9B16-4CF4D0CCF5C1}" type="presParOf" srcId="{7245E0D9-BCDE-4BD5-8B27-491F5D87EEC4}" destId="{A0D58D97-275E-47CC-BB3B-099B2AE02DBD}" srcOrd="3" destOrd="0" presId="urn:microsoft.com/office/officeart/2005/8/layout/chevron2"/>
    <dgm:cxn modelId="{52519386-DF24-435D-A52F-B26053DA1B97}" type="presParOf" srcId="{7245E0D9-BCDE-4BD5-8B27-491F5D87EEC4}" destId="{5020F725-C74C-4DC2-9187-522F4A1A8B04}" srcOrd="4" destOrd="0" presId="urn:microsoft.com/office/officeart/2005/8/layout/chevron2"/>
    <dgm:cxn modelId="{918290B2-6551-4C96-98B7-C75BC1B27D81}" type="presParOf" srcId="{5020F725-C74C-4DC2-9187-522F4A1A8B04}" destId="{4233C5FB-9B1E-4C50-8D13-BD78728A95FC}" srcOrd="0" destOrd="0" presId="urn:microsoft.com/office/officeart/2005/8/layout/chevron2"/>
    <dgm:cxn modelId="{F86BC71A-89FE-4A1F-91C0-C3D064BC8670}" type="presParOf" srcId="{5020F725-C74C-4DC2-9187-522F4A1A8B04}" destId="{17D533B3-822D-469B-A212-ADAAC577EA1E}" srcOrd="1" destOrd="0" presId="urn:microsoft.com/office/officeart/2005/8/layout/chevron2"/>
    <dgm:cxn modelId="{82E0338F-6C5E-4965-ACE2-EF1175909B74}" type="presParOf" srcId="{7245E0D9-BCDE-4BD5-8B27-491F5D87EEC4}" destId="{E8D4773F-E148-4275-9A1B-DFA6E4B1CEF0}" srcOrd="5" destOrd="0" presId="urn:microsoft.com/office/officeart/2005/8/layout/chevron2"/>
    <dgm:cxn modelId="{BB0A18CA-A605-4BD9-A890-5026A7A19237}" type="presParOf" srcId="{7245E0D9-BCDE-4BD5-8B27-491F5D87EEC4}" destId="{54A350E0-0EF6-4038-947E-29D8D783092A}" srcOrd="6" destOrd="0" presId="urn:microsoft.com/office/officeart/2005/8/layout/chevron2"/>
    <dgm:cxn modelId="{21BC0DAD-7A82-47E3-9CAB-962EC45C6CA5}" type="presParOf" srcId="{54A350E0-0EF6-4038-947E-29D8D783092A}" destId="{1E446905-9981-4885-8FD8-6D70F1CE774C}" srcOrd="0" destOrd="0" presId="urn:microsoft.com/office/officeart/2005/8/layout/chevron2"/>
    <dgm:cxn modelId="{247B8921-CFE8-4F53-862F-313D945BB0E8}" type="presParOf" srcId="{54A350E0-0EF6-4038-947E-29D8D783092A}" destId="{C768481A-4B69-4FCC-B169-23CCD0034AE9}" srcOrd="1" destOrd="0" presId="urn:microsoft.com/office/officeart/2005/8/layout/chevron2"/>
    <dgm:cxn modelId="{CEB895C6-3FDE-4993-A576-F29790FDF32A}" type="presParOf" srcId="{7245E0D9-BCDE-4BD5-8B27-491F5D87EEC4}" destId="{CAC2C006-5DAA-479C-B6F4-61B55321B572}" srcOrd="7" destOrd="0" presId="urn:microsoft.com/office/officeart/2005/8/layout/chevron2"/>
    <dgm:cxn modelId="{D0E6A4E1-B124-4FBD-B775-73D925E4EEFA}" type="presParOf" srcId="{7245E0D9-BCDE-4BD5-8B27-491F5D87EEC4}" destId="{EC151985-B8C4-4930-923D-522CAAF4AE64}" srcOrd="8" destOrd="0" presId="urn:microsoft.com/office/officeart/2005/8/layout/chevron2"/>
    <dgm:cxn modelId="{3C1DD06A-3079-415C-94A5-B41DEB6FD92A}" type="presParOf" srcId="{EC151985-B8C4-4930-923D-522CAAF4AE64}" destId="{84B9E379-6CAC-4E0B-B583-95B650FEB9EE}" srcOrd="0" destOrd="0" presId="urn:microsoft.com/office/officeart/2005/8/layout/chevron2"/>
    <dgm:cxn modelId="{6A09B6BB-260F-4BF6-9FB0-762C35C9DD8B}" type="presParOf" srcId="{EC151985-B8C4-4930-923D-522CAAF4AE64}" destId="{E1B7D58E-881C-4AF1-96C8-7A51032FBB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67963-9628-4F5B-8F57-65B9320DED7B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</a:t>
          </a:r>
          <a:endParaRPr lang="cs-CZ" sz="1800" kern="1200" dirty="0"/>
        </a:p>
      </dsp:txBody>
      <dsp:txXfrm rot="-5400000">
        <a:off x="1" y="319448"/>
        <a:ext cx="635496" cy="272355"/>
      </dsp:txXfrm>
    </dsp:sp>
    <dsp:sp modelId="{90C98B0A-9F49-4DBA-942C-5BA0FEF84ECE}">
      <dsp:nvSpPr>
        <dsp:cNvPr id="0" name=""/>
        <dsp:cNvSpPr/>
      </dsp:nvSpPr>
      <dsp:spPr>
        <a:xfrm rot="5400000">
          <a:off x="3070696" y="-243349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 Stanovení cílů, výzkumné otázky</a:t>
          </a:r>
          <a:endParaRPr lang="cs-CZ" sz="1800" kern="1200" dirty="0"/>
        </a:p>
      </dsp:txBody>
      <dsp:txXfrm rot="-5400000">
        <a:off x="635496" y="30507"/>
        <a:ext cx="5431697" cy="532491"/>
      </dsp:txXfrm>
    </dsp:sp>
    <dsp:sp modelId="{EFC5B4E0-5BFC-44EF-97B7-972B70797941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</a:t>
          </a:r>
          <a:endParaRPr lang="cs-CZ" sz="1800" kern="1200" dirty="0"/>
        </a:p>
      </dsp:txBody>
      <dsp:txXfrm rot="-5400000">
        <a:off x="1" y="1107635"/>
        <a:ext cx="635496" cy="272355"/>
      </dsp:txXfrm>
    </dsp:sp>
    <dsp:sp modelId="{E9959306-29DA-4C39-B95E-B34AC759A602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 Definice základních pojmů, konceptualizace a operacionalizace</a:t>
          </a:r>
          <a:endParaRPr lang="cs-CZ" sz="1800" kern="1200" dirty="0"/>
        </a:p>
      </dsp:txBody>
      <dsp:txXfrm rot="-5400000">
        <a:off x="635496" y="818694"/>
        <a:ext cx="5431697" cy="532491"/>
      </dsp:txXfrm>
    </dsp:sp>
    <dsp:sp modelId="{4233C5FB-9B1E-4C50-8D13-BD78728A95FC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C</a:t>
          </a:r>
          <a:endParaRPr lang="cs-CZ" sz="1800" kern="1200" dirty="0"/>
        </a:p>
      </dsp:txBody>
      <dsp:txXfrm rot="-5400000">
        <a:off x="1" y="1895821"/>
        <a:ext cx="635496" cy="272355"/>
      </dsp:txXfrm>
    </dsp:sp>
    <dsp:sp modelId="{17D533B3-822D-469B-A212-ADAAC577EA1E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b="1" kern="1200" dirty="0" smtClean="0">
              <a:latin typeface="Calibri" panose="020F0502020204030204" pitchFamily="34" charset="0"/>
            </a:rPr>
            <a:t>Tvorba designu výzkumu</a:t>
          </a:r>
          <a:endParaRPr lang="cs-CZ" sz="1800" kern="1200" dirty="0"/>
        </a:p>
      </dsp:txBody>
      <dsp:txXfrm rot="-5400000">
        <a:off x="635496" y="1606881"/>
        <a:ext cx="5431697" cy="532491"/>
      </dsp:txXfrm>
    </dsp:sp>
    <dsp:sp modelId="{1E446905-9981-4885-8FD8-6D70F1CE774C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</a:t>
          </a:r>
          <a:endParaRPr lang="cs-CZ" sz="1800" kern="1200" dirty="0"/>
        </a:p>
      </dsp:txBody>
      <dsp:txXfrm rot="-5400000">
        <a:off x="1" y="2684008"/>
        <a:ext cx="635496" cy="272355"/>
      </dsp:txXfrm>
    </dsp:sp>
    <dsp:sp modelId="{C768481A-4B69-4FCC-B169-23CCD0034AE9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smtClean="0">
              <a:latin typeface="Calibri" panose="020F0502020204030204" pitchFamily="34" charset="0"/>
            </a:rPr>
            <a:t>Volba vhodné výzkumné metody (metod)</a:t>
          </a:r>
          <a:endParaRPr lang="cs-CZ" sz="1800" kern="1200"/>
        </a:p>
      </dsp:txBody>
      <dsp:txXfrm rot="-5400000">
        <a:off x="635496" y="2395067"/>
        <a:ext cx="5431697" cy="532491"/>
      </dsp:txXfrm>
    </dsp:sp>
    <dsp:sp modelId="{84B9E379-6CAC-4E0B-B583-95B650FEB9EE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</a:t>
          </a:r>
          <a:endParaRPr lang="cs-CZ" sz="1800" kern="1200" dirty="0"/>
        </a:p>
      </dsp:txBody>
      <dsp:txXfrm rot="-5400000">
        <a:off x="1" y="3472195"/>
        <a:ext cx="635496" cy="272355"/>
      </dsp:txXfrm>
    </dsp:sp>
    <dsp:sp modelId="{E1B7D58E-881C-4AF1-96C8-7A51032FBBD8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Plánování realizace výzkumu a posouzení realizovatelnosti</a:t>
          </a:r>
          <a:endParaRPr lang="cs-CZ" sz="1800" kern="1200" dirty="0"/>
        </a:p>
      </dsp:txBody>
      <dsp:txXfrm rot="-5400000">
        <a:off x="635496" y="3183253"/>
        <a:ext cx="5431697" cy="532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10393C-2C22-41FE-9F25-5275A41921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21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79A0-8F86-42B2-8DA3-DD6D8B068ECF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5972F-7753-418A-A1E6-A060ACB832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7759-1ECE-4527-A9B4-4734F7B5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2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98A70-EDDD-412A-9B21-F3AF6FC55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26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B223-6E07-423C-B7DC-39402B95D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32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609C3-D1FF-4FD7-BD4C-5D494D9CC6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39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7585C-1ED0-4B8A-A9DC-B5A321825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0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C246-4D3B-404F-9C4B-91CE290E0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1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0DBDC-6055-4297-908D-CDD249E5E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30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BF24-E02F-4770-B3A9-CF2C85D8D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6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E91D6-04E6-4122-9CB0-6ACC7DC18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3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DDB22-8CDE-4102-91CE-23072ACC9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C884E-4AB4-4816-A960-E6EF44FA1A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3A96-6658-4B21-925B-A8BC06CA1E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8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CF8EF6-D697-4A26-84EC-CB2C14791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>
                <a:latin typeface="Calibri" panose="020F0502020204030204" pitchFamily="34" charset="0"/>
              </a:rPr>
              <a:t>Výzkumný design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400" dirty="0" smtClean="0">
                <a:latin typeface="Calibri" panose="020F0502020204030204" pitchFamily="34" charset="0"/>
              </a:rPr>
              <a:t>Mgr. Ondřej Hora, Ph.D.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55776" y="692695"/>
            <a:ext cx="37430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VPL590 Kvantitativní výzkum</a:t>
            </a:r>
          </a:p>
          <a:p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    (jarní semestr 2018)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27759-1ECE-4527-A9B4-4734F7B523F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smtClean="0"/>
          </a:p>
        </p:txBody>
      </p:sp>
      <p:pic>
        <p:nvPicPr>
          <p:cNvPr id="9220" name="Picture 6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496300" cy="568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11560" y="812439"/>
            <a:ext cx="35655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Vysvětlení příčin rozvodovosti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Tvorba designu 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výzkumu (3 základní otázky)</a:t>
            </a:r>
            <a:endParaRPr lang="cs-CZ" altLang="cs-CZ" sz="2000" b="1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Co</a:t>
            </a:r>
            <a:r>
              <a:rPr lang="cs-CZ" altLang="cs-CZ" sz="2000" u="sng" dirty="0">
                <a:latin typeface="Calibri" panose="020F0502020204030204" pitchFamily="34" charset="0"/>
              </a:rPr>
              <a:t>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 koho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Výzkumná jednotka (</a:t>
            </a:r>
            <a:r>
              <a:rPr lang="en-US" altLang="cs-CZ" sz="2000" dirty="0" smtClean="0">
                <a:latin typeface="Calibri" panose="020F0502020204030204" pitchFamily="34" charset="0"/>
              </a:rPr>
              <a:t>unit of analysis</a:t>
            </a:r>
            <a:r>
              <a:rPr lang="cs-CZ" altLang="cs-CZ" sz="2000" dirty="0" smtClean="0">
                <a:latin typeface="Calibri" panose="020F0502020204030204" pitchFamily="34" charset="0"/>
              </a:rPr>
              <a:t>) = koho se výzkumník ptá.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Základní </a:t>
            </a:r>
            <a:r>
              <a:rPr lang="cs-CZ" altLang="cs-CZ" sz="2000" dirty="0">
                <a:latin typeface="Calibri" panose="020F0502020204030204" pitchFamily="34" charset="0"/>
              </a:rPr>
              <a:t>výzkumnou jednotkou mohou být jednotlivé osoby nebo kategorie (</a:t>
            </a:r>
            <a:r>
              <a:rPr lang="cs-CZ" altLang="cs-CZ" sz="2000" dirty="0" err="1">
                <a:latin typeface="Calibri" panose="020F0502020204030204" pitchFamily="34" charset="0"/>
              </a:rPr>
              <a:t>Singleton</a:t>
            </a:r>
            <a:r>
              <a:rPr lang="cs-CZ" altLang="cs-CZ" sz="2000" dirty="0">
                <a:latin typeface="Calibri" panose="020F0502020204030204" pitchFamily="34" charset="0"/>
              </a:rPr>
              <a:t> a </a:t>
            </a:r>
            <a:r>
              <a:rPr lang="cs-CZ" altLang="cs-CZ" sz="2000" dirty="0" err="1">
                <a:latin typeface="Calibri" panose="020F0502020204030204" pitchFamily="34" charset="0"/>
              </a:rPr>
              <a:t>Strais</a:t>
            </a:r>
            <a:r>
              <a:rPr lang="cs-CZ" altLang="cs-CZ" sz="2000" dirty="0">
                <a:latin typeface="Calibri" panose="020F0502020204030204" pitchFamily="34" charset="0"/>
              </a:rPr>
              <a:t> 1999).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 sociálních vědách často zkoumáme lidi (populace, skupiny, jednotlivce), instituce (organizace) nebo např. dokumenty.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O kom (o čem) chceme učinit závěry?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nemusí být totožné</a:t>
            </a:r>
            <a:r>
              <a:rPr lang="cs-CZ" altLang="cs-CZ" sz="2000" dirty="0">
                <a:latin typeface="Calibri" panose="020F0502020204030204" pitchFamily="34" charset="0"/>
              </a:rPr>
              <a:t>. </a:t>
            </a:r>
            <a:r>
              <a:rPr lang="cs-CZ" altLang="cs-CZ" sz="2000" dirty="0" smtClean="0">
                <a:latin typeface="Calibri" panose="020F0502020204030204" pitchFamily="34" charset="0"/>
              </a:rPr>
              <a:t>respondenti </a:t>
            </a:r>
            <a:r>
              <a:rPr lang="cs-CZ" altLang="cs-CZ" sz="2000" dirty="0">
                <a:latin typeface="Calibri" panose="020F0502020204030204" pitchFamily="34" charset="0"/>
              </a:rPr>
              <a:t>= lidé </a:t>
            </a:r>
            <a:r>
              <a:rPr lang="cs-CZ" altLang="cs-CZ" sz="2000" dirty="0" smtClean="0">
                <a:latin typeface="Calibri" panose="020F0502020204030204" pitchFamily="34" charset="0"/>
              </a:rPr>
              <a:t>s </a:t>
            </a:r>
            <a:r>
              <a:rPr lang="cs-CZ" altLang="cs-CZ" sz="2000" dirty="0">
                <a:latin typeface="Calibri" panose="020F0502020204030204" pitchFamily="34" charset="0"/>
              </a:rPr>
              <a:t>anorexií, informanti = </a:t>
            </a:r>
            <a:r>
              <a:rPr lang="cs-CZ" altLang="cs-CZ" sz="2000" dirty="0" smtClean="0">
                <a:latin typeface="Calibri" panose="020F0502020204030204" pitchFamily="34" charset="0"/>
              </a:rPr>
              <a:t>lékaři / situace rodiny přes jediného </a:t>
            </a:r>
            <a:r>
              <a:rPr lang="cs-CZ" altLang="cs-CZ" sz="2000" dirty="0" smtClean="0">
                <a:latin typeface="Calibri" panose="020F0502020204030204" pitchFamily="34" charset="0"/>
              </a:rPr>
              <a:t>informanta.</a:t>
            </a: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21823"/>
              </p:ext>
            </p:extLst>
          </p:nvPr>
        </p:nvGraphicFramePr>
        <p:xfrm>
          <a:off x="1619672" y="3212976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Kategorie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Otázka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předmět zájmu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co chceme zkoumat?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anorexie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u koho se vyskytuje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čí</a:t>
                      </a:r>
                      <a:r>
                        <a:rPr lang="cs-CZ" baseline="0" dirty="0" smtClean="0">
                          <a:latin typeface="Calibri" panose="020F0502020204030204" pitchFamily="34" charset="0"/>
                        </a:rPr>
                        <a:t> vlastnost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lidé s anorexií, lidé ohrožení anorexií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jednotka zjišťování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cs-CZ" baseline="0" dirty="0" smtClean="0">
                          <a:latin typeface="Calibri" panose="020F0502020204030204" pitchFamily="34" charset="0"/>
                        </a:rPr>
                        <a:t> koho to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lékař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6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b="1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Co</a:t>
            </a:r>
            <a:r>
              <a:rPr lang="cs-CZ" altLang="cs-CZ" sz="2000" u="sng" dirty="0">
                <a:latin typeface="Calibri" panose="020F0502020204030204" pitchFamily="34" charset="0"/>
              </a:rPr>
              <a:t>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 koho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Někdy potřebujeme zkoumat právě i ty osoby, u kterých se náš předmět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zkoumání nevyskytuje</a:t>
            </a:r>
            <a:r>
              <a:rPr lang="cs-CZ" altLang="cs-CZ" sz="2000" dirty="0" smtClean="0">
                <a:latin typeface="Calibri" panose="020F0502020204030204" pitchFamily="34" charset="0"/>
              </a:rPr>
              <a:t> (tzv. srovnávací rámec = děti z rozvedených a nerozvedených rodin)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Určím taková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kritéria výběru</a:t>
            </a:r>
            <a:r>
              <a:rPr lang="cs-CZ" altLang="cs-CZ" sz="2000" dirty="0" smtClean="0">
                <a:latin typeface="Calibri" panose="020F0502020204030204" pitchFamily="34" charset="0"/>
              </a:rPr>
              <a:t>, abych dosáhl svého poznávacího cíle (např. pohlaví, věk, rozvod rodičů…). Odlišil ty, které chceme zkoumat od těch, které zkoumat nechceme.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Musíme určit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metodu zařazení</a:t>
            </a:r>
            <a:r>
              <a:rPr lang="cs-CZ" altLang="cs-CZ" sz="2000" dirty="0" smtClean="0">
                <a:latin typeface="Calibri" panose="020F0502020204030204" pitchFamily="34" charset="0"/>
              </a:rPr>
              <a:t> jednotlivých případů do výzkumného vzorku či do jednotlivých skupin výzkumného vzorku (náhodný a/nebo záměrný výběr?).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>
                <a:latin typeface="Calibri" panose="020F0502020204030204" pitchFamily="34" charset="0"/>
              </a:rPr>
              <a:t>Kde to chceme zkoumat?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Geografické vymezení (konkrétní město, čtvrť, celá ČR, firma…)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Též jako nalezení místa, kde bude možné výzkum provést (Alexander a </a:t>
            </a:r>
            <a:r>
              <a:rPr lang="cs-CZ" altLang="cs-CZ" sz="2000" dirty="0" err="1">
                <a:latin typeface="Calibri" panose="020F0502020204030204" pitchFamily="34" charset="0"/>
              </a:rPr>
              <a:t>Solomon</a:t>
            </a:r>
            <a:r>
              <a:rPr lang="cs-CZ" altLang="cs-CZ" sz="2000" dirty="0">
                <a:latin typeface="Calibri" panose="020F0502020204030204" pitchFamily="34" charset="0"/>
              </a:rPr>
              <a:t> 2006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Význam kulturních aspektů (komparativní výzkum)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30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Kdy, jak dlouho, kolikrát to chceme zkoumat?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Určení časových bodů (hranic) pro </a:t>
            </a:r>
            <a:r>
              <a:rPr lang="cs-CZ" altLang="cs-CZ" sz="2000" dirty="0" smtClean="0">
                <a:latin typeface="Calibri" panose="020F0502020204030204" pitchFamily="34" charset="0"/>
              </a:rPr>
              <a:t>výzkum (kolik a kdy)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případech nestačí k průkaznosti výsledků zkoumat v jednom časovém bodě (může být potřeba i více než dva)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…zda moje výzkumná otázka vyžaduje opakované šetření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Stanovujeme období mezi časovými body (nějaká událost, uběhlo dostatek času</a:t>
            </a:r>
            <a:r>
              <a:rPr lang="cs-CZ" altLang="cs-CZ" sz="2000" dirty="0" smtClean="0">
                <a:latin typeface="Calibri" panose="020F0502020204030204" pitchFamily="34" charset="0"/>
              </a:rPr>
              <a:t>), v některých případech kontinuální měření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Některé modely kvantitativního výzkumu využívají sledování „trvání“. Tj. je měřena délka času do určité události.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Jaká byla míra chudoby dětí v ČR v roce 2014?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 se změnila míra chudoby dětí v ČR v letech 2004 až 2014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 dlouho trvalo, než si nezaměstnaní našli práci?</a:t>
            </a: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Výsledný design je kombinací výše uvedených hledisek.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2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>
                <a:latin typeface="Calibri" panose="020F0502020204030204" pitchFamily="34" charset="0"/>
              </a:rPr>
              <a:t>D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) Výzkumné metody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Jakým způsobem to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volíme přístup podle povahy výzkumného problému.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Někdy je mylně zaměňován design a výzkumná metoda nebo technika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Např. jeden design a pak </a:t>
            </a:r>
            <a:r>
              <a:rPr lang="cs-CZ" altLang="cs-CZ" sz="2000" dirty="0">
                <a:latin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</a:rPr>
              <a:t>egresní analýza či prosté srovnání průměrů.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 jednom výzkumném designu může být využito i více metod a technik (pak hovoříme 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smíšeném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Vztah mezi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designem, metodou, technikou analýzy a výsledky</a:t>
            </a:r>
            <a:r>
              <a:rPr lang="cs-CZ" altLang="cs-CZ" sz="2000" dirty="0" smtClean="0">
                <a:latin typeface="Calibri" panose="020F0502020204030204" pitchFamily="34" charset="0"/>
              </a:rPr>
              <a:t>. Často </a:t>
            </a:r>
            <a:r>
              <a:rPr lang="cs-CZ" altLang="cs-CZ" sz="2000" dirty="0">
                <a:latin typeface="Calibri" panose="020F0502020204030204" pitchFamily="34" charset="0"/>
              </a:rPr>
              <a:t>se očekává vliv designu na </a:t>
            </a:r>
            <a:r>
              <a:rPr lang="cs-CZ" altLang="cs-CZ" sz="2000" dirty="0" smtClean="0">
                <a:latin typeface="Calibri" panose="020F0502020204030204" pitchFamily="34" charset="0"/>
              </a:rPr>
              <a:t>výsledek </a:t>
            </a:r>
            <a:r>
              <a:rPr lang="cs-CZ" altLang="cs-CZ" sz="2000" dirty="0">
                <a:latin typeface="Calibri" panose="020F0502020204030204" pitchFamily="34" charset="0"/>
              </a:rPr>
              <a:t>– zvláště v </a:t>
            </a:r>
            <a:r>
              <a:rPr lang="cs-CZ" altLang="cs-CZ" sz="2000" dirty="0" smtClean="0">
                <a:latin typeface="Calibri" panose="020F0502020204030204" pitchFamily="34" charset="0"/>
              </a:rPr>
              <a:t>hodnocení programů </a:t>
            </a:r>
            <a:r>
              <a:rPr lang="cs-CZ" altLang="cs-CZ" sz="2000" dirty="0">
                <a:latin typeface="Calibri" panose="020F0502020204030204" pitchFamily="34" charset="0"/>
              </a:rPr>
              <a:t>(očekávání, že lepší design zlepší důvěryhodnost </a:t>
            </a:r>
            <a:r>
              <a:rPr lang="cs-CZ" altLang="cs-CZ" sz="2000" dirty="0" smtClean="0">
                <a:latin typeface="Calibri" panose="020F0502020204030204" pitchFamily="34" charset="0"/>
              </a:rPr>
              <a:t>výsledků).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Důležitá jsou dvě základní kritéria „platnosti“ výsledků = validita a reliabilita.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5) Plánování realizace výzkumu a realizovatelnost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Netýká se již přímo designu, ale je dobré také zvážit: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Konkrétní postup, jak to uděláme</a:t>
            </a:r>
            <a:r>
              <a:rPr lang="cs-CZ" altLang="cs-CZ" sz="2000" dirty="0" smtClean="0">
                <a:latin typeface="Calibri" panose="020F0502020204030204" pitchFamily="34" charset="0"/>
              </a:rPr>
              <a:t> (výběr vzorku, kdy bude realizováno, tvoříme časový plán)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Praktické aspekty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 (realizovatelnost) z hlediska: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a) času, časové náročnosti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b) finančních prostředků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c) personálních kapacit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d) etických aspektů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e) dosažitelnosti subjektů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</a:t>
            </a:r>
            <a:r>
              <a:rPr lang="cs-CZ" altLang="cs-CZ" sz="2000" dirty="0" smtClean="0">
                <a:latin typeface="Calibri" panose="020F0502020204030204" pitchFamily="34" charset="0"/>
              </a:rPr>
              <a:t>f) povolení a jiných legálních povinností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Musíme to všechno propojit (vrátit se ke všem předchozím bodům)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 praxi často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problémy realizovat + dodržet design</a:t>
            </a:r>
            <a:r>
              <a:rPr lang="cs-CZ" altLang="cs-CZ" sz="2000" dirty="0" smtClean="0">
                <a:latin typeface="Calibri" panose="020F0502020204030204" pitchFamily="34" charset="0"/>
              </a:rPr>
              <a:t> (problém </a:t>
            </a:r>
            <a:r>
              <a:rPr lang="cs-CZ" altLang="cs-CZ" sz="2000" dirty="0" smtClean="0">
                <a:latin typeface="Calibri" panose="020F0502020204030204" pitchFamily="34" charset="0"/>
              </a:rPr>
              <a:t>„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fidelity</a:t>
            </a:r>
            <a:r>
              <a:rPr lang="cs-CZ" altLang="cs-CZ" sz="2000" dirty="0" smtClean="0">
                <a:latin typeface="Calibri" panose="020F0502020204030204" pitchFamily="34" charset="0"/>
              </a:rPr>
              <a:t>“) </a:t>
            </a:r>
            <a:r>
              <a:rPr lang="cs-CZ" altLang="cs-CZ" sz="2000" dirty="0" smtClean="0">
                <a:latin typeface="Calibri" panose="020F0502020204030204" pitchFamily="34" charset="0"/>
              </a:rPr>
              <a:t>zvláště u ambiciózních projektů – např. realizátoři nedělají, jak bylo naplánováno, neočekávané okolnosti, nízká návratnost dotazníků, nedodržení termínů sběru dat (Alexander a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Solomon</a:t>
            </a:r>
            <a:r>
              <a:rPr lang="cs-CZ" altLang="cs-CZ" sz="2000" dirty="0" smtClean="0">
                <a:latin typeface="Calibri" panose="020F0502020204030204" pitchFamily="34" charset="0"/>
              </a:rPr>
              <a:t> 2006)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Různé typy výzkumných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Základní hledisko: </a:t>
            </a:r>
            <a:r>
              <a:rPr lang="cs-CZ" altLang="cs-CZ" sz="2000" dirty="0">
                <a:latin typeface="Calibri" panose="020F0502020204030204" pitchFamily="34" charset="0"/>
              </a:rPr>
              <a:t>e</a:t>
            </a:r>
            <a:r>
              <a:rPr lang="cs-CZ" altLang="cs-CZ" sz="2000" dirty="0" smtClean="0">
                <a:latin typeface="Calibri" panose="020F0502020204030204" pitchFamily="34" charset="0"/>
              </a:rPr>
              <a:t>xperimentální/neexperimentální (též </a:t>
            </a:r>
            <a:r>
              <a:rPr lang="en-US" altLang="cs-CZ" sz="2000" dirty="0" smtClean="0">
                <a:latin typeface="Calibri" panose="020F0502020204030204" pitchFamily="34" charset="0"/>
              </a:rPr>
              <a:t>field 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Teorie sociální vědy vymezuje těchto pět základních typů designu kvantitativního výzkumu: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experimentální a kvazi-experimentální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průřezový (</a:t>
            </a:r>
            <a:r>
              <a:rPr lang="en-US" altLang="cs-CZ" sz="2000" dirty="0" smtClean="0">
                <a:latin typeface="Calibri" panose="020F0502020204030204" pitchFamily="34" charset="0"/>
              </a:rPr>
              <a:t>cross-sectional</a:t>
            </a:r>
            <a:r>
              <a:rPr lang="cs-CZ" altLang="cs-CZ" sz="2000" dirty="0" smtClean="0">
                <a:latin typeface="Calibri" panose="020F0502020204030204" pitchFamily="34" charset="0"/>
              </a:rPr>
              <a:t>) – např. </a:t>
            </a:r>
            <a:r>
              <a:rPr lang="en-US" altLang="cs-CZ" sz="2000" dirty="0" smtClean="0">
                <a:latin typeface="Calibri" panose="020F0502020204030204" pitchFamily="34" charset="0"/>
              </a:rPr>
              <a:t>survey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longitudinální – např. kohortní a panelový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srovnávací (komparativní)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případech v praxi jsou výzkumy na pomezí dvou výzkumných designu.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92697"/>
            <a:ext cx="7715250" cy="25922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Diagram znázornění výzkumného designu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Vyjadřuje grafické znázornění konkrétního výzkumného designu za pomoci značek či schémat. 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To je významné, pokud je výzkum složitější (např. probíhá ve více obdobích, obsahuje více skupin).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může obsahovat informace: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/>
          </a:p>
          <a:p>
            <a:pPr marL="0" indent="0" eaLnBrk="1" hangingPunct="1">
              <a:buNone/>
            </a:pPr>
            <a:endParaRPr lang="cs-CZ" altLang="cs-CZ" sz="2400" dirty="0" smtClean="0"/>
          </a:p>
          <a:p>
            <a:pPr marL="609600" indent="-609600" eaLnBrk="1" hangingPunct="1">
              <a:buFontTx/>
              <a:buNone/>
            </a:pPr>
            <a:endParaRPr lang="cs-CZ" altLang="cs-CZ" sz="2400" dirty="0" smtClean="0"/>
          </a:p>
        </p:txBody>
      </p:sp>
      <p:graphicFrame>
        <p:nvGraphicFramePr>
          <p:cNvPr id="54294" name="Group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6258148"/>
              </p:ext>
            </p:extLst>
          </p:nvPr>
        </p:nvGraphicFramePr>
        <p:xfrm>
          <a:off x="539750" y="4005263"/>
          <a:ext cx="8147050" cy="2120901"/>
        </p:xfrm>
        <a:graphic>
          <a:graphicData uri="http://schemas.openxmlformats.org/drawingml/2006/table">
            <a:tbl>
              <a:tblPr/>
              <a:tblGrid>
                <a:gridCol w="407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věcech, které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= intervence (důležitá je kontrola nad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tom, koho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definice skupin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čase a místě, kde to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měření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609C3-D1FF-4FD7-BD4C-5D494D9CC60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000" b="1" dirty="0" smtClean="0">
                <a:latin typeface="Calibri" panose="020F0502020204030204" pitchFamily="34" charset="0"/>
              </a:rPr>
              <a:t>průřezový (</a:t>
            </a:r>
            <a:r>
              <a:rPr lang="en-US" altLang="cs-CZ" sz="2000" b="1" dirty="0" smtClean="0">
                <a:latin typeface="Calibri" panose="020F0502020204030204" pitchFamily="34" charset="0"/>
              </a:rPr>
              <a:t>cross-sectional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) design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zkoumá </a:t>
            </a:r>
            <a:r>
              <a:rPr lang="cs-CZ" altLang="cs-CZ" sz="2000" dirty="0" smtClean="0">
                <a:latin typeface="Calibri" panose="020F0502020204030204" pitchFamily="34" charset="0"/>
              </a:rPr>
              <a:t>více </a:t>
            </a:r>
            <a:r>
              <a:rPr lang="cs-CZ" altLang="cs-CZ" sz="2000" dirty="0" smtClean="0">
                <a:latin typeface="Calibri" panose="020F0502020204030204" pitchFamily="34" charset="0"/>
              </a:rPr>
              <a:t>případů (zajímá se o varianci v proměnných</a:t>
            </a:r>
            <a:r>
              <a:rPr lang="cs-CZ" altLang="cs-CZ" sz="2000" dirty="0" smtClean="0">
                <a:latin typeface="Calibri" panose="020F0502020204030204" pitchFamily="34" charset="0"/>
              </a:rPr>
              <a:t>): </a:t>
            </a:r>
            <a:r>
              <a:rPr lang="cs-CZ" altLang="cs-CZ" sz="2000" dirty="0" smtClean="0">
                <a:latin typeface="Calibri" panose="020F0502020204030204" pitchFamily="34" charset="0"/>
              </a:rPr>
              <a:t>zpravidla stovky a více případů (až např. i milion případů)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probíhá v jednom časovém bodě (krátkém období z důvodu sběru dat – trvá i měsíce) – zpravidla chceme krátké období.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d</a:t>
            </a:r>
            <a:r>
              <a:rPr lang="cs-CZ" altLang="cs-CZ" sz="2000" dirty="0" smtClean="0">
                <a:latin typeface="Calibri" panose="020F0502020204030204" pitchFamily="34" charset="0"/>
              </a:rPr>
              <a:t>otazníky: využívá zpravidla (ne vždy) kvantifikovatelných odpovědí (odpovědi jsou zpravidla předdefinovány jako jednoznačné a ohraničené a mohou být proto převedeny na čísla a v této formě zaznamenány)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může využívat více výzkumných metod (tj. nejen dotazník, ale také údaje či statistiky, standardizované rozhovory…)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přikládá význam rozdílu mezi variantami odpovědí (popisuje)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analýza může hledat souvislosti mezi proměnnými jen v jednom časovém bodě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187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sz="2000" u="sng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pic>
        <p:nvPicPr>
          <p:cNvPr id="18436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0688"/>
            <a:ext cx="8424862" cy="597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Co to je výzkumný design </a:t>
            </a:r>
            <a:r>
              <a:rPr lang="en-US" sz="2000" b="1" dirty="0" smtClean="0">
                <a:latin typeface="Calibri" panose="020F0502020204030204" pitchFamily="34" charset="0"/>
              </a:rPr>
              <a:t>[</a:t>
            </a:r>
            <a:r>
              <a:rPr lang="cs-CZ" sz="2000" b="1" dirty="0" smtClean="0">
                <a:latin typeface="Calibri" panose="020F0502020204030204" pitchFamily="34" charset="0"/>
              </a:rPr>
              <a:t>dizajn</a:t>
            </a:r>
            <a:r>
              <a:rPr lang="en-US" sz="2000" b="1" dirty="0" smtClean="0">
                <a:latin typeface="Calibri" panose="020F0502020204030204" pitchFamily="34" charset="0"/>
              </a:rPr>
              <a:t>]</a:t>
            </a:r>
            <a:r>
              <a:rPr lang="cs-CZ" sz="2000" b="1" dirty="0" smtClean="0">
                <a:latin typeface="Calibri" panose="020F0502020204030204" pitchFamily="34" charset="0"/>
              </a:rPr>
              <a:t>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Calibri" panose="020F0502020204030204" pitchFamily="34" charset="0"/>
              </a:rPr>
              <a:t>Výzkum je často komplexní a náročný úkol </a:t>
            </a:r>
            <a:r>
              <a:rPr lang="cs-CZ" sz="2000" dirty="0" smtClean="0">
                <a:latin typeface="Calibri" panose="020F0502020204030204" pitchFamily="34" charset="0"/>
              </a:rPr>
              <a:t>– </a:t>
            </a:r>
            <a:r>
              <a:rPr lang="cs-CZ" sz="2000" dirty="0">
                <a:latin typeface="Calibri" panose="020F0502020204030204" pitchFamily="34" charset="0"/>
              </a:rPr>
              <a:t>musíme učinit mnoho rozhodnutí (</a:t>
            </a:r>
            <a:r>
              <a:rPr lang="cs-CZ" sz="2000" dirty="0" err="1">
                <a:latin typeface="Calibri" panose="020F0502020204030204" pitchFamily="34" charset="0"/>
              </a:rPr>
              <a:t>Marczyk</a:t>
            </a:r>
            <a:r>
              <a:rPr lang="cs-CZ" sz="2000" dirty="0">
                <a:latin typeface="Calibri" panose="020F0502020204030204" pitchFamily="34" charset="0"/>
              </a:rPr>
              <a:t> et al. 2005</a:t>
            </a:r>
            <a:r>
              <a:rPr lang="cs-CZ" sz="2000" dirty="0" smtClean="0">
                <a:latin typeface="Calibri" panose="020F0502020204030204" pitchFamily="34" charset="0"/>
              </a:rPr>
              <a:t>).</a:t>
            </a:r>
            <a:endParaRPr 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Výzkumný design je logická struktura výzkumu – předběžný </a:t>
            </a:r>
            <a:r>
              <a:rPr lang="cs-CZ" sz="2000" u="sng" dirty="0">
                <a:latin typeface="Calibri" panose="020F0502020204030204" pitchFamily="34" charset="0"/>
              </a:rPr>
              <a:t>v</a:t>
            </a:r>
            <a:r>
              <a:rPr lang="cs-CZ" sz="2000" u="sng" dirty="0" smtClean="0">
                <a:latin typeface="Calibri" panose="020F0502020204030204" pitchFamily="34" charset="0"/>
              </a:rPr>
              <a:t>ýzkumný plán</a:t>
            </a:r>
            <a:r>
              <a:rPr lang="cs-CZ" sz="2000" dirty="0" smtClean="0">
                <a:latin typeface="Calibri" panose="020F0502020204030204" pitchFamily="34" charset="0"/>
              </a:rPr>
              <a:t>. Odpovídá nám na otázku </a:t>
            </a:r>
            <a:r>
              <a:rPr lang="cs-CZ" sz="2000" i="1" dirty="0" smtClean="0">
                <a:latin typeface="Calibri" panose="020F0502020204030204" pitchFamily="34" charset="0"/>
              </a:rPr>
              <a:t>co, proč a jak</a:t>
            </a:r>
            <a:r>
              <a:rPr lang="cs-CZ" sz="2000" dirty="0" smtClean="0">
                <a:latin typeface="Calibri" panose="020F0502020204030204" pitchFamily="34" charset="0"/>
              </a:rPr>
              <a:t> budeme zkoumat.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Vychází </a:t>
            </a:r>
            <a:r>
              <a:rPr lang="cs-CZ" sz="2000" dirty="0">
                <a:latin typeface="Calibri" panose="020F0502020204030204" pitchFamily="34" charset="0"/>
              </a:rPr>
              <a:t>z cílů výzkumu + technických znalostí metodologie a dohod (zvyklostí) v sociálních vědách</a:t>
            </a:r>
            <a:r>
              <a:rPr 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 smtClean="0">
                <a:latin typeface="Calibri" panose="020F0502020204030204" pitchFamily="34" charset="0"/>
              </a:rPr>
              <a:t>Obsahové hledisko</a:t>
            </a:r>
            <a:r>
              <a:rPr lang="cs-CZ" sz="2000" dirty="0" smtClean="0">
                <a:latin typeface="Calibri" panose="020F0502020204030204" pitchFamily="34" charset="0"/>
              </a:rPr>
              <a:t>: co (a proč) chcete zjistit (měření konceptů)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 smtClean="0">
                <a:latin typeface="Calibri" panose="020F0502020204030204" pitchFamily="34" charset="0"/>
              </a:rPr>
              <a:t>Procesní hledisko</a:t>
            </a:r>
            <a:r>
              <a:rPr lang="cs-CZ" sz="2000" dirty="0" smtClean="0">
                <a:latin typeface="Calibri" panose="020F0502020204030204" pitchFamily="34" charset="0"/>
              </a:rPr>
              <a:t>: jak to zjistíte (koho – charakteristiky zkoumaných osob) a kdy (v jakých obdobích)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Instrumentální hlediska uplatnění výzkumného designu jsou: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v</a:t>
            </a:r>
            <a:r>
              <a:rPr lang="cs-CZ" sz="2000" u="sng" dirty="0" smtClean="0">
                <a:latin typeface="Calibri" panose="020F0502020204030204" pitchFamily="34" charset="0"/>
              </a:rPr>
              <a:t>ýzkumná relevance</a:t>
            </a:r>
            <a:r>
              <a:rPr lang="cs-CZ" sz="2000" dirty="0" smtClean="0">
                <a:latin typeface="Calibri" panose="020F0502020204030204" pitchFamily="34" charset="0"/>
              </a:rPr>
              <a:t>: zajistit, že získaná data nám pomohou co nejlépe (nejvíce jednoznačně, průkazně) odpovědět na položenou výzkumnou otázku. Je náš výzkumný design vhodný pro dosažení potřebných výzkumných výsledků?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k</a:t>
            </a:r>
            <a:r>
              <a:rPr lang="cs-CZ" sz="2000" u="sng" dirty="0" smtClean="0">
                <a:latin typeface="Calibri" panose="020F0502020204030204" pitchFamily="34" charset="0"/>
              </a:rPr>
              <a:t>ontrola logické struktury</a:t>
            </a:r>
            <a:r>
              <a:rPr lang="cs-CZ" sz="2000" dirty="0" smtClean="0">
                <a:latin typeface="Calibri" panose="020F0502020204030204" pitchFamily="34" charset="0"/>
              </a:rPr>
              <a:t>: naše záměry tvoří konzistentní logický celek.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f</a:t>
            </a:r>
            <a:r>
              <a:rPr lang="cs-CZ" sz="2000" u="sng" dirty="0" smtClean="0">
                <a:latin typeface="Calibri" panose="020F0502020204030204" pitchFamily="34" charset="0"/>
              </a:rPr>
              <a:t>ormalizace, transparentnost</a:t>
            </a:r>
            <a:r>
              <a:rPr lang="cs-CZ" sz="2000" dirty="0" smtClean="0">
                <a:latin typeface="Calibri" panose="020F0502020204030204" pitchFamily="34" charset="0"/>
              </a:rPr>
              <a:t>: umožnit seznámení publika s naším výzkumným plánem (hodnotící komise projektů, vedoucí diplomových prací)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44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průřezového designu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jednoduchý design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lze nejsnáze usilovat o reprezentativnost (zobecnitelnost na populaci)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je to levný design (a přesto může být drahý, protože zpravidla chceme poměrně velký a reprezentativní vzorek)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n</a:t>
            </a:r>
            <a:r>
              <a:rPr lang="cs-CZ" altLang="cs-CZ" sz="2000" dirty="0" smtClean="0">
                <a:latin typeface="Calibri" panose="020F0502020204030204" pitchFamily="34" charset="0"/>
              </a:rPr>
              <a:t>evidíme vývoj v čase 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být někdy i citlivý na období sběru dat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problém </a:t>
            </a:r>
            <a:r>
              <a:rPr lang="cs-CZ" altLang="cs-CZ" sz="2000" dirty="0" smtClean="0">
                <a:latin typeface="Calibri" panose="020F0502020204030204" pitchFamily="34" charset="0"/>
              </a:rPr>
              <a:t>stanovaní kauzality (vidíme jen souvislost)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longitudinální design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je podobný průřezovému designu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sleduje (dotazuje) respondenty ve více ohraničených časových obdobích –zpravidla ve více než dvou z důvodu možných výkyvů. 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s</a:t>
            </a:r>
            <a:r>
              <a:rPr lang="cs-CZ" altLang="cs-CZ" sz="2000" dirty="0" smtClean="0">
                <a:latin typeface="Calibri" panose="020F0502020204030204" pitchFamily="34" charset="0"/>
              </a:rPr>
              <a:t>peciální typ je retrospektivní </a:t>
            </a:r>
            <a:r>
              <a:rPr lang="cs-CZ" altLang="cs-CZ" sz="2000" dirty="0" smtClean="0">
                <a:latin typeface="Calibri" panose="020F0502020204030204" pitchFamily="34" charset="0"/>
              </a:rPr>
              <a:t>design (otázky na minulost).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sledovat vývoj jevu nebo efekt konkrétní události (situace před a po události)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trendová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= opakovaná průřezová studie (není vlastně longitudinální). </a:t>
            </a:r>
            <a:r>
              <a:rPr lang="cs-CZ" altLang="cs-CZ" sz="2000" dirty="0">
                <a:latin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</a:rPr>
              <a:t>okud je reprezentativní, můžeme sledovat vývoj v populaci.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panelová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se zaměřuje na náhodně (ne nahodile</a:t>
            </a:r>
            <a:r>
              <a:rPr lang="en-US" altLang="cs-CZ" sz="2000" dirty="0" smtClean="0">
                <a:latin typeface="Calibri" panose="020F0502020204030204" pitchFamily="34" charset="0"/>
              </a:rPr>
              <a:t>!</a:t>
            </a:r>
            <a:r>
              <a:rPr lang="cs-CZ" altLang="cs-CZ" sz="2000" dirty="0" smtClean="0">
                <a:latin typeface="Calibri" panose="020F0502020204030204" pitchFamily="34" charset="0"/>
              </a:rPr>
              <a:t>) vybranou skupinu respondentů, kterou dlouhodobě sleduje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kohortní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se zaměřuje na časově ohraničenou skupinu respondentů, kterou dlouhodobě sleduje (vývoj dětí, osudy nezaměstnaných </a:t>
            </a:r>
            <a:r>
              <a:rPr lang="cs-CZ" altLang="cs-CZ" sz="2000" dirty="0" smtClean="0">
                <a:latin typeface="Calibri" panose="020F0502020204030204" pitchFamily="34" charset="0"/>
              </a:rPr>
              <a:t>v evidenci od 1. 1. 2011).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96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</p:txBody>
      </p:sp>
      <p:pic>
        <p:nvPicPr>
          <p:cNvPr id="21508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4704"/>
            <a:ext cx="8353425" cy="575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longitudinálního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dlouhodobě sledovat konkrétní respondenty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sledovat vývoj (trend)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V určitých případech tak můžeme lépe prokázat kauzalitu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odlišit vliv věku (od narození), času (period = kdy je pozorováno) a kohorty (skupina lidí narozených ve stejném období).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vyžaduje dobrou přípravu a zkušenost výzkumníka (mít plán)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problém tzv. „úmrtnosti“ (odchodu respondentů), dochází ke zmenšování vzorku, není možné kontrolovat (ovlivnit) úmrtnost (kdo odchází), je problém potřeby velké počáteční velikosti vzorku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typech se v průběhu mění vzorek (migruje, záleží na tom kdo odejde…)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cena a náročnost (není příliš často využíván)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dlouhodobé sledování může mít vliv na respondenty (chybí kontrolní skupina)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o</a:t>
            </a:r>
            <a:r>
              <a:rPr lang="cs-CZ" altLang="cs-CZ" sz="2000" dirty="0" smtClean="0">
                <a:latin typeface="Calibri" panose="020F0502020204030204" pitchFamily="34" charset="0"/>
              </a:rPr>
              <a:t>ddělení výše uvedených (V+T+C) vlivů je značně náročné.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srovnávací (komparativní) design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zkoumá více než jeden „případ“ stejnou metodou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dobře </a:t>
            </a:r>
            <a:r>
              <a:rPr lang="cs-CZ" altLang="cs-CZ" sz="2000" dirty="0" smtClean="0">
                <a:latin typeface="Calibri" panose="020F0502020204030204" pitchFamily="34" charset="0"/>
              </a:rPr>
              <a:t>definované případy, zpravidla komplexní povahy</a:t>
            </a:r>
            <a:r>
              <a:rPr lang="cs-CZ" altLang="cs-CZ" sz="2000" dirty="0">
                <a:latin typeface="Calibri" panose="020F0502020204030204" pitchFamily="34" charset="0"/>
              </a:rPr>
              <a:t> (např. státy, </a:t>
            </a:r>
            <a:r>
              <a:rPr lang="cs-CZ" altLang="cs-CZ" sz="2000" dirty="0" smtClean="0">
                <a:latin typeface="Calibri" panose="020F0502020204030204" pitchFamily="34" charset="0"/>
              </a:rPr>
              <a:t>sektory národního hospodářství, </a:t>
            </a:r>
            <a:r>
              <a:rPr lang="cs-CZ" altLang="cs-CZ" sz="2000" dirty="0">
                <a:latin typeface="Calibri" panose="020F0502020204030204" pitchFamily="34" charset="0"/>
              </a:rPr>
              <a:t>organizace, kultury…)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jsou </a:t>
            </a:r>
            <a:r>
              <a:rPr lang="cs-CZ" altLang="cs-CZ" sz="2000" dirty="0" smtClean="0">
                <a:latin typeface="Calibri" panose="020F0502020204030204" pitchFamily="34" charset="0"/>
              </a:rPr>
              <a:t>stanovena teoreticky zdůvodněná kritéria pro srovnávání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zaměřuje se na rozdíly nebo podobnosti mezi jednotlivými případy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neočekáváme (nevyžadujeme) shodnost srovnávaných případů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počet případů je omezen možností vzájemného srovnání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výběr případů je zpravidla zdůvodněn teoretickými argumenty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</a:t>
            </a:r>
            <a:r>
              <a:rPr lang="cs-CZ" altLang="cs-CZ" sz="2000" dirty="0" smtClean="0">
                <a:latin typeface="Calibri" panose="020F0502020204030204" pitchFamily="34" charset="0"/>
              </a:rPr>
              <a:t>být kvantitativní (též sekundární analýza) i kvalitativní</a:t>
            </a:r>
          </a:p>
          <a:p>
            <a:pPr eaLnBrk="1" hangingPunct="1"/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81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</p:txBody>
      </p:sp>
      <p:pic>
        <p:nvPicPr>
          <p:cNvPr id="24580" name="Picture 4" descr="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4704"/>
            <a:ext cx="8569325" cy="58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srovnávacího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může se více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komplexně zaměřit na jednotlivé případy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identifikovat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specifika jednotlivých případů</a:t>
            </a:r>
            <a:r>
              <a:rPr lang="cs-CZ" altLang="cs-CZ" sz="2000" dirty="0" smtClean="0">
                <a:latin typeface="Calibri" panose="020F0502020204030204" pitchFamily="34" charset="0"/>
              </a:rPr>
              <a:t> (čím se odlišují)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je možné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provést srovnání</a:t>
            </a:r>
            <a:r>
              <a:rPr lang="cs-CZ" altLang="cs-CZ" sz="2000" dirty="0" smtClean="0">
                <a:latin typeface="Calibri" panose="020F0502020204030204" pitchFamily="34" charset="0"/>
              </a:rPr>
              <a:t> ve smyslu více či lepší (</a:t>
            </a:r>
            <a:r>
              <a:rPr lang="en-US" altLang="cs-CZ" sz="2000" dirty="0" smtClean="0">
                <a:latin typeface="Calibri" panose="020F0502020204030204" pitchFamily="34" charset="0"/>
              </a:rPr>
              <a:t>benchmarking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umožňuje na základě srovnání skupin testovat hypotézy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někdy je obtížné říci, co rozdíly znamenají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srovnání více případů může vést ke zjednodušení (přílišná generalizace,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zaměření na jeden faktor</a:t>
            </a:r>
            <a:r>
              <a:rPr lang="cs-CZ" altLang="cs-CZ" sz="2000" dirty="0" smtClean="0">
                <a:latin typeface="Calibri" panose="020F0502020204030204" pitchFamily="34" charset="0"/>
              </a:rPr>
              <a:t>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riziko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srovnávání nesrovnatelného</a:t>
            </a:r>
            <a:r>
              <a:rPr lang="cs-CZ" altLang="cs-CZ" sz="2000" dirty="0" smtClean="0">
                <a:latin typeface="Calibri" panose="020F0502020204030204" pitchFamily="34" charset="0"/>
              </a:rPr>
              <a:t> (např. nejistota, zda data z jednotlivých zemí ukazují ty samé indikátory stejně měřené)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riziko realizovatelnosti</a:t>
            </a:r>
            <a:r>
              <a:rPr lang="cs-CZ" altLang="cs-CZ" sz="2000" dirty="0" smtClean="0">
                <a:latin typeface="Calibri" panose="020F0502020204030204" pitchFamily="34" charset="0"/>
              </a:rPr>
              <a:t> / opakovatelnosti výzkumu v různých zemích (jazyková bariéra, jiní výzkumníci, ztraceno v překladu, lidé to v jiné kultuře jinak chápou…)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být nákladný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Experimentální design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považován za „otce výzkumů“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zřejmě nejsložitější (obsah, identifikační podmínky, realizace)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Zabývá se vztahem jedné či více nezávislých okolností (proměnných) k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závislé okolnosti (proměnné) = předmětu našeho zájmu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Nezávisle proměnné jsou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záměrně uzpůsobovány</a:t>
            </a:r>
            <a:r>
              <a:rPr lang="cs-CZ" altLang="cs-CZ" sz="2000" dirty="0" smtClean="0">
                <a:latin typeface="Calibri" panose="020F0502020204030204" pitchFamily="34" charset="0"/>
              </a:rPr>
              <a:t> tak, aby došlo k rozdílům v konkrétních okolnostech (např. intervence)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Rozdělení sledovaných subjektů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na více skupin</a:t>
            </a:r>
            <a:r>
              <a:rPr lang="cs-CZ" altLang="cs-CZ" sz="2000" dirty="0" smtClean="0">
                <a:latin typeface="Calibri" panose="020F0502020204030204" pitchFamily="34" charset="0"/>
              </a:rPr>
              <a:t>, které se vzájemně liší minimálně v jedné okolnosti (jde o srovnání skupin).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Členové skupin jsou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vybráni náhodně</a:t>
            </a:r>
            <a:r>
              <a:rPr lang="cs-CZ" altLang="cs-CZ" sz="2000" dirty="0" smtClean="0">
                <a:latin typeface="Calibri" panose="020F0502020204030204" pitchFamily="34" charset="0"/>
              </a:rPr>
              <a:t> (shoda i ve skrytých charakteristikách)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dochází k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minimálně dvěma měřením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</a:t>
            </a:r>
            <a:r>
              <a:rPr lang="cs-CZ" altLang="cs-CZ" sz="2000" dirty="0" smtClean="0">
                <a:latin typeface="Calibri" panose="020F0502020204030204" pitchFamily="34" charset="0"/>
              </a:rPr>
              <a:t>-test, post-test), může být i složitější = více měření, více skupin, více následných intervencí).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Často jde o ověření určité konkrétní okolnosti (např. efekt programu APZ, vzdělávacího programu pro děti) + řeší kontra faktuální otázku.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Snaha snížit či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eliminovat vliv nezáměrných okolností</a:t>
            </a:r>
            <a:r>
              <a:rPr lang="cs-CZ" altLang="cs-CZ" sz="2000" dirty="0" smtClean="0">
                <a:latin typeface="Calibri" panose="020F0502020204030204" pitchFamily="34" charset="0"/>
              </a:rPr>
              <a:t> (skrytých proměnných), které by mohly mít vliv na výsledek programu. Vycházíme z předpokladu, že pokud všechny ostatní podmínky zůstaly stejné, pak vzniklé rozdíly můžeme připsat jediné změněné okolnosti.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Na počátku 20. století rozmach experimentů v laboratorních podmínkách. Později ústup experimentu pro obtížnou </a:t>
            </a:r>
            <a:r>
              <a:rPr lang="cs-CZ" altLang="cs-CZ" sz="2000" dirty="0" smtClean="0">
                <a:latin typeface="Calibri" panose="020F0502020204030204" pitchFamily="34" charset="0"/>
              </a:rPr>
              <a:t>proveditelnost a náklady.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711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endParaRPr lang="cs-CZ" altLang="cs-CZ" sz="1800" u="sng" smtClean="0"/>
          </a:p>
        </p:txBody>
      </p:sp>
      <p:pic>
        <p:nvPicPr>
          <p:cNvPr id="27652" name="Picture 4" descr="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721"/>
            <a:ext cx="8351838" cy="568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696"/>
            <a:ext cx="8229600" cy="597639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Kvazi-experimentální design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</a:t>
            </a:r>
            <a:r>
              <a:rPr lang="cs-CZ" altLang="cs-CZ" sz="2000" dirty="0" smtClean="0">
                <a:latin typeface="Calibri" panose="020F0502020204030204" pitchFamily="34" charset="0"/>
              </a:rPr>
              <a:t>e obdobou experimentálního designu, ale 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zaměřuje se zpravidla na situace reálného života, typicky je využíván např. ve veřejné politice v evaluačním výzkumu.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opět je zde kontra-faktuální problém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obtížné ustanovit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vhodnou kontrolní</a:t>
            </a:r>
            <a:r>
              <a:rPr lang="cs-CZ" altLang="cs-CZ" sz="2000" dirty="0" smtClean="0">
                <a:latin typeface="Calibri" panose="020F0502020204030204" pitchFamily="34" charset="0"/>
              </a:rPr>
              <a:t> (srovnávací) skupinu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obě skupiny (účastníci / neúčastníci) často nemohou být nebo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nebyly vybrány náhodně</a:t>
            </a:r>
            <a:r>
              <a:rPr lang="cs-CZ" altLang="cs-CZ" sz="2000" dirty="0" smtClean="0">
                <a:latin typeface="Calibri" panose="020F0502020204030204" pitchFamily="34" charset="0"/>
              </a:rPr>
              <a:t> (to ohrožuje validitu neboť zde problém selekce = </a:t>
            </a:r>
            <a:r>
              <a:rPr lang="cs-CZ" altLang="cs-CZ" sz="2000" dirty="0" smtClean="0">
                <a:latin typeface="Calibri" panose="020F0502020204030204" pitchFamily="34" charset="0"/>
              </a:rPr>
              <a:t>skupiny nejsou </a:t>
            </a:r>
            <a:r>
              <a:rPr lang="cs-CZ" altLang="cs-CZ" sz="2000" dirty="0" smtClean="0">
                <a:latin typeface="Calibri" panose="020F0502020204030204" pitchFamily="34" charset="0"/>
              </a:rPr>
              <a:t>shodné)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proto </a:t>
            </a:r>
            <a:r>
              <a:rPr lang="cs-CZ" altLang="cs-CZ" sz="2000" dirty="0">
                <a:latin typeface="Calibri" panose="020F0502020204030204" pitchFamily="34" charset="0"/>
              </a:rPr>
              <a:t>snaha využít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statistické techniky </a:t>
            </a:r>
            <a:r>
              <a:rPr lang="cs-CZ" altLang="cs-CZ" sz="2000" u="sng" dirty="0">
                <a:latin typeface="Calibri" panose="020F0502020204030204" pitchFamily="34" charset="0"/>
              </a:rPr>
              <a:t>dodatečné úpravy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dat</a:t>
            </a:r>
            <a:r>
              <a:rPr lang="cs-CZ" altLang="cs-CZ" sz="2000" dirty="0" smtClean="0">
                <a:latin typeface="Calibri" panose="020F0502020204030204" pitchFamily="34" charset="0"/>
              </a:rPr>
              <a:t>: </a:t>
            </a:r>
            <a:r>
              <a:rPr lang="cs-CZ" altLang="cs-CZ" sz="2000" dirty="0">
                <a:latin typeface="Calibri" panose="020F0502020204030204" pitchFamily="34" charset="0"/>
              </a:rPr>
              <a:t>např. </a:t>
            </a:r>
            <a:r>
              <a:rPr lang="cs-CZ" altLang="cs-CZ" sz="2000" dirty="0" smtClean="0">
                <a:latin typeface="Calibri" panose="020F0502020204030204" pitchFamily="34" charset="0"/>
              </a:rPr>
              <a:t>tzv. párování </a:t>
            </a:r>
            <a:r>
              <a:rPr lang="cs-CZ" altLang="cs-CZ" sz="2000" dirty="0">
                <a:latin typeface="Calibri" panose="020F0502020204030204" pitchFamily="34" charset="0"/>
              </a:rPr>
              <a:t>tj. srovnávání osob s podobnými charakteristikami (např. žena, 50 let, základní </a:t>
            </a:r>
            <a:r>
              <a:rPr lang="cs-CZ" altLang="cs-CZ" sz="2000" dirty="0" smtClean="0">
                <a:latin typeface="Calibri" panose="020F0502020204030204" pitchFamily="34" charset="0"/>
              </a:rPr>
              <a:t>vzdělání, bez zdravotních problémů</a:t>
            </a:r>
            <a:r>
              <a:rPr lang="cs-CZ" altLang="cs-CZ" sz="2000" dirty="0" smtClean="0">
                <a:latin typeface="Calibri" panose="020F0502020204030204" pitchFamily="34" charset="0"/>
              </a:rPr>
              <a:t>….)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roli pak hrají faktory, které způsobují jak přiřazení do programu, tak výsledek programu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Různé </a:t>
            </a:r>
            <a:r>
              <a:rPr lang="cs-CZ" altLang="cs-CZ" sz="2000" dirty="0" smtClean="0">
                <a:latin typeface="Calibri" panose="020F0502020204030204" pitchFamily="34" charset="0"/>
              </a:rPr>
              <a:t>dílčí designy: </a:t>
            </a:r>
            <a:r>
              <a:rPr lang="en-US" altLang="cs-CZ" sz="2000" dirty="0" smtClean="0">
                <a:latin typeface="Calibri" panose="020F0502020204030204" pitchFamily="34" charset="0"/>
              </a:rPr>
              <a:t>Before After Estimator (BAE)</a:t>
            </a:r>
            <a:r>
              <a:rPr lang="cs-CZ" altLang="cs-CZ" sz="2000" dirty="0" smtClean="0">
                <a:latin typeface="Calibri" panose="020F0502020204030204" pitchFamily="34" charset="0"/>
              </a:rPr>
              <a:t>, </a:t>
            </a:r>
            <a:r>
              <a:rPr lang="en-US" altLang="cs-CZ" sz="2000" dirty="0" smtClean="0">
                <a:latin typeface="Calibri" panose="020F0502020204030204" pitchFamily="34" charset="0"/>
              </a:rPr>
              <a:t>cross sectional comparison</a:t>
            </a:r>
            <a:r>
              <a:rPr lang="cs-CZ" altLang="cs-CZ" sz="2000" dirty="0" smtClean="0">
                <a:latin typeface="Calibri" panose="020F0502020204030204" pitchFamily="34" charset="0"/>
              </a:rPr>
              <a:t> (post test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only</a:t>
            </a:r>
            <a:r>
              <a:rPr lang="cs-CZ" altLang="cs-CZ" sz="2000" dirty="0" smtClean="0">
                <a:latin typeface="Calibri" panose="020F0502020204030204" pitchFamily="34" charset="0"/>
              </a:rPr>
              <a:t>), </a:t>
            </a:r>
            <a:r>
              <a:rPr lang="en-US" altLang="cs-CZ" sz="2000" dirty="0" smtClean="0">
                <a:latin typeface="Calibri" panose="020F0502020204030204" pitchFamily="34" charset="0"/>
              </a:rPr>
              <a:t>Difference in differences </a:t>
            </a:r>
            <a:r>
              <a:rPr lang="cs-CZ" altLang="cs-CZ" sz="2000" dirty="0" smtClean="0">
                <a:latin typeface="Calibri" panose="020F0502020204030204" pitchFamily="34" charset="0"/>
              </a:rPr>
              <a:t>(DID)</a:t>
            </a:r>
            <a:r>
              <a:rPr lang="en-US" altLang="cs-CZ" sz="2000" dirty="0" smtClean="0">
                <a:latin typeface="Calibri" panose="020F0502020204030204" pitchFamily="34" charset="0"/>
              </a:rPr>
              <a:t> Estimator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Zásadní riziko neměřených proměnných (neznámý vliv).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5"/>
            <a:ext cx="8229600" cy="583294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Procesní plán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: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Příprava designu výzkumu je jedním z kroků teoretické přípravy výzkumu (kroky se mohou částečně prolínat).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AutoNum type="arabicParenR"/>
            </a:pPr>
            <a:endParaRPr lang="cs-CZ" altLang="cs-CZ" sz="2000" dirty="0" smtClean="0"/>
          </a:p>
          <a:p>
            <a:pPr marL="609600" indent="-609600" eaLnBrk="1" hangingPunct="1">
              <a:buFontTx/>
              <a:buNone/>
            </a:pPr>
            <a:endParaRPr lang="cs-CZ" altLang="cs-CZ" dirty="0" smtClean="0"/>
          </a:p>
          <a:p>
            <a:pPr marL="609600" indent="-609600" eaLnBrk="1" hangingPunct="1"/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5422504"/>
              </p:ext>
            </p:extLst>
          </p:nvPr>
        </p:nvGraphicFramePr>
        <p:xfrm>
          <a:off x="89959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experimentálního a kvazi-experimentálního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měření ve více skupinách a ve více časových bodech (předpoklady)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u pravého experimentu je očekávána vysoká vnitřní validita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výzkumník má vysokou kontrolu nad výzkumem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obtížný na realizaci (není příliš často používán)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přestože výzkumník může usilovat o náhodný vzorek, je problém auto selekce a motivace k účasti na </a:t>
            </a:r>
            <a:r>
              <a:rPr lang="cs-CZ" altLang="cs-CZ" sz="2000" dirty="0" smtClean="0">
                <a:latin typeface="Calibri" panose="020F0502020204030204" pitchFamily="34" charset="0"/>
              </a:rPr>
              <a:t>výzkumu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je </a:t>
            </a:r>
            <a:r>
              <a:rPr lang="cs-CZ" altLang="cs-CZ" sz="2000" dirty="0" smtClean="0">
                <a:latin typeface="Calibri" panose="020F0502020204030204" pitchFamily="34" charset="0"/>
              </a:rPr>
              <a:t>vysokou mírou zásahem do života osob (vyvolává etické otázky např. v sociální oblasti problém poskytnutí i neposkytnutí intervence)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zobecnitelnost na mimo experimentální podmínky (vnější validita), mimo experimentální prostředí mohou působit jiné faktory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u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kvazi-experimentálního často náročné podmínky (předpoklady) pro </a:t>
            </a:r>
            <a:r>
              <a:rPr lang="cs-CZ" altLang="cs-CZ" sz="2000" dirty="0" smtClean="0">
                <a:latin typeface="Calibri" panose="020F0502020204030204" pitchFamily="34" charset="0"/>
              </a:rPr>
              <a:t>platnost. </a:t>
            </a:r>
            <a:r>
              <a:rPr lang="cs-CZ" altLang="cs-CZ" sz="2000" dirty="0" smtClean="0">
                <a:latin typeface="Calibri" panose="020F0502020204030204" pitchFamily="34" charset="0"/>
              </a:rPr>
              <a:t>Riziko též nedostatečná kvalita dat, chyby ve vyhodnocení.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intenzivně a detailně sleduje jediný případ (osobu, komunitu, školu, pracovní organizaci, událost)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kritický je výběr případu a jeho zdůvodnění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zaměřuje se na jedinečné vlastnosti případu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se zaměřovat také na </a:t>
            </a:r>
            <a:r>
              <a:rPr lang="cs-CZ" altLang="cs-CZ" sz="2000" dirty="0">
                <a:latin typeface="Calibri" panose="020F0502020204030204" pitchFamily="34" charset="0"/>
              </a:rPr>
              <a:t>kontext případu (shodný v rámci případu)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využita pro testování teoretických předpokladů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kvalitativní (častěji) ale i kvantitativní (zkoumání velké firmy, vesnice)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mít blízko k průřezovému designu pokud volí větší počet jednotek zjišťování (nezaměstnanost v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Marienthalu</a:t>
            </a:r>
            <a:r>
              <a:rPr lang="cs-CZ" altLang="cs-CZ" sz="2000" dirty="0" smtClean="0">
                <a:latin typeface="Calibri" panose="020F0502020204030204" pitchFamily="34" charset="0"/>
              </a:rPr>
              <a:t> 1933)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i longitudinální</a:t>
            </a:r>
          </a:p>
          <a:p>
            <a:pPr eaLnBrk="1" hangingPunct="1">
              <a:buFontTx/>
              <a:buNone/>
            </a:pPr>
            <a:endParaRPr lang="cs-CZ" altLang="cs-CZ" sz="2000" u="sng" dirty="0" smtClean="0"/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64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  <a:p>
            <a:pPr eaLnBrk="1" hangingPunct="1">
              <a:buFontTx/>
              <a:buChar char="-"/>
            </a:pPr>
            <a:endParaRPr lang="cs-CZ" altLang="cs-CZ" u="sng" smtClean="0"/>
          </a:p>
        </p:txBody>
      </p:sp>
      <p:pic>
        <p:nvPicPr>
          <p:cNvPr id="31748" name="Picture 4" descr="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4705"/>
            <a:ext cx="8208963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designu případové studie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získat poznatky pro některé typy problémů – např. personalistika, veřejná správa = brát v úvahu specifické podmínky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může pracovat s předpokladem homogenity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</a:t>
            </a:r>
            <a:r>
              <a:rPr lang="cs-CZ" altLang="cs-CZ" sz="2000" dirty="0" smtClean="0">
                <a:latin typeface="Calibri" panose="020F0502020204030204" pitchFamily="34" charset="0"/>
              </a:rPr>
              <a:t>umožňuje </a:t>
            </a:r>
            <a:r>
              <a:rPr lang="cs-CZ" altLang="cs-CZ" sz="2000" dirty="0" smtClean="0">
                <a:latin typeface="Calibri" panose="020F0502020204030204" pitchFamily="34" charset="0"/>
              </a:rPr>
              <a:t>získat větší bohatost informací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být přímo při tom (akční výzkum)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-	omezení počtu případů (variabilita??)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obtížná zobecnitelnost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etické otázky (problém s anonymitou)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>
              <a:buFontTx/>
              <a:buChar char="-"/>
            </a:pPr>
            <a:endParaRPr lang="cs-CZ" altLang="cs-CZ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20688"/>
            <a:ext cx="8229600" cy="5505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Méně využívané designy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Přirozený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experiment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situace nevznikla z důvodu výzkumu, ale z přirozených důvodů (sám od sebe). 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</a:t>
            </a:r>
            <a:r>
              <a:rPr lang="cs-CZ" altLang="cs-CZ" sz="2000" dirty="0" smtClean="0">
                <a:latin typeface="Calibri" panose="020F0502020204030204" pitchFamily="34" charset="0"/>
              </a:rPr>
              <a:t>Př. 1: kmen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Cherokee</a:t>
            </a:r>
            <a:r>
              <a:rPr lang="cs-CZ" altLang="cs-CZ" sz="2000" dirty="0" smtClean="0">
                <a:latin typeface="Calibri" panose="020F0502020204030204" pitchFamily="34" charset="0"/>
              </a:rPr>
              <a:t> vytvořili kasino, výtěžek šel na chudé rodiny – 	otázka: Zlepší se mentální zdraví dětí?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Př. 2: třída pro neslyšící děti, které se neučily znakovou řeč – jak se 	budou dorozumívat</a:t>
            </a:r>
            <a:r>
              <a:rPr lang="cs-CZ" altLang="cs-CZ" sz="2000" dirty="0" smtClean="0">
                <a:latin typeface="Calibri" panose="020F0502020204030204" pitchFamily="34" charset="0"/>
              </a:rPr>
              <a:t>?</a:t>
            </a:r>
          </a:p>
          <a:p>
            <a:pPr marL="0" indent="0" eaLnBrk="1" hangingPunct="1"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Př. 3: změna parametrů sociálních dávek (zkrácení podpora v nez</a:t>
            </a:r>
            <a:r>
              <a:rPr lang="cs-CZ" altLang="cs-CZ" sz="2000" dirty="0" smtClean="0">
                <a:latin typeface="Calibri" panose="020F0502020204030204" pitchFamily="34" charset="0"/>
              </a:rPr>
              <a:t>.)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cs-CZ" sz="2000" u="sng" dirty="0" smtClean="0">
                <a:latin typeface="Calibri" panose="020F0502020204030204" pitchFamily="34" charset="0"/>
              </a:rPr>
              <a:t>Case control study</a:t>
            </a:r>
            <a:r>
              <a:rPr lang="en-US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– známe výsledek. </a:t>
            </a:r>
            <a:r>
              <a:rPr lang="cs-CZ" altLang="cs-CZ" sz="2000" dirty="0">
                <a:latin typeface="Calibri" panose="020F0502020204030204" pitchFamily="34" charset="0"/>
              </a:rPr>
              <a:t>T</a:t>
            </a:r>
            <a:r>
              <a:rPr lang="cs-CZ" altLang="cs-CZ" sz="2000" dirty="0" smtClean="0">
                <a:latin typeface="Calibri" panose="020F0502020204030204" pitchFamily="34" charset="0"/>
              </a:rPr>
              <a:t>i komu nastal (chtěný/nechtěný) výsledek jsou porovnáváni s těmi u koho nenastal (retrospektivní). Je využíváno opět díky přirozeným podmínkám (např. v lékařství, příčiny vzácných nemocí, za jakých podmínek dochází k nehodám na přechodech pro chodce).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Meta analýza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základní jednotkou je jiný výzkum. Snaží se různými (statistickými) způsoby vytvořit souhrnnou informaci o určité oblasti předchozího výzkumu (co se ví o souvislosti mezi spokojeností a fluktuací, dopadech APZ…).</a:t>
            </a:r>
          </a:p>
          <a:p>
            <a:pPr eaLnBrk="1" hangingPunct="1">
              <a:buFontTx/>
              <a:buChar char="-"/>
            </a:pPr>
            <a:endParaRPr lang="cs-CZ" altLang="cs-CZ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86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>
                <a:latin typeface="Calibri" panose="020F0502020204030204" pitchFamily="34" charset="0"/>
              </a:rPr>
              <a:t>Hlediska užitečná pro volbu konkrétního designu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míra naplnění poznávacího cíle</a:t>
            </a:r>
            <a:r>
              <a:rPr lang="cs-CZ" altLang="cs-CZ" sz="2000" dirty="0" smtClean="0">
                <a:latin typeface="Calibri" panose="020F0502020204030204" pitchFamily="34" charset="0"/>
              </a:rPr>
              <a:t>: volím takový design, který 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s 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nejmenším 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úsilím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dostatečně jednoznačně a validně odpoví na poznávací cíl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ostupnost dat, časové a finanční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nároky</a:t>
            </a:r>
            <a:r>
              <a:rPr lang="cs-CZ" altLang="cs-CZ" sz="2000" dirty="0" smtClean="0">
                <a:latin typeface="Calibri" panose="020F0502020204030204" pitchFamily="34" charset="0"/>
              </a:rPr>
              <a:t>: </a:t>
            </a:r>
            <a:r>
              <a:rPr lang="cs-CZ" altLang="cs-CZ" sz="2000" dirty="0" smtClean="0">
                <a:latin typeface="Calibri" panose="020F0502020204030204" pitchFamily="34" charset="0"/>
              </a:rPr>
              <a:t>nejjednodušší </a:t>
            </a:r>
            <a:r>
              <a:rPr lang="cs-CZ" altLang="cs-CZ" sz="2000" dirty="0">
                <a:latin typeface="Calibri" panose="020F0502020204030204" pitchFamily="34" charset="0"/>
              </a:rPr>
              <a:t>a nejlevnější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Přenositelnost</a:t>
            </a:r>
            <a:r>
              <a:rPr lang="cs-CZ" altLang="cs-CZ" sz="2000" dirty="0">
                <a:latin typeface="Calibri" panose="020F0502020204030204" pitchFamily="34" charset="0"/>
              </a:rPr>
              <a:t>: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možnost zobecnění mimo výzkumný vzorek – proto takový zájem o reprezentativní výzkum (některé designy lépe umožňují)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dynamická povaha výzkumného problému</a:t>
            </a:r>
            <a:r>
              <a:rPr lang="cs-CZ" altLang="cs-CZ" sz="2000" dirty="0">
                <a:latin typeface="Calibri" panose="020F0502020204030204" pitchFamily="34" charset="0"/>
              </a:rPr>
              <a:t>: potřebuji sledovat vývoj jevu v čase?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opakovatelnost</a:t>
            </a:r>
            <a:r>
              <a:rPr lang="cs-CZ" altLang="cs-CZ" sz="2000" dirty="0">
                <a:latin typeface="Calibri" panose="020F0502020204030204" pitchFamily="34" charset="0"/>
              </a:rPr>
              <a:t>: otázka, zda lze výzkum vůbec zopakovat (problém specifické situace)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k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auzalita</a:t>
            </a:r>
            <a:r>
              <a:rPr lang="cs-CZ" altLang="cs-CZ" sz="2000" dirty="0" smtClean="0">
                <a:latin typeface="Calibri" panose="020F0502020204030204" pitchFamily="34" charset="0"/>
              </a:rPr>
              <a:t>: potřebuji usuzovat o kauzalitě? </a:t>
            </a:r>
            <a:r>
              <a:rPr lang="cs-CZ" altLang="cs-CZ" sz="2000" dirty="0">
                <a:latin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</a:rPr>
              <a:t>okud je důležitý směr vztahu (příklad CSR a ekonomická výkonost firmy) či pokud potřebuji hodnotit vliv (dopad programu na účastníky)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schopnost designů řešit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hrozby interní validity</a:t>
            </a:r>
            <a:r>
              <a:rPr lang="cs-CZ" altLang="cs-CZ" sz="2000" dirty="0" smtClean="0">
                <a:latin typeface="Calibri" panose="020F0502020204030204" pitchFamily="34" charset="0"/>
              </a:rPr>
              <a:t> (viz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Disman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2005)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proveditelnost</a:t>
            </a:r>
            <a:r>
              <a:rPr lang="cs-CZ" altLang="cs-CZ" sz="2000" dirty="0" smtClean="0">
                <a:latin typeface="Calibri" panose="020F0502020204030204" pitchFamily="34" charset="0"/>
              </a:rPr>
              <a:t>: identifikační podmínky (předpoklady) pro jednotlivé designy, riziko „zhroucení“ výzkumu (</a:t>
            </a:r>
            <a:r>
              <a:rPr lang="en-US" altLang="cs-CZ" sz="2000" dirty="0" smtClean="0">
                <a:latin typeface="Calibri" panose="020F0502020204030204" pitchFamily="34" charset="0"/>
              </a:rPr>
              <a:t>fidelity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e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tická stránka</a:t>
            </a:r>
            <a:r>
              <a:rPr lang="cs-CZ" altLang="cs-CZ" sz="2000" dirty="0" smtClean="0">
                <a:latin typeface="Calibri" panose="020F0502020204030204" pitchFamily="34" charset="0"/>
              </a:rPr>
              <a:t>: neposkytnutí pomoci</a:t>
            </a:r>
            <a:r>
              <a:rPr lang="cs-CZ" altLang="cs-CZ" sz="2000" dirty="0">
                <a:latin typeface="Calibri" panose="020F0502020204030204" pitchFamily="34" charset="0"/>
              </a:rPr>
              <a:t>,</a:t>
            </a:r>
            <a:r>
              <a:rPr lang="cs-CZ" altLang="cs-CZ" sz="2000" dirty="0" smtClean="0">
                <a:latin typeface="Calibri" panose="020F0502020204030204" pitchFamily="34" charset="0"/>
              </a:rPr>
              <a:t> narušování soukromí respondentů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137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 smtClean="0">
                <a:latin typeface="Calibri" panose="020F0502020204030204" pitchFamily="34" charset="0"/>
              </a:rPr>
              <a:t>Typy kontrolních otázek pro téma výzkumné designy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Definice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co to je, k čemu to je, z jakých prvků se skládá?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Rozpoznání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z textu poznat, o jaký výzkumný design se jedná.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Popis konkrétního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popište design případové studie.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Srovnání dvou výzkumných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typicky např. průřezový – longitudinální, experimentální – kvazi-experimentální.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Volba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vzhledem ke konkrétnímu výzkumnému problému/výzkumné otázce.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Návrh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návrh konkrétních prvků výzkumného designu vzhledem k výzkumnému problému/výzkumné otázce.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02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Literatura a zdroje: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, </a:t>
            </a:r>
            <a:r>
              <a:rPr lang="cs-CZ" altLang="cs-CZ" sz="2000" dirty="0" smtClean="0">
                <a:latin typeface="Calibri" panose="020F0502020204030204" pitchFamily="34" charset="0"/>
              </a:rPr>
              <a:t>E. </a:t>
            </a:r>
            <a:r>
              <a:rPr lang="cs-CZ" altLang="cs-CZ" sz="2000" dirty="0">
                <a:latin typeface="Calibri" panose="020F0502020204030204" pitchFamily="34" charset="0"/>
              </a:rPr>
              <a:t>R. (2010). </a:t>
            </a:r>
            <a:r>
              <a:rPr lang="en-US" altLang="cs-CZ" sz="2000" i="1" dirty="0">
                <a:latin typeface="Calibri" panose="020F0502020204030204" pitchFamily="34" charset="0"/>
              </a:rPr>
              <a:t>The practice of social research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err="1">
                <a:latin typeface="Calibri" panose="020F0502020204030204" pitchFamily="34" charset="0"/>
              </a:rPr>
              <a:t>Belmont</a:t>
            </a:r>
            <a:r>
              <a:rPr lang="cs-CZ" altLang="cs-CZ" sz="2000" dirty="0">
                <a:latin typeface="Calibri" panose="020F0502020204030204" pitchFamily="34" charset="0"/>
              </a:rPr>
              <a:t>, CA : </a:t>
            </a:r>
            <a:r>
              <a:rPr lang="cs-CZ" altLang="cs-CZ" sz="2000" dirty="0" err="1">
                <a:latin typeface="Calibri" panose="020F0502020204030204" pitchFamily="34" charset="0"/>
              </a:rPr>
              <a:t>Wadsworth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Blaikie</a:t>
            </a:r>
            <a:r>
              <a:rPr lang="cs-CZ" altLang="cs-CZ" sz="2000" dirty="0">
                <a:latin typeface="Calibri" panose="020F0502020204030204" pitchFamily="34" charset="0"/>
              </a:rPr>
              <a:t>, </a:t>
            </a:r>
            <a:r>
              <a:rPr lang="cs-CZ" altLang="cs-CZ" sz="2000" dirty="0" smtClean="0">
                <a:latin typeface="Calibri" panose="020F0502020204030204" pitchFamily="34" charset="0"/>
              </a:rPr>
              <a:t>N. </a:t>
            </a:r>
            <a:r>
              <a:rPr lang="cs-CZ" altLang="cs-CZ" sz="2000" dirty="0">
                <a:latin typeface="Calibri" panose="020F0502020204030204" pitchFamily="34" charset="0"/>
              </a:rPr>
              <a:t>(2000). </a:t>
            </a:r>
            <a:r>
              <a:rPr lang="en-US" altLang="cs-CZ" sz="2000" i="1" dirty="0">
                <a:latin typeface="Calibri" panose="020F0502020204030204" pitchFamily="34" charset="0"/>
              </a:rPr>
              <a:t>Designing social research: the logic of anticipation</a:t>
            </a:r>
            <a:r>
              <a:rPr lang="cs-CZ" altLang="cs-CZ" sz="2000" dirty="0">
                <a:latin typeface="Calibri" panose="020F0502020204030204" pitchFamily="34" charset="0"/>
              </a:rPr>
              <a:t>. Cambridge: Polity </a:t>
            </a:r>
            <a:r>
              <a:rPr lang="cs-CZ" altLang="cs-CZ" sz="2000" dirty="0" err="1">
                <a:latin typeface="Calibri" panose="020F0502020204030204" pitchFamily="34" charset="0"/>
              </a:rPr>
              <a:t>Press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Bryman</a:t>
            </a:r>
            <a:r>
              <a:rPr lang="cs-CZ" altLang="cs-CZ" sz="2000" dirty="0" smtClean="0">
                <a:latin typeface="Calibri" panose="020F0502020204030204" pitchFamily="34" charset="0"/>
              </a:rPr>
              <a:t>, A. (2008).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Methods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. </a:t>
            </a:r>
            <a:r>
              <a:rPr lang="cs-CZ" altLang="cs-CZ" sz="2000" dirty="0" smtClean="0">
                <a:latin typeface="Calibri" panose="020F0502020204030204" pitchFamily="34" charset="0"/>
              </a:rPr>
              <a:t>Oxford: Oxford University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Press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De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Vaus</a:t>
            </a:r>
            <a:r>
              <a:rPr lang="cs-CZ" altLang="cs-CZ" sz="2000" dirty="0" smtClean="0">
                <a:latin typeface="Calibri" panose="020F0502020204030204" pitchFamily="34" charset="0"/>
              </a:rPr>
              <a:t> (2001).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Design in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. London: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Sage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Singleton</a:t>
            </a:r>
            <a:r>
              <a:rPr lang="cs-CZ" altLang="cs-CZ" sz="2000" dirty="0" smtClean="0">
                <a:latin typeface="Calibri" panose="020F0502020204030204" pitchFamily="34" charset="0"/>
              </a:rPr>
              <a:t>, R.,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Straits</a:t>
            </a:r>
            <a:r>
              <a:rPr lang="cs-CZ" altLang="cs-CZ" sz="2000" dirty="0" smtClean="0">
                <a:latin typeface="Calibri" panose="020F0502020204030204" pitchFamily="34" charset="0"/>
              </a:rPr>
              <a:t>, B. (1999).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Approaches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to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. Oxford: Oxford University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Press</a:t>
            </a:r>
            <a:r>
              <a:rPr lang="cs-CZ" altLang="cs-CZ" sz="2000" dirty="0" smtClean="0">
                <a:latin typeface="Calibri" panose="020F0502020204030204" pitchFamily="34" charset="0"/>
              </a:rPr>
              <a:t>. 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219256" cy="633700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A) Stanovení cílů, výzkumné otázky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Design výzkumu musí vycházet z jasně specifikovaného poznávacího cíle (nestačí téma výzkumu nebo přecházení mezi více neurčitými variantami)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Přemýšlíme nad designem výzkumu už při vytvoření cílů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Design je o předpovídání toho co bude, v úvodní fázi výzkumu je to předběžný plán.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Možná na naše otázky lépe odpoví kvalitativní výzkum.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Do jaké míry musím určit design již na začátku výzkumu?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Cíle musí být meritorně zjistitelné a vyzkoumatelné způsoby, které má výzkumník potenciálně k dispozici (proveditelnost).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„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Muže stojícího na rohu ulice chrání otevřený deštník před padajícími slony</a:t>
            </a:r>
            <a:r>
              <a:rPr lang="cs-CZ" altLang="cs-CZ" sz="2000" dirty="0" smtClean="0">
                <a:latin typeface="Calibri" panose="020F0502020204030204" pitchFamily="34" charset="0"/>
              </a:rPr>
              <a:t>“.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(Neuman 2007)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Rizika v počáteční fázi výzkumu: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příliš jednoduché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nevyzkoumatelné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příliš náročné </a:t>
            </a:r>
            <a:r>
              <a:rPr lang="cs-CZ" altLang="cs-CZ" sz="2000" dirty="0" smtClean="0">
                <a:latin typeface="Calibri" panose="020F0502020204030204" pitchFamily="34" charset="0"/>
              </a:rPr>
              <a:t>otázky (proveditelnost),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vysoká </a:t>
            </a:r>
            <a:r>
              <a:rPr lang="cs-CZ" altLang="cs-CZ" sz="2000" dirty="0">
                <a:latin typeface="Calibri" panose="020F0502020204030204" pitchFamily="34" charset="0"/>
              </a:rPr>
              <a:t>očekávání </a:t>
            </a:r>
            <a:r>
              <a:rPr lang="cs-CZ" altLang="cs-CZ" sz="2000" dirty="0" smtClean="0">
                <a:latin typeface="Calibri" panose="020F0502020204030204" pitchFamily="34" charset="0"/>
              </a:rPr>
              <a:t>o kvantitě a kvalitě zjištění (méně </a:t>
            </a:r>
            <a:r>
              <a:rPr lang="cs-CZ" altLang="cs-CZ" sz="2000" dirty="0">
                <a:latin typeface="Calibri" panose="020F0502020204030204" pitchFamily="34" charset="0"/>
              </a:rPr>
              <a:t>je někdy více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Typy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Singleton</a:t>
            </a:r>
            <a:r>
              <a:rPr lang="cs-CZ" altLang="cs-CZ" sz="2000" dirty="0" smtClean="0">
                <a:latin typeface="Calibri" panose="020F0502020204030204" pitchFamily="34" charset="0"/>
              </a:rPr>
              <a:t> a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Straits</a:t>
            </a:r>
            <a:r>
              <a:rPr lang="cs-CZ" altLang="cs-CZ" sz="2000" dirty="0" smtClean="0">
                <a:latin typeface="Calibri" panose="020F0502020204030204" pitchFamily="34" charset="0"/>
              </a:rPr>
              <a:t> 1999)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Stavba teorie </a:t>
            </a:r>
            <a:r>
              <a:rPr lang="cs-CZ" altLang="cs-CZ" sz="2000" dirty="0" smtClean="0">
                <a:latin typeface="Calibri" panose="020F0502020204030204" pitchFamily="34" charset="0"/>
              </a:rPr>
              <a:t>začíná pozorováním. Různé typy výzkumů: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1)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průzkumný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en-US" altLang="cs-CZ" sz="2000" dirty="0" smtClean="0">
                <a:latin typeface="Calibri" panose="020F0502020204030204" pitchFamily="34" charset="0"/>
              </a:rPr>
              <a:t>exploratory</a:t>
            </a:r>
            <a:r>
              <a:rPr lang="cs-CZ" altLang="cs-CZ" sz="2000" dirty="0" smtClean="0">
                <a:latin typeface="Calibri" panose="020F0502020204030204" pitchFamily="34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vhodný pro oblasti, o kterých víme velmi málo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spíše kvalitativní výzkum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</a:t>
            </a:r>
            <a:r>
              <a:rPr lang="cs-CZ" altLang="cs-CZ" sz="2000" dirty="0" smtClean="0">
                <a:latin typeface="Calibri" panose="020F0502020204030204" pitchFamily="34" charset="0"/>
              </a:rPr>
              <a:t>tevřené otázky nebo možnost jiné odpovědi i v dotazníku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2)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popisný (</a:t>
            </a:r>
            <a:r>
              <a:rPr lang="en-US" altLang="cs-CZ" sz="2000" u="sng" dirty="0" smtClean="0">
                <a:latin typeface="Calibri" panose="020F0502020204030204" pitchFamily="34" charset="0"/>
              </a:rPr>
              <a:t>descriptive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)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v</a:t>
            </a:r>
            <a:r>
              <a:rPr lang="cs-CZ" altLang="cs-CZ" sz="2000" dirty="0" smtClean="0">
                <a:latin typeface="Calibri" panose="020F0502020204030204" pitchFamily="34" charset="0"/>
              </a:rPr>
              <a:t>ysoká vstupní strukturace </a:t>
            </a:r>
            <a:r>
              <a:rPr lang="cs-CZ" altLang="cs-CZ" sz="2000" dirty="0">
                <a:latin typeface="Calibri" panose="020F0502020204030204" pitchFamily="34" charset="0"/>
              </a:rPr>
              <a:t>d</a:t>
            </a:r>
            <a:r>
              <a:rPr lang="cs-CZ" altLang="cs-CZ" sz="2000" dirty="0" smtClean="0">
                <a:latin typeface="Calibri" panose="020F0502020204030204" pitchFamily="34" charset="0"/>
              </a:rPr>
              <a:t>at jako základ popisu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m</a:t>
            </a:r>
            <a:r>
              <a:rPr lang="cs-CZ" altLang="cs-CZ" sz="2000" dirty="0" smtClean="0">
                <a:latin typeface="Calibri" panose="020F0502020204030204" pitchFamily="34" charset="0"/>
              </a:rPr>
              <a:t>ohu sledovat počty, zastoupení kategorií, míry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Popis je často významný např. z hlediska rozhodování v sociální politice (každoroční měření míry chudoby, sčítání bezdomovců).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pomoci překonat zažitá, ale nepodložená očekávání o tom, jak věci jsou.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Dobrá deskripce je základem pro vysvětlující výzkum (např. pozorujeme rozdíly mezi kategoriemi, která stojí za to vysvětlit).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3</a:t>
            </a:r>
            <a:r>
              <a:rPr lang="cs-CZ" altLang="cs-CZ" sz="2000" dirty="0">
                <a:latin typeface="Calibri" panose="020F0502020204030204" pitchFamily="34" charset="0"/>
              </a:rPr>
              <a:t>) </a:t>
            </a:r>
            <a:r>
              <a:rPr lang="cs-CZ" altLang="cs-CZ" sz="2000" u="sng" dirty="0">
                <a:latin typeface="Calibri" panose="020F0502020204030204" pitchFamily="34" charset="0"/>
              </a:rPr>
              <a:t>vysvětlující (</a:t>
            </a:r>
            <a:r>
              <a:rPr lang="en-US" altLang="cs-CZ" sz="2000" u="sng" dirty="0">
                <a:latin typeface="Calibri" panose="020F0502020204030204" pitchFamily="34" charset="0"/>
              </a:rPr>
              <a:t>explanatory</a:t>
            </a:r>
            <a:r>
              <a:rPr lang="cs-CZ" altLang="cs-CZ" sz="2000" u="sng" dirty="0">
                <a:latin typeface="Calibri" panose="020F0502020204030204" pitchFamily="34" charset="0"/>
              </a:rPr>
              <a:t>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Zaměřuje se na otázku proč.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Ověřování (testování) teorie </a:t>
            </a:r>
            <a:r>
              <a:rPr lang="cs-CZ" altLang="cs-CZ" sz="2000" dirty="0" smtClean="0">
                <a:latin typeface="Calibri" panose="020F0502020204030204" pitchFamily="34" charset="0"/>
              </a:rPr>
              <a:t>– </a:t>
            </a:r>
            <a:r>
              <a:rPr lang="cs-CZ" altLang="cs-CZ" sz="2000" dirty="0">
                <a:latin typeface="Calibri" panose="020F0502020204030204" pitchFamily="34" charset="0"/>
              </a:rPr>
              <a:t>začíná teorií, která určuje, co budeme pozorovat. Teorie či hypotéza musí být testovatelná. Jsme kritičtí a testujeme také alternativní hypotézy.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K vysvětlení v kvantitativním výzkumu zpravidla hledáme souvislost mezi proměnnými (můžeme předpokládat kauzalitu).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Ne vždy ale nalezená souvislost říká dostatek informací o existenci nebo směru vztahu.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endParaRPr 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11689"/>
              </p:ext>
            </p:extLst>
          </p:nvPr>
        </p:nvGraphicFramePr>
        <p:xfrm>
          <a:off x="611560" y="2924944"/>
          <a:ext cx="756084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Wilhelm </a:t>
                      </a:r>
                      <a:r>
                        <a:rPr lang="cs-CZ" sz="2000" dirty="0" err="1" smtClean="0">
                          <a:latin typeface="Calibri" panose="020F0502020204030204" pitchFamily="34" charset="0"/>
                        </a:rPr>
                        <a:t>Windelband</a:t>
                      </a: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 (1894)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Nomothetické</a:t>
                      </a:r>
                      <a:r>
                        <a:rPr lang="cs-CZ" altLang="cs-CZ" sz="20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málo faktorů u více (mnoha) </a:t>
                      </a:r>
                      <a:r>
                        <a:rPr lang="cs-CZ" altLang="cs-CZ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případů → obecná pravidla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 smtClean="0">
                          <a:latin typeface="Calibri" panose="020F0502020204030204" pitchFamily="34" charset="0"/>
                        </a:rPr>
                        <a:t>Idiographické</a:t>
                      </a:r>
                      <a:r>
                        <a:rPr lang="cs-CZ" altLang="cs-CZ" sz="2000" b="0" i="1" dirty="0" smtClean="0"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>
                          <a:latin typeface="Calibri" panose="020F0502020204030204" pitchFamily="34" charset="0"/>
                        </a:rPr>
                        <a:t>pokud možno všechny faktory u jediného případu</a:t>
                      </a:r>
                      <a:endParaRPr lang="cs-CZ" sz="20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George a </a:t>
                      </a:r>
                      <a:r>
                        <a:rPr lang="cs-CZ" sz="2000" dirty="0" err="1" smtClean="0">
                          <a:latin typeface="Calibri" panose="020F0502020204030204" pitchFamily="34" charset="0"/>
                        </a:rPr>
                        <a:t>Bennett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(1997)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1" dirty="0" err="1" smtClean="0">
                          <a:latin typeface="Calibri" panose="020F0502020204030204" pitchFamily="34" charset="0"/>
                        </a:rPr>
                        <a:t>Factor</a:t>
                      </a:r>
                      <a:r>
                        <a:rPr lang="cs-CZ" sz="2000" b="0" i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2000" b="0" i="1" baseline="0" dirty="0" err="1" smtClean="0">
                          <a:latin typeface="Calibri" panose="020F0502020204030204" pitchFamily="34" charset="0"/>
                        </a:rPr>
                        <a:t>centric</a:t>
                      </a:r>
                      <a:endParaRPr lang="cs-CZ" sz="2000" b="0" i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Jde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nám o jeden či několik klíčových faktorů (nakolik tyto působí na závislou proměnnou)</a:t>
                      </a:r>
                      <a:endParaRPr lang="cs-CZ" sz="20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 smtClean="0">
                          <a:latin typeface="Calibri" panose="020F0502020204030204" pitchFamily="34" charset="0"/>
                        </a:rPr>
                        <a:t>Outcome</a:t>
                      </a:r>
                      <a:r>
                        <a:rPr lang="cs-CZ" sz="2000" i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2000" i="1" baseline="0" dirty="0" err="1" smtClean="0">
                          <a:latin typeface="Calibri" panose="020F0502020204030204" pitchFamily="34" charset="0"/>
                        </a:rPr>
                        <a:t>centric</a:t>
                      </a:r>
                      <a:endParaRPr lang="cs-CZ" sz="2000" i="1" dirty="0" smtClean="0">
                        <a:latin typeface="Calibri" panose="020F0502020204030204" pitchFamily="34" charset="0"/>
                      </a:endParaRPr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Jde nám o vysvětlení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závislé proměnné (co vše má vliv na závislou proměnnou)</a:t>
                      </a:r>
                      <a:endParaRPr lang="cs-CZ" sz="20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86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B) Definice základních pojmů, konceptualizace a operacionalizace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Odpovídá na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otázku, co chceme zkoumat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(součástí </a:t>
            </a:r>
            <a:r>
              <a:rPr lang="cs-CZ" altLang="cs-CZ" sz="2000" dirty="0">
                <a:latin typeface="Calibri" panose="020F0502020204030204" pitchFamily="34" charset="0"/>
              </a:rPr>
              <a:t>designu je jasný </a:t>
            </a:r>
            <a:r>
              <a:rPr lang="cs-CZ" altLang="cs-CZ" sz="2000" dirty="0" smtClean="0">
                <a:latin typeface="Calibri" panose="020F0502020204030204" pitchFamily="34" charset="0"/>
              </a:rPr>
              <a:t>plán).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Konceptualizace specifikuje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smysl/význam konceptů</a:t>
            </a:r>
            <a:r>
              <a:rPr lang="cs-CZ" altLang="cs-CZ" sz="2000" dirty="0" smtClean="0">
                <a:latin typeface="Calibri" panose="020F0502020204030204" pitchFamily="34" charset="0"/>
              </a:rPr>
              <a:t> a proměnných, které </a:t>
            </a:r>
            <a:r>
              <a:rPr lang="cs-CZ" altLang="cs-CZ" sz="2000" dirty="0">
                <a:latin typeface="Calibri" panose="020F0502020204030204" pitchFamily="34" charset="0"/>
              </a:rPr>
              <a:t>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Od konceptu ke konstruktu a operační definici (Black</a:t>
            </a:r>
            <a:r>
              <a:rPr lang="cs-CZ" altLang="cs-CZ" sz="2000" dirty="0">
                <a:latin typeface="Calibri" panose="020F0502020204030204" pitchFamily="34" charset="0"/>
              </a:rPr>
              <a:t>)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(a)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cílem je jednoznačné </a:t>
            </a:r>
            <a:r>
              <a:rPr lang="cs-CZ" altLang="cs-CZ" sz="2000" u="sng" dirty="0">
                <a:latin typeface="Calibri" panose="020F0502020204030204" pitchFamily="34" charset="0"/>
              </a:rPr>
              <a:t>vymezení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– definice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základních pojmů (konceptů</a:t>
            </a:r>
            <a:r>
              <a:rPr lang="cs-CZ" altLang="cs-CZ" sz="2000" dirty="0" smtClean="0">
                <a:latin typeface="Calibri" panose="020F0502020204030204" pitchFamily="34" charset="0"/>
              </a:rPr>
              <a:t>), které mohou být chápány různě (jak to chápu já).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(b) cílem je zpřesnění silně abstraktních konceptů =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dimenze či aspekty konceptu, problému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(c) vymezení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očekávaných vztahů mezi koncepty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= konceptualizace.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</a:t>
            </a:r>
            <a:r>
              <a:rPr lang="cs-CZ" altLang="cs-CZ" sz="2000" dirty="0">
                <a:latin typeface="Calibri" panose="020F0502020204030204" pitchFamily="34" charset="0"/>
              </a:rPr>
              <a:t>zpravidla založená na literatuře dostupné k tématu, různé přístupy se mohou zaměřovat na různé aspekty, předchozí výzkumy na stejné </a:t>
            </a:r>
            <a:r>
              <a:rPr lang="cs-CZ" altLang="cs-CZ" sz="2000" dirty="0" smtClean="0">
                <a:latin typeface="Calibri" panose="020F0502020204030204" pitchFamily="34" charset="0"/>
              </a:rPr>
              <a:t>téma…navázat na předchozí výzkum, nedělat to samé, pokud nechci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Marczyk</a:t>
            </a:r>
            <a:r>
              <a:rPr lang="cs-CZ" altLang="cs-CZ" sz="2000" dirty="0" smtClean="0">
                <a:latin typeface="Calibri" panose="020F0502020204030204" pitchFamily="34" charset="0"/>
              </a:rPr>
              <a:t> et al. 2005)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může vést k tvorbě konceptuálního schématu,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konceptuálního rámce</a:t>
            </a:r>
            <a:r>
              <a:rPr lang="cs-CZ" altLang="cs-CZ" sz="2000" dirty="0" smtClean="0">
                <a:latin typeface="Calibri" panose="020F0502020204030204" pitchFamily="34" charset="0"/>
              </a:rPr>
              <a:t> (teoreticky vymezené představě o problému). V teoreticko-empirické rovině to může představovat model.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m</a:t>
            </a:r>
            <a:r>
              <a:rPr lang="cs-CZ" altLang="cs-CZ" sz="2000" dirty="0" smtClean="0">
                <a:latin typeface="Calibri" panose="020F0502020204030204" pitchFamily="34" charset="0"/>
              </a:rPr>
              <a:t>ůžeme potřebovat také data, která s naším problémem zdánlivě nesouvisejí (testování alternativních hypotéz)</a:t>
            </a: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Operacionalizace </a:t>
            </a:r>
            <a:r>
              <a:rPr lang="cs-CZ" altLang="cs-CZ" sz="2000" dirty="0">
                <a:latin typeface="Calibri" panose="020F0502020204030204" pitchFamily="34" charset="0"/>
              </a:rPr>
              <a:t>říká, jak </a:t>
            </a:r>
            <a:r>
              <a:rPr lang="cs-CZ" altLang="cs-CZ" sz="2000" u="sng" dirty="0">
                <a:latin typeface="Calibri" panose="020F0502020204030204" pitchFamily="34" charset="0"/>
              </a:rPr>
              <a:t>budeme měřit proměnné</a:t>
            </a:r>
            <a:r>
              <a:rPr lang="cs-CZ" altLang="cs-CZ" sz="2000" dirty="0">
                <a:latin typeface="Calibri" panose="020F0502020204030204" pitchFamily="34" charset="0"/>
              </a:rPr>
              <a:t>, které 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2010).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proměnné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mají </a:t>
            </a:r>
            <a:r>
              <a:rPr lang="cs-CZ" altLang="cs-CZ" sz="2000" dirty="0">
                <a:latin typeface="Calibri" panose="020F0502020204030204" pitchFamily="34" charset="0"/>
              </a:rPr>
              <a:t>v sobě více </a:t>
            </a:r>
            <a:r>
              <a:rPr lang="cs-CZ" altLang="cs-CZ" sz="2000" dirty="0" smtClean="0">
                <a:latin typeface="Calibri" panose="020F0502020204030204" pitchFamily="34" charset="0"/>
              </a:rPr>
              <a:t>kategorii, které se nejčastěji vzájemně vylučují (pozor </a:t>
            </a:r>
            <a:r>
              <a:rPr lang="cs-CZ" altLang="cs-CZ" sz="2000" dirty="0">
                <a:latin typeface="Calibri" panose="020F0502020204030204" pitchFamily="34" charset="0"/>
              </a:rPr>
              <a:t>na hraniční </a:t>
            </a:r>
            <a:r>
              <a:rPr lang="cs-CZ" altLang="cs-CZ" sz="2000" dirty="0" smtClean="0">
                <a:latin typeface="Calibri" panose="020F0502020204030204" pitchFamily="34" charset="0"/>
              </a:rPr>
              <a:t>kategorie)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někdy lze fixovat jednu variantu pro specifický výzkumný účel – např. zkoumám jen ženy (konstanta)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</a:rPr>
              <a:t>ole proměnných: nezávislé </a:t>
            </a:r>
            <a:r>
              <a:rPr lang="cs-CZ" altLang="cs-CZ" sz="2000" dirty="0">
                <a:latin typeface="Calibri" panose="020F0502020204030204" pitchFamily="34" charset="0"/>
              </a:rPr>
              <a:t>proměnné (vysvětlující, prediktory) a závislé proměnné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důležité je nakolik proměnné reprezentují zkoumané koncepty, velká mezera mezi konceptem a indikátorem může ohrozit validitu měření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</a:t>
            </a:r>
            <a:r>
              <a:rPr lang="cs-CZ" altLang="cs-CZ" sz="2000" dirty="0" smtClean="0">
                <a:latin typeface="Calibri" panose="020F0502020204030204" pitchFamily="34" charset="0"/>
              </a:rPr>
              <a:t>e důležité standardizovat a zdokumentovat proces a výsledek (pro porozumění, pro možnost replikace) (Neuman 2007)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Rizika: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špatně </a:t>
            </a:r>
            <a:r>
              <a:rPr lang="cs-CZ" altLang="cs-CZ" sz="2000" u="sng" dirty="0">
                <a:latin typeface="Calibri" panose="020F0502020204030204" pitchFamily="34" charset="0"/>
              </a:rPr>
              <a:t>položené otázky, vynechané (zapomenuté) proměnné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Příklady volně podle De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Vaus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 Design), blahobyt dětí, příčiny vyšší rozvodovosti.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98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smtClean="0"/>
          </a:p>
        </p:txBody>
      </p:sp>
      <p:pic>
        <p:nvPicPr>
          <p:cNvPr id="8196" name="Picture 4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71378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2905</Words>
  <Application>Microsoft Office PowerPoint</Application>
  <PresentationFormat>Předvádění na obrazovce (4:3)</PresentationFormat>
  <Paragraphs>424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Výchozí návrh</vt:lpstr>
      <vt:lpstr>Výzkumný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Ondřej Hora</cp:lastModifiedBy>
  <cp:revision>615</cp:revision>
  <cp:lastPrinted>2013-03-19T15:35:42Z</cp:lastPrinted>
  <dcterms:created xsi:type="dcterms:W3CDTF">2011-02-03T13:01:32Z</dcterms:created>
  <dcterms:modified xsi:type="dcterms:W3CDTF">2018-03-09T11:12:57Z</dcterms:modified>
</cp:coreProperties>
</file>