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9"/>
  </p:notesMasterIdLst>
  <p:handoutMasterIdLst>
    <p:handoutMasterId r:id="rId40"/>
  </p:handoutMasterIdLst>
  <p:sldIdLst>
    <p:sldId id="256" r:id="rId2"/>
    <p:sldId id="326" r:id="rId3"/>
    <p:sldId id="301" r:id="rId4"/>
    <p:sldId id="267" r:id="rId5"/>
    <p:sldId id="288" r:id="rId6"/>
    <p:sldId id="338" r:id="rId7"/>
    <p:sldId id="289" r:id="rId8"/>
    <p:sldId id="314" r:id="rId9"/>
    <p:sldId id="285" r:id="rId10"/>
    <p:sldId id="286" r:id="rId11"/>
    <p:sldId id="327" r:id="rId12"/>
    <p:sldId id="339" r:id="rId13"/>
    <p:sldId id="328" r:id="rId14"/>
    <p:sldId id="292" r:id="rId15"/>
    <p:sldId id="280" r:id="rId16"/>
    <p:sldId id="258" r:id="rId17"/>
    <p:sldId id="298" r:id="rId18"/>
    <p:sldId id="329" r:id="rId19"/>
    <p:sldId id="299" r:id="rId20"/>
    <p:sldId id="294" r:id="rId21"/>
    <p:sldId id="345" r:id="rId22"/>
    <p:sldId id="300" r:id="rId23"/>
    <p:sldId id="297" r:id="rId24"/>
    <p:sldId id="331" r:id="rId25"/>
    <p:sldId id="306" r:id="rId26"/>
    <p:sldId id="307" r:id="rId27"/>
    <p:sldId id="332" r:id="rId28"/>
    <p:sldId id="302" r:id="rId29"/>
    <p:sldId id="333" r:id="rId30"/>
    <p:sldId id="268" r:id="rId31"/>
    <p:sldId id="343" r:id="rId32"/>
    <p:sldId id="303" r:id="rId33"/>
    <p:sldId id="272" r:id="rId34"/>
    <p:sldId id="344" r:id="rId35"/>
    <p:sldId id="335" r:id="rId36"/>
    <p:sldId id="340" r:id="rId37"/>
    <p:sldId id="273" r:id="rId38"/>
  </p:sldIdLst>
  <p:sldSz cx="9144000" cy="6858000" type="screen4x3"/>
  <p:notesSz cx="6858000" cy="9926638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0" autoAdjust="0"/>
    <p:restoredTop sz="94684" autoAdjust="0"/>
  </p:normalViewPr>
  <p:slideViewPr>
    <p:cSldViewPr>
      <p:cViewPr varScale="1">
        <p:scale>
          <a:sx n="76" d="100"/>
          <a:sy n="76" d="100"/>
        </p:scale>
        <p:origin x="1000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48C7D5C-582E-4C2E-B3EE-4DD05FE63095}" type="doc">
      <dgm:prSet loTypeId="urn:microsoft.com/office/officeart/2005/8/layout/chevron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364EB3D2-A166-44B7-A655-C34FEA3229BB}">
      <dgm:prSet phldrT="[Text]"/>
      <dgm:spPr>
        <a:solidFill>
          <a:srgbClr val="92D050"/>
        </a:solidFill>
      </dgm:spPr>
      <dgm:t>
        <a:bodyPr/>
        <a:lstStyle/>
        <a:p>
          <a:r>
            <a:rPr lang="cs-CZ" dirty="0" smtClean="0"/>
            <a:t>A</a:t>
          </a:r>
          <a:endParaRPr lang="cs-CZ" dirty="0"/>
        </a:p>
      </dgm:t>
    </dgm:pt>
    <dgm:pt modelId="{C31446F8-00A5-41EE-8D31-FE03D39580F5}" type="parTrans" cxnId="{8356E2D9-E8EB-449D-ABED-6622D42F9101}">
      <dgm:prSet/>
      <dgm:spPr/>
      <dgm:t>
        <a:bodyPr/>
        <a:lstStyle/>
        <a:p>
          <a:endParaRPr lang="cs-CZ"/>
        </a:p>
      </dgm:t>
    </dgm:pt>
    <dgm:pt modelId="{49C9AC51-63AF-4934-9949-3A20735E58AF}" type="sibTrans" cxnId="{8356E2D9-E8EB-449D-ABED-6622D42F9101}">
      <dgm:prSet/>
      <dgm:spPr/>
      <dgm:t>
        <a:bodyPr/>
        <a:lstStyle/>
        <a:p>
          <a:endParaRPr lang="cs-CZ"/>
        </a:p>
      </dgm:t>
    </dgm:pt>
    <dgm:pt modelId="{F25EBD1F-D029-4AD7-A4B9-049F14C3D763}">
      <dgm:prSet phldrT="[Text]"/>
      <dgm:spPr/>
      <dgm:t>
        <a:bodyPr/>
        <a:lstStyle/>
        <a:p>
          <a:r>
            <a:rPr lang="cs-CZ" altLang="cs-CZ" dirty="0" smtClean="0">
              <a:latin typeface="Calibri" panose="020F0502020204030204" pitchFamily="34" charset="0"/>
            </a:rPr>
            <a:t> Stanovení cílů, výzkumné otázky</a:t>
          </a:r>
          <a:endParaRPr lang="cs-CZ" dirty="0"/>
        </a:p>
      </dgm:t>
    </dgm:pt>
    <dgm:pt modelId="{BB5E515A-C7F2-41AB-9614-3E5C3053CBDE}" type="parTrans" cxnId="{79F10401-338A-465F-ADEF-90CE38EE8EA4}">
      <dgm:prSet/>
      <dgm:spPr/>
      <dgm:t>
        <a:bodyPr/>
        <a:lstStyle/>
        <a:p>
          <a:endParaRPr lang="cs-CZ"/>
        </a:p>
      </dgm:t>
    </dgm:pt>
    <dgm:pt modelId="{C5E0CCC1-C701-492F-A7BD-D9D141296180}" type="sibTrans" cxnId="{79F10401-338A-465F-ADEF-90CE38EE8EA4}">
      <dgm:prSet/>
      <dgm:spPr/>
      <dgm:t>
        <a:bodyPr/>
        <a:lstStyle/>
        <a:p>
          <a:endParaRPr lang="cs-CZ"/>
        </a:p>
      </dgm:t>
    </dgm:pt>
    <dgm:pt modelId="{2BC39529-252A-4927-8563-9C94A49DBBE3}">
      <dgm:prSet phldrT="[Text]"/>
      <dgm:spPr/>
      <dgm:t>
        <a:bodyPr/>
        <a:lstStyle/>
        <a:p>
          <a:r>
            <a:rPr lang="cs-CZ" altLang="cs-CZ" dirty="0" smtClean="0">
              <a:latin typeface="Calibri" panose="020F0502020204030204" pitchFamily="34" charset="0"/>
            </a:rPr>
            <a:t> Definice základních pojmů, konceptualizace a operacionalizace</a:t>
          </a:r>
          <a:endParaRPr lang="cs-CZ" dirty="0"/>
        </a:p>
      </dgm:t>
    </dgm:pt>
    <dgm:pt modelId="{16D36DA7-C0E3-438C-AC01-59908F85EE41}" type="parTrans" cxnId="{F929B328-9D2E-4896-A778-C231B360025C}">
      <dgm:prSet/>
      <dgm:spPr/>
      <dgm:t>
        <a:bodyPr/>
        <a:lstStyle/>
        <a:p>
          <a:endParaRPr lang="cs-CZ"/>
        </a:p>
      </dgm:t>
    </dgm:pt>
    <dgm:pt modelId="{ED545C1F-7228-4439-8741-AA95321F4658}" type="sibTrans" cxnId="{F929B328-9D2E-4896-A778-C231B360025C}">
      <dgm:prSet/>
      <dgm:spPr/>
      <dgm:t>
        <a:bodyPr/>
        <a:lstStyle/>
        <a:p>
          <a:endParaRPr lang="cs-CZ"/>
        </a:p>
      </dgm:t>
    </dgm:pt>
    <dgm:pt modelId="{DABF2E92-33C2-4271-8677-155C99E6C36D}">
      <dgm:prSet phldrT="[Text]"/>
      <dgm:spPr>
        <a:solidFill>
          <a:srgbClr val="C00000"/>
        </a:solidFill>
      </dgm:spPr>
      <dgm:t>
        <a:bodyPr/>
        <a:lstStyle/>
        <a:p>
          <a:r>
            <a:rPr lang="cs-CZ" dirty="0" smtClean="0"/>
            <a:t>C</a:t>
          </a:r>
          <a:endParaRPr lang="cs-CZ" dirty="0"/>
        </a:p>
      </dgm:t>
    </dgm:pt>
    <dgm:pt modelId="{8EBE6D40-EC4D-4610-A1A5-E195A318B7CA}" type="parTrans" cxnId="{25CB74EC-54FE-4923-8DF1-E945BB2D28E2}">
      <dgm:prSet/>
      <dgm:spPr/>
      <dgm:t>
        <a:bodyPr/>
        <a:lstStyle/>
        <a:p>
          <a:endParaRPr lang="cs-CZ"/>
        </a:p>
      </dgm:t>
    </dgm:pt>
    <dgm:pt modelId="{B6CEE7FA-04A8-44F2-AD7C-889F18874BA5}" type="sibTrans" cxnId="{25CB74EC-54FE-4923-8DF1-E945BB2D28E2}">
      <dgm:prSet/>
      <dgm:spPr/>
      <dgm:t>
        <a:bodyPr/>
        <a:lstStyle/>
        <a:p>
          <a:endParaRPr lang="cs-CZ"/>
        </a:p>
      </dgm:t>
    </dgm:pt>
    <dgm:pt modelId="{38EFB729-C2CE-4E60-A384-217270A0794D}">
      <dgm:prSet phldrT="[Text]"/>
      <dgm:spPr/>
      <dgm:t>
        <a:bodyPr/>
        <a:lstStyle/>
        <a:p>
          <a:r>
            <a:rPr lang="cs-CZ" altLang="cs-CZ" b="1" dirty="0" smtClean="0">
              <a:latin typeface="Calibri" panose="020F0502020204030204" pitchFamily="34" charset="0"/>
            </a:rPr>
            <a:t>Tvorba designu výzkumu</a:t>
          </a:r>
          <a:endParaRPr lang="cs-CZ" dirty="0"/>
        </a:p>
      </dgm:t>
    </dgm:pt>
    <dgm:pt modelId="{5C8880CC-169D-40BB-A773-6F7F441AA080}" type="parTrans" cxnId="{219211EC-BFC5-4CF8-9FF7-5405BDCAD2DA}">
      <dgm:prSet/>
      <dgm:spPr/>
      <dgm:t>
        <a:bodyPr/>
        <a:lstStyle/>
        <a:p>
          <a:endParaRPr lang="cs-CZ"/>
        </a:p>
      </dgm:t>
    </dgm:pt>
    <dgm:pt modelId="{FD9E9317-0520-4600-8773-6F465237BD6B}" type="sibTrans" cxnId="{219211EC-BFC5-4CF8-9FF7-5405BDCAD2DA}">
      <dgm:prSet/>
      <dgm:spPr/>
      <dgm:t>
        <a:bodyPr/>
        <a:lstStyle/>
        <a:p>
          <a:endParaRPr lang="cs-CZ"/>
        </a:p>
      </dgm:t>
    </dgm:pt>
    <dgm:pt modelId="{5D98F354-5C84-488D-A397-45C6FC715D6C}">
      <dgm:prSet/>
      <dgm:spPr>
        <a:solidFill>
          <a:schemeClr val="bg1">
            <a:lumMod val="50000"/>
          </a:schemeClr>
        </a:solidFill>
      </dgm:spPr>
      <dgm:t>
        <a:bodyPr/>
        <a:lstStyle/>
        <a:p>
          <a:r>
            <a:rPr lang="cs-CZ" dirty="0" smtClean="0"/>
            <a:t>D</a:t>
          </a:r>
          <a:endParaRPr lang="cs-CZ" dirty="0"/>
        </a:p>
      </dgm:t>
    </dgm:pt>
    <dgm:pt modelId="{F98D1E0E-94D2-43A1-9076-C2E75D8DEF05}" type="parTrans" cxnId="{97D6D10D-4F27-4523-9099-E8158EDE9947}">
      <dgm:prSet/>
      <dgm:spPr/>
      <dgm:t>
        <a:bodyPr/>
        <a:lstStyle/>
        <a:p>
          <a:endParaRPr lang="cs-CZ"/>
        </a:p>
      </dgm:t>
    </dgm:pt>
    <dgm:pt modelId="{27568D8F-29DA-4530-95A1-240F1BBC826A}" type="sibTrans" cxnId="{97D6D10D-4F27-4523-9099-E8158EDE9947}">
      <dgm:prSet/>
      <dgm:spPr/>
      <dgm:t>
        <a:bodyPr/>
        <a:lstStyle/>
        <a:p>
          <a:endParaRPr lang="cs-CZ"/>
        </a:p>
      </dgm:t>
    </dgm:pt>
    <dgm:pt modelId="{A2433407-76BC-402D-9595-AC6C0ED286A8}">
      <dgm:prSet/>
      <dgm:spPr>
        <a:solidFill>
          <a:srgbClr val="7030A0"/>
        </a:solidFill>
      </dgm:spPr>
      <dgm:t>
        <a:bodyPr/>
        <a:lstStyle/>
        <a:p>
          <a:r>
            <a:rPr lang="cs-CZ" dirty="0" smtClean="0"/>
            <a:t>E</a:t>
          </a:r>
          <a:endParaRPr lang="cs-CZ" dirty="0"/>
        </a:p>
      </dgm:t>
    </dgm:pt>
    <dgm:pt modelId="{D9736380-EDB5-4948-9F95-D89A1C883C99}" type="parTrans" cxnId="{6A478857-1309-4BF6-BCD5-0F7315CEFD5F}">
      <dgm:prSet/>
      <dgm:spPr/>
      <dgm:t>
        <a:bodyPr/>
        <a:lstStyle/>
        <a:p>
          <a:endParaRPr lang="cs-CZ"/>
        </a:p>
      </dgm:t>
    </dgm:pt>
    <dgm:pt modelId="{51FA5AA7-8D12-4F5A-90C0-586FDCBACC17}" type="sibTrans" cxnId="{6A478857-1309-4BF6-BCD5-0F7315CEFD5F}">
      <dgm:prSet/>
      <dgm:spPr/>
      <dgm:t>
        <a:bodyPr/>
        <a:lstStyle/>
        <a:p>
          <a:endParaRPr lang="cs-CZ"/>
        </a:p>
      </dgm:t>
    </dgm:pt>
    <dgm:pt modelId="{2D4CA1FF-7A6F-4050-B01C-F1C1C084EC42}">
      <dgm:prSet/>
      <dgm:spPr/>
      <dgm:t>
        <a:bodyPr/>
        <a:lstStyle/>
        <a:p>
          <a:r>
            <a:rPr lang="cs-CZ" altLang="cs-CZ" smtClean="0">
              <a:latin typeface="Calibri" panose="020F0502020204030204" pitchFamily="34" charset="0"/>
            </a:rPr>
            <a:t>Volba vhodné výzkumné metody (metod)</a:t>
          </a:r>
          <a:endParaRPr lang="cs-CZ"/>
        </a:p>
      </dgm:t>
    </dgm:pt>
    <dgm:pt modelId="{663F9539-BABF-48B9-AE04-2B39FC6741C1}" type="parTrans" cxnId="{F02432E0-10E9-4114-8D77-D830006AC850}">
      <dgm:prSet/>
      <dgm:spPr/>
      <dgm:t>
        <a:bodyPr/>
        <a:lstStyle/>
        <a:p>
          <a:endParaRPr lang="cs-CZ"/>
        </a:p>
      </dgm:t>
    </dgm:pt>
    <dgm:pt modelId="{9398D331-F5EF-4293-830D-6F2678DF2F3F}" type="sibTrans" cxnId="{F02432E0-10E9-4114-8D77-D830006AC850}">
      <dgm:prSet/>
      <dgm:spPr/>
      <dgm:t>
        <a:bodyPr/>
        <a:lstStyle/>
        <a:p>
          <a:endParaRPr lang="cs-CZ"/>
        </a:p>
      </dgm:t>
    </dgm:pt>
    <dgm:pt modelId="{8EA99A0B-CBF3-49C7-A507-42B1EEEF1888}">
      <dgm:prSet/>
      <dgm:spPr/>
      <dgm:t>
        <a:bodyPr/>
        <a:lstStyle/>
        <a:p>
          <a:r>
            <a:rPr lang="cs-CZ" altLang="cs-CZ" dirty="0" smtClean="0">
              <a:latin typeface="Calibri" panose="020F0502020204030204" pitchFamily="34" charset="0"/>
            </a:rPr>
            <a:t>Plánování realizace výzkumu a posouzení realizovatelnosti</a:t>
          </a:r>
          <a:endParaRPr lang="cs-CZ" dirty="0"/>
        </a:p>
      </dgm:t>
    </dgm:pt>
    <dgm:pt modelId="{4140C3CB-3AC3-4C84-82E9-72175754EC60}" type="parTrans" cxnId="{3BB4E7D7-3BBC-455B-B38F-78DE4D2CA673}">
      <dgm:prSet/>
      <dgm:spPr/>
      <dgm:t>
        <a:bodyPr/>
        <a:lstStyle/>
        <a:p>
          <a:endParaRPr lang="cs-CZ"/>
        </a:p>
      </dgm:t>
    </dgm:pt>
    <dgm:pt modelId="{777203CE-9867-494A-A050-767FC94EB124}" type="sibTrans" cxnId="{3BB4E7D7-3BBC-455B-B38F-78DE4D2CA673}">
      <dgm:prSet/>
      <dgm:spPr/>
      <dgm:t>
        <a:bodyPr/>
        <a:lstStyle/>
        <a:p>
          <a:endParaRPr lang="cs-CZ"/>
        </a:p>
      </dgm:t>
    </dgm:pt>
    <dgm:pt modelId="{0B8E88B4-7877-4498-B763-4CD2AB206206}">
      <dgm:prSet phldrT="[Text]"/>
      <dgm:spPr>
        <a:solidFill>
          <a:srgbClr val="0070C0"/>
        </a:solidFill>
      </dgm:spPr>
      <dgm:t>
        <a:bodyPr/>
        <a:lstStyle/>
        <a:p>
          <a:r>
            <a:rPr lang="cs-CZ" dirty="0" smtClean="0"/>
            <a:t>B</a:t>
          </a:r>
          <a:endParaRPr lang="cs-CZ" dirty="0"/>
        </a:p>
      </dgm:t>
    </dgm:pt>
    <dgm:pt modelId="{7AAD125A-13D4-41B9-8B4A-78E0D9B1A425}" type="sibTrans" cxnId="{65E99180-89F1-4423-936A-152BE2B86D7C}">
      <dgm:prSet/>
      <dgm:spPr/>
      <dgm:t>
        <a:bodyPr/>
        <a:lstStyle/>
        <a:p>
          <a:endParaRPr lang="cs-CZ"/>
        </a:p>
      </dgm:t>
    </dgm:pt>
    <dgm:pt modelId="{5D4E3C0F-6DC8-4C7B-891D-7261092AD9D4}" type="parTrans" cxnId="{65E99180-89F1-4423-936A-152BE2B86D7C}">
      <dgm:prSet/>
      <dgm:spPr/>
      <dgm:t>
        <a:bodyPr/>
        <a:lstStyle/>
        <a:p>
          <a:endParaRPr lang="cs-CZ"/>
        </a:p>
      </dgm:t>
    </dgm:pt>
    <dgm:pt modelId="{7245E0D9-BCDE-4BD5-8B27-491F5D87EEC4}" type="pres">
      <dgm:prSet presAssocID="{248C7D5C-582E-4C2E-B3EE-4DD05FE63095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58981796-514F-4A15-B23A-A57ADBAB06AF}" type="pres">
      <dgm:prSet presAssocID="{364EB3D2-A166-44B7-A655-C34FEA3229BB}" presName="composite" presStyleCnt="0"/>
      <dgm:spPr/>
    </dgm:pt>
    <dgm:pt modelId="{D7A67963-9628-4F5B-8F57-65B9320DED7B}" type="pres">
      <dgm:prSet presAssocID="{364EB3D2-A166-44B7-A655-C34FEA3229BB}" presName="parentText" presStyleLbl="alignNode1" presStyleIdx="0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90C98B0A-9F49-4DBA-942C-5BA0FEF84ECE}" type="pres">
      <dgm:prSet presAssocID="{364EB3D2-A166-44B7-A655-C34FEA3229BB}" presName="descendantText" presStyleLbl="alignAcc1" presStyleIdx="0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FB9B2CB-8F8B-4B06-9470-90B731BC0EEC}" type="pres">
      <dgm:prSet presAssocID="{49C9AC51-63AF-4934-9949-3A20735E58AF}" presName="sp" presStyleCnt="0"/>
      <dgm:spPr/>
    </dgm:pt>
    <dgm:pt modelId="{34552395-5D7E-4E5B-8D7B-E590324D0B53}" type="pres">
      <dgm:prSet presAssocID="{0B8E88B4-7877-4498-B763-4CD2AB206206}" presName="composite" presStyleCnt="0"/>
      <dgm:spPr/>
    </dgm:pt>
    <dgm:pt modelId="{EFC5B4E0-5BFC-44EF-97B7-972B70797941}" type="pres">
      <dgm:prSet presAssocID="{0B8E88B4-7877-4498-B763-4CD2AB206206}" presName="parentText" presStyleLbl="alignNode1" presStyleIdx="1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9959306-29DA-4C39-B95E-B34AC759A602}" type="pres">
      <dgm:prSet presAssocID="{0B8E88B4-7877-4498-B763-4CD2AB206206}" presName="descendantText" presStyleLbl="alignAcc1" presStyleIdx="1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0D58D97-275E-47CC-BB3B-099B2AE02DBD}" type="pres">
      <dgm:prSet presAssocID="{7AAD125A-13D4-41B9-8B4A-78E0D9B1A425}" presName="sp" presStyleCnt="0"/>
      <dgm:spPr/>
    </dgm:pt>
    <dgm:pt modelId="{5020F725-C74C-4DC2-9187-522F4A1A8B04}" type="pres">
      <dgm:prSet presAssocID="{DABF2E92-33C2-4271-8677-155C99E6C36D}" presName="composite" presStyleCnt="0"/>
      <dgm:spPr/>
    </dgm:pt>
    <dgm:pt modelId="{4233C5FB-9B1E-4C50-8D13-BD78728A95FC}" type="pres">
      <dgm:prSet presAssocID="{DABF2E92-33C2-4271-8677-155C99E6C36D}" presName="parentText" presStyleLbl="alignNode1" presStyleIdx="2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17D533B3-822D-469B-A212-ADAAC577EA1E}" type="pres">
      <dgm:prSet presAssocID="{DABF2E92-33C2-4271-8677-155C99E6C36D}" presName="descendantText" presStyleLbl="alignAcc1" presStyleIdx="2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8D4773F-E148-4275-9A1B-DFA6E4B1CEF0}" type="pres">
      <dgm:prSet presAssocID="{B6CEE7FA-04A8-44F2-AD7C-889F18874BA5}" presName="sp" presStyleCnt="0"/>
      <dgm:spPr/>
    </dgm:pt>
    <dgm:pt modelId="{54A350E0-0EF6-4038-947E-29D8D783092A}" type="pres">
      <dgm:prSet presAssocID="{5D98F354-5C84-488D-A397-45C6FC715D6C}" presName="composite" presStyleCnt="0"/>
      <dgm:spPr/>
    </dgm:pt>
    <dgm:pt modelId="{1E446905-9981-4885-8FD8-6D70F1CE774C}" type="pres">
      <dgm:prSet presAssocID="{5D98F354-5C84-488D-A397-45C6FC715D6C}" presName="parentText" presStyleLbl="alignNode1" presStyleIdx="3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C768481A-4B69-4FCC-B169-23CCD0034AE9}" type="pres">
      <dgm:prSet presAssocID="{5D98F354-5C84-488D-A397-45C6FC715D6C}" presName="descendantText" presStyleLbl="alignAcc1" presStyleIdx="3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CAC2C006-5DAA-479C-B6F4-61B55321B572}" type="pres">
      <dgm:prSet presAssocID="{27568D8F-29DA-4530-95A1-240F1BBC826A}" presName="sp" presStyleCnt="0"/>
      <dgm:spPr/>
    </dgm:pt>
    <dgm:pt modelId="{EC151985-B8C4-4930-923D-522CAAF4AE64}" type="pres">
      <dgm:prSet presAssocID="{A2433407-76BC-402D-9595-AC6C0ED286A8}" presName="composite" presStyleCnt="0"/>
      <dgm:spPr/>
    </dgm:pt>
    <dgm:pt modelId="{84B9E379-6CAC-4E0B-B583-95B650FEB9EE}" type="pres">
      <dgm:prSet presAssocID="{A2433407-76BC-402D-9595-AC6C0ED286A8}" presName="parentText" presStyleLbl="alignNode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1B7D58E-881C-4AF1-96C8-7A51032FBBD8}" type="pres">
      <dgm:prSet presAssocID="{A2433407-76BC-402D-9595-AC6C0ED286A8}" presName="descendantText" presStyleLbl="alignAcc1" presStyleIdx="4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3BB4E7D7-3BBC-455B-B38F-78DE4D2CA673}" srcId="{A2433407-76BC-402D-9595-AC6C0ED286A8}" destId="{8EA99A0B-CBF3-49C7-A507-42B1EEEF1888}" srcOrd="0" destOrd="0" parTransId="{4140C3CB-3AC3-4C84-82E9-72175754EC60}" sibTransId="{777203CE-9867-494A-A050-767FC94EB124}"/>
    <dgm:cxn modelId="{EA7732D1-590D-482F-AB32-095DC809A7A2}" type="presOf" srcId="{364EB3D2-A166-44B7-A655-C34FEA3229BB}" destId="{D7A67963-9628-4F5B-8F57-65B9320DED7B}" srcOrd="0" destOrd="0" presId="urn:microsoft.com/office/officeart/2005/8/layout/chevron2"/>
    <dgm:cxn modelId="{18757C3E-AADB-44F9-9879-A9F74C0A965B}" type="presOf" srcId="{DABF2E92-33C2-4271-8677-155C99E6C36D}" destId="{4233C5FB-9B1E-4C50-8D13-BD78728A95FC}" srcOrd="0" destOrd="0" presId="urn:microsoft.com/office/officeart/2005/8/layout/chevron2"/>
    <dgm:cxn modelId="{25CB74EC-54FE-4923-8DF1-E945BB2D28E2}" srcId="{248C7D5C-582E-4C2E-B3EE-4DD05FE63095}" destId="{DABF2E92-33C2-4271-8677-155C99E6C36D}" srcOrd="2" destOrd="0" parTransId="{8EBE6D40-EC4D-4610-A1A5-E195A318B7CA}" sibTransId="{B6CEE7FA-04A8-44F2-AD7C-889F18874BA5}"/>
    <dgm:cxn modelId="{F929B328-9D2E-4896-A778-C231B360025C}" srcId="{0B8E88B4-7877-4498-B763-4CD2AB206206}" destId="{2BC39529-252A-4927-8563-9C94A49DBBE3}" srcOrd="0" destOrd="0" parTransId="{16D36DA7-C0E3-438C-AC01-59908F85EE41}" sibTransId="{ED545C1F-7228-4439-8741-AA95321F4658}"/>
    <dgm:cxn modelId="{65E99180-89F1-4423-936A-152BE2B86D7C}" srcId="{248C7D5C-582E-4C2E-B3EE-4DD05FE63095}" destId="{0B8E88B4-7877-4498-B763-4CD2AB206206}" srcOrd="1" destOrd="0" parTransId="{5D4E3C0F-6DC8-4C7B-891D-7261092AD9D4}" sibTransId="{7AAD125A-13D4-41B9-8B4A-78E0D9B1A425}"/>
    <dgm:cxn modelId="{219211EC-BFC5-4CF8-9FF7-5405BDCAD2DA}" srcId="{DABF2E92-33C2-4271-8677-155C99E6C36D}" destId="{38EFB729-C2CE-4E60-A384-217270A0794D}" srcOrd="0" destOrd="0" parTransId="{5C8880CC-169D-40BB-A773-6F7F441AA080}" sibTransId="{FD9E9317-0520-4600-8773-6F465237BD6B}"/>
    <dgm:cxn modelId="{8356E2D9-E8EB-449D-ABED-6622D42F9101}" srcId="{248C7D5C-582E-4C2E-B3EE-4DD05FE63095}" destId="{364EB3D2-A166-44B7-A655-C34FEA3229BB}" srcOrd="0" destOrd="0" parTransId="{C31446F8-00A5-41EE-8D31-FE03D39580F5}" sibTransId="{49C9AC51-63AF-4934-9949-3A20735E58AF}"/>
    <dgm:cxn modelId="{37BE0B92-E343-488C-B01D-7F5906BBEF4D}" type="presOf" srcId="{2BC39529-252A-4927-8563-9C94A49DBBE3}" destId="{E9959306-29DA-4C39-B95E-B34AC759A602}" srcOrd="0" destOrd="0" presId="urn:microsoft.com/office/officeart/2005/8/layout/chevron2"/>
    <dgm:cxn modelId="{7D0DC8C9-EEBA-4EB2-8015-76DB2FD91D35}" type="presOf" srcId="{F25EBD1F-D029-4AD7-A4B9-049F14C3D763}" destId="{90C98B0A-9F49-4DBA-942C-5BA0FEF84ECE}" srcOrd="0" destOrd="0" presId="urn:microsoft.com/office/officeart/2005/8/layout/chevron2"/>
    <dgm:cxn modelId="{76C1894A-4D39-48CF-9877-416158C2063B}" type="presOf" srcId="{0B8E88B4-7877-4498-B763-4CD2AB206206}" destId="{EFC5B4E0-5BFC-44EF-97B7-972B70797941}" srcOrd="0" destOrd="0" presId="urn:microsoft.com/office/officeart/2005/8/layout/chevron2"/>
    <dgm:cxn modelId="{274514DD-606C-4759-8319-0E920F978C4A}" type="presOf" srcId="{A2433407-76BC-402D-9595-AC6C0ED286A8}" destId="{84B9E379-6CAC-4E0B-B583-95B650FEB9EE}" srcOrd="0" destOrd="0" presId="urn:microsoft.com/office/officeart/2005/8/layout/chevron2"/>
    <dgm:cxn modelId="{97D6D10D-4F27-4523-9099-E8158EDE9947}" srcId="{248C7D5C-582E-4C2E-B3EE-4DD05FE63095}" destId="{5D98F354-5C84-488D-A397-45C6FC715D6C}" srcOrd="3" destOrd="0" parTransId="{F98D1E0E-94D2-43A1-9076-C2E75D8DEF05}" sibTransId="{27568D8F-29DA-4530-95A1-240F1BBC826A}"/>
    <dgm:cxn modelId="{719AC96A-6483-4641-951D-2A8B5D128078}" type="presOf" srcId="{8EA99A0B-CBF3-49C7-A507-42B1EEEF1888}" destId="{E1B7D58E-881C-4AF1-96C8-7A51032FBBD8}" srcOrd="0" destOrd="0" presId="urn:microsoft.com/office/officeart/2005/8/layout/chevron2"/>
    <dgm:cxn modelId="{F02432E0-10E9-4114-8D77-D830006AC850}" srcId="{5D98F354-5C84-488D-A397-45C6FC715D6C}" destId="{2D4CA1FF-7A6F-4050-B01C-F1C1C084EC42}" srcOrd="0" destOrd="0" parTransId="{663F9539-BABF-48B9-AE04-2B39FC6741C1}" sibTransId="{9398D331-F5EF-4293-830D-6F2678DF2F3F}"/>
    <dgm:cxn modelId="{6A478857-1309-4BF6-BCD5-0F7315CEFD5F}" srcId="{248C7D5C-582E-4C2E-B3EE-4DD05FE63095}" destId="{A2433407-76BC-402D-9595-AC6C0ED286A8}" srcOrd="4" destOrd="0" parTransId="{D9736380-EDB5-4948-9F95-D89A1C883C99}" sibTransId="{51FA5AA7-8D12-4F5A-90C0-586FDCBACC17}"/>
    <dgm:cxn modelId="{1FAD87F1-0CFC-457E-AB49-1DC0A4A5D5F5}" type="presOf" srcId="{38EFB729-C2CE-4E60-A384-217270A0794D}" destId="{17D533B3-822D-469B-A212-ADAAC577EA1E}" srcOrd="0" destOrd="0" presId="urn:microsoft.com/office/officeart/2005/8/layout/chevron2"/>
    <dgm:cxn modelId="{79F10401-338A-465F-ADEF-90CE38EE8EA4}" srcId="{364EB3D2-A166-44B7-A655-C34FEA3229BB}" destId="{F25EBD1F-D029-4AD7-A4B9-049F14C3D763}" srcOrd="0" destOrd="0" parTransId="{BB5E515A-C7F2-41AB-9614-3E5C3053CBDE}" sibTransId="{C5E0CCC1-C701-492F-A7BD-D9D141296180}"/>
    <dgm:cxn modelId="{FAA313D9-AC4D-4AA3-A31C-5024D13A265B}" type="presOf" srcId="{5D98F354-5C84-488D-A397-45C6FC715D6C}" destId="{1E446905-9981-4885-8FD8-6D70F1CE774C}" srcOrd="0" destOrd="0" presId="urn:microsoft.com/office/officeart/2005/8/layout/chevron2"/>
    <dgm:cxn modelId="{BD08A251-F145-44E7-A889-7F8B40B281D6}" type="presOf" srcId="{248C7D5C-582E-4C2E-B3EE-4DD05FE63095}" destId="{7245E0D9-BCDE-4BD5-8B27-491F5D87EEC4}" srcOrd="0" destOrd="0" presId="urn:microsoft.com/office/officeart/2005/8/layout/chevron2"/>
    <dgm:cxn modelId="{B679CF08-1C2B-4C6B-9D30-6BC13C0AE941}" type="presOf" srcId="{2D4CA1FF-7A6F-4050-B01C-F1C1C084EC42}" destId="{C768481A-4B69-4FCC-B169-23CCD0034AE9}" srcOrd="0" destOrd="0" presId="urn:microsoft.com/office/officeart/2005/8/layout/chevron2"/>
    <dgm:cxn modelId="{B30767BB-DC57-4366-809B-F0B360621E95}" type="presParOf" srcId="{7245E0D9-BCDE-4BD5-8B27-491F5D87EEC4}" destId="{58981796-514F-4A15-B23A-A57ADBAB06AF}" srcOrd="0" destOrd="0" presId="urn:microsoft.com/office/officeart/2005/8/layout/chevron2"/>
    <dgm:cxn modelId="{266C9099-9379-4360-9C43-9AC7148770DA}" type="presParOf" srcId="{58981796-514F-4A15-B23A-A57ADBAB06AF}" destId="{D7A67963-9628-4F5B-8F57-65B9320DED7B}" srcOrd="0" destOrd="0" presId="urn:microsoft.com/office/officeart/2005/8/layout/chevron2"/>
    <dgm:cxn modelId="{488EEB6D-A1EF-4990-B363-BB6B00649AD8}" type="presParOf" srcId="{58981796-514F-4A15-B23A-A57ADBAB06AF}" destId="{90C98B0A-9F49-4DBA-942C-5BA0FEF84ECE}" srcOrd="1" destOrd="0" presId="urn:microsoft.com/office/officeart/2005/8/layout/chevron2"/>
    <dgm:cxn modelId="{4134412E-3EF3-4FBD-B782-084AA21E1181}" type="presParOf" srcId="{7245E0D9-BCDE-4BD5-8B27-491F5D87EEC4}" destId="{3FB9B2CB-8F8B-4B06-9470-90B731BC0EEC}" srcOrd="1" destOrd="0" presId="urn:microsoft.com/office/officeart/2005/8/layout/chevron2"/>
    <dgm:cxn modelId="{54F0F14F-2A6B-4139-8F5C-7E13017623D5}" type="presParOf" srcId="{7245E0D9-BCDE-4BD5-8B27-491F5D87EEC4}" destId="{34552395-5D7E-4E5B-8D7B-E590324D0B53}" srcOrd="2" destOrd="0" presId="urn:microsoft.com/office/officeart/2005/8/layout/chevron2"/>
    <dgm:cxn modelId="{477B1DA3-B2D3-4FCF-9F30-4AF7A9C18C17}" type="presParOf" srcId="{34552395-5D7E-4E5B-8D7B-E590324D0B53}" destId="{EFC5B4E0-5BFC-44EF-97B7-972B70797941}" srcOrd="0" destOrd="0" presId="urn:microsoft.com/office/officeart/2005/8/layout/chevron2"/>
    <dgm:cxn modelId="{3712D3D7-2D7F-46BE-B58E-6050F4FD223A}" type="presParOf" srcId="{34552395-5D7E-4E5B-8D7B-E590324D0B53}" destId="{E9959306-29DA-4C39-B95E-B34AC759A602}" srcOrd="1" destOrd="0" presId="urn:microsoft.com/office/officeart/2005/8/layout/chevron2"/>
    <dgm:cxn modelId="{AD5175C1-963C-42E9-9B16-4CF4D0CCF5C1}" type="presParOf" srcId="{7245E0D9-BCDE-4BD5-8B27-491F5D87EEC4}" destId="{A0D58D97-275E-47CC-BB3B-099B2AE02DBD}" srcOrd="3" destOrd="0" presId="urn:microsoft.com/office/officeart/2005/8/layout/chevron2"/>
    <dgm:cxn modelId="{52519386-DF24-435D-A52F-B26053DA1B97}" type="presParOf" srcId="{7245E0D9-BCDE-4BD5-8B27-491F5D87EEC4}" destId="{5020F725-C74C-4DC2-9187-522F4A1A8B04}" srcOrd="4" destOrd="0" presId="urn:microsoft.com/office/officeart/2005/8/layout/chevron2"/>
    <dgm:cxn modelId="{918290B2-6551-4C96-98B7-C75BC1B27D81}" type="presParOf" srcId="{5020F725-C74C-4DC2-9187-522F4A1A8B04}" destId="{4233C5FB-9B1E-4C50-8D13-BD78728A95FC}" srcOrd="0" destOrd="0" presId="urn:microsoft.com/office/officeart/2005/8/layout/chevron2"/>
    <dgm:cxn modelId="{F86BC71A-89FE-4A1F-91C0-C3D064BC8670}" type="presParOf" srcId="{5020F725-C74C-4DC2-9187-522F4A1A8B04}" destId="{17D533B3-822D-469B-A212-ADAAC577EA1E}" srcOrd="1" destOrd="0" presId="urn:microsoft.com/office/officeart/2005/8/layout/chevron2"/>
    <dgm:cxn modelId="{82E0338F-6C5E-4965-ACE2-EF1175909B74}" type="presParOf" srcId="{7245E0D9-BCDE-4BD5-8B27-491F5D87EEC4}" destId="{E8D4773F-E148-4275-9A1B-DFA6E4B1CEF0}" srcOrd="5" destOrd="0" presId="urn:microsoft.com/office/officeart/2005/8/layout/chevron2"/>
    <dgm:cxn modelId="{BB0A18CA-A605-4BD9-A890-5026A7A19237}" type="presParOf" srcId="{7245E0D9-BCDE-4BD5-8B27-491F5D87EEC4}" destId="{54A350E0-0EF6-4038-947E-29D8D783092A}" srcOrd="6" destOrd="0" presId="urn:microsoft.com/office/officeart/2005/8/layout/chevron2"/>
    <dgm:cxn modelId="{21BC0DAD-7A82-47E3-9CAB-962EC45C6CA5}" type="presParOf" srcId="{54A350E0-0EF6-4038-947E-29D8D783092A}" destId="{1E446905-9981-4885-8FD8-6D70F1CE774C}" srcOrd="0" destOrd="0" presId="urn:microsoft.com/office/officeart/2005/8/layout/chevron2"/>
    <dgm:cxn modelId="{247B8921-CFE8-4F53-862F-313D945BB0E8}" type="presParOf" srcId="{54A350E0-0EF6-4038-947E-29D8D783092A}" destId="{C768481A-4B69-4FCC-B169-23CCD0034AE9}" srcOrd="1" destOrd="0" presId="urn:microsoft.com/office/officeart/2005/8/layout/chevron2"/>
    <dgm:cxn modelId="{CEB895C6-3FDE-4993-A576-F29790FDF32A}" type="presParOf" srcId="{7245E0D9-BCDE-4BD5-8B27-491F5D87EEC4}" destId="{CAC2C006-5DAA-479C-B6F4-61B55321B572}" srcOrd="7" destOrd="0" presId="urn:microsoft.com/office/officeart/2005/8/layout/chevron2"/>
    <dgm:cxn modelId="{D0E6A4E1-B124-4FBD-B775-73D925E4EEFA}" type="presParOf" srcId="{7245E0D9-BCDE-4BD5-8B27-491F5D87EEC4}" destId="{EC151985-B8C4-4930-923D-522CAAF4AE64}" srcOrd="8" destOrd="0" presId="urn:microsoft.com/office/officeart/2005/8/layout/chevron2"/>
    <dgm:cxn modelId="{3C1DD06A-3079-415C-94A5-B41DEB6FD92A}" type="presParOf" srcId="{EC151985-B8C4-4930-923D-522CAAF4AE64}" destId="{84B9E379-6CAC-4E0B-B583-95B650FEB9EE}" srcOrd="0" destOrd="0" presId="urn:microsoft.com/office/officeart/2005/8/layout/chevron2"/>
    <dgm:cxn modelId="{6A09B6BB-260F-4BF6-9FB0-762C35C9DD8B}" type="presParOf" srcId="{EC151985-B8C4-4930-923D-522CAAF4AE64}" destId="{E1B7D58E-881C-4AF1-96C8-7A51032FBBD8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7A67963-9628-4F5B-8F57-65B9320DED7B}">
      <dsp:nvSpPr>
        <dsp:cNvPr id="0" name=""/>
        <dsp:cNvSpPr/>
      </dsp:nvSpPr>
      <dsp:spPr>
        <a:xfrm rot="5400000">
          <a:off x="-136177" y="137878"/>
          <a:ext cx="907851" cy="635496"/>
        </a:xfrm>
        <a:prstGeom prst="chevron">
          <a:avLst/>
        </a:prstGeom>
        <a:solidFill>
          <a:srgbClr val="92D050"/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dirty="0" smtClean="0"/>
            <a:t>A</a:t>
          </a:r>
          <a:endParaRPr lang="cs-CZ" sz="1800" kern="1200" dirty="0"/>
        </a:p>
      </dsp:txBody>
      <dsp:txXfrm rot="-5400000">
        <a:off x="1" y="319448"/>
        <a:ext cx="635496" cy="272355"/>
      </dsp:txXfrm>
    </dsp:sp>
    <dsp:sp modelId="{90C98B0A-9F49-4DBA-942C-5BA0FEF84ECE}">
      <dsp:nvSpPr>
        <dsp:cNvPr id="0" name=""/>
        <dsp:cNvSpPr/>
      </dsp:nvSpPr>
      <dsp:spPr>
        <a:xfrm rot="5400000">
          <a:off x="3070696" y="-2433499"/>
          <a:ext cx="590103" cy="546050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altLang="cs-CZ" sz="1800" kern="1200" dirty="0" smtClean="0">
              <a:latin typeface="Calibri" panose="020F0502020204030204" pitchFamily="34" charset="0"/>
            </a:rPr>
            <a:t> Stanovení cílů, výzkumné otázky</a:t>
          </a:r>
          <a:endParaRPr lang="cs-CZ" sz="1800" kern="1200" dirty="0"/>
        </a:p>
      </dsp:txBody>
      <dsp:txXfrm rot="-5400000">
        <a:off x="635496" y="30507"/>
        <a:ext cx="5431697" cy="532491"/>
      </dsp:txXfrm>
    </dsp:sp>
    <dsp:sp modelId="{EFC5B4E0-5BFC-44EF-97B7-972B70797941}">
      <dsp:nvSpPr>
        <dsp:cNvPr id="0" name=""/>
        <dsp:cNvSpPr/>
      </dsp:nvSpPr>
      <dsp:spPr>
        <a:xfrm rot="5400000">
          <a:off x="-136177" y="926065"/>
          <a:ext cx="907851" cy="635496"/>
        </a:xfrm>
        <a:prstGeom prst="chevron">
          <a:avLst/>
        </a:prstGeom>
        <a:solidFill>
          <a:srgbClr val="0070C0"/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dirty="0" smtClean="0"/>
            <a:t>B</a:t>
          </a:r>
          <a:endParaRPr lang="cs-CZ" sz="1800" kern="1200" dirty="0"/>
        </a:p>
      </dsp:txBody>
      <dsp:txXfrm rot="-5400000">
        <a:off x="1" y="1107635"/>
        <a:ext cx="635496" cy="272355"/>
      </dsp:txXfrm>
    </dsp:sp>
    <dsp:sp modelId="{E9959306-29DA-4C39-B95E-B34AC759A602}">
      <dsp:nvSpPr>
        <dsp:cNvPr id="0" name=""/>
        <dsp:cNvSpPr/>
      </dsp:nvSpPr>
      <dsp:spPr>
        <a:xfrm rot="5400000">
          <a:off x="3070696" y="-1645312"/>
          <a:ext cx="590103" cy="546050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altLang="cs-CZ" sz="1800" kern="1200" dirty="0" smtClean="0">
              <a:latin typeface="Calibri" panose="020F0502020204030204" pitchFamily="34" charset="0"/>
            </a:rPr>
            <a:t> Definice základních pojmů, konceptualizace a operacionalizace</a:t>
          </a:r>
          <a:endParaRPr lang="cs-CZ" sz="1800" kern="1200" dirty="0"/>
        </a:p>
      </dsp:txBody>
      <dsp:txXfrm rot="-5400000">
        <a:off x="635496" y="818694"/>
        <a:ext cx="5431697" cy="532491"/>
      </dsp:txXfrm>
    </dsp:sp>
    <dsp:sp modelId="{4233C5FB-9B1E-4C50-8D13-BD78728A95FC}">
      <dsp:nvSpPr>
        <dsp:cNvPr id="0" name=""/>
        <dsp:cNvSpPr/>
      </dsp:nvSpPr>
      <dsp:spPr>
        <a:xfrm rot="5400000">
          <a:off x="-136177" y="1714251"/>
          <a:ext cx="907851" cy="635496"/>
        </a:xfrm>
        <a:prstGeom prst="chevron">
          <a:avLst/>
        </a:prstGeom>
        <a:solidFill>
          <a:srgbClr val="C00000"/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dirty="0" smtClean="0"/>
            <a:t>C</a:t>
          </a:r>
          <a:endParaRPr lang="cs-CZ" sz="1800" kern="1200" dirty="0"/>
        </a:p>
      </dsp:txBody>
      <dsp:txXfrm rot="-5400000">
        <a:off x="1" y="1895821"/>
        <a:ext cx="635496" cy="272355"/>
      </dsp:txXfrm>
    </dsp:sp>
    <dsp:sp modelId="{17D533B3-822D-469B-A212-ADAAC577EA1E}">
      <dsp:nvSpPr>
        <dsp:cNvPr id="0" name=""/>
        <dsp:cNvSpPr/>
      </dsp:nvSpPr>
      <dsp:spPr>
        <a:xfrm rot="5400000">
          <a:off x="3070696" y="-857125"/>
          <a:ext cx="590103" cy="546050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altLang="cs-CZ" sz="1800" b="1" kern="1200" dirty="0" smtClean="0">
              <a:latin typeface="Calibri" panose="020F0502020204030204" pitchFamily="34" charset="0"/>
            </a:rPr>
            <a:t>Tvorba designu výzkumu</a:t>
          </a:r>
          <a:endParaRPr lang="cs-CZ" sz="1800" kern="1200" dirty="0"/>
        </a:p>
      </dsp:txBody>
      <dsp:txXfrm rot="-5400000">
        <a:off x="635496" y="1606881"/>
        <a:ext cx="5431697" cy="532491"/>
      </dsp:txXfrm>
    </dsp:sp>
    <dsp:sp modelId="{1E446905-9981-4885-8FD8-6D70F1CE774C}">
      <dsp:nvSpPr>
        <dsp:cNvPr id="0" name=""/>
        <dsp:cNvSpPr/>
      </dsp:nvSpPr>
      <dsp:spPr>
        <a:xfrm rot="5400000">
          <a:off x="-136177" y="2502438"/>
          <a:ext cx="907851" cy="635496"/>
        </a:xfrm>
        <a:prstGeom prst="chevron">
          <a:avLst/>
        </a:prstGeom>
        <a:solidFill>
          <a:schemeClr val="bg1">
            <a:lumMod val="5000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dirty="0" smtClean="0"/>
            <a:t>D</a:t>
          </a:r>
          <a:endParaRPr lang="cs-CZ" sz="1800" kern="1200" dirty="0"/>
        </a:p>
      </dsp:txBody>
      <dsp:txXfrm rot="-5400000">
        <a:off x="1" y="2684008"/>
        <a:ext cx="635496" cy="272355"/>
      </dsp:txXfrm>
    </dsp:sp>
    <dsp:sp modelId="{C768481A-4B69-4FCC-B169-23CCD0034AE9}">
      <dsp:nvSpPr>
        <dsp:cNvPr id="0" name=""/>
        <dsp:cNvSpPr/>
      </dsp:nvSpPr>
      <dsp:spPr>
        <a:xfrm rot="5400000">
          <a:off x="3070696" y="-68939"/>
          <a:ext cx="590103" cy="546050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altLang="cs-CZ" sz="1800" kern="1200" smtClean="0">
              <a:latin typeface="Calibri" panose="020F0502020204030204" pitchFamily="34" charset="0"/>
            </a:rPr>
            <a:t>Volba vhodné výzkumné metody (metod)</a:t>
          </a:r>
          <a:endParaRPr lang="cs-CZ" sz="1800" kern="1200"/>
        </a:p>
      </dsp:txBody>
      <dsp:txXfrm rot="-5400000">
        <a:off x="635496" y="2395067"/>
        <a:ext cx="5431697" cy="532491"/>
      </dsp:txXfrm>
    </dsp:sp>
    <dsp:sp modelId="{84B9E379-6CAC-4E0B-B583-95B650FEB9EE}">
      <dsp:nvSpPr>
        <dsp:cNvPr id="0" name=""/>
        <dsp:cNvSpPr/>
      </dsp:nvSpPr>
      <dsp:spPr>
        <a:xfrm rot="5400000">
          <a:off x="-136177" y="3290625"/>
          <a:ext cx="907851" cy="635496"/>
        </a:xfrm>
        <a:prstGeom prst="chevron">
          <a:avLst/>
        </a:prstGeom>
        <a:solidFill>
          <a:srgbClr val="7030A0"/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dirty="0" smtClean="0"/>
            <a:t>E</a:t>
          </a:r>
          <a:endParaRPr lang="cs-CZ" sz="1800" kern="1200" dirty="0"/>
        </a:p>
      </dsp:txBody>
      <dsp:txXfrm rot="-5400000">
        <a:off x="1" y="3472195"/>
        <a:ext cx="635496" cy="272355"/>
      </dsp:txXfrm>
    </dsp:sp>
    <dsp:sp modelId="{E1B7D58E-881C-4AF1-96C8-7A51032FBBD8}">
      <dsp:nvSpPr>
        <dsp:cNvPr id="0" name=""/>
        <dsp:cNvSpPr/>
      </dsp:nvSpPr>
      <dsp:spPr>
        <a:xfrm rot="5400000">
          <a:off x="3070696" y="719247"/>
          <a:ext cx="590103" cy="546050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altLang="cs-CZ" sz="1800" kern="1200" dirty="0" smtClean="0">
              <a:latin typeface="Calibri" panose="020F0502020204030204" pitchFamily="34" charset="0"/>
            </a:rPr>
            <a:t>Plánování realizace výzkumu a posouzení realizovatelnosti</a:t>
          </a:r>
          <a:endParaRPr lang="cs-CZ" sz="1800" kern="1200" dirty="0"/>
        </a:p>
      </dsp:txBody>
      <dsp:txXfrm rot="-5400000">
        <a:off x="635496" y="3183253"/>
        <a:ext cx="5431697" cy="53249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76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163"/>
            <a:ext cx="29718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76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9428163"/>
            <a:ext cx="29718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D10393C-2C22-41FE-9F25-5275A41921F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422145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DD79A0-8F86-42B2-8DA3-DD6D8B068ECF}" type="datetimeFigureOut">
              <a:rPr lang="cs-CZ" smtClean="0"/>
              <a:t>9.3.2018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47738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714875"/>
            <a:ext cx="5486400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718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9428163"/>
            <a:ext cx="29718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B5972F-7753-418A-A1E6-A060ACB8323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862682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B27759-1ECE-4527-A9B4-4734F7B523F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029287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D98A70-EDDD-412A-9B21-F3AF6FC5533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32669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8EB223-6E07-423C-B7DC-39402B95D73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983323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1609C3-D1FF-4FD7-BD4C-5D494D9CC60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443952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67585C-1ED0-4B8A-A9DC-B5A321825CE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907009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DBC246-4D3B-404F-9C4B-91CE290E034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227128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20DBDC-6055-4297-908D-CDD249E5E87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113044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FFBF24-E02F-4770-B3A9-CF2C85D8DD3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712629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5E91D6-04E6-4122-9CB0-6ACC7DC1858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587333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ADDB22-8CDE-4102-91CE-23072ACC976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22586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4C884E-4AB4-4816-A960-E6EF44FA1AC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87073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113A96-6658-4B21-925B-A8BC06CA1ED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9853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D3CF8EF6-D697-4A26-84EC-CB2C147919E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altLang="cs-CZ" sz="3600" b="1" dirty="0" smtClean="0">
                <a:latin typeface="Calibri" panose="020F0502020204030204" pitchFamily="34" charset="0"/>
              </a:rPr>
              <a:t>Výzkumný design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cs-CZ" altLang="cs-CZ" dirty="0" smtClean="0"/>
          </a:p>
          <a:p>
            <a:pPr eaLnBrk="1" hangingPunct="1"/>
            <a:r>
              <a:rPr lang="cs-CZ" altLang="cs-CZ" sz="2400" dirty="0" smtClean="0">
                <a:latin typeface="Calibri" panose="020F0502020204030204" pitchFamily="34" charset="0"/>
              </a:rPr>
              <a:t>Mgr. Ondřej Hora, Ph.D.</a:t>
            </a:r>
          </a:p>
        </p:txBody>
      </p:sp>
      <p:sp>
        <p:nvSpPr>
          <p:cNvPr id="2" name="Obdélník 1"/>
          <p:cNvSpPr/>
          <p:nvPr/>
        </p:nvSpPr>
        <p:spPr>
          <a:xfrm>
            <a:off x="2555776" y="692695"/>
            <a:ext cx="3743076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altLang="cs-CZ" sz="2400" dirty="0" smtClean="0">
                <a:latin typeface="Calibri" panose="020F0502020204030204" pitchFamily="34" charset="0"/>
              </a:rPr>
              <a:t>VPL590 Kvantitativní výzkum</a:t>
            </a:r>
          </a:p>
          <a:p>
            <a:r>
              <a:rPr lang="cs-CZ" sz="2400" dirty="0">
                <a:latin typeface="Calibri" panose="020F0502020204030204" pitchFamily="34" charset="0"/>
              </a:rPr>
              <a:t> </a:t>
            </a:r>
            <a:r>
              <a:rPr lang="cs-CZ" sz="2400" dirty="0" smtClean="0">
                <a:latin typeface="Calibri" panose="020F0502020204030204" pitchFamily="34" charset="0"/>
              </a:rPr>
              <a:t>    (jarní semestr 2018)</a:t>
            </a:r>
            <a:endParaRPr lang="cs-CZ" sz="2400" dirty="0">
              <a:latin typeface="Calibri" panose="020F0502020204030204" pitchFamily="34" charset="0"/>
            </a:endParaRP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B27759-1ECE-4527-A9B4-4734F7B523F8}" type="slidenum">
              <a:rPr lang="cs-CZ" smtClean="0"/>
              <a:pPr>
                <a:defRPr/>
              </a:pPr>
              <a:t>1</a:t>
            </a:fld>
            <a:endParaRPr lang="cs-CZ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buFontTx/>
              <a:buNone/>
            </a:pPr>
            <a:endParaRPr lang="cs-CZ" altLang="cs-CZ" sz="2000" smtClean="0"/>
          </a:p>
        </p:txBody>
      </p:sp>
      <p:pic>
        <p:nvPicPr>
          <p:cNvPr id="9220" name="Picture 6" descr="KONCEPT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836712"/>
            <a:ext cx="8496300" cy="56887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67585C-1ED0-4B8A-A9DC-B5A321825CEB}" type="slidenum">
              <a:rPr lang="cs-CZ" smtClean="0"/>
              <a:pPr>
                <a:defRPr/>
              </a:pPr>
              <a:t>10</a:t>
            </a:fld>
            <a:endParaRPr lang="cs-CZ"/>
          </a:p>
        </p:txBody>
      </p:sp>
      <p:sp>
        <p:nvSpPr>
          <p:cNvPr id="2" name="Obdélník 1"/>
          <p:cNvSpPr/>
          <p:nvPr/>
        </p:nvSpPr>
        <p:spPr>
          <a:xfrm>
            <a:off x="611560" y="812439"/>
            <a:ext cx="356552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000" dirty="0" smtClean="0"/>
              <a:t>Vysvětlení příčin rozvodovosti</a:t>
            </a:r>
            <a:endParaRPr lang="cs-CZ" sz="20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476672"/>
            <a:ext cx="8229600" cy="5649491"/>
          </a:xfrm>
        </p:spPr>
        <p:txBody>
          <a:bodyPr/>
          <a:lstStyle/>
          <a:p>
            <a:pPr marL="0" indent="0" eaLnBrk="1" hangingPunct="1">
              <a:lnSpc>
                <a:spcPct val="80000"/>
              </a:lnSpc>
              <a:buNone/>
            </a:pPr>
            <a:r>
              <a:rPr lang="cs-CZ" altLang="cs-CZ" sz="2000" b="1" dirty="0" smtClean="0">
                <a:latin typeface="Calibri" panose="020F0502020204030204" pitchFamily="34" charset="0"/>
              </a:rPr>
              <a:t>Tvorba designu </a:t>
            </a:r>
            <a:r>
              <a:rPr lang="cs-CZ" altLang="cs-CZ" sz="2000" b="1" dirty="0" smtClean="0">
                <a:latin typeface="Calibri" panose="020F0502020204030204" pitchFamily="34" charset="0"/>
              </a:rPr>
              <a:t>výzkumu (3 základní otázky)</a:t>
            </a:r>
            <a:endParaRPr lang="cs-CZ" altLang="cs-CZ" sz="2000" b="1" dirty="0" smtClean="0">
              <a:latin typeface="Calibri" panose="020F0502020204030204" pitchFamily="34" charset="0"/>
            </a:endParaRP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endParaRPr lang="cs-CZ" altLang="cs-CZ" sz="2000" dirty="0" smtClean="0">
              <a:latin typeface="Calibri" panose="020F0502020204030204" pitchFamily="34" charset="0"/>
            </a:endParaRP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cs-CZ" altLang="cs-CZ" sz="2000" u="sng" dirty="0" smtClean="0">
                <a:latin typeface="Calibri" panose="020F0502020204030204" pitchFamily="34" charset="0"/>
              </a:rPr>
              <a:t>Co</a:t>
            </a:r>
            <a:r>
              <a:rPr lang="cs-CZ" altLang="cs-CZ" sz="2000" u="sng" dirty="0">
                <a:latin typeface="Calibri" panose="020F0502020204030204" pitchFamily="34" charset="0"/>
              </a:rPr>
              <a:t> </a:t>
            </a:r>
            <a:r>
              <a:rPr lang="cs-CZ" altLang="cs-CZ" sz="2000" u="sng" dirty="0" smtClean="0">
                <a:latin typeface="Calibri" panose="020F0502020204030204" pitchFamily="34" charset="0"/>
              </a:rPr>
              <a:t>a koho chceme zkoumat</a:t>
            </a:r>
            <a:r>
              <a:rPr lang="cs-CZ" altLang="cs-CZ" sz="2000" dirty="0" smtClean="0">
                <a:latin typeface="Calibri" panose="020F0502020204030204" pitchFamily="34" charset="0"/>
              </a:rPr>
              <a:t>?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altLang="cs-CZ" sz="2000" dirty="0" smtClean="0">
                <a:latin typeface="Calibri" panose="020F0502020204030204" pitchFamily="34" charset="0"/>
              </a:rPr>
              <a:t>Výzkumná jednotka (</a:t>
            </a:r>
            <a:r>
              <a:rPr lang="en-US" altLang="cs-CZ" sz="2000" dirty="0" smtClean="0">
                <a:latin typeface="Calibri" panose="020F0502020204030204" pitchFamily="34" charset="0"/>
              </a:rPr>
              <a:t>unit of analysis</a:t>
            </a:r>
            <a:r>
              <a:rPr lang="cs-CZ" altLang="cs-CZ" sz="2000" dirty="0" smtClean="0">
                <a:latin typeface="Calibri" panose="020F0502020204030204" pitchFamily="34" charset="0"/>
              </a:rPr>
              <a:t>) = koho se výzkumník ptá. 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altLang="cs-CZ" sz="2000" dirty="0" smtClean="0">
                <a:latin typeface="Calibri" panose="020F0502020204030204" pitchFamily="34" charset="0"/>
              </a:rPr>
              <a:t>Základní </a:t>
            </a:r>
            <a:r>
              <a:rPr lang="cs-CZ" altLang="cs-CZ" sz="2000" dirty="0">
                <a:latin typeface="Calibri" panose="020F0502020204030204" pitchFamily="34" charset="0"/>
              </a:rPr>
              <a:t>výzkumnou jednotkou mohou být jednotlivé osoby nebo kategorie (</a:t>
            </a:r>
            <a:r>
              <a:rPr lang="cs-CZ" altLang="cs-CZ" sz="2000" dirty="0" err="1">
                <a:latin typeface="Calibri" panose="020F0502020204030204" pitchFamily="34" charset="0"/>
              </a:rPr>
              <a:t>Singleton</a:t>
            </a:r>
            <a:r>
              <a:rPr lang="cs-CZ" altLang="cs-CZ" sz="2000" dirty="0">
                <a:latin typeface="Calibri" panose="020F0502020204030204" pitchFamily="34" charset="0"/>
              </a:rPr>
              <a:t> a </a:t>
            </a:r>
            <a:r>
              <a:rPr lang="cs-CZ" altLang="cs-CZ" sz="2000" dirty="0" err="1">
                <a:latin typeface="Calibri" panose="020F0502020204030204" pitchFamily="34" charset="0"/>
              </a:rPr>
              <a:t>Strais</a:t>
            </a:r>
            <a:r>
              <a:rPr lang="cs-CZ" altLang="cs-CZ" sz="2000" dirty="0">
                <a:latin typeface="Calibri" panose="020F0502020204030204" pitchFamily="34" charset="0"/>
              </a:rPr>
              <a:t> 1999). </a:t>
            </a:r>
            <a:endParaRPr lang="cs-CZ" altLang="cs-CZ" sz="2000" dirty="0" smtClean="0">
              <a:latin typeface="Calibri" panose="020F0502020204030204" pitchFamily="34" charset="0"/>
            </a:endParaRP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altLang="cs-CZ" sz="2000" dirty="0" smtClean="0">
                <a:latin typeface="Calibri" panose="020F0502020204030204" pitchFamily="34" charset="0"/>
              </a:rPr>
              <a:t>V sociálních vědách často zkoumáme lidi (populace, skupiny, jednotlivce), instituce (organizace) nebo např. dokumenty.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altLang="cs-CZ" sz="2000" dirty="0" smtClean="0">
                <a:latin typeface="Calibri" panose="020F0502020204030204" pitchFamily="34" charset="0"/>
              </a:rPr>
              <a:t>O kom (o čem) chceme učinit závěry?</a:t>
            </a:r>
          </a:p>
          <a:p>
            <a:pPr marL="0" indent="0" eaLnBrk="1" hangingPunct="1">
              <a:lnSpc>
                <a:spcPct val="80000"/>
              </a:lnSpc>
              <a:buNone/>
            </a:pPr>
            <a:endParaRPr lang="cs-CZ" altLang="cs-CZ" sz="2000" dirty="0" smtClean="0">
              <a:latin typeface="Calibri" panose="020F0502020204030204" pitchFamily="34" charset="0"/>
            </a:endParaRP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endParaRPr lang="cs-CZ" altLang="cs-CZ" sz="2000" dirty="0">
              <a:latin typeface="Calibri" panose="020F0502020204030204" pitchFamily="34" charset="0"/>
            </a:endParaRP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endParaRPr lang="cs-CZ" altLang="cs-CZ" sz="2000" dirty="0" smtClean="0">
              <a:latin typeface="Calibri" panose="020F0502020204030204" pitchFamily="34" charset="0"/>
            </a:endParaRP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endParaRPr lang="cs-CZ" altLang="cs-CZ" sz="2000" dirty="0" smtClean="0">
              <a:latin typeface="Calibri" panose="020F0502020204030204" pitchFamily="34" charset="0"/>
            </a:endParaRP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endParaRPr lang="cs-CZ" altLang="cs-CZ" sz="2000" dirty="0" smtClean="0">
              <a:latin typeface="Calibri" panose="020F0502020204030204" pitchFamily="34" charset="0"/>
            </a:endParaRP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endParaRPr lang="cs-CZ" altLang="cs-CZ" sz="2000" dirty="0" smtClean="0">
              <a:latin typeface="Calibri" panose="020F0502020204030204" pitchFamily="34" charset="0"/>
            </a:endParaRP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endParaRPr lang="cs-CZ" altLang="cs-CZ" sz="2000" dirty="0" smtClean="0">
              <a:latin typeface="Calibri" panose="020F0502020204030204" pitchFamily="34" charset="0"/>
            </a:endParaRP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endParaRPr lang="cs-CZ" altLang="cs-CZ" sz="2000" dirty="0" smtClean="0">
              <a:latin typeface="Calibri" panose="020F0502020204030204" pitchFamily="34" charset="0"/>
            </a:endParaRPr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cs-CZ" altLang="cs-CZ" sz="2000" dirty="0" smtClean="0">
                <a:latin typeface="Calibri" panose="020F0502020204030204" pitchFamily="34" charset="0"/>
              </a:rPr>
              <a:t>	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altLang="cs-CZ" sz="2000" dirty="0" smtClean="0">
                <a:latin typeface="Calibri" panose="020F0502020204030204" pitchFamily="34" charset="0"/>
              </a:rPr>
              <a:t>nemusí být totožné</a:t>
            </a:r>
            <a:r>
              <a:rPr lang="cs-CZ" altLang="cs-CZ" sz="2000" dirty="0">
                <a:latin typeface="Calibri" panose="020F0502020204030204" pitchFamily="34" charset="0"/>
              </a:rPr>
              <a:t>. </a:t>
            </a:r>
            <a:r>
              <a:rPr lang="cs-CZ" altLang="cs-CZ" sz="2000" dirty="0" smtClean="0">
                <a:latin typeface="Calibri" panose="020F0502020204030204" pitchFamily="34" charset="0"/>
              </a:rPr>
              <a:t>respondenti </a:t>
            </a:r>
            <a:r>
              <a:rPr lang="cs-CZ" altLang="cs-CZ" sz="2000" dirty="0">
                <a:latin typeface="Calibri" panose="020F0502020204030204" pitchFamily="34" charset="0"/>
              </a:rPr>
              <a:t>= lidé </a:t>
            </a:r>
            <a:r>
              <a:rPr lang="cs-CZ" altLang="cs-CZ" sz="2000" dirty="0" smtClean="0">
                <a:latin typeface="Calibri" panose="020F0502020204030204" pitchFamily="34" charset="0"/>
              </a:rPr>
              <a:t>s </a:t>
            </a:r>
            <a:r>
              <a:rPr lang="cs-CZ" altLang="cs-CZ" sz="2000" dirty="0">
                <a:latin typeface="Calibri" panose="020F0502020204030204" pitchFamily="34" charset="0"/>
              </a:rPr>
              <a:t>anorexií, informanti = </a:t>
            </a:r>
            <a:r>
              <a:rPr lang="cs-CZ" altLang="cs-CZ" sz="2000" dirty="0" smtClean="0">
                <a:latin typeface="Calibri" panose="020F0502020204030204" pitchFamily="34" charset="0"/>
              </a:rPr>
              <a:t>lékaři / situace rodiny přes jediného </a:t>
            </a:r>
            <a:r>
              <a:rPr lang="cs-CZ" altLang="cs-CZ" sz="2000" dirty="0" smtClean="0">
                <a:latin typeface="Calibri" panose="020F0502020204030204" pitchFamily="34" charset="0"/>
              </a:rPr>
              <a:t>informanta.</a:t>
            </a:r>
            <a:endParaRPr lang="cs-CZ" altLang="cs-CZ" sz="2000" dirty="0" smtClean="0">
              <a:latin typeface="Calibri" panose="020F0502020204030204" pitchFamily="34" charset="0"/>
            </a:endParaRP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67585C-1ED0-4B8A-A9DC-B5A321825CEB}" type="slidenum">
              <a:rPr lang="cs-CZ" smtClean="0"/>
              <a:pPr>
                <a:defRPr/>
              </a:pPr>
              <a:t>11</a:t>
            </a:fld>
            <a:endParaRPr lang="cs-CZ"/>
          </a:p>
        </p:txBody>
      </p:sp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1821823"/>
              </p:ext>
            </p:extLst>
          </p:nvPr>
        </p:nvGraphicFramePr>
        <p:xfrm>
          <a:off x="1619672" y="3212976"/>
          <a:ext cx="6096000" cy="2291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Kategorie</a:t>
                      </a:r>
                      <a:endParaRPr lang="cs-CZ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Otázka</a:t>
                      </a:r>
                      <a:endParaRPr lang="cs-CZ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Příklad</a:t>
                      </a:r>
                      <a:endParaRPr lang="cs-CZ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altLang="cs-CZ" sz="1800" dirty="0" smtClean="0">
                          <a:latin typeface="Calibri" panose="020F0502020204030204" pitchFamily="34" charset="0"/>
                        </a:rPr>
                        <a:t>předmět zájmu</a:t>
                      </a:r>
                      <a:endParaRPr lang="cs-CZ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Calibri" panose="020F0502020204030204" pitchFamily="34" charset="0"/>
                        </a:rPr>
                        <a:t>co chceme zkoumat?</a:t>
                      </a:r>
                      <a:endParaRPr lang="cs-CZ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Calibri" panose="020F0502020204030204" pitchFamily="34" charset="0"/>
                        </a:rPr>
                        <a:t>anorexie</a:t>
                      </a:r>
                      <a:endParaRPr lang="cs-CZ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Calibri" panose="020F0502020204030204" pitchFamily="34" charset="0"/>
                        </a:rPr>
                        <a:t>u koho se vyskytuje</a:t>
                      </a:r>
                      <a:endParaRPr lang="cs-CZ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Calibri" panose="020F0502020204030204" pitchFamily="34" charset="0"/>
                        </a:rPr>
                        <a:t>čí</a:t>
                      </a:r>
                      <a:r>
                        <a:rPr lang="cs-CZ" baseline="0" dirty="0" smtClean="0">
                          <a:latin typeface="Calibri" panose="020F0502020204030204" pitchFamily="34" charset="0"/>
                        </a:rPr>
                        <a:t> vlastnost zkoumáme?</a:t>
                      </a:r>
                      <a:endParaRPr lang="cs-CZ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altLang="cs-CZ" sz="1800" dirty="0" smtClean="0">
                          <a:latin typeface="Calibri" panose="020F0502020204030204" pitchFamily="34" charset="0"/>
                        </a:rPr>
                        <a:t>lidé s anorexií, lidé ohrožení anorexií</a:t>
                      </a:r>
                      <a:endParaRPr lang="cs-CZ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altLang="cs-CZ" sz="1800" dirty="0" smtClean="0">
                          <a:latin typeface="Calibri" panose="020F0502020204030204" pitchFamily="34" charset="0"/>
                        </a:rPr>
                        <a:t>jednotka zjišťování</a:t>
                      </a:r>
                      <a:endParaRPr lang="cs-CZ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Calibri" panose="020F0502020204030204" pitchFamily="34" charset="0"/>
                        </a:rPr>
                        <a:t>u</a:t>
                      </a:r>
                      <a:r>
                        <a:rPr lang="cs-CZ" baseline="0" dirty="0" smtClean="0">
                          <a:latin typeface="Calibri" panose="020F0502020204030204" pitchFamily="34" charset="0"/>
                        </a:rPr>
                        <a:t> koho to zkoumáme?</a:t>
                      </a:r>
                      <a:endParaRPr lang="cs-CZ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Calibri" panose="020F0502020204030204" pitchFamily="34" charset="0"/>
                        </a:rPr>
                        <a:t>lékař</a:t>
                      </a:r>
                      <a:endParaRPr lang="cs-CZ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736635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476672"/>
            <a:ext cx="8229600" cy="5649491"/>
          </a:xfrm>
        </p:spPr>
        <p:txBody>
          <a:bodyPr/>
          <a:lstStyle/>
          <a:p>
            <a:pPr marL="0" indent="0" eaLnBrk="1" hangingPunct="1">
              <a:lnSpc>
                <a:spcPct val="80000"/>
              </a:lnSpc>
              <a:buNone/>
            </a:pPr>
            <a:endParaRPr lang="cs-CZ" altLang="cs-CZ" sz="2000" b="1" u="sng" dirty="0" smtClean="0">
              <a:latin typeface="Calibri" panose="020F0502020204030204" pitchFamily="34" charset="0"/>
            </a:endParaRP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endParaRPr lang="cs-CZ" altLang="cs-CZ" sz="2000" dirty="0" smtClean="0">
              <a:latin typeface="Calibri" panose="020F0502020204030204" pitchFamily="34" charset="0"/>
            </a:endParaRP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cs-CZ" altLang="cs-CZ" sz="2000" u="sng" dirty="0" smtClean="0">
                <a:latin typeface="Calibri" panose="020F0502020204030204" pitchFamily="34" charset="0"/>
              </a:rPr>
              <a:t>Co</a:t>
            </a:r>
            <a:r>
              <a:rPr lang="cs-CZ" altLang="cs-CZ" sz="2000" u="sng" dirty="0">
                <a:latin typeface="Calibri" panose="020F0502020204030204" pitchFamily="34" charset="0"/>
              </a:rPr>
              <a:t> </a:t>
            </a:r>
            <a:r>
              <a:rPr lang="cs-CZ" altLang="cs-CZ" sz="2000" u="sng" dirty="0" smtClean="0">
                <a:latin typeface="Calibri" panose="020F0502020204030204" pitchFamily="34" charset="0"/>
              </a:rPr>
              <a:t>a koho chceme zkoumat</a:t>
            </a:r>
            <a:r>
              <a:rPr lang="cs-CZ" altLang="cs-CZ" sz="2000" dirty="0" smtClean="0">
                <a:latin typeface="Calibri" panose="020F0502020204030204" pitchFamily="34" charset="0"/>
              </a:rPr>
              <a:t>?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endParaRPr lang="cs-CZ" altLang="cs-CZ" sz="2000" dirty="0" smtClean="0">
              <a:latin typeface="Calibri" panose="020F0502020204030204" pitchFamily="34" charset="0"/>
            </a:endParaRP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altLang="cs-CZ" sz="2000" dirty="0" smtClean="0">
                <a:latin typeface="Calibri" panose="020F0502020204030204" pitchFamily="34" charset="0"/>
              </a:rPr>
              <a:t>Někdy potřebujeme zkoumat právě i ty osoby, u kterých se náš předmět </a:t>
            </a:r>
            <a:r>
              <a:rPr lang="cs-CZ" altLang="cs-CZ" sz="2000" u="sng" dirty="0" smtClean="0">
                <a:latin typeface="Calibri" panose="020F0502020204030204" pitchFamily="34" charset="0"/>
              </a:rPr>
              <a:t>zkoumání nevyskytuje</a:t>
            </a:r>
            <a:r>
              <a:rPr lang="cs-CZ" altLang="cs-CZ" sz="2000" dirty="0" smtClean="0">
                <a:latin typeface="Calibri" panose="020F0502020204030204" pitchFamily="34" charset="0"/>
              </a:rPr>
              <a:t> (tzv. srovnávací rámec = děti z rozvedených a nerozvedených rodin)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altLang="cs-CZ" sz="2000" dirty="0" smtClean="0">
                <a:latin typeface="Calibri" panose="020F0502020204030204" pitchFamily="34" charset="0"/>
              </a:rPr>
              <a:t>Určím taková </a:t>
            </a:r>
            <a:r>
              <a:rPr lang="cs-CZ" altLang="cs-CZ" sz="2000" u="sng" dirty="0" smtClean="0">
                <a:latin typeface="Calibri" panose="020F0502020204030204" pitchFamily="34" charset="0"/>
              </a:rPr>
              <a:t>kritéria výběru</a:t>
            </a:r>
            <a:r>
              <a:rPr lang="cs-CZ" altLang="cs-CZ" sz="2000" dirty="0" smtClean="0">
                <a:latin typeface="Calibri" panose="020F0502020204030204" pitchFamily="34" charset="0"/>
              </a:rPr>
              <a:t>, abych dosáhl svého poznávacího cíle (např. pohlaví, věk, rozvod rodičů…). Odlišil ty, které chceme zkoumat od těch, které zkoumat nechceme.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altLang="cs-CZ" sz="2000" dirty="0" smtClean="0">
                <a:latin typeface="Calibri" panose="020F0502020204030204" pitchFamily="34" charset="0"/>
              </a:rPr>
              <a:t>Musíme určit </a:t>
            </a:r>
            <a:r>
              <a:rPr lang="cs-CZ" altLang="cs-CZ" sz="2000" u="sng" dirty="0" smtClean="0">
                <a:latin typeface="Calibri" panose="020F0502020204030204" pitchFamily="34" charset="0"/>
              </a:rPr>
              <a:t>metodu zařazení</a:t>
            </a:r>
            <a:r>
              <a:rPr lang="cs-CZ" altLang="cs-CZ" sz="2000" dirty="0" smtClean="0">
                <a:latin typeface="Calibri" panose="020F0502020204030204" pitchFamily="34" charset="0"/>
              </a:rPr>
              <a:t> jednotlivých případů do výzkumného vzorku či do jednotlivých skupin výzkumného vzorku (náhodný a/nebo záměrný výběr?).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endParaRPr lang="cs-CZ" altLang="cs-CZ" sz="2000" dirty="0">
              <a:latin typeface="Calibri" panose="020F0502020204030204" pitchFamily="34" charset="0"/>
            </a:endParaRPr>
          </a:p>
          <a:p>
            <a:pPr marL="609600" indent="-609600" eaLnBrk="1" hangingPunct="1">
              <a:lnSpc>
                <a:spcPct val="80000"/>
              </a:lnSpc>
              <a:buFontTx/>
              <a:buNone/>
              <a:defRPr/>
            </a:pPr>
            <a:r>
              <a:rPr lang="cs-CZ" altLang="cs-CZ" sz="2000" u="sng" dirty="0">
                <a:latin typeface="Calibri" panose="020F0502020204030204" pitchFamily="34" charset="0"/>
              </a:rPr>
              <a:t>Kde to chceme zkoumat?</a:t>
            </a:r>
          </a:p>
          <a:p>
            <a:pPr marL="609600" indent="-609600" eaLnBrk="1" hangingPunct="1">
              <a:lnSpc>
                <a:spcPct val="80000"/>
              </a:lnSpc>
              <a:defRPr/>
            </a:pPr>
            <a:r>
              <a:rPr lang="cs-CZ" altLang="cs-CZ" sz="2000" dirty="0">
                <a:latin typeface="Calibri" panose="020F0502020204030204" pitchFamily="34" charset="0"/>
              </a:rPr>
              <a:t>Geografické vymezení (konkrétní město, čtvrť, celá ČR, firma…)</a:t>
            </a:r>
          </a:p>
          <a:p>
            <a:pPr marL="609600" indent="-609600" eaLnBrk="1" hangingPunct="1">
              <a:lnSpc>
                <a:spcPct val="80000"/>
              </a:lnSpc>
              <a:defRPr/>
            </a:pPr>
            <a:r>
              <a:rPr lang="cs-CZ" altLang="cs-CZ" sz="2000" dirty="0">
                <a:latin typeface="Calibri" panose="020F0502020204030204" pitchFamily="34" charset="0"/>
              </a:rPr>
              <a:t>Též jako nalezení místa, kde bude možné výzkum provést (Alexander a </a:t>
            </a:r>
            <a:r>
              <a:rPr lang="cs-CZ" altLang="cs-CZ" sz="2000" dirty="0" err="1">
                <a:latin typeface="Calibri" panose="020F0502020204030204" pitchFamily="34" charset="0"/>
              </a:rPr>
              <a:t>Solomon</a:t>
            </a:r>
            <a:r>
              <a:rPr lang="cs-CZ" altLang="cs-CZ" sz="2000" dirty="0">
                <a:latin typeface="Calibri" panose="020F0502020204030204" pitchFamily="34" charset="0"/>
              </a:rPr>
              <a:t> 2006</a:t>
            </a:r>
            <a:r>
              <a:rPr lang="cs-CZ" altLang="cs-CZ" sz="2000" dirty="0" smtClean="0">
                <a:latin typeface="Calibri" panose="020F0502020204030204" pitchFamily="34" charset="0"/>
              </a:rPr>
              <a:t>)</a:t>
            </a:r>
          </a:p>
          <a:p>
            <a:pPr marL="609600" indent="-609600" eaLnBrk="1" hangingPunct="1">
              <a:lnSpc>
                <a:spcPct val="80000"/>
              </a:lnSpc>
              <a:defRPr/>
            </a:pPr>
            <a:r>
              <a:rPr lang="cs-CZ" altLang="cs-CZ" sz="2000" dirty="0" smtClean="0">
                <a:latin typeface="Calibri" panose="020F0502020204030204" pitchFamily="34" charset="0"/>
              </a:rPr>
              <a:t>Význam kulturních aspektů (komparativní výzkum)</a:t>
            </a:r>
            <a:endParaRPr lang="cs-CZ" altLang="cs-CZ" sz="2000" dirty="0">
              <a:latin typeface="Calibri" panose="020F0502020204030204" pitchFamily="34" charset="0"/>
            </a:endParaRP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endParaRPr lang="cs-CZ" altLang="cs-CZ" sz="2000" dirty="0" smtClean="0">
              <a:latin typeface="Calibri" panose="020F0502020204030204" pitchFamily="34" charset="0"/>
            </a:endParaRP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67585C-1ED0-4B8A-A9DC-B5A321825CEB}" type="slidenum">
              <a:rPr lang="cs-CZ" smtClean="0"/>
              <a:pPr>
                <a:defRPr/>
              </a:pPr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3330461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836712"/>
            <a:ext cx="8229600" cy="5289451"/>
          </a:xfrm>
        </p:spPr>
        <p:txBody>
          <a:bodyPr/>
          <a:lstStyle/>
          <a:p>
            <a:pPr marL="609600" indent="-609600" eaLnBrk="1" hangingPunct="1">
              <a:lnSpc>
                <a:spcPct val="80000"/>
              </a:lnSpc>
              <a:buFontTx/>
              <a:buNone/>
              <a:defRPr/>
            </a:pPr>
            <a:endParaRPr lang="cs-CZ" altLang="cs-CZ" sz="2000" u="sng" dirty="0" smtClean="0">
              <a:latin typeface="Calibri" panose="020F0502020204030204" pitchFamily="34" charset="0"/>
            </a:endParaRPr>
          </a:p>
          <a:p>
            <a:pPr marL="609600" indent="-609600" eaLnBrk="1" hangingPunct="1">
              <a:lnSpc>
                <a:spcPct val="80000"/>
              </a:lnSpc>
              <a:buFontTx/>
              <a:buNone/>
              <a:defRPr/>
            </a:pPr>
            <a:r>
              <a:rPr lang="cs-CZ" altLang="cs-CZ" sz="2000" u="sng" dirty="0" smtClean="0">
                <a:latin typeface="Calibri" panose="020F0502020204030204" pitchFamily="34" charset="0"/>
              </a:rPr>
              <a:t>Kdy, jak dlouho, kolikrát to chceme zkoumat?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  <a:defRPr/>
            </a:pPr>
            <a:endParaRPr lang="cs-CZ" altLang="cs-CZ" sz="2000" u="sng" dirty="0" smtClean="0">
              <a:latin typeface="Calibri" panose="020F0502020204030204" pitchFamily="34" charset="0"/>
            </a:endParaRP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cs-CZ" altLang="cs-CZ" sz="2000" dirty="0" smtClean="0">
                <a:latin typeface="Calibri" panose="020F0502020204030204" pitchFamily="34" charset="0"/>
              </a:rPr>
              <a:t>Určení časových bodů (hranic) pro </a:t>
            </a:r>
            <a:r>
              <a:rPr lang="cs-CZ" altLang="cs-CZ" sz="2000" dirty="0" smtClean="0">
                <a:latin typeface="Calibri" panose="020F0502020204030204" pitchFamily="34" charset="0"/>
              </a:rPr>
              <a:t>výzkum (kolik a kdy)</a:t>
            </a:r>
            <a:endParaRPr lang="cs-CZ" altLang="cs-CZ" sz="2000" dirty="0" smtClean="0">
              <a:latin typeface="Calibri" panose="020F0502020204030204" pitchFamily="34" charset="0"/>
            </a:endParaRP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cs-CZ" altLang="cs-CZ" sz="2000" dirty="0" smtClean="0">
                <a:latin typeface="Calibri" panose="020F0502020204030204" pitchFamily="34" charset="0"/>
              </a:rPr>
              <a:t>V některých případech nestačí k průkaznosti výsledků zkoumat v jednom časovém bodě (může být potřeba i více než dva)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cs-CZ" altLang="cs-CZ" sz="2000" dirty="0" smtClean="0">
                <a:latin typeface="Calibri" panose="020F0502020204030204" pitchFamily="34" charset="0"/>
              </a:rPr>
              <a:t>…zda moje výzkumná otázka vyžaduje opakované šetření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cs-CZ" altLang="cs-CZ" sz="2000" dirty="0">
                <a:latin typeface="Calibri" panose="020F0502020204030204" pitchFamily="34" charset="0"/>
              </a:rPr>
              <a:t>Stanovujeme období mezi časovými body (nějaká událost, uběhlo dostatek času</a:t>
            </a:r>
            <a:r>
              <a:rPr lang="cs-CZ" altLang="cs-CZ" sz="2000" dirty="0" smtClean="0">
                <a:latin typeface="Calibri" panose="020F0502020204030204" pitchFamily="34" charset="0"/>
              </a:rPr>
              <a:t>), v některých případech kontinuální měření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cs-CZ" altLang="cs-CZ" sz="2000" dirty="0" smtClean="0">
                <a:latin typeface="Calibri" panose="020F0502020204030204" pitchFamily="34" charset="0"/>
              </a:rPr>
              <a:t>Některé modely kvantitativního výzkumu využívají sledování „trvání“. Tj. je měřena délka času do určité události.</a:t>
            </a:r>
            <a:endParaRPr lang="cs-CZ" altLang="cs-CZ" sz="2000" dirty="0">
              <a:latin typeface="Calibri" panose="020F0502020204030204" pitchFamily="34" charset="0"/>
            </a:endParaRPr>
          </a:p>
          <a:p>
            <a:pPr marL="0" indent="0" eaLnBrk="1" hangingPunct="1">
              <a:lnSpc>
                <a:spcPct val="80000"/>
              </a:lnSpc>
              <a:buFontTx/>
              <a:buNone/>
              <a:defRPr/>
            </a:pPr>
            <a:endParaRPr lang="cs-CZ" altLang="cs-CZ" sz="2000" i="1" dirty="0" smtClean="0">
              <a:latin typeface="Calibri" panose="020F0502020204030204" pitchFamily="34" charset="0"/>
            </a:endParaRPr>
          </a:p>
          <a:p>
            <a:pPr marL="0" indent="0" eaLnBrk="1" hangingPunct="1">
              <a:lnSpc>
                <a:spcPct val="80000"/>
              </a:lnSpc>
              <a:buFontTx/>
              <a:buNone/>
              <a:defRPr/>
            </a:pPr>
            <a:r>
              <a:rPr lang="cs-CZ" altLang="cs-CZ" sz="2000" i="1" dirty="0" smtClean="0">
                <a:latin typeface="Calibri" panose="020F0502020204030204" pitchFamily="34" charset="0"/>
              </a:rPr>
              <a:t>Jaká byla míra chudoby dětí v ČR v roce 2014?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  <a:defRPr/>
            </a:pPr>
            <a:r>
              <a:rPr lang="cs-CZ" altLang="cs-CZ" sz="2000" i="1" dirty="0" smtClean="0">
                <a:latin typeface="Calibri" panose="020F0502020204030204" pitchFamily="34" charset="0"/>
              </a:rPr>
              <a:t>Jak se změnila míra chudoby dětí v ČR v letech 2004 až 2014</a:t>
            </a:r>
            <a:r>
              <a:rPr lang="cs-CZ" altLang="cs-CZ" sz="2000" i="1" dirty="0" smtClean="0">
                <a:latin typeface="Calibri" panose="020F0502020204030204" pitchFamily="34" charset="0"/>
              </a:rPr>
              <a:t>?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  <a:defRPr/>
            </a:pPr>
            <a:r>
              <a:rPr lang="cs-CZ" altLang="cs-CZ" sz="2000" i="1" dirty="0" smtClean="0">
                <a:latin typeface="Calibri" panose="020F0502020204030204" pitchFamily="34" charset="0"/>
              </a:rPr>
              <a:t>Jak dlouho trvalo, než si nezaměstnaní našli práci?</a:t>
            </a:r>
            <a:endParaRPr lang="cs-CZ" altLang="cs-CZ" sz="2000" i="1" dirty="0" smtClean="0">
              <a:latin typeface="Calibri" panose="020F0502020204030204" pitchFamily="34" charset="0"/>
            </a:endParaRPr>
          </a:p>
          <a:p>
            <a:pPr marL="0" indent="0" eaLnBrk="1" hangingPunct="1">
              <a:lnSpc>
                <a:spcPct val="80000"/>
              </a:lnSpc>
              <a:buNone/>
              <a:defRPr/>
            </a:pPr>
            <a:endParaRPr lang="cs-CZ" altLang="cs-CZ" sz="2000" dirty="0" smtClean="0">
              <a:latin typeface="Calibri" panose="020F0502020204030204" pitchFamily="34" charset="0"/>
            </a:endParaRPr>
          </a:p>
          <a:p>
            <a:pPr marL="609600" indent="-609600" eaLnBrk="1" hangingPunct="1">
              <a:lnSpc>
                <a:spcPct val="80000"/>
              </a:lnSpc>
              <a:buFontTx/>
              <a:buNone/>
              <a:defRPr/>
            </a:pPr>
            <a:r>
              <a:rPr lang="cs-CZ" altLang="cs-CZ" sz="2000" dirty="0" smtClean="0">
                <a:latin typeface="Calibri" panose="020F0502020204030204" pitchFamily="34" charset="0"/>
              </a:rPr>
              <a:t>Výsledný design je kombinací výše uvedených hledisek.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67585C-1ED0-4B8A-A9DC-B5A321825CEB}" type="slidenum">
              <a:rPr lang="cs-CZ" smtClean="0"/>
              <a:pPr>
                <a:defRPr/>
              </a:pPr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9812820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836712"/>
            <a:ext cx="8229600" cy="5289451"/>
          </a:xfrm>
        </p:spPr>
        <p:txBody>
          <a:bodyPr/>
          <a:lstStyle/>
          <a:p>
            <a:pPr marL="609600" indent="-609600" eaLnBrk="1" hangingPunct="1">
              <a:lnSpc>
                <a:spcPct val="80000"/>
              </a:lnSpc>
              <a:buFontTx/>
              <a:buNone/>
              <a:defRPr/>
            </a:pPr>
            <a:r>
              <a:rPr lang="cs-CZ" altLang="cs-CZ" sz="2000" b="1" dirty="0">
                <a:latin typeface="Calibri" panose="020F0502020204030204" pitchFamily="34" charset="0"/>
              </a:rPr>
              <a:t>D</a:t>
            </a:r>
            <a:r>
              <a:rPr lang="cs-CZ" altLang="cs-CZ" sz="2000" b="1" dirty="0" smtClean="0">
                <a:latin typeface="Calibri" panose="020F0502020204030204" pitchFamily="34" charset="0"/>
              </a:rPr>
              <a:t>) Výzkumné metody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  <a:defRPr/>
            </a:pPr>
            <a:endParaRPr lang="cs-CZ" altLang="cs-CZ" sz="2000" dirty="0" smtClean="0">
              <a:latin typeface="Calibri" panose="020F0502020204030204" pitchFamily="34" charset="0"/>
            </a:endParaRPr>
          </a:p>
          <a:p>
            <a:pPr marL="609600" indent="-609600" eaLnBrk="1" hangingPunct="1">
              <a:lnSpc>
                <a:spcPct val="80000"/>
              </a:lnSpc>
              <a:buFontTx/>
              <a:buNone/>
              <a:defRPr/>
            </a:pPr>
            <a:r>
              <a:rPr lang="cs-CZ" altLang="cs-CZ" sz="2000" u="sng" dirty="0" smtClean="0">
                <a:latin typeface="Calibri" panose="020F0502020204030204" pitchFamily="34" charset="0"/>
              </a:rPr>
              <a:t>Jakým způsobem to chceme zkoumat</a:t>
            </a:r>
            <a:r>
              <a:rPr lang="cs-CZ" altLang="cs-CZ" sz="2000" dirty="0" smtClean="0">
                <a:latin typeface="Calibri" panose="020F0502020204030204" pitchFamily="34" charset="0"/>
              </a:rPr>
              <a:t>? </a:t>
            </a:r>
          </a:p>
          <a:p>
            <a:pPr marL="0" indent="0" eaLnBrk="1" hangingPunct="1">
              <a:lnSpc>
                <a:spcPct val="80000"/>
              </a:lnSpc>
              <a:buNone/>
              <a:defRPr/>
            </a:pPr>
            <a:endParaRPr lang="cs-CZ" altLang="cs-CZ" sz="2000" dirty="0" smtClean="0">
              <a:latin typeface="Calibri" panose="020F0502020204030204" pitchFamily="34" charset="0"/>
            </a:endParaRPr>
          </a:p>
          <a:p>
            <a:pPr marL="609600" indent="-609600" eaLnBrk="1" hangingPunct="1">
              <a:lnSpc>
                <a:spcPct val="80000"/>
              </a:lnSpc>
              <a:defRPr/>
            </a:pPr>
            <a:r>
              <a:rPr lang="cs-CZ" altLang="cs-CZ" sz="2000" dirty="0" smtClean="0">
                <a:latin typeface="Calibri" panose="020F0502020204030204" pitchFamily="34" charset="0"/>
              </a:rPr>
              <a:t>Zpravidla volíme přístup podle povahy výzkumného problému. </a:t>
            </a:r>
          </a:p>
          <a:p>
            <a:pPr marL="609600" indent="-609600" eaLnBrk="1" hangingPunct="1">
              <a:lnSpc>
                <a:spcPct val="80000"/>
              </a:lnSpc>
              <a:defRPr/>
            </a:pPr>
            <a:r>
              <a:rPr lang="cs-CZ" altLang="cs-CZ" sz="2000" u="sng" dirty="0" smtClean="0">
                <a:latin typeface="Calibri" panose="020F0502020204030204" pitchFamily="34" charset="0"/>
              </a:rPr>
              <a:t>Někdy je mylně zaměňován design a výzkumná metoda nebo technika</a:t>
            </a:r>
            <a:r>
              <a:rPr lang="cs-CZ" altLang="cs-CZ" sz="2000" dirty="0">
                <a:latin typeface="Calibri" panose="020F0502020204030204" pitchFamily="34" charset="0"/>
              </a:rPr>
              <a:t>.</a:t>
            </a:r>
            <a:r>
              <a:rPr lang="cs-CZ" altLang="cs-CZ" sz="2000" dirty="0" smtClean="0">
                <a:latin typeface="Calibri" panose="020F0502020204030204" pitchFamily="34" charset="0"/>
              </a:rPr>
              <a:t> </a:t>
            </a:r>
          </a:p>
          <a:p>
            <a:pPr marL="609600" indent="-609600" eaLnBrk="1" hangingPunct="1">
              <a:lnSpc>
                <a:spcPct val="80000"/>
              </a:lnSpc>
              <a:defRPr/>
            </a:pPr>
            <a:r>
              <a:rPr lang="cs-CZ" altLang="cs-CZ" sz="2000" dirty="0" smtClean="0">
                <a:latin typeface="Calibri" panose="020F0502020204030204" pitchFamily="34" charset="0"/>
              </a:rPr>
              <a:t>Např. jeden design a pak </a:t>
            </a:r>
            <a:r>
              <a:rPr lang="cs-CZ" altLang="cs-CZ" sz="2000" dirty="0">
                <a:latin typeface="Calibri" panose="020F0502020204030204" pitchFamily="34" charset="0"/>
              </a:rPr>
              <a:t>r</a:t>
            </a:r>
            <a:r>
              <a:rPr lang="cs-CZ" altLang="cs-CZ" sz="2000" dirty="0" smtClean="0">
                <a:latin typeface="Calibri" panose="020F0502020204030204" pitchFamily="34" charset="0"/>
              </a:rPr>
              <a:t>egresní analýza či prosté srovnání průměrů.</a:t>
            </a:r>
          </a:p>
          <a:p>
            <a:pPr marL="609600" indent="-609600" eaLnBrk="1" hangingPunct="1">
              <a:lnSpc>
                <a:spcPct val="80000"/>
              </a:lnSpc>
              <a:defRPr/>
            </a:pPr>
            <a:r>
              <a:rPr lang="cs-CZ" altLang="cs-CZ" sz="2000" dirty="0" smtClean="0">
                <a:latin typeface="Calibri" panose="020F0502020204030204" pitchFamily="34" charset="0"/>
              </a:rPr>
              <a:t>V jednom výzkumném designu může být využito i více metod a technik (pak hovoříme o </a:t>
            </a:r>
            <a:r>
              <a:rPr lang="cs-CZ" altLang="cs-CZ" sz="2000" u="sng" dirty="0" smtClean="0">
                <a:latin typeface="Calibri" panose="020F0502020204030204" pitchFamily="34" charset="0"/>
              </a:rPr>
              <a:t>smíšeném designu</a:t>
            </a:r>
            <a:r>
              <a:rPr lang="cs-CZ" altLang="cs-CZ" sz="2000" dirty="0" smtClean="0">
                <a:latin typeface="Calibri" panose="020F0502020204030204" pitchFamily="34" charset="0"/>
              </a:rPr>
              <a:t>)</a:t>
            </a:r>
          </a:p>
          <a:p>
            <a:pPr marL="609600" indent="-609600" eaLnBrk="1" hangingPunct="1">
              <a:lnSpc>
                <a:spcPct val="80000"/>
              </a:lnSpc>
              <a:defRPr/>
            </a:pPr>
            <a:r>
              <a:rPr lang="cs-CZ" altLang="cs-CZ" sz="2000" dirty="0" smtClean="0">
                <a:latin typeface="Calibri" panose="020F0502020204030204" pitchFamily="34" charset="0"/>
              </a:rPr>
              <a:t>Vztah mezi </a:t>
            </a:r>
            <a:r>
              <a:rPr lang="cs-CZ" altLang="cs-CZ" sz="2000" u="sng" dirty="0" smtClean="0">
                <a:latin typeface="Calibri" panose="020F0502020204030204" pitchFamily="34" charset="0"/>
              </a:rPr>
              <a:t>designem, metodou, technikou analýzy a výsledky</a:t>
            </a:r>
            <a:r>
              <a:rPr lang="cs-CZ" altLang="cs-CZ" sz="2000" dirty="0" smtClean="0">
                <a:latin typeface="Calibri" panose="020F0502020204030204" pitchFamily="34" charset="0"/>
              </a:rPr>
              <a:t>. Často </a:t>
            </a:r>
            <a:r>
              <a:rPr lang="cs-CZ" altLang="cs-CZ" sz="2000" dirty="0">
                <a:latin typeface="Calibri" panose="020F0502020204030204" pitchFamily="34" charset="0"/>
              </a:rPr>
              <a:t>se očekává vliv designu na </a:t>
            </a:r>
            <a:r>
              <a:rPr lang="cs-CZ" altLang="cs-CZ" sz="2000" dirty="0" smtClean="0">
                <a:latin typeface="Calibri" panose="020F0502020204030204" pitchFamily="34" charset="0"/>
              </a:rPr>
              <a:t>výsledek </a:t>
            </a:r>
            <a:r>
              <a:rPr lang="cs-CZ" altLang="cs-CZ" sz="2000" dirty="0">
                <a:latin typeface="Calibri" panose="020F0502020204030204" pitchFamily="34" charset="0"/>
              </a:rPr>
              <a:t>– zvláště v </a:t>
            </a:r>
            <a:r>
              <a:rPr lang="cs-CZ" altLang="cs-CZ" sz="2000" dirty="0" smtClean="0">
                <a:latin typeface="Calibri" panose="020F0502020204030204" pitchFamily="34" charset="0"/>
              </a:rPr>
              <a:t>hodnocení programů </a:t>
            </a:r>
            <a:r>
              <a:rPr lang="cs-CZ" altLang="cs-CZ" sz="2000" dirty="0">
                <a:latin typeface="Calibri" panose="020F0502020204030204" pitchFamily="34" charset="0"/>
              </a:rPr>
              <a:t>(očekávání, že lepší design zlepší důvěryhodnost </a:t>
            </a:r>
            <a:r>
              <a:rPr lang="cs-CZ" altLang="cs-CZ" sz="2000" dirty="0" smtClean="0">
                <a:latin typeface="Calibri" panose="020F0502020204030204" pitchFamily="34" charset="0"/>
              </a:rPr>
              <a:t>výsledků).</a:t>
            </a:r>
            <a:endParaRPr lang="cs-CZ" altLang="cs-CZ" sz="2000" u="sng" dirty="0" smtClean="0">
              <a:latin typeface="Calibri" panose="020F0502020204030204" pitchFamily="34" charset="0"/>
            </a:endParaRPr>
          </a:p>
          <a:p>
            <a:pPr marL="0" indent="0" eaLnBrk="1" hangingPunct="1">
              <a:lnSpc>
                <a:spcPct val="80000"/>
              </a:lnSpc>
              <a:buFontTx/>
              <a:buNone/>
              <a:defRPr/>
            </a:pPr>
            <a:endParaRPr lang="cs-CZ" altLang="cs-CZ" sz="2000" dirty="0" smtClean="0">
              <a:latin typeface="Calibri" panose="020F0502020204030204" pitchFamily="34" charset="0"/>
            </a:endParaRPr>
          </a:p>
          <a:p>
            <a:pPr marL="609600" indent="-609600" eaLnBrk="1" hangingPunct="1">
              <a:lnSpc>
                <a:spcPct val="80000"/>
              </a:lnSpc>
              <a:buFontTx/>
              <a:buNone/>
              <a:defRPr/>
            </a:pPr>
            <a:r>
              <a:rPr lang="cs-CZ" altLang="cs-CZ" sz="2000" dirty="0" smtClean="0">
                <a:latin typeface="Calibri" panose="020F0502020204030204" pitchFamily="34" charset="0"/>
              </a:rPr>
              <a:t>Důležitá jsou dvě základní kritéria „platnosti“ výsledků = validita a reliabilita.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  <a:defRPr/>
            </a:pPr>
            <a:endParaRPr lang="cs-CZ" altLang="cs-CZ" sz="2000" dirty="0" smtClean="0"/>
          </a:p>
          <a:p>
            <a:pPr marL="609600" indent="-609600" eaLnBrk="1" hangingPunct="1">
              <a:lnSpc>
                <a:spcPct val="80000"/>
              </a:lnSpc>
              <a:buFontTx/>
              <a:buNone/>
              <a:defRPr/>
            </a:pPr>
            <a:r>
              <a:rPr lang="cs-CZ" altLang="cs-CZ" sz="2000" dirty="0" smtClean="0"/>
              <a:t>	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  <a:defRPr/>
            </a:pPr>
            <a:endParaRPr lang="cs-CZ" altLang="cs-CZ" sz="1200" dirty="0" smtClean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67585C-1ED0-4B8A-A9DC-B5A321825CEB}" type="slidenum">
              <a:rPr lang="cs-CZ" smtClean="0"/>
              <a:pPr>
                <a:defRPr/>
              </a:pPr>
              <a:t>14</a:t>
            </a:fld>
            <a:endParaRPr lang="cs-CZ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08720"/>
            <a:ext cx="8229600" cy="5217443"/>
          </a:xfrm>
        </p:spPr>
        <p:txBody>
          <a:bodyPr/>
          <a:lstStyle/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cs-CZ" altLang="cs-CZ" sz="2000" b="1" dirty="0" smtClean="0">
                <a:latin typeface="Calibri" panose="020F0502020204030204" pitchFamily="34" charset="0"/>
              </a:rPr>
              <a:t>5) Plánování realizace výzkumu a realizovatelnost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endParaRPr lang="cs-CZ" altLang="cs-CZ" sz="2000" dirty="0" smtClean="0">
              <a:latin typeface="Calibri" panose="020F0502020204030204" pitchFamily="34" charset="0"/>
            </a:endParaRP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cs-CZ" altLang="cs-CZ" sz="2000" dirty="0" smtClean="0">
                <a:latin typeface="Calibri" panose="020F0502020204030204" pitchFamily="34" charset="0"/>
              </a:rPr>
              <a:t>Netýká se již přímo designu, ale je dobré také zvážit: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endParaRPr lang="cs-CZ" altLang="cs-CZ" sz="2000" dirty="0" smtClean="0">
              <a:latin typeface="Calibri" panose="020F0502020204030204" pitchFamily="34" charset="0"/>
            </a:endParaRP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altLang="cs-CZ" sz="2000" u="sng" dirty="0" smtClean="0">
                <a:latin typeface="Calibri" panose="020F0502020204030204" pitchFamily="34" charset="0"/>
              </a:rPr>
              <a:t>Konkrétní postup, jak to uděláme</a:t>
            </a:r>
            <a:r>
              <a:rPr lang="cs-CZ" altLang="cs-CZ" sz="2000" dirty="0" smtClean="0">
                <a:latin typeface="Calibri" panose="020F0502020204030204" pitchFamily="34" charset="0"/>
              </a:rPr>
              <a:t> (výběr vzorku, kdy bude realizováno, tvoříme časový plán)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altLang="cs-CZ" sz="2000" u="sng" dirty="0" smtClean="0">
                <a:latin typeface="Calibri" panose="020F0502020204030204" pitchFamily="34" charset="0"/>
              </a:rPr>
              <a:t>Praktické aspekty výzkumu</a:t>
            </a:r>
            <a:r>
              <a:rPr lang="cs-CZ" altLang="cs-CZ" sz="2000" dirty="0" smtClean="0">
                <a:latin typeface="Calibri" panose="020F0502020204030204" pitchFamily="34" charset="0"/>
              </a:rPr>
              <a:t> (realizovatelnost) z hlediska: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cs-CZ" altLang="cs-CZ" sz="2000" dirty="0" smtClean="0">
                <a:latin typeface="Calibri" panose="020F0502020204030204" pitchFamily="34" charset="0"/>
              </a:rPr>
              <a:t>	a) času, časové náročnosti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cs-CZ" altLang="cs-CZ" sz="2000" dirty="0" smtClean="0">
                <a:latin typeface="Calibri" panose="020F0502020204030204" pitchFamily="34" charset="0"/>
              </a:rPr>
              <a:t>	b) finančních prostředků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cs-CZ" altLang="cs-CZ" sz="2000" dirty="0" smtClean="0">
                <a:latin typeface="Calibri" panose="020F0502020204030204" pitchFamily="34" charset="0"/>
              </a:rPr>
              <a:t>	c) personálních kapacit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cs-CZ" altLang="cs-CZ" sz="2000" dirty="0" smtClean="0">
                <a:latin typeface="Calibri" panose="020F0502020204030204" pitchFamily="34" charset="0"/>
              </a:rPr>
              <a:t>	d) etických aspektů 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cs-CZ" altLang="cs-CZ" sz="2000" dirty="0" smtClean="0">
                <a:latin typeface="Calibri" panose="020F0502020204030204" pitchFamily="34" charset="0"/>
              </a:rPr>
              <a:t>	e) dosažitelnosti subjektů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cs-CZ" altLang="cs-CZ" sz="2000" dirty="0">
                <a:latin typeface="Calibri" panose="020F0502020204030204" pitchFamily="34" charset="0"/>
              </a:rPr>
              <a:t>	</a:t>
            </a:r>
            <a:r>
              <a:rPr lang="cs-CZ" altLang="cs-CZ" sz="2000" dirty="0" smtClean="0">
                <a:latin typeface="Calibri" panose="020F0502020204030204" pitchFamily="34" charset="0"/>
              </a:rPr>
              <a:t>f) povolení a jiných legálních povinností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altLang="cs-CZ" sz="2000" dirty="0" smtClean="0">
                <a:latin typeface="Calibri" panose="020F0502020204030204" pitchFamily="34" charset="0"/>
              </a:rPr>
              <a:t>Musíme to všechno propojit (vrátit se ke všem předchozím bodům)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endParaRPr lang="cs-CZ" altLang="cs-CZ" sz="2000" dirty="0" smtClean="0">
              <a:latin typeface="Calibri" panose="020F0502020204030204" pitchFamily="34" charset="0"/>
            </a:endParaRP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altLang="cs-CZ" sz="2000" dirty="0" smtClean="0">
                <a:latin typeface="Calibri" panose="020F0502020204030204" pitchFamily="34" charset="0"/>
              </a:rPr>
              <a:t>V praxi často </a:t>
            </a:r>
            <a:r>
              <a:rPr lang="cs-CZ" altLang="cs-CZ" sz="2000" u="sng" dirty="0" smtClean="0">
                <a:latin typeface="Calibri" panose="020F0502020204030204" pitchFamily="34" charset="0"/>
              </a:rPr>
              <a:t>problémy realizovat + dodržet design</a:t>
            </a:r>
            <a:r>
              <a:rPr lang="cs-CZ" altLang="cs-CZ" sz="2000" dirty="0" smtClean="0">
                <a:latin typeface="Calibri" panose="020F0502020204030204" pitchFamily="34" charset="0"/>
              </a:rPr>
              <a:t> (problém </a:t>
            </a:r>
            <a:r>
              <a:rPr lang="cs-CZ" altLang="cs-CZ" sz="2000" dirty="0" smtClean="0">
                <a:latin typeface="Calibri" panose="020F0502020204030204" pitchFamily="34" charset="0"/>
              </a:rPr>
              <a:t>„</a:t>
            </a:r>
            <a:r>
              <a:rPr lang="cs-CZ" altLang="cs-CZ" sz="2000" dirty="0" err="1" smtClean="0">
                <a:latin typeface="Calibri" panose="020F0502020204030204" pitchFamily="34" charset="0"/>
              </a:rPr>
              <a:t>fidelity</a:t>
            </a:r>
            <a:r>
              <a:rPr lang="cs-CZ" altLang="cs-CZ" sz="2000" dirty="0" smtClean="0">
                <a:latin typeface="Calibri" panose="020F0502020204030204" pitchFamily="34" charset="0"/>
              </a:rPr>
              <a:t>“) </a:t>
            </a:r>
            <a:r>
              <a:rPr lang="cs-CZ" altLang="cs-CZ" sz="2000" dirty="0" smtClean="0">
                <a:latin typeface="Calibri" panose="020F0502020204030204" pitchFamily="34" charset="0"/>
              </a:rPr>
              <a:t>zvláště u ambiciózních projektů – např. realizátoři nedělají, jak bylo naplánováno, neočekávané okolnosti, nízká návratnost dotazníků, nedodržení termínů sběru dat (Alexander a </a:t>
            </a:r>
            <a:r>
              <a:rPr lang="cs-CZ" altLang="cs-CZ" sz="2000" dirty="0" err="1" smtClean="0">
                <a:latin typeface="Calibri" panose="020F0502020204030204" pitchFamily="34" charset="0"/>
              </a:rPr>
              <a:t>Solomon</a:t>
            </a:r>
            <a:r>
              <a:rPr lang="cs-CZ" altLang="cs-CZ" sz="2000" dirty="0" smtClean="0">
                <a:latin typeface="Calibri" panose="020F0502020204030204" pitchFamily="34" charset="0"/>
              </a:rPr>
              <a:t> 2006)</a:t>
            </a:r>
          </a:p>
          <a:p>
            <a:pPr marL="0" indent="0" eaLnBrk="1" hangingPunct="1">
              <a:lnSpc>
                <a:spcPct val="80000"/>
              </a:lnSpc>
              <a:buNone/>
            </a:pPr>
            <a:endParaRPr lang="cs-CZ" altLang="cs-CZ" sz="2000" dirty="0" smtClean="0">
              <a:latin typeface="Calibri" panose="020F0502020204030204" pitchFamily="34" charset="0"/>
            </a:endParaRP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endParaRPr lang="cs-CZ" altLang="cs-CZ" sz="2000" dirty="0" smtClean="0"/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endParaRPr lang="cs-CZ" altLang="cs-CZ" sz="2000" dirty="0" smtClean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67585C-1ED0-4B8A-A9DC-B5A321825CEB}" type="slidenum">
              <a:rPr lang="cs-CZ" smtClean="0"/>
              <a:pPr>
                <a:defRPr/>
              </a:pPr>
              <a:t>15</a:t>
            </a:fld>
            <a:endParaRPr lang="cs-CZ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836712"/>
            <a:ext cx="8229600" cy="5289451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000" b="1" dirty="0" smtClean="0">
                <a:latin typeface="Calibri" panose="020F0502020204030204" pitchFamily="34" charset="0"/>
              </a:rPr>
              <a:t>Různé typy výzkumných designu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cs-CZ" altLang="cs-CZ" sz="2000" u="sng" dirty="0" smtClean="0">
              <a:latin typeface="Calibri" panose="020F0502020204030204" pitchFamily="34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000" dirty="0" smtClean="0">
                <a:latin typeface="Calibri" panose="020F0502020204030204" pitchFamily="34" charset="0"/>
              </a:rPr>
              <a:t>Základní hledisko: </a:t>
            </a:r>
            <a:r>
              <a:rPr lang="cs-CZ" altLang="cs-CZ" sz="2000" dirty="0">
                <a:latin typeface="Calibri" panose="020F0502020204030204" pitchFamily="34" charset="0"/>
              </a:rPr>
              <a:t>e</a:t>
            </a:r>
            <a:r>
              <a:rPr lang="cs-CZ" altLang="cs-CZ" sz="2000" dirty="0" smtClean="0">
                <a:latin typeface="Calibri" panose="020F0502020204030204" pitchFamily="34" charset="0"/>
              </a:rPr>
              <a:t>xperimentální/neexperimentální (též </a:t>
            </a:r>
            <a:r>
              <a:rPr lang="en-US" altLang="cs-CZ" sz="2000" dirty="0" smtClean="0">
                <a:latin typeface="Calibri" panose="020F0502020204030204" pitchFamily="34" charset="0"/>
              </a:rPr>
              <a:t>field research</a:t>
            </a:r>
            <a:r>
              <a:rPr lang="cs-CZ" altLang="cs-CZ" sz="2000" dirty="0" smtClean="0">
                <a:latin typeface="Calibri" panose="020F0502020204030204" pitchFamily="34" charset="0"/>
              </a:rPr>
              <a:t>)</a:t>
            </a:r>
            <a:endParaRPr lang="cs-CZ" altLang="cs-CZ" sz="2000" u="sng" dirty="0" smtClean="0">
              <a:latin typeface="Calibri" panose="020F0502020204030204" pitchFamily="34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cs-CZ" altLang="cs-CZ" sz="2000" u="sng" dirty="0" smtClean="0">
              <a:latin typeface="Calibri" panose="020F0502020204030204" pitchFamily="34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000" dirty="0" smtClean="0">
                <a:latin typeface="Calibri" panose="020F0502020204030204" pitchFamily="34" charset="0"/>
              </a:rPr>
              <a:t>Teorie sociální vědy vymezuje těchto pět základních typů designu kvantitativního výzkumu: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cs-CZ" altLang="cs-CZ" sz="2000" u="sng" dirty="0" smtClean="0">
              <a:latin typeface="Calibri" panose="020F0502020204030204" pitchFamily="34" charset="0"/>
            </a:endParaRPr>
          </a:p>
          <a:p>
            <a:pPr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altLang="cs-CZ" sz="2000" dirty="0" smtClean="0">
                <a:latin typeface="Calibri" panose="020F0502020204030204" pitchFamily="34" charset="0"/>
              </a:rPr>
              <a:t>experimentální a kvazi-experimentální</a:t>
            </a:r>
          </a:p>
          <a:p>
            <a:pPr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altLang="cs-CZ" sz="2000" dirty="0" smtClean="0">
                <a:latin typeface="Calibri" panose="020F0502020204030204" pitchFamily="34" charset="0"/>
              </a:rPr>
              <a:t>průřezový (</a:t>
            </a:r>
            <a:r>
              <a:rPr lang="en-US" altLang="cs-CZ" sz="2000" dirty="0" smtClean="0">
                <a:latin typeface="Calibri" panose="020F0502020204030204" pitchFamily="34" charset="0"/>
              </a:rPr>
              <a:t>cross-sectional</a:t>
            </a:r>
            <a:r>
              <a:rPr lang="cs-CZ" altLang="cs-CZ" sz="2000" dirty="0" smtClean="0">
                <a:latin typeface="Calibri" panose="020F0502020204030204" pitchFamily="34" charset="0"/>
              </a:rPr>
              <a:t>) – např. </a:t>
            </a:r>
            <a:r>
              <a:rPr lang="en-US" altLang="cs-CZ" sz="2000" dirty="0" smtClean="0">
                <a:latin typeface="Calibri" panose="020F0502020204030204" pitchFamily="34" charset="0"/>
              </a:rPr>
              <a:t>survey</a:t>
            </a:r>
          </a:p>
          <a:p>
            <a:pPr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altLang="cs-CZ" sz="2000" dirty="0" smtClean="0">
                <a:latin typeface="Calibri" panose="020F0502020204030204" pitchFamily="34" charset="0"/>
              </a:rPr>
              <a:t>longitudinální – např. kohortní a panelový</a:t>
            </a:r>
          </a:p>
          <a:p>
            <a:pPr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altLang="cs-CZ" sz="2000" dirty="0" smtClean="0">
                <a:latin typeface="Calibri" panose="020F0502020204030204" pitchFamily="34" charset="0"/>
              </a:rPr>
              <a:t>případová studie</a:t>
            </a:r>
          </a:p>
          <a:p>
            <a:pPr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altLang="cs-CZ" sz="2000" dirty="0" smtClean="0">
                <a:latin typeface="Calibri" panose="020F0502020204030204" pitchFamily="34" charset="0"/>
              </a:rPr>
              <a:t>srovnávací (komparativní)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cs-CZ" altLang="cs-CZ" sz="2000" dirty="0" smtClean="0">
              <a:latin typeface="Calibri" panose="020F0502020204030204" pitchFamily="34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000" dirty="0" smtClean="0">
                <a:latin typeface="Calibri" panose="020F0502020204030204" pitchFamily="34" charset="0"/>
              </a:rPr>
              <a:t>V některých případech v praxi jsou výzkumy na pomezí dvou výzkumných designu.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cs-CZ" altLang="cs-CZ" sz="2000" dirty="0" smtClean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67585C-1ED0-4B8A-A9DC-B5A321825CEB}" type="slidenum">
              <a:rPr lang="cs-CZ" smtClean="0"/>
              <a:pPr>
                <a:defRPr/>
              </a:pPr>
              <a:t>16</a:t>
            </a:fld>
            <a:endParaRPr lang="cs-CZ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68313" y="692697"/>
            <a:ext cx="7715250" cy="2592288"/>
          </a:xfrm>
        </p:spPr>
        <p:txBody>
          <a:bodyPr/>
          <a:lstStyle/>
          <a:p>
            <a:pPr marL="609600" indent="-609600" eaLnBrk="1" hangingPunct="1">
              <a:buFontTx/>
              <a:buNone/>
            </a:pPr>
            <a:r>
              <a:rPr lang="cs-CZ" altLang="cs-CZ" sz="2000" u="sng" dirty="0" smtClean="0">
                <a:latin typeface="Calibri" panose="020F0502020204030204" pitchFamily="34" charset="0"/>
              </a:rPr>
              <a:t>Diagram znázornění výzkumného designu</a:t>
            </a:r>
          </a:p>
          <a:p>
            <a:pPr marL="609600" indent="-609600" eaLnBrk="1" hangingPunct="1">
              <a:buFontTx/>
              <a:buNone/>
            </a:pPr>
            <a:endParaRPr lang="cs-CZ" altLang="cs-CZ" sz="2000" dirty="0" smtClean="0">
              <a:latin typeface="Calibri" panose="020F0502020204030204" pitchFamily="34" charset="0"/>
            </a:endParaRPr>
          </a:p>
          <a:p>
            <a:pPr marL="609600" indent="-609600" eaLnBrk="1" hangingPunct="1">
              <a:buFontTx/>
              <a:buNone/>
            </a:pPr>
            <a:r>
              <a:rPr lang="cs-CZ" altLang="cs-CZ" sz="2000" dirty="0" smtClean="0">
                <a:latin typeface="Calibri" panose="020F0502020204030204" pitchFamily="34" charset="0"/>
              </a:rPr>
              <a:t>Vyjadřuje grafické znázornění konkrétního výzkumného designu za pomoci značek či schémat. </a:t>
            </a:r>
          </a:p>
          <a:p>
            <a:pPr marL="609600" indent="-609600" eaLnBrk="1" hangingPunct="1">
              <a:buFontTx/>
              <a:buNone/>
            </a:pPr>
            <a:r>
              <a:rPr lang="cs-CZ" altLang="cs-CZ" sz="2000" dirty="0" smtClean="0">
                <a:latin typeface="Calibri" panose="020F0502020204030204" pitchFamily="34" charset="0"/>
              </a:rPr>
              <a:t>To je významné, pokud je výzkum složitější (např. probíhá ve více obdobích, obsahuje více skupin).</a:t>
            </a:r>
          </a:p>
          <a:p>
            <a:pPr marL="609600" indent="-609600" eaLnBrk="1" hangingPunct="1">
              <a:buFontTx/>
              <a:buNone/>
            </a:pPr>
            <a:endParaRPr lang="cs-CZ" altLang="cs-CZ" sz="2000" dirty="0" smtClean="0">
              <a:latin typeface="Calibri" panose="020F0502020204030204" pitchFamily="34" charset="0"/>
            </a:endParaRPr>
          </a:p>
          <a:p>
            <a:pPr marL="609600" indent="-609600" eaLnBrk="1" hangingPunct="1">
              <a:buFontTx/>
              <a:buNone/>
            </a:pPr>
            <a:r>
              <a:rPr lang="cs-CZ" altLang="cs-CZ" sz="2000" dirty="0" smtClean="0">
                <a:latin typeface="Calibri" panose="020F0502020204030204" pitchFamily="34" charset="0"/>
              </a:rPr>
              <a:t>Zpravidla může obsahovat informace:</a:t>
            </a:r>
          </a:p>
          <a:p>
            <a:pPr marL="609600" indent="-609600" eaLnBrk="1" hangingPunct="1">
              <a:buFontTx/>
              <a:buNone/>
            </a:pPr>
            <a:endParaRPr lang="cs-CZ" altLang="cs-CZ" sz="2000" dirty="0" smtClean="0"/>
          </a:p>
          <a:p>
            <a:pPr marL="0" indent="0" eaLnBrk="1" hangingPunct="1">
              <a:buNone/>
            </a:pPr>
            <a:endParaRPr lang="cs-CZ" altLang="cs-CZ" sz="2400" dirty="0" smtClean="0"/>
          </a:p>
          <a:p>
            <a:pPr marL="609600" indent="-609600" eaLnBrk="1" hangingPunct="1">
              <a:buFontTx/>
              <a:buNone/>
            </a:pPr>
            <a:endParaRPr lang="cs-CZ" altLang="cs-CZ" sz="2400" dirty="0" smtClean="0"/>
          </a:p>
        </p:txBody>
      </p:sp>
      <p:graphicFrame>
        <p:nvGraphicFramePr>
          <p:cNvPr id="54294" name="Group 22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856258148"/>
              </p:ext>
            </p:extLst>
          </p:nvPr>
        </p:nvGraphicFramePr>
        <p:xfrm>
          <a:off x="539750" y="4005263"/>
          <a:ext cx="8147050" cy="2120901"/>
        </p:xfrm>
        <a:graphic>
          <a:graphicData uri="http://schemas.openxmlformats.org/drawingml/2006/table">
            <a:tbl>
              <a:tblPr/>
              <a:tblGrid>
                <a:gridCol w="40735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735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06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 věcech, které zkoumáme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 = intervence (důležitá je kontrola nad x)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080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 tom, koho zkoumáme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</a:t>
                      </a:r>
                      <a:r>
                        <a:rPr kumimoji="0" lang="cs-CZ" sz="20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r>
                        <a:rPr kumimoji="0" 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, R</a:t>
                      </a:r>
                      <a:r>
                        <a:rPr kumimoji="0" lang="cs-CZ" sz="20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, R</a:t>
                      </a:r>
                      <a:r>
                        <a:rPr kumimoji="0" lang="cs-CZ" sz="20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  <a:r>
                        <a:rPr kumimoji="0" 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, R</a:t>
                      </a:r>
                      <a:r>
                        <a:rPr kumimoji="0" lang="cs-CZ" sz="20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  <a:r>
                        <a:rPr kumimoji="0" 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= definice skupin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06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 čase a místě, kde to zkoumáme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</a:t>
                      </a:r>
                      <a:r>
                        <a:rPr kumimoji="0" lang="cs-CZ" sz="20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r>
                        <a:rPr kumimoji="0" 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, O</a:t>
                      </a:r>
                      <a:r>
                        <a:rPr kumimoji="0" lang="cs-CZ" sz="20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, O</a:t>
                      </a:r>
                      <a:r>
                        <a:rPr kumimoji="0" lang="cs-CZ" sz="20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  <a:r>
                        <a:rPr kumimoji="0" 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, O</a:t>
                      </a:r>
                      <a:r>
                        <a:rPr kumimoji="0" lang="cs-CZ" sz="20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  <a:r>
                        <a:rPr kumimoji="0" 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, O</a:t>
                      </a:r>
                      <a:r>
                        <a:rPr kumimoji="0" lang="cs-CZ" sz="20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  <a:r>
                        <a:rPr kumimoji="0" 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, O</a:t>
                      </a:r>
                      <a:r>
                        <a:rPr kumimoji="0" lang="cs-CZ" sz="20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  <a:r>
                        <a:rPr kumimoji="0" 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= měření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91609C3-D1FF-4FD7-BD4C-5D494D9CC60A}" type="slidenum">
              <a:rPr lang="cs-CZ" smtClean="0"/>
              <a:pPr>
                <a:defRPr/>
              </a:pPr>
              <a:t>17</a:t>
            </a:fld>
            <a:endParaRPr lang="cs-CZ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80728"/>
            <a:ext cx="8229600" cy="5145435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cs-CZ" altLang="cs-CZ" sz="2000" b="1" dirty="0" smtClean="0">
                <a:latin typeface="Calibri" panose="020F0502020204030204" pitchFamily="34" charset="0"/>
              </a:rPr>
              <a:t>průřezový (</a:t>
            </a:r>
            <a:r>
              <a:rPr lang="en-US" altLang="cs-CZ" sz="2000" b="1" dirty="0" smtClean="0">
                <a:latin typeface="Calibri" panose="020F0502020204030204" pitchFamily="34" charset="0"/>
              </a:rPr>
              <a:t>cross-sectional</a:t>
            </a:r>
            <a:r>
              <a:rPr lang="cs-CZ" altLang="cs-CZ" sz="2000" b="1" dirty="0" smtClean="0">
                <a:latin typeface="Calibri" panose="020F0502020204030204" pitchFamily="34" charset="0"/>
              </a:rPr>
              <a:t>) design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cs-CZ" altLang="cs-CZ" sz="2000" u="sng" dirty="0" smtClean="0">
              <a:latin typeface="Calibri" panose="020F0502020204030204" pitchFamily="34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000" dirty="0" smtClean="0">
                <a:latin typeface="Calibri" panose="020F0502020204030204" pitchFamily="34" charset="0"/>
              </a:rPr>
              <a:t>zkoumá </a:t>
            </a:r>
            <a:r>
              <a:rPr lang="cs-CZ" altLang="cs-CZ" sz="2000" dirty="0" smtClean="0">
                <a:latin typeface="Calibri" panose="020F0502020204030204" pitchFamily="34" charset="0"/>
              </a:rPr>
              <a:t>více </a:t>
            </a:r>
            <a:r>
              <a:rPr lang="cs-CZ" altLang="cs-CZ" sz="2000" dirty="0" smtClean="0">
                <a:latin typeface="Calibri" panose="020F0502020204030204" pitchFamily="34" charset="0"/>
              </a:rPr>
              <a:t>případů (zajímá se o varianci v proměnných</a:t>
            </a:r>
            <a:r>
              <a:rPr lang="cs-CZ" altLang="cs-CZ" sz="2000" dirty="0" smtClean="0">
                <a:latin typeface="Calibri" panose="020F0502020204030204" pitchFamily="34" charset="0"/>
              </a:rPr>
              <a:t>): </a:t>
            </a:r>
            <a:r>
              <a:rPr lang="cs-CZ" altLang="cs-CZ" sz="2000" dirty="0" smtClean="0">
                <a:latin typeface="Calibri" panose="020F0502020204030204" pitchFamily="34" charset="0"/>
              </a:rPr>
              <a:t>zpravidla stovky a více případů (až např. i milion případů)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000" dirty="0" smtClean="0">
                <a:latin typeface="Calibri" panose="020F0502020204030204" pitchFamily="34" charset="0"/>
              </a:rPr>
              <a:t>výzkumný vzorek zpravidla není dopředu rozdělen na skupiny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000" dirty="0" smtClean="0">
                <a:latin typeface="Calibri" panose="020F0502020204030204" pitchFamily="34" charset="0"/>
              </a:rPr>
              <a:t>probíhá v jednom časovém bodě (krátkém období z důvodu sběru dat – trvá i měsíce) – zpravidla chceme krátké období.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000" dirty="0">
                <a:latin typeface="Calibri" panose="020F0502020204030204" pitchFamily="34" charset="0"/>
              </a:rPr>
              <a:t>d</a:t>
            </a:r>
            <a:r>
              <a:rPr lang="cs-CZ" altLang="cs-CZ" sz="2000" dirty="0" smtClean="0">
                <a:latin typeface="Calibri" panose="020F0502020204030204" pitchFamily="34" charset="0"/>
              </a:rPr>
              <a:t>otazníky: využívá zpravidla (ne vždy) kvantifikovatelných odpovědí (odpovědi jsou zpravidla předdefinovány jako jednoznačné a ohraničené a mohou být proto převedeny na čísla a v této formě zaznamenány)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000" dirty="0">
                <a:latin typeface="Calibri" panose="020F0502020204030204" pitchFamily="34" charset="0"/>
              </a:rPr>
              <a:t>může využívat více výzkumných metod (tj. nejen dotazník, ale také údaje či statistiky, standardizované rozhovory…)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000" dirty="0" smtClean="0">
                <a:latin typeface="Calibri" panose="020F0502020204030204" pitchFamily="34" charset="0"/>
              </a:rPr>
              <a:t>přikládá význam rozdílu mezi variantami odpovědí (popisuje)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000" dirty="0" smtClean="0">
                <a:latin typeface="Calibri" panose="020F0502020204030204" pitchFamily="34" charset="0"/>
              </a:rPr>
              <a:t>analýza může hledat souvislosti mezi proměnnými jen v jednom časovém bodě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  <a:defRPr/>
            </a:pPr>
            <a:endParaRPr lang="cs-CZ" altLang="cs-CZ" sz="2000" dirty="0" smtClean="0"/>
          </a:p>
          <a:p>
            <a:pPr eaLnBrk="1" hangingPunct="1">
              <a:lnSpc>
                <a:spcPct val="90000"/>
              </a:lnSpc>
              <a:defRPr/>
            </a:pPr>
            <a:endParaRPr lang="cs-CZ" altLang="cs-CZ" sz="2000" dirty="0" smtClean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67585C-1ED0-4B8A-A9DC-B5A321825CEB}" type="slidenum">
              <a:rPr lang="cs-CZ" smtClean="0"/>
              <a:pPr>
                <a:defRPr/>
              </a:pPr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7218789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endParaRPr lang="cs-CZ" altLang="cs-CZ" sz="2000" u="sng" smtClean="0"/>
          </a:p>
          <a:p>
            <a:pPr eaLnBrk="1" hangingPunct="1">
              <a:buFontTx/>
              <a:buNone/>
            </a:pPr>
            <a:endParaRPr lang="cs-CZ" altLang="cs-CZ" smtClean="0"/>
          </a:p>
        </p:txBody>
      </p:sp>
      <p:pic>
        <p:nvPicPr>
          <p:cNvPr id="18436" name="Picture 4" descr="D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620688"/>
            <a:ext cx="8424862" cy="5976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67585C-1ED0-4B8A-A9DC-B5A321825CEB}" type="slidenum">
              <a:rPr lang="cs-CZ" smtClean="0"/>
              <a:pPr>
                <a:defRPr/>
              </a:pPr>
              <a:t>19</a:t>
            </a:fld>
            <a:endParaRPr lang="cs-CZ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92696"/>
            <a:ext cx="8229600" cy="5433467"/>
          </a:xfrm>
        </p:spPr>
        <p:txBody>
          <a:bodyPr/>
          <a:lstStyle/>
          <a:p>
            <a:pPr marL="609600" indent="-609600" eaLnBrk="1" hangingPunct="1">
              <a:lnSpc>
                <a:spcPct val="80000"/>
              </a:lnSpc>
              <a:buFontTx/>
              <a:buNone/>
              <a:defRPr/>
            </a:pPr>
            <a:r>
              <a:rPr lang="cs-CZ" sz="2000" b="1" dirty="0" smtClean="0">
                <a:latin typeface="Calibri" panose="020F0502020204030204" pitchFamily="34" charset="0"/>
              </a:rPr>
              <a:t>Co to je výzkumný design </a:t>
            </a:r>
            <a:r>
              <a:rPr lang="en-US" sz="2000" b="1" dirty="0" smtClean="0">
                <a:latin typeface="Calibri" panose="020F0502020204030204" pitchFamily="34" charset="0"/>
              </a:rPr>
              <a:t>[</a:t>
            </a:r>
            <a:r>
              <a:rPr lang="cs-CZ" sz="2000" b="1" dirty="0" smtClean="0">
                <a:latin typeface="Calibri" panose="020F0502020204030204" pitchFamily="34" charset="0"/>
              </a:rPr>
              <a:t>dizajn</a:t>
            </a:r>
            <a:r>
              <a:rPr lang="en-US" sz="2000" b="1" dirty="0" smtClean="0">
                <a:latin typeface="Calibri" panose="020F0502020204030204" pitchFamily="34" charset="0"/>
              </a:rPr>
              <a:t>]</a:t>
            </a:r>
            <a:r>
              <a:rPr lang="cs-CZ" sz="2000" b="1" dirty="0" smtClean="0">
                <a:latin typeface="Calibri" panose="020F0502020204030204" pitchFamily="34" charset="0"/>
              </a:rPr>
              <a:t>?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  <a:defRPr/>
            </a:pPr>
            <a:endParaRPr lang="cs-CZ" sz="2000" dirty="0" smtClean="0">
              <a:latin typeface="Calibri" panose="020F0502020204030204" pitchFamily="34" charset="0"/>
            </a:endParaRP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cs-CZ" sz="2000" dirty="0">
                <a:latin typeface="Calibri" panose="020F0502020204030204" pitchFamily="34" charset="0"/>
              </a:rPr>
              <a:t>Výzkum je často komplexní a náročný úkol </a:t>
            </a:r>
            <a:r>
              <a:rPr lang="cs-CZ" sz="2000" dirty="0" smtClean="0">
                <a:latin typeface="Calibri" panose="020F0502020204030204" pitchFamily="34" charset="0"/>
              </a:rPr>
              <a:t>– </a:t>
            </a:r>
            <a:r>
              <a:rPr lang="cs-CZ" sz="2000" dirty="0">
                <a:latin typeface="Calibri" panose="020F0502020204030204" pitchFamily="34" charset="0"/>
              </a:rPr>
              <a:t>musíme učinit mnoho rozhodnutí (</a:t>
            </a:r>
            <a:r>
              <a:rPr lang="cs-CZ" sz="2000" dirty="0" err="1">
                <a:latin typeface="Calibri" panose="020F0502020204030204" pitchFamily="34" charset="0"/>
              </a:rPr>
              <a:t>Marczyk</a:t>
            </a:r>
            <a:r>
              <a:rPr lang="cs-CZ" sz="2000" dirty="0">
                <a:latin typeface="Calibri" panose="020F0502020204030204" pitchFamily="34" charset="0"/>
              </a:rPr>
              <a:t> et al. 2005</a:t>
            </a:r>
            <a:r>
              <a:rPr lang="cs-CZ" sz="2000" dirty="0" smtClean="0">
                <a:latin typeface="Calibri" panose="020F0502020204030204" pitchFamily="34" charset="0"/>
              </a:rPr>
              <a:t>).</a:t>
            </a:r>
            <a:endParaRPr lang="cs-CZ" sz="2000" dirty="0">
              <a:latin typeface="Calibri" panose="020F0502020204030204" pitchFamily="34" charset="0"/>
            </a:endParaRP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cs-CZ" sz="2000" dirty="0" smtClean="0">
                <a:latin typeface="Calibri" panose="020F0502020204030204" pitchFamily="34" charset="0"/>
              </a:rPr>
              <a:t>Výzkumný design je logická struktura výzkumu – předběžný </a:t>
            </a:r>
            <a:r>
              <a:rPr lang="cs-CZ" sz="2000" u="sng" dirty="0">
                <a:latin typeface="Calibri" panose="020F0502020204030204" pitchFamily="34" charset="0"/>
              </a:rPr>
              <a:t>v</a:t>
            </a:r>
            <a:r>
              <a:rPr lang="cs-CZ" sz="2000" u="sng" dirty="0" smtClean="0">
                <a:latin typeface="Calibri" panose="020F0502020204030204" pitchFamily="34" charset="0"/>
              </a:rPr>
              <a:t>ýzkumný plán</a:t>
            </a:r>
            <a:r>
              <a:rPr lang="cs-CZ" sz="2000" dirty="0" smtClean="0">
                <a:latin typeface="Calibri" panose="020F0502020204030204" pitchFamily="34" charset="0"/>
              </a:rPr>
              <a:t>. Odpovídá nám na otázku </a:t>
            </a:r>
            <a:r>
              <a:rPr lang="cs-CZ" sz="2000" i="1" dirty="0" smtClean="0">
                <a:latin typeface="Calibri" panose="020F0502020204030204" pitchFamily="34" charset="0"/>
              </a:rPr>
              <a:t>co, proč a jak</a:t>
            </a:r>
            <a:r>
              <a:rPr lang="cs-CZ" sz="2000" dirty="0" smtClean="0">
                <a:latin typeface="Calibri" panose="020F0502020204030204" pitchFamily="34" charset="0"/>
              </a:rPr>
              <a:t> budeme zkoumat.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cs-CZ" sz="2000" dirty="0" smtClean="0">
                <a:latin typeface="Calibri" panose="020F0502020204030204" pitchFamily="34" charset="0"/>
              </a:rPr>
              <a:t>Vychází </a:t>
            </a:r>
            <a:r>
              <a:rPr lang="cs-CZ" sz="2000" dirty="0">
                <a:latin typeface="Calibri" panose="020F0502020204030204" pitchFamily="34" charset="0"/>
              </a:rPr>
              <a:t>z cílů výzkumu + technických znalostí metodologie a dohod (zvyklostí) v sociálních vědách</a:t>
            </a:r>
            <a:r>
              <a:rPr lang="cs-CZ" sz="2000" dirty="0" smtClean="0">
                <a:latin typeface="Calibri" panose="020F0502020204030204" pitchFamily="34" charset="0"/>
              </a:rPr>
              <a:t>.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cs-CZ" sz="2000" u="sng" dirty="0" smtClean="0">
                <a:latin typeface="Calibri" panose="020F0502020204030204" pitchFamily="34" charset="0"/>
              </a:rPr>
              <a:t>Obsahové hledisko</a:t>
            </a:r>
            <a:r>
              <a:rPr lang="cs-CZ" sz="2000" dirty="0" smtClean="0">
                <a:latin typeface="Calibri" panose="020F0502020204030204" pitchFamily="34" charset="0"/>
              </a:rPr>
              <a:t>: co (a proč) chcete zjistit (měření konceptů)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cs-CZ" sz="2000" u="sng" dirty="0" smtClean="0">
                <a:latin typeface="Calibri" panose="020F0502020204030204" pitchFamily="34" charset="0"/>
              </a:rPr>
              <a:t>Procesní hledisko</a:t>
            </a:r>
            <a:r>
              <a:rPr lang="cs-CZ" sz="2000" dirty="0" smtClean="0">
                <a:latin typeface="Calibri" panose="020F0502020204030204" pitchFamily="34" charset="0"/>
              </a:rPr>
              <a:t>: jak to zjistíte (koho – charakteristiky zkoumaných osob) a kdy (v jakých obdobích)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  <a:defRPr/>
            </a:pPr>
            <a:endParaRPr lang="cs-CZ" sz="2000" dirty="0" smtClean="0">
              <a:latin typeface="Calibri" panose="020F0502020204030204" pitchFamily="34" charset="0"/>
            </a:endParaRPr>
          </a:p>
          <a:p>
            <a:pPr marL="609600" indent="-609600" eaLnBrk="1" hangingPunct="1">
              <a:lnSpc>
                <a:spcPct val="80000"/>
              </a:lnSpc>
              <a:buFontTx/>
              <a:buNone/>
              <a:defRPr/>
            </a:pPr>
            <a:r>
              <a:rPr lang="cs-CZ" sz="2000" dirty="0" smtClean="0">
                <a:latin typeface="Calibri" panose="020F0502020204030204" pitchFamily="34" charset="0"/>
              </a:rPr>
              <a:t>Instrumentální hlediska uplatnění výzkumného designu jsou: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cs-CZ" sz="2000" u="sng" dirty="0">
                <a:latin typeface="Calibri" panose="020F0502020204030204" pitchFamily="34" charset="0"/>
              </a:rPr>
              <a:t>v</a:t>
            </a:r>
            <a:r>
              <a:rPr lang="cs-CZ" sz="2000" u="sng" dirty="0" smtClean="0">
                <a:latin typeface="Calibri" panose="020F0502020204030204" pitchFamily="34" charset="0"/>
              </a:rPr>
              <a:t>ýzkumná relevance</a:t>
            </a:r>
            <a:r>
              <a:rPr lang="cs-CZ" sz="2000" dirty="0" smtClean="0">
                <a:latin typeface="Calibri" panose="020F0502020204030204" pitchFamily="34" charset="0"/>
              </a:rPr>
              <a:t>: zajistit, že získaná data nám pomohou co nejlépe (nejvíce jednoznačně, průkazně) odpovědět na položenou výzkumnou otázku. Je náš výzkumný design vhodný pro dosažení potřebných výzkumných výsledků?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cs-CZ" sz="2000" u="sng" dirty="0">
                <a:latin typeface="Calibri" panose="020F0502020204030204" pitchFamily="34" charset="0"/>
              </a:rPr>
              <a:t>k</a:t>
            </a:r>
            <a:r>
              <a:rPr lang="cs-CZ" sz="2000" u="sng" dirty="0" smtClean="0">
                <a:latin typeface="Calibri" panose="020F0502020204030204" pitchFamily="34" charset="0"/>
              </a:rPr>
              <a:t>ontrola logické struktury</a:t>
            </a:r>
            <a:r>
              <a:rPr lang="cs-CZ" sz="2000" dirty="0" smtClean="0">
                <a:latin typeface="Calibri" panose="020F0502020204030204" pitchFamily="34" charset="0"/>
              </a:rPr>
              <a:t>: naše záměry tvoří konzistentní logický celek.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cs-CZ" sz="2000" u="sng" dirty="0">
                <a:latin typeface="Calibri" panose="020F0502020204030204" pitchFamily="34" charset="0"/>
              </a:rPr>
              <a:t>f</a:t>
            </a:r>
            <a:r>
              <a:rPr lang="cs-CZ" sz="2000" u="sng" dirty="0" smtClean="0">
                <a:latin typeface="Calibri" panose="020F0502020204030204" pitchFamily="34" charset="0"/>
              </a:rPr>
              <a:t>ormalizace, transparentnost</a:t>
            </a:r>
            <a:r>
              <a:rPr lang="cs-CZ" sz="2000" dirty="0" smtClean="0">
                <a:latin typeface="Calibri" panose="020F0502020204030204" pitchFamily="34" charset="0"/>
              </a:rPr>
              <a:t>: umožnit seznámení publika s naším výzkumným plánem (hodnotící komise projektů, vedoucí diplomových prací)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  <a:defRPr/>
            </a:pPr>
            <a:endParaRPr lang="cs-CZ" sz="2000" dirty="0" smtClean="0"/>
          </a:p>
          <a:p>
            <a:pPr marL="609600" indent="-609600" eaLnBrk="1" hangingPunct="1">
              <a:lnSpc>
                <a:spcPct val="80000"/>
              </a:lnSpc>
              <a:buFontTx/>
              <a:buNone/>
              <a:defRPr/>
            </a:pPr>
            <a:endParaRPr lang="cs-CZ" sz="2000" dirty="0" smtClean="0"/>
          </a:p>
          <a:p>
            <a:pPr marL="609600" indent="-609600" eaLnBrk="1" hangingPunct="1">
              <a:lnSpc>
                <a:spcPct val="80000"/>
              </a:lnSpc>
              <a:buFontTx/>
              <a:buNone/>
              <a:defRPr/>
            </a:pPr>
            <a:endParaRPr lang="cs-CZ" sz="2400" dirty="0" smtClean="0"/>
          </a:p>
          <a:p>
            <a:pPr marL="609600" indent="-609600" eaLnBrk="1" hangingPunct="1">
              <a:lnSpc>
                <a:spcPct val="80000"/>
              </a:lnSpc>
              <a:buFontTx/>
              <a:buNone/>
              <a:defRPr/>
            </a:pPr>
            <a:endParaRPr lang="cs-CZ" sz="2400" dirty="0" smtClean="0"/>
          </a:p>
          <a:p>
            <a:pPr marL="609600" indent="-609600" eaLnBrk="1" hangingPunct="1">
              <a:lnSpc>
                <a:spcPct val="80000"/>
              </a:lnSpc>
              <a:buFontTx/>
              <a:buNone/>
              <a:defRPr/>
            </a:pPr>
            <a:endParaRPr lang="cs-CZ" sz="1800" dirty="0" smtClean="0"/>
          </a:p>
          <a:p>
            <a:pPr marL="609600" indent="-609600" eaLnBrk="1" hangingPunct="1">
              <a:lnSpc>
                <a:spcPct val="80000"/>
              </a:lnSpc>
              <a:buFontTx/>
              <a:buNone/>
              <a:defRPr/>
            </a:pPr>
            <a:endParaRPr lang="cs-CZ" sz="1800" dirty="0" smtClean="0"/>
          </a:p>
          <a:p>
            <a:pPr marL="609600" indent="-609600" eaLnBrk="1" hangingPunct="1">
              <a:lnSpc>
                <a:spcPct val="80000"/>
              </a:lnSpc>
              <a:defRPr/>
            </a:pPr>
            <a:endParaRPr lang="cs-CZ" sz="1800" dirty="0" smtClean="0"/>
          </a:p>
          <a:p>
            <a:pPr marL="609600" indent="-609600" eaLnBrk="1" hangingPunct="1">
              <a:lnSpc>
                <a:spcPct val="80000"/>
              </a:lnSpc>
              <a:defRPr/>
            </a:pPr>
            <a:endParaRPr lang="cs-CZ" sz="1800" dirty="0" smtClean="0"/>
          </a:p>
          <a:p>
            <a:pPr marL="609600" indent="-609600" eaLnBrk="1" hangingPunct="1">
              <a:lnSpc>
                <a:spcPct val="80000"/>
              </a:lnSpc>
              <a:defRPr/>
            </a:pPr>
            <a:endParaRPr lang="cs-CZ" sz="1800" dirty="0" smtClean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67585C-1ED0-4B8A-A9DC-B5A321825CEB}" type="slidenum">
              <a:rPr lang="cs-CZ" smtClean="0"/>
              <a:pPr>
                <a:defRPr/>
              </a:pPr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654427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52736"/>
            <a:ext cx="8229600" cy="5073427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cs-CZ" altLang="cs-CZ" sz="2000" u="sng" dirty="0" smtClean="0">
                <a:latin typeface="Calibri" panose="020F0502020204030204" pitchFamily="34" charset="0"/>
              </a:rPr>
              <a:t>Výhody a rizika průřezového designu</a:t>
            </a:r>
          </a:p>
          <a:p>
            <a:pPr eaLnBrk="1" hangingPunct="1">
              <a:buFontTx/>
              <a:buNone/>
            </a:pPr>
            <a:endParaRPr lang="cs-CZ" altLang="cs-CZ" sz="2000" u="sng" dirty="0" smtClean="0">
              <a:latin typeface="Calibri" panose="020F0502020204030204" pitchFamily="34" charset="0"/>
            </a:endParaRPr>
          </a:p>
          <a:p>
            <a:pPr eaLnBrk="1" hangingPunct="1">
              <a:buFontTx/>
              <a:buNone/>
            </a:pPr>
            <a:r>
              <a:rPr lang="cs-CZ" altLang="cs-CZ" sz="2000" dirty="0" smtClean="0">
                <a:latin typeface="Calibri" panose="020F0502020204030204" pitchFamily="34" charset="0"/>
              </a:rPr>
              <a:t>+ jednoduchý design</a:t>
            </a:r>
          </a:p>
          <a:p>
            <a:pPr eaLnBrk="1" hangingPunct="1">
              <a:buFontTx/>
              <a:buNone/>
            </a:pPr>
            <a:r>
              <a:rPr lang="cs-CZ" altLang="cs-CZ" sz="2000" dirty="0" smtClean="0">
                <a:latin typeface="Calibri" panose="020F0502020204030204" pitchFamily="34" charset="0"/>
              </a:rPr>
              <a:t>+ lze nejsnáze usilovat o reprezentativnost (zobecnitelnost na populaci)</a:t>
            </a:r>
          </a:p>
          <a:p>
            <a:pPr eaLnBrk="1" hangingPunct="1">
              <a:buFontTx/>
              <a:buNone/>
            </a:pPr>
            <a:r>
              <a:rPr lang="cs-CZ" altLang="cs-CZ" sz="2000" dirty="0" smtClean="0">
                <a:latin typeface="Calibri" panose="020F0502020204030204" pitchFamily="34" charset="0"/>
              </a:rPr>
              <a:t>+ je to levný design (a přesto může být drahý, protože zpravidla chceme poměrně velký a reprezentativní vzorek)</a:t>
            </a:r>
          </a:p>
          <a:p>
            <a:pPr eaLnBrk="1" hangingPunct="1">
              <a:buFontTx/>
              <a:buNone/>
            </a:pPr>
            <a:endParaRPr lang="cs-CZ" altLang="cs-CZ" sz="2000" dirty="0" smtClean="0">
              <a:latin typeface="Calibri" panose="020F0502020204030204" pitchFamily="34" charset="0"/>
            </a:endParaRPr>
          </a:p>
          <a:p>
            <a:pPr eaLnBrk="1" hangingPunct="1">
              <a:buFontTx/>
              <a:buChar char="-"/>
            </a:pPr>
            <a:r>
              <a:rPr lang="cs-CZ" altLang="cs-CZ" sz="2000" dirty="0">
                <a:latin typeface="Calibri" panose="020F0502020204030204" pitchFamily="34" charset="0"/>
              </a:rPr>
              <a:t>n</a:t>
            </a:r>
            <a:r>
              <a:rPr lang="cs-CZ" altLang="cs-CZ" sz="2000" dirty="0" smtClean="0">
                <a:latin typeface="Calibri" panose="020F0502020204030204" pitchFamily="34" charset="0"/>
              </a:rPr>
              <a:t>evidíme vývoj v čase </a:t>
            </a:r>
          </a:p>
          <a:p>
            <a:pPr eaLnBrk="1" hangingPunct="1">
              <a:buFontTx/>
              <a:buChar char="-"/>
            </a:pPr>
            <a:r>
              <a:rPr lang="cs-CZ" altLang="cs-CZ" sz="2000" dirty="0" smtClean="0">
                <a:latin typeface="Calibri" panose="020F0502020204030204" pitchFamily="34" charset="0"/>
              </a:rPr>
              <a:t>může být někdy i citlivý na období sběru dat</a:t>
            </a:r>
          </a:p>
          <a:p>
            <a:pPr eaLnBrk="1" hangingPunct="1">
              <a:buFontTx/>
              <a:buChar char="-"/>
            </a:pPr>
            <a:r>
              <a:rPr lang="cs-CZ" altLang="cs-CZ" sz="2000" dirty="0" smtClean="0">
                <a:latin typeface="Calibri" panose="020F0502020204030204" pitchFamily="34" charset="0"/>
              </a:rPr>
              <a:t>problém </a:t>
            </a:r>
            <a:r>
              <a:rPr lang="cs-CZ" altLang="cs-CZ" sz="2000" dirty="0" smtClean="0">
                <a:latin typeface="Calibri" panose="020F0502020204030204" pitchFamily="34" charset="0"/>
              </a:rPr>
              <a:t>stanovaní kauzality (vidíme jen souvislost)</a:t>
            </a:r>
          </a:p>
          <a:p>
            <a:pPr eaLnBrk="1" hangingPunct="1"/>
            <a:endParaRPr lang="cs-CZ" altLang="cs-CZ" sz="2000" dirty="0" smtClean="0"/>
          </a:p>
          <a:p>
            <a:pPr eaLnBrk="1" hangingPunct="1"/>
            <a:endParaRPr lang="cs-CZ" altLang="cs-CZ" sz="2000" dirty="0" smtClean="0"/>
          </a:p>
          <a:p>
            <a:pPr eaLnBrk="1" hangingPunct="1"/>
            <a:endParaRPr lang="cs-CZ" altLang="cs-CZ" dirty="0" smtClean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67585C-1ED0-4B8A-A9DC-B5A321825CEB}" type="slidenum">
              <a:rPr lang="cs-CZ" smtClean="0"/>
              <a:pPr>
                <a:defRPr/>
              </a:pPr>
              <a:t>20</a:t>
            </a:fld>
            <a:endParaRPr lang="cs-CZ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764704"/>
            <a:ext cx="8229600" cy="5145435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cs-CZ" altLang="cs-CZ" sz="2000" b="1" dirty="0" smtClean="0">
                <a:latin typeface="Calibri" panose="020F0502020204030204" pitchFamily="34" charset="0"/>
              </a:rPr>
              <a:t>longitudinální design</a:t>
            </a:r>
          </a:p>
          <a:p>
            <a:pPr eaLnBrk="1" hangingPunct="1">
              <a:buFontTx/>
              <a:buNone/>
            </a:pPr>
            <a:endParaRPr lang="cs-CZ" altLang="cs-CZ" sz="2000" u="sng" dirty="0" smtClean="0">
              <a:latin typeface="Calibri" panose="020F0502020204030204" pitchFamily="34" charset="0"/>
            </a:endParaRPr>
          </a:p>
          <a:p>
            <a:pPr eaLnBrk="1" hangingPunct="1"/>
            <a:r>
              <a:rPr lang="cs-CZ" altLang="cs-CZ" sz="2000" dirty="0" smtClean="0">
                <a:latin typeface="Calibri" panose="020F0502020204030204" pitchFamily="34" charset="0"/>
              </a:rPr>
              <a:t>je podobný průřezovému designu</a:t>
            </a:r>
          </a:p>
          <a:p>
            <a:pPr eaLnBrk="1" hangingPunct="1"/>
            <a:r>
              <a:rPr lang="cs-CZ" altLang="cs-CZ" sz="2000" dirty="0">
                <a:latin typeface="Calibri" panose="020F0502020204030204" pitchFamily="34" charset="0"/>
              </a:rPr>
              <a:t>výzkumný vzorek zpravidla není dopředu rozdělen na skupiny</a:t>
            </a:r>
          </a:p>
          <a:p>
            <a:pPr eaLnBrk="1" hangingPunct="1"/>
            <a:r>
              <a:rPr lang="cs-CZ" altLang="cs-CZ" sz="2000" dirty="0" smtClean="0">
                <a:latin typeface="Calibri" panose="020F0502020204030204" pitchFamily="34" charset="0"/>
              </a:rPr>
              <a:t>sleduje (dotazuje) respondenty ve více ohraničených časových obdobích –zpravidla ve více než dvou z důvodu možných výkyvů. </a:t>
            </a:r>
          </a:p>
          <a:p>
            <a:pPr eaLnBrk="1" hangingPunct="1"/>
            <a:r>
              <a:rPr lang="cs-CZ" altLang="cs-CZ" sz="2000" dirty="0">
                <a:latin typeface="Calibri" panose="020F0502020204030204" pitchFamily="34" charset="0"/>
              </a:rPr>
              <a:t>s</a:t>
            </a:r>
            <a:r>
              <a:rPr lang="cs-CZ" altLang="cs-CZ" sz="2000" dirty="0" smtClean="0">
                <a:latin typeface="Calibri" panose="020F0502020204030204" pitchFamily="34" charset="0"/>
              </a:rPr>
              <a:t>peciální typ je retrospektivní </a:t>
            </a:r>
            <a:r>
              <a:rPr lang="cs-CZ" altLang="cs-CZ" sz="2000" dirty="0" smtClean="0">
                <a:latin typeface="Calibri" panose="020F0502020204030204" pitchFamily="34" charset="0"/>
              </a:rPr>
              <a:t>design (otázky na minulost).</a:t>
            </a:r>
            <a:endParaRPr lang="cs-CZ" altLang="cs-CZ" sz="2000" dirty="0" smtClean="0">
              <a:latin typeface="Calibri" panose="020F0502020204030204" pitchFamily="34" charset="0"/>
            </a:endParaRPr>
          </a:p>
          <a:p>
            <a:pPr eaLnBrk="1" hangingPunct="1"/>
            <a:r>
              <a:rPr lang="cs-CZ" altLang="cs-CZ" sz="2000" dirty="0" smtClean="0">
                <a:latin typeface="Calibri" panose="020F0502020204030204" pitchFamily="34" charset="0"/>
              </a:rPr>
              <a:t>může sledovat vývoj jevu nebo efekt konkrétní události (situace před a po události)</a:t>
            </a:r>
          </a:p>
          <a:p>
            <a:pPr eaLnBrk="1" hangingPunct="1"/>
            <a:r>
              <a:rPr lang="cs-CZ" altLang="cs-CZ" sz="2000" u="sng" dirty="0" smtClean="0">
                <a:latin typeface="Calibri" panose="020F0502020204030204" pitchFamily="34" charset="0"/>
              </a:rPr>
              <a:t>trendová studie</a:t>
            </a:r>
            <a:r>
              <a:rPr lang="cs-CZ" altLang="cs-CZ" sz="2000" dirty="0" smtClean="0">
                <a:latin typeface="Calibri" panose="020F0502020204030204" pitchFamily="34" charset="0"/>
              </a:rPr>
              <a:t> = opakovaná průřezová studie (není vlastně longitudinální). </a:t>
            </a:r>
            <a:r>
              <a:rPr lang="cs-CZ" altLang="cs-CZ" sz="2000" dirty="0">
                <a:latin typeface="Calibri" panose="020F0502020204030204" pitchFamily="34" charset="0"/>
              </a:rPr>
              <a:t>P</a:t>
            </a:r>
            <a:r>
              <a:rPr lang="cs-CZ" altLang="cs-CZ" sz="2000" dirty="0" smtClean="0">
                <a:latin typeface="Calibri" panose="020F0502020204030204" pitchFamily="34" charset="0"/>
              </a:rPr>
              <a:t>okud je reprezentativní, můžeme sledovat vývoj v populaci.</a:t>
            </a:r>
          </a:p>
          <a:p>
            <a:pPr eaLnBrk="1" hangingPunct="1"/>
            <a:r>
              <a:rPr lang="cs-CZ" altLang="cs-CZ" sz="2000" u="sng" dirty="0" smtClean="0">
                <a:latin typeface="Calibri" panose="020F0502020204030204" pitchFamily="34" charset="0"/>
              </a:rPr>
              <a:t>panelová studie</a:t>
            </a:r>
            <a:r>
              <a:rPr lang="cs-CZ" altLang="cs-CZ" sz="2000" dirty="0" smtClean="0">
                <a:latin typeface="Calibri" panose="020F0502020204030204" pitchFamily="34" charset="0"/>
              </a:rPr>
              <a:t> se zaměřuje na náhodně (ne nahodile</a:t>
            </a:r>
            <a:r>
              <a:rPr lang="en-US" altLang="cs-CZ" sz="2000" dirty="0" smtClean="0">
                <a:latin typeface="Calibri" panose="020F0502020204030204" pitchFamily="34" charset="0"/>
              </a:rPr>
              <a:t>!</a:t>
            </a:r>
            <a:r>
              <a:rPr lang="cs-CZ" altLang="cs-CZ" sz="2000" dirty="0" smtClean="0">
                <a:latin typeface="Calibri" panose="020F0502020204030204" pitchFamily="34" charset="0"/>
              </a:rPr>
              <a:t>) vybranou skupinu respondentů, kterou dlouhodobě sleduje</a:t>
            </a:r>
          </a:p>
          <a:p>
            <a:pPr eaLnBrk="1" hangingPunct="1"/>
            <a:r>
              <a:rPr lang="cs-CZ" altLang="cs-CZ" sz="2000" u="sng" dirty="0" smtClean="0">
                <a:latin typeface="Calibri" panose="020F0502020204030204" pitchFamily="34" charset="0"/>
              </a:rPr>
              <a:t>kohortní studie</a:t>
            </a:r>
            <a:r>
              <a:rPr lang="cs-CZ" altLang="cs-CZ" sz="2000" dirty="0" smtClean="0">
                <a:latin typeface="Calibri" panose="020F0502020204030204" pitchFamily="34" charset="0"/>
              </a:rPr>
              <a:t> se zaměřuje na časově ohraničenou skupinu respondentů, kterou dlouhodobě sleduje (vývoj dětí, osudy nezaměstnaných </a:t>
            </a:r>
            <a:r>
              <a:rPr lang="cs-CZ" altLang="cs-CZ" sz="2000" dirty="0" smtClean="0">
                <a:latin typeface="Calibri" panose="020F0502020204030204" pitchFamily="34" charset="0"/>
              </a:rPr>
              <a:t>v evidenci od 1. 1. 2011).</a:t>
            </a:r>
            <a:endParaRPr lang="cs-CZ" altLang="cs-CZ" sz="2000" dirty="0" smtClean="0">
              <a:latin typeface="Calibri" panose="020F0502020204030204" pitchFamily="34" charset="0"/>
            </a:endParaRPr>
          </a:p>
          <a:p>
            <a:pPr eaLnBrk="1" hangingPunct="1">
              <a:buFontTx/>
              <a:buChar char="-"/>
            </a:pPr>
            <a:endParaRPr lang="cs-CZ" altLang="cs-CZ" sz="2000" u="sng" dirty="0" smtClean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67585C-1ED0-4B8A-A9DC-B5A321825CEB}" type="slidenum">
              <a:rPr lang="cs-CZ" smtClean="0"/>
              <a:pPr>
                <a:defRPr/>
              </a:pPr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6679617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endParaRPr lang="cs-CZ" altLang="cs-CZ" u="sng" smtClean="0"/>
          </a:p>
        </p:txBody>
      </p:sp>
      <p:pic>
        <p:nvPicPr>
          <p:cNvPr id="21508" name="Picture 4" descr="D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764704"/>
            <a:ext cx="8353425" cy="57599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67585C-1ED0-4B8A-A9DC-B5A321825CEB}" type="slidenum">
              <a:rPr lang="cs-CZ" smtClean="0"/>
              <a:pPr>
                <a:defRPr/>
              </a:pPr>
              <a:t>22</a:t>
            </a:fld>
            <a:endParaRPr lang="cs-CZ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836712"/>
            <a:ext cx="8229600" cy="5289451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000" u="sng" dirty="0" smtClean="0">
                <a:latin typeface="Calibri" panose="020F0502020204030204" pitchFamily="34" charset="0"/>
              </a:rPr>
              <a:t>Výhody a rizika longitudinálního designu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sz="2000" u="sng" dirty="0" smtClean="0">
              <a:latin typeface="Calibri" panose="020F0502020204030204" pitchFamily="34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000" dirty="0" smtClean="0">
                <a:latin typeface="Calibri" panose="020F0502020204030204" pitchFamily="34" charset="0"/>
              </a:rPr>
              <a:t>+ Umožňuje dlouhodobě sledovat konkrétní respondenty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000" dirty="0" smtClean="0">
                <a:latin typeface="Calibri" panose="020F0502020204030204" pitchFamily="34" charset="0"/>
              </a:rPr>
              <a:t>+ Umožňuje sledovat vývoj (trend) </a:t>
            </a:r>
            <a:endParaRPr lang="cs-CZ" altLang="cs-CZ" sz="2000" dirty="0">
              <a:latin typeface="Calibri" panose="020F0502020204030204" pitchFamily="34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000" dirty="0" smtClean="0">
                <a:latin typeface="Calibri" panose="020F0502020204030204" pitchFamily="34" charset="0"/>
              </a:rPr>
              <a:t>+ V určitých případech tak můžeme lépe prokázat kauzalitu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000" dirty="0" smtClean="0">
                <a:latin typeface="Calibri" panose="020F0502020204030204" pitchFamily="34" charset="0"/>
              </a:rPr>
              <a:t>+ Umožňuje odlišit vliv věku (od narození), času (period = kdy je pozorováno) a kohorty (skupina lidí narozených ve stejném období).</a:t>
            </a:r>
          </a:p>
          <a:p>
            <a:pPr eaLnBrk="1" hangingPunct="1">
              <a:lnSpc>
                <a:spcPct val="80000"/>
              </a:lnSpc>
              <a:buFontTx/>
              <a:buChar char="-"/>
            </a:pPr>
            <a:endParaRPr lang="cs-CZ" altLang="cs-CZ" sz="2000" u="sng" dirty="0" smtClean="0">
              <a:latin typeface="Calibri" panose="020F0502020204030204" pitchFamily="34" charset="0"/>
            </a:endParaRPr>
          </a:p>
          <a:p>
            <a:pPr eaLnBrk="1" hangingPunct="1">
              <a:lnSpc>
                <a:spcPct val="80000"/>
              </a:lnSpc>
              <a:buFontTx/>
              <a:buChar char="-"/>
            </a:pPr>
            <a:r>
              <a:rPr lang="cs-CZ" altLang="cs-CZ" sz="2000" dirty="0" smtClean="0">
                <a:latin typeface="Calibri" panose="020F0502020204030204" pitchFamily="34" charset="0"/>
              </a:rPr>
              <a:t>vyžaduje dobrou přípravu a zkušenost výzkumníka (mít plán)</a:t>
            </a:r>
          </a:p>
          <a:p>
            <a:pPr eaLnBrk="1" hangingPunct="1">
              <a:lnSpc>
                <a:spcPct val="80000"/>
              </a:lnSpc>
              <a:buFontTx/>
              <a:buChar char="-"/>
            </a:pPr>
            <a:r>
              <a:rPr lang="cs-CZ" altLang="cs-CZ" sz="2000" dirty="0" smtClean="0">
                <a:latin typeface="Calibri" panose="020F0502020204030204" pitchFamily="34" charset="0"/>
              </a:rPr>
              <a:t>problém tzv. „úmrtnosti“ (odchodu respondentů), dochází ke zmenšování vzorku, není možné kontrolovat (ovlivnit) úmrtnost (kdo odchází), je problém potřeby velké počáteční velikosti vzorku</a:t>
            </a:r>
          </a:p>
          <a:p>
            <a:pPr eaLnBrk="1" hangingPunct="1">
              <a:lnSpc>
                <a:spcPct val="80000"/>
              </a:lnSpc>
              <a:buFontTx/>
              <a:buChar char="-"/>
            </a:pPr>
            <a:r>
              <a:rPr lang="cs-CZ" altLang="cs-CZ" sz="2000" dirty="0" smtClean="0">
                <a:latin typeface="Calibri" panose="020F0502020204030204" pitchFamily="34" charset="0"/>
              </a:rPr>
              <a:t>v některých typech se v průběhu mění vzorek (migruje, záleží na tom kdo odejde…)</a:t>
            </a:r>
          </a:p>
          <a:p>
            <a:pPr eaLnBrk="1" hangingPunct="1">
              <a:lnSpc>
                <a:spcPct val="80000"/>
              </a:lnSpc>
              <a:buFontTx/>
              <a:buChar char="-"/>
            </a:pPr>
            <a:r>
              <a:rPr lang="cs-CZ" altLang="cs-CZ" sz="2000" dirty="0" smtClean="0">
                <a:latin typeface="Calibri" panose="020F0502020204030204" pitchFamily="34" charset="0"/>
              </a:rPr>
              <a:t>cena a náročnost (není příliš často využíván)</a:t>
            </a:r>
          </a:p>
          <a:p>
            <a:pPr eaLnBrk="1" hangingPunct="1">
              <a:lnSpc>
                <a:spcPct val="80000"/>
              </a:lnSpc>
              <a:buFontTx/>
              <a:buChar char="-"/>
            </a:pPr>
            <a:r>
              <a:rPr lang="cs-CZ" altLang="cs-CZ" sz="2000" dirty="0" smtClean="0">
                <a:latin typeface="Calibri" panose="020F0502020204030204" pitchFamily="34" charset="0"/>
              </a:rPr>
              <a:t>dlouhodobé sledování může mít vliv na respondenty (chybí kontrolní skupina)</a:t>
            </a:r>
          </a:p>
          <a:p>
            <a:pPr eaLnBrk="1" hangingPunct="1">
              <a:lnSpc>
                <a:spcPct val="80000"/>
              </a:lnSpc>
              <a:buFontTx/>
              <a:buChar char="-"/>
            </a:pPr>
            <a:r>
              <a:rPr lang="cs-CZ" altLang="cs-CZ" sz="2000" dirty="0">
                <a:latin typeface="Calibri" panose="020F0502020204030204" pitchFamily="34" charset="0"/>
              </a:rPr>
              <a:t>o</a:t>
            </a:r>
            <a:r>
              <a:rPr lang="cs-CZ" altLang="cs-CZ" sz="2000" dirty="0" smtClean="0">
                <a:latin typeface="Calibri" panose="020F0502020204030204" pitchFamily="34" charset="0"/>
              </a:rPr>
              <a:t>ddělení výše uvedených (V+T+C) vlivů je značně náročné.</a:t>
            </a:r>
          </a:p>
          <a:p>
            <a:pPr eaLnBrk="1" hangingPunct="1">
              <a:lnSpc>
                <a:spcPct val="80000"/>
              </a:lnSpc>
              <a:buFontTx/>
              <a:buChar char="-"/>
            </a:pPr>
            <a:endParaRPr lang="cs-CZ" altLang="cs-CZ" sz="2000" dirty="0" smtClean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67585C-1ED0-4B8A-A9DC-B5A321825CEB}" type="slidenum">
              <a:rPr lang="cs-CZ" smtClean="0"/>
              <a:pPr>
                <a:defRPr/>
              </a:pPr>
              <a:t>23</a:t>
            </a:fld>
            <a:endParaRPr lang="cs-CZ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08720"/>
            <a:ext cx="8229600" cy="521744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cs-CZ" altLang="cs-CZ" sz="2000" b="1" dirty="0" smtClean="0">
                <a:latin typeface="Calibri" panose="020F0502020204030204" pitchFamily="34" charset="0"/>
              </a:rPr>
              <a:t>srovnávací (komparativní) design</a:t>
            </a:r>
          </a:p>
          <a:p>
            <a:pPr eaLnBrk="1" hangingPunct="1">
              <a:buFontTx/>
              <a:buNone/>
            </a:pPr>
            <a:endParaRPr lang="cs-CZ" altLang="cs-CZ" sz="2000" u="sng" dirty="0" smtClean="0">
              <a:latin typeface="Calibri" panose="020F0502020204030204" pitchFamily="34" charset="0"/>
            </a:endParaRPr>
          </a:p>
          <a:p>
            <a:pPr eaLnBrk="1" hangingPunct="1"/>
            <a:r>
              <a:rPr lang="cs-CZ" altLang="cs-CZ" sz="2000" dirty="0" smtClean="0">
                <a:latin typeface="Calibri" panose="020F0502020204030204" pitchFamily="34" charset="0"/>
              </a:rPr>
              <a:t>zkoumá více než jeden „případ“ stejnou metodou</a:t>
            </a:r>
          </a:p>
          <a:p>
            <a:pPr eaLnBrk="1" hangingPunct="1"/>
            <a:r>
              <a:rPr lang="cs-CZ" altLang="cs-CZ" sz="2000" dirty="0" smtClean="0">
                <a:latin typeface="Calibri" panose="020F0502020204030204" pitchFamily="34" charset="0"/>
              </a:rPr>
              <a:t>dobře </a:t>
            </a:r>
            <a:r>
              <a:rPr lang="cs-CZ" altLang="cs-CZ" sz="2000" dirty="0" smtClean="0">
                <a:latin typeface="Calibri" panose="020F0502020204030204" pitchFamily="34" charset="0"/>
              </a:rPr>
              <a:t>definované případy, zpravidla komplexní povahy</a:t>
            </a:r>
            <a:r>
              <a:rPr lang="cs-CZ" altLang="cs-CZ" sz="2000" dirty="0">
                <a:latin typeface="Calibri" panose="020F0502020204030204" pitchFamily="34" charset="0"/>
              </a:rPr>
              <a:t> (např. státy, </a:t>
            </a:r>
            <a:r>
              <a:rPr lang="cs-CZ" altLang="cs-CZ" sz="2000" dirty="0" smtClean="0">
                <a:latin typeface="Calibri" panose="020F0502020204030204" pitchFamily="34" charset="0"/>
              </a:rPr>
              <a:t>sektory národního hospodářství, </a:t>
            </a:r>
            <a:r>
              <a:rPr lang="cs-CZ" altLang="cs-CZ" sz="2000" dirty="0">
                <a:latin typeface="Calibri" panose="020F0502020204030204" pitchFamily="34" charset="0"/>
              </a:rPr>
              <a:t>organizace, kultury…)</a:t>
            </a:r>
            <a:endParaRPr lang="cs-CZ" altLang="cs-CZ" sz="2000" dirty="0" smtClean="0">
              <a:latin typeface="Calibri" panose="020F0502020204030204" pitchFamily="34" charset="0"/>
            </a:endParaRPr>
          </a:p>
          <a:p>
            <a:pPr eaLnBrk="1" hangingPunct="1"/>
            <a:r>
              <a:rPr lang="cs-CZ" altLang="cs-CZ" sz="2000" dirty="0" smtClean="0">
                <a:latin typeface="Calibri" panose="020F0502020204030204" pitchFamily="34" charset="0"/>
              </a:rPr>
              <a:t>jsou </a:t>
            </a:r>
            <a:r>
              <a:rPr lang="cs-CZ" altLang="cs-CZ" sz="2000" dirty="0" smtClean="0">
                <a:latin typeface="Calibri" panose="020F0502020204030204" pitchFamily="34" charset="0"/>
              </a:rPr>
              <a:t>stanovena teoreticky zdůvodněná kritéria pro srovnávání</a:t>
            </a:r>
          </a:p>
          <a:p>
            <a:pPr eaLnBrk="1" hangingPunct="1"/>
            <a:r>
              <a:rPr lang="cs-CZ" altLang="cs-CZ" sz="2000" dirty="0" smtClean="0">
                <a:latin typeface="Calibri" panose="020F0502020204030204" pitchFamily="34" charset="0"/>
              </a:rPr>
              <a:t>zaměřuje se na rozdíly nebo podobnosti mezi jednotlivými případy</a:t>
            </a:r>
          </a:p>
          <a:p>
            <a:pPr eaLnBrk="1" hangingPunct="1"/>
            <a:r>
              <a:rPr lang="cs-CZ" altLang="cs-CZ" sz="2000" dirty="0" smtClean="0">
                <a:latin typeface="Calibri" panose="020F0502020204030204" pitchFamily="34" charset="0"/>
              </a:rPr>
              <a:t>neočekáváme (nevyžadujeme) shodnost srovnávaných případů</a:t>
            </a:r>
          </a:p>
          <a:p>
            <a:pPr eaLnBrk="1" hangingPunct="1"/>
            <a:r>
              <a:rPr lang="cs-CZ" altLang="cs-CZ" sz="2000" dirty="0" smtClean="0">
                <a:latin typeface="Calibri" panose="020F0502020204030204" pitchFamily="34" charset="0"/>
              </a:rPr>
              <a:t>počet případů je omezen možností vzájemného srovnání</a:t>
            </a:r>
          </a:p>
          <a:p>
            <a:pPr eaLnBrk="1" hangingPunct="1"/>
            <a:r>
              <a:rPr lang="cs-CZ" altLang="cs-CZ" sz="2000" dirty="0">
                <a:latin typeface="Calibri" panose="020F0502020204030204" pitchFamily="34" charset="0"/>
              </a:rPr>
              <a:t>výběr případů je zpravidla zdůvodněn teoretickými argumenty</a:t>
            </a:r>
          </a:p>
          <a:p>
            <a:pPr eaLnBrk="1" hangingPunct="1"/>
            <a:r>
              <a:rPr lang="cs-CZ" altLang="cs-CZ" sz="2000" dirty="0" smtClean="0">
                <a:latin typeface="Calibri" panose="020F0502020204030204" pitchFamily="34" charset="0"/>
              </a:rPr>
              <a:t>může </a:t>
            </a:r>
            <a:r>
              <a:rPr lang="cs-CZ" altLang="cs-CZ" sz="2000" dirty="0" smtClean="0">
                <a:latin typeface="Calibri" panose="020F0502020204030204" pitchFamily="34" charset="0"/>
              </a:rPr>
              <a:t>být kvantitativní (též sekundární analýza) i kvalitativní</a:t>
            </a:r>
          </a:p>
          <a:p>
            <a:pPr eaLnBrk="1" hangingPunct="1"/>
            <a:endParaRPr lang="cs-CZ" altLang="cs-CZ" sz="2000" dirty="0" smtClean="0">
              <a:latin typeface="Calibri" panose="020F0502020204030204" pitchFamily="34" charset="0"/>
            </a:endParaRPr>
          </a:p>
          <a:p>
            <a:pPr eaLnBrk="1" hangingPunct="1">
              <a:buFontTx/>
              <a:buChar char="-"/>
            </a:pPr>
            <a:endParaRPr lang="cs-CZ" altLang="cs-CZ" sz="2000" u="sng" dirty="0" smtClean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67585C-1ED0-4B8A-A9DC-B5A321825CEB}" type="slidenum">
              <a:rPr lang="cs-CZ" smtClean="0"/>
              <a:pPr>
                <a:defRPr/>
              </a:pPr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1081032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endParaRPr lang="cs-CZ" altLang="cs-CZ" u="sng" smtClean="0"/>
          </a:p>
        </p:txBody>
      </p:sp>
      <p:pic>
        <p:nvPicPr>
          <p:cNvPr id="24580" name="Picture 4" descr="D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764704"/>
            <a:ext cx="8569325" cy="58329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67585C-1ED0-4B8A-A9DC-B5A321825CEB}" type="slidenum">
              <a:rPr lang="cs-CZ" smtClean="0"/>
              <a:pPr>
                <a:defRPr/>
              </a:pPr>
              <a:t>25</a:t>
            </a:fld>
            <a:endParaRPr lang="cs-CZ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08720"/>
            <a:ext cx="8229600" cy="5217443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000" u="sng" dirty="0" smtClean="0">
                <a:latin typeface="Calibri" panose="020F0502020204030204" pitchFamily="34" charset="0"/>
              </a:rPr>
              <a:t>Výhody a rizika srovnávacího designu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sz="2000" u="sng" dirty="0" smtClean="0">
              <a:latin typeface="Calibri" panose="020F0502020204030204" pitchFamily="34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000" dirty="0" smtClean="0">
                <a:latin typeface="Calibri" panose="020F0502020204030204" pitchFamily="34" charset="0"/>
              </a:rPr>
              <a:t>+   může se více </a:t>
            </a:r>
            <a:r>
              <a:rPr lang="cs-CZ" altLang="cs-CZ" sz="2000" u="sng" dirty="0" smtClean="0">
                <a:latin typeface="Calibri" panose="020F0502020204030204" pitchFamily="34" charset="0"/>
              </a:rPr>
              <a:t>komplexně zaměřit na jednotlivé případy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000" dirty="0" smtClean="0">
                <a:latin typeface="Calibri" panose="020F0502020204030204" pitchFamily="34" charset="0"/>
              </a:rPr>
              <a:t>+	umožňuje identifikovat </a:t>
            </a:r>
            <a:r>
              <a:rPr lang="cs-CZ" altLang="cs-CZ" sz="2000" u="sng" dirty="0" smtClean="0">
                <a:latin typeface="Calibri" panose="020F0502020204030204" pitchFamily="34" charset="0"/>
              </a:rPr>
              <a:t>specifika jednotlivých případů</a:t>
            </a:r>
            <a:r>
              <a:rPr lang="cs-CZ" altLang="cs-CZ" sz="2000" dirty="0" smtClean="0">
                <a:latin typeface="Calibri" panose="020F0502020204030204" pitchFamily="34" charset="0"/>
              </a:rPr>
              <a:t> (čím se odlišují)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000" dirty="0" smtClean="0">
                <a:latin typeface="Calibri" panose="020F0502020204030204" pitchFamily="34" charset="0"/>
              </a:rPr>
              <a:t>+	je možné </a:t>
            </a:r>
            <a:r>
              <a:rPr lang="cs-CZ" altLang="cs-CZ" sz="2000" u="sng" dirty="0" smtClean="0">
                <a:latin typeface="Calibri" panose="020F0502020204030204" pitchFamily="34" charset="0"/>
              </a:rPr>
              <a:t>provést srovnání</a:t>
            </a:r>
            <a:r>
              <a:rPr lang="cs-CZ" altLang="cs-CZ" sz="2000" dirty="0" smtClean="0">
                <a:latin typeface="Calibri" panose="020F0502020204030204" pitchFamily="34" charset="0"/>
              </a:rPr>
              <a:t> ve smyslu více či lepší (</a:t>
            </a:r>
            <a:r>
              <a:rPr lang="en-US" altLang="cs-CZ" sz="2000" dirty="0" smtClean="0">
                <a:latin typeface="Calibri" panose="020F0502020204030204" pitchFamily="34" charset="0"/>
              </a:rPr>
              <a:t>benchmarking</a:t>
            </a:r>
            <a:r>
              <a:rPr lang="cs-CZ" altLang="cs-CZ" sz="2000" dirty="0" smtClean="0">
                <a:latin typeface="Calibri" panose="020F0502020204030204" pitchFamily="34" charset="0"/>
              </a:rPr>
              <a:t>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000" dirty="0" smtClean="0">
                <a:latin typeface="Calibri" panose="020F0502020204030204" pitchFamily="34" charset="0"/>
              </a:rPr>
              <a:t>+   umožňuje na základě srovnání skupin testovat hypotézy</a:t>
            </a:r>
          </a:p>
          <a:p>
            <a:pPr eaLnBrk="1" hangingPunct="1">
              <a:lnSpc>
                <a:spcPct val="80000"/>
              </a:lnSpc>
              <a:buFontTx/>
              <a:buChar char="-"/>
            </a:pPr>
            <a:endParaRPr lang="cs-CZ" altLang="cs-CZ" sz="2000" u="sng" dirty="0" smtClean="0">
              <a:latin typeface="Calibri" panose="020F0502020204030204" pitchFamily="34" charset="0"/>
            </a:endParaRPr>
          </a:p>
          <a:p>
            <a:pPr eaLnBrk="1" hangingPunct="1">
              <a:lnSpc>
                <a:spcPct val="80000"/>
              </a:lnSpc>
              <a:buFontTx/>
              <a:buChar char="-"/>
            </a:pPr>
            <a:r>
              <a:rPr lang="cs-CZ" altLang="cs-CZ" sz="2000" dirty="0" smtClean="0">
                <a:latin typeface="Calibri" panose="020F0502020204030204" pitchFamily="34" charset="0"/>
              </a:rPr>
              <a:t>někdy je obtížné říci, co rozdíly znamenají</a:t>
            </a:r>
          </a:p>
          <a:p>
            <a:pPr eaLnBrk="1" hangingPunct="1">
              <a:lnSpc>
                <a:spcPct val="80000"/>
              </a:lnSpc>
              <a:buFontTx/>
              <a:buChar char="-"/>
            </a:pPr>
            <a:r>
              <a:rPr lang="cs-CZ" altLang="cs-CZ" sz="2000" dirty="0" smtClean="0">
                <a:latin typeface="Calibri" panose="020F0502020204030204" pitchFamily="34" charset="0"/>
              </a:rPr>
              <a:t>srovnání více případů může vést ke zjednodušení (přílišná generalizace, </a:t>
            </a:r>
            <a:r>
              <a:rPr lang="cs-CZ" altLang="cs-CZ" sz="2000" u="sng" dirty="0" smtClean="0">
                <a:latin typeface="Calibri" panose="020F0502020204030204" pitchFamily="34" charset="0"/>
              </a:rPr>
              <a:t>zaměření na jeden faktor</a:t>
            </a:r>
            <a:r>
              <a:rPr lang="cs-CZ" altLang="cs-CZ" sz="2000" dirty="0" smtClean="0">
                <a:latin typeface="Calibri" panose="020F0502020204030204" pitchFamily="34" charset="0"/>
              </a:rPr>
              <a:t>…)</a:t>
            </a:r>
          </a:p>
          <a:p>
            <a:pPr eaLnBrk="1" hangingPunct="1">
              <a:lnSpc>
                <a:spcPct val="80000"/>
              </a:lnSpc>
              <a:buFontTx/>
              <a:buChar char="-"/>
            </a:pPr>
            <a:r>
              <a:rPr lang="cs-CZ" altLang="cs-CZ" sz="2000" dirty="0" smtClean="0">
                <a:latin typeface="Calibri" panose="020F0502020204030204" pitchFamily="34" charset="0"/>
              </a:rPr>
              <a:t>riziko </a:t>
            </a:r>
            <a:r>
              <a:rPr lang="cs-CZ" altLang="cs-CZ" sz="2000" u="sng" dirty="0" smtClean="0">
                <a:latin typeface="Calibri" panose="020F0502020204030204" pitchFamily="34" charset="0"/>
              </a:rPr>
              <a:t>srovnávání nesrovnatelného</a:t>
            </a:r>
            <a:r>
              <a:rPr lang="cs-CZ" altLang="cs-CZ" sz="2000" dirty="0" smtClean="0">
                <a:latin typeface="Calibri" panose="020F0502020204030204" pitchFamily="34" charset="0"/>
              </a:rPr>
              <a:t> (např. nejistota, zda data z jednotlivých zemí ukazují ty samé indikátory stejně měřené)</a:t>
            </a:r>
          </a:p>
          <a:p>
            <a:pPr eaLnBrk="1" hangingPunct="1">
              <a:lnSpc>
                <a:spcPct val="80000"/>
              </a:lnSpc>
              <a:buFontTx/>
              <a:buChar char="-"/>
            </a:pPr>
            <a:r>
              <a:rPr lang="cs-CZ" altLang="cs-CZ" sz="2000" u="sng" dirty="0" smtClean="0">
                <a:latin typeface="Calibri" panose="020F0502020204030204" pitchFamily="34" charset="0"/>
              </a:rPr>
              <a:t>riziko realizovatelnosti</a:t>
            </a:r>
            <a:r>
              <a:rPr lang="cs-CZ" altLang="cs-CZ" sz="2000" dirty="0" smtClean="0">
                <a:latin typeface="Calibri" panose="020F0502020204030204" pitchFamily="34" charset="0"/>
              </a:rPr>
              <a:t> / opakovatelnosti výzkumu v různých zemích (jazyková bariéra, jiní výzkumníci, ztraceno v překladu, lidé to v jiné kultuře jinak chápou…)</a:t>
            </a:r>
          </a:p>
          <a:p>
            <a:pPr eaLnBrk="1" hangingPunct="1">
              <a:lnSpc>
                <a:spcPct val="80000"/>
              </a:lnSpc>
              <a:buFontTx/>
              <a:buChar char="-"/>
            </a:pPr>
            <a:r>
              <a:rPr lang="cs-CZ" altLang="cs-CZ" sz="2000" dirty="0" smtClean="0">
                <a:latin typeface="Calibri" panose="020F0502020204030204" pitchFamily="34" charset="0"/>
              </a:rPr>
              <a:t>může být nákladný</a:t>
            </a:r>
          </a:p>
          <a:p>
            <a:pPr eaLnBrk="1" hangingPunct="1">
              <a:lnSpc>
                <a:spcPct val="80000"/>
              </a:lnSpc>
              <a:buFontTx/>
              <a:buChar char="-"/>
            </a:pPr>
            <a:endParaRPr lang="cs-CZ" altLang="cs-CZ" sz="2000" dirty="0" smtClean="0"/>
          </a:p>
          <a:p>
            <a:pPr eaLnBrk="1" hangingPunct="1">
              <a:lnSpc>
                <a:spcPct val="80000"/>
              </a:lnSpc>
              <a:buFontTx/>
              <a:buChar char="-"/>
            </a:pPr>
            <a:endParaRPr lang="cs-CZ" altLang="cs-CZ" sz="2000" dirty="0" smtClean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67585C-1ED0-4B8A-A9DC-B5A321825CEB}" type="slidenum">
              <a:rPr lang="cs-CZ" smtClean="0"/>
              <a:pPr>
                <a:defRPr/>
              </a:pPr>
              <a:t>26</a:t>
            </a:fld>
            <a:endParaRPr lang="cs-CZ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476672"/>
            <a:ext cx="8229600" cy="5649491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000" b="1" dirty="0" smtClean="0">
                <a:latin typeface="Calibri" panose="020F0502020204030204" pitchFamily="34" charset="0"/>
              </a:rPr>
              <a:t>Experimentální design</a:t>
            </a:r>
          </a:p>
          <a:p>
            <a:pPr eaLnBrk="1" hangingPunct="1">
              <a:lnSpc>
                <a:spcPct val="80000"/>
              </a:lnSpc>
            </a:pPr>
            <a:endParaRPr lang="cs-CZ" altLang="cs-CZ" sz="2000" dirty="0" smtClean="0">
              <a:latin typeface="Calibri" panose="020F0502020204030204" pitchFamily="34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cs-CZ" altLang="cs-CZ" sz="2000" dirty="0" smtClean="0">
                <a:latin typeface="Calibri" panose="020F0502020204030204" pitchFamily="34" charset="0"/>
              </a:rPr>
              <a:t>je považován za „otce výzkumů“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dirty="0" smtClean="0">
                <a:latin typeface="Calibri" panose="020F0502020204030204" pitchFamily="34" charset="0"/>
              </a:rPr>
              <a:t>je zřejmě nejsložitější (obsah, identifikační podmínky, realizace) 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dirty="0" smtClean="0">
                <a:latin typeface="Calibri" panose="020F0502020204030204" pitchFamily="34" charset="0"/>
              </a:rPr>
              <a:t>Zabývá se vztahem jedné či více nezávislých okolností (proměnných) k </a:t>
            </a:r>
            <a:r>
              <a:rPr lang="cs-CZ" altLang="cs-CZ" sz="2000" u="sng" dirty="0" smtClean="0">
                <a:latin typeface="Calibri" panose="020F0502020204030204" pitchFamily="34" charset="0"/>
              </a:rPr>
              <a:t>závislé okolnosti (proměnné) = předmětu našeho zájmu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dirty="0" smtClean="0">
                <a:latin typeface="Calibri" panose="020F0502020204030204" pitchFamily="34" charset="0"/>
              </a:rPr>
              <a:t>Nezávisle proměnné jsou </a:t>
            </a:r>
            <a:r>
              <a:rPr lang="cs-CZ" altLang="cs-CZ" sz="2000" u="sng" dirty="0" smtClean="0">
                <a:latin typeface="Calibri" panose="020F0502020204030204" pitchFamily="34" charset="0"/>
              </a:rPr>
              <a:t>záměrně uzpůsobovány</a:t>
            </a:r>
            <a:r>
              <a:rPr lang="cs-CZ" altLang="cs-CZ" sz="2000" dirty="0" smtClean="0">
                <a:latin typeface="Calibri" panose="020F0502020204030204" pitchFamily="34" charset="0"/>
              </a:rPr>
              <a:t> tak, aby došlo k rozdílům v konkrétních okolnostech (např. intervence)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dirty="0" smtClean="0">
                <a:latin typeface="Calibri" panose="020F0502020204030204" pitchFamily="34" charset="0"/>
              </a:rPr>
              <a:t>Rozdělení sledovaných subjektů </a:t>
            </a:r>
            <a:r>
              <a:rPr lang="cs-CZ" altLang="cs-CZ" sz="2000" u="sng" dirty="0" smtClean="0">
                <a:latin typeface="Calibri" panose="020F0502020204030204" pitchFamily="34" charset="0"/>
              </a:rPr>
              <a:t>na více skupin</a:t>
            </a:r>
            <a:r>
              <a:rPr lang="cs-CZ" altLang="cs-CZ" sz="2000" dirty="0" smtClean="0">
                <a:latin typeface="Calibri" panose="020F0502020204030204" pitchFamily="34" charset="0"/>
              </a:rPr>
              <a:t>, které se vzájemně liší minimálně v jedné okolnosti (jde o srovnání skupin). 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dirty="0" smtClean="0">
                <a:latin typeface="Calibri" panose="020F0502020204030204" pitchFamily="34" charset="0"/>
              </a:rPr>
              <a:t>Členové skupin jsou </a:t>
            </a:r>
            <a:r>
              <a:rPr lang="cs-CZ" altLang="cs-CZ" sz="2000" u="sng" dirty="0" smtClean="0">
                <a:latin typeface="Calibri" panose="020F0502020204030204" pitchFamily="34" charset="0"/>
              </a:rPr>
              <a:t>vybráni náhodně</a:t>
            </a:r>
            <a:r>
              <a:rPr lang="cs-CZ" altLang="cs-CZ" sz="2000" dirty="0" smtClean="0">
                <a:latin typeface="Calibri" panose="020F0502020204030204" pitchFamily="34" charset="0"/>
              </a:rPr>
              <a:t> (shoda i ve skrytých charakteristikách)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dirty="0" smtClean="0">
                <a:latin typeface="Calibri" panose="020F0502020204030204" pitchFamily="34" charset="0"/>
              </a:rPr>
              <a:t>Zpravidla dochází k </a:t>
            </a:r>
            <a:r>
              <a:rPr lang="cs-CZ" altLang="cs-CZ" sz="2000" u="sng" dirty="0" smtClean="0">
                <a:latin typeface="Calibri" panose="020F0502020204030204" pitchFamily="34" charset="0"/>
              </a:rPr>
              <a:t>minimálně dvěma měřením</a:t>
            </a:r>
            <a:r>
              <a:rPr lang="cs-CZ" altLang="cs-CZ" sz="2000" dirty="0" smtClean="0">
                <a:latin typeface="Calibri" panose="020F0502020204030204" pitchFamily="34" charset="0"/>
              </a:rPr>
              <a:t> (</a:t>
            </a:r>
            <a:r>
              <a:rPr lang="cs-CZ" altLang="cs-CZ" sz="2000" dirty="0" err="1" smtClean="0">
                <a:latin typeface="Calibri" panose="020F0502020204030204" pitchFamily="34" charset="0"/>
              </a:rPr>
              <a:t>pre</a:t>
            </a:r>
            <a:r>
              <a:rPr lang="cs-CZ" altLang="cs-CZ" sz="2000" dirty="0" smtClean="0">
                <a:latin typeface="Calibri" panose="020F0502020204030204" pitchFamily="34" charset="0"/>
              </a:rPr>
              <a:t>-test, post-test), může být i složitější = více měření, více skupin, více následných intervencí). 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dirty="0" smtClean="0">
                <a:latin typeface="Calibri" panose="020F0502020204030204" pitchFamily="34" charset="0"/>
              </a:rPr>
              <a:t>Často jde o ověření určité konkrétní okolnosti (např. efekt programu APZ, vzdělávacího programu pro děti) + řeší kontra faktuální otázku.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dirty="0" smtClean="0">
                <a:latin typeface="Calibri" panose="020F0502020204030204" pitchFamily="34" charset="0"/>
              </a:rPr>
              <a:t>Snaha snížit či </a:t>
            </a:r>
            <a:r>
              <a:rPr lang="cs-CZ" altLang="cs-CZ" sz="2000" u="sng" dirty="0" smtClean="0">
                <a:latin typeface="Calibri" panose="020F0502020204030204" pitchFamily="34" charset="0"/>
              </a:rPr>
              <a:t>eliminovat vliv nezáměrných okolností</a:t>
            </a:r>
            <a:r>
              <a:rPr lang="cs-CZ" altLang="cs-CZ" sz="2000" dirty="0" smtClean="0">
                <a:latin typeface="Calibri" panose="020F0502020204030204" pitchFamily="34" charset="0"/>
              </a:rPr>
              <a:t> (skrytých proměnných), které by mohly mít vliv na výsledek programu. Vycházíme z předpokladu, že pokud všechny ostatní podmínky zůstaly stejné, pak vzniklé rozdíly můžeme připsat jediné změněné okolnosti.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dirty="0">
                <a:latin typeface="Calibri" panose="020F0502020204030204" pitchFamily="34" charset="0"/>
              </a:rPr>
              <a:t>Na počátku 20. století rozmach experimentů v laboratorních podmínkách. Později ústup experimentu pro obtížnou </a:t>
            </a:r>
            <a:r>
              <a:rPr lang="cs-CZ" altLang="cs-CZ" sz="2000" dirty="0" smtClean="0">
                <a:latin typeface="Calibri" panose="020F0502020204030204" pitchFamily="34" charset="0"/>
              </a:rPr>
              <a:t>proveditelnost a náklady. </a:t>
            </a:r>
            <a:endParaRPr lang="cs-CZ" altLang="cs-CZ" sz="2000" dirty="0">
              <a:latin typeface="Calibri" panose="020F0502020204030204" pitchFamily="34" charset="0"/>
            </a:endParaRPr>
          </a:p>
          <a:p>
            <a:pPr marL="0" indent="0" eaLnBrk="1" hangingPunct="1">
              <a:lnSpc>
                <a:spcPct val="80000"/>
              </a:lnSpc>
              <a:buNone/>
            </a:pPr>
            <a:endParaRPr lang="cs-CZ" altLang="cs-CZ" sz="2000" dirty="0" smtClean="0">
              <a:latin typeface="Calibri" panose="020F0502020204030204" pitchFamily="34" charset="0"/>
            </a:endParaRP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67585C-1ED0-4B8A-A9DC-B5A321825CEB}" type="slidenum">
              <a:rPr lang="cs-CZ" smtClean="0"/>
              <a:pPr>
                <a:defRPr/>
              </a:pPr>
              <a:t>27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4671145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endParaRPr lang="cs-CZ" altLang="cs-CZ" sz="2000" smtClean="0"/>
          </a:p>
          <a:p>
            <a:pPr eaLnBrk="1" hangingPunct="1">
              <a:lnSpc>
                <a:spcPct val="80000"/>
              </a:lnSpc>
            </a:pPr>
            <a:endParaRPr lang="cs-CZ" altLang="cs-CZ" sz="1800" u="sng" smtClean="0"/>
          </a:p>
        </p:txBody>
      </p:sp>
      <p:pic>
        <p:nvPicPr>
          <p:cNvPr id="27652" name="Picture 4" descr="D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908721"/>
            <a:ext cx="8351838" cy="56889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67585C-1ED0-4B8A-A9DC-B5A321825CEB}" type="slidenum">
              <a:rPr lang="cs-CZ" smtClean="0"/>
              <a:pPr>
                <a:defRPr/>
              </a:pPr>
              <a:t>28</a:t>
            </a:fld>
            <a:endParaRPr lang="cs-CZ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692696"/>
            <a:ext cx="8229600" cy="5976393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000" b="1" dirty="0" smtClean="0">
                <a:latin typeface="Calibri" panose="020F0502020204030204" pitchFamily="34" charset="0"/>
              </a:rPr>
              <a:t>Kvazi-experimentální design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sz="2000" u="sng" dirty="0" smtClean="0">
              <a:latin typeface="Calibri" panose="020F0502020204030204" pitchFamily="34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cs-CZ" altLang="cs-CZ" sz="2000" dirty="0">
                <a:latin typeface="Calibri" panose="020F0502020204030204" pitchFamily="34" charset="0"/>
              </a:rPr>
              <a:t>j</a:t>
            </a:r>
            <a:r>
              <a:rPr lang="cs-CZ" altLang="cs-CZ" sz="2000" dirty="0" smtClean="0">
                <a:latin typeface="Calibri" panose="020F0502020204030204" pitchFamily="34" charset="0"/>
              </a:rPr>
              <a:t>e obdobou experimentálního designu, ale …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dirty="0" smtClean="0">
                <a:latin typeface="Calibri" panose="020F0502020204030204" pitchFamily="34" charset="0"/>
              </a:rPr>
              <a:t>zaměřuje se zpravidla na situace reálného života, typicky je využíván např. ve veřejné politice v evaluačním výzkumu.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dirty="0" smtClean="0">
                <a:latin typeface="Calibri" panose="020F0502020204030204" pitchFamily="34" charset="0"/>
              </a:rPr>
              <a:t>opět je zde kontra-faktuální problém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dirty="0" smtClean="0">
                <a:latin typeface="Calibri" panose="020F0502020204030204" pitchFamily="34" charset="0"/>
              </a:rPr>
              <a:t>je obtížné ustanovit </a:t>
            </a:r>
            <a:r>
              <a:rPr lang="cs-CZ" altLang="cs-CZ" sz="2000" u="sng" dirty="0" smtClean="0">
                <a:latin typeface="Calibri" panose="020F0502020204030204" pitchFamily="34" charset="0"/>
              </a:rPr>
              <a:t>vhodnou kontrolní</a:t>
            </a:r>
            <a:r>
              <a:rPr lang="cs-CZ" altLang="cs-CZ" sz="2000" dirty="0" smtClean="0">
                <a:latin typeface="Calibri" panose="020F0502020204030204" pitchFamily="34" charset="0"/>
              </a:rPr>
              <a:t> (srovnávací) skupinu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dirty="0" smtClean="0">
                <a:latin typeface="Calibri" panose="020F0502020204030204" pitchFamily="34" charset="0"/>
              </a:rPr>
              <a:t>obě skupiny (účastníci / neúčastníci) často nemohou být nebo </a:t>
            </a:r>
            <a:r>
              <a:rPr lang="cs-CZ" altLang="cs-CZ" sz="2000" u="sng" dirty="0" smtClean="0">
                <a:latin typeface="Calibri" panose="020F0502020204030204" pitchFamily="34" charset="0"/>
              </a:rPr>
              <a:t>nebyly vybrány náhodně</a:t>
            </a:r>
            <a:r>
              <a:rPr lang="cs-CZ" altLang="cs-CZ" sz="2000" dirty="0" smtClean="0">
                <a:latin typeface="Calibri" panose="020F0502020204030204" pitchFamily="34" charset="0"/>
              </a:rPr>
              <a:t> (to ohrožuje validitu neboť zde problém selekce = </a:t>
            </a:r>
            <a:r>
              <a:rPr lang="cs-CZ" altLang="cs-CZ" sz="2000" dirty="0" smtClean="0">
                <a:latin typeface="Calibri" panose="020F0502020204030204" pitchFamily="34" charset="0"/>
              </a:rPr>
              <a:t>skupiny nejsou </a:t>
            </a:r>
            <a:r>
              <a:rPr lang="cs-CZ" altLang="cs-CZ" sz="2000" dirty="0" smtClean="0">
                <a:latin typeface="Calibri" panose="020F0502020204030204" pitchFamily="34" charset="0"/>
              </a:rPr>
              <a:t>shodné)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dirty="0" smtClean="0">
                <a:latin typeface="Calibri" panose="020F0502020204030204" pitchFamily="34" charset="0"/>
              </a:rPr>
              <a:t>proto </a:t>
            </a:r>
            <a:r>
              <a:rPr lang="cs-CZ" altLang="cs-CZ" sz="2000" dirty="0">
                <a:latin typeface="Calibri" panose="020F0502020204030204" pitchFamily="34" charset="0"/>
              </a:rPr>
              <a:t>snaha využít </a:t>
            </a:r>
            <a:r>
              <a:rPr lang="cs-CZ" altLang="cs-CZ" sz="2000" u="sng" dirty="0" smtClean="0">
                <a:latin typeface="Calibri" panose="020F0502020204030204" pitchFamily="34" charset="0"/>
              </a:rPr>
              <a:t>statistické techniky </a:t>
            </a:r>
            <a:r>
              <a:rPr lang="cs-CZ" altLang="cs-CZ" sz="2000" u="sng" dirty="0">
                <a:latin typeface="Calibri" panose="020F0502020204030204" pitchFamily="34" charset="0"/>
              </a:rPr>
              <a:t>dodatečné úpravy </a:t>
            </a:r>
            <a:r>
              <a:rPr lang="cs-CZ" altLang="cs-CZ" sz="2000" u="sng" dirty="0" smtClean="0">
                <a:latin typeface="Calibri" panose="020F0502020204030204" pitchFamily="34" charset="0"/>
              </a:rPr>
              <a:t>dat</a:t>
            </a:r>
            <a:r>
              <a:rPr lang="cs-CZ" altLang="cs-CZ" sz="2000" dirty="0" smtClean="0">
                <a:latin typeface="Calibri" panose="020F0502020204030204" pitchFamily="34" charset="0"/>
              </a:rPr>
              <a:t>: </a:t>
            </a:r>
            <a:r>
              <a:rPr lang="cs-CZ" altLang="cs-CZ" sz="2000" dirty="0">
                <a:latin typeface="Calibri" panose="020F0502020204030204" pitchFamily="34" charset="0"/>
              </a:rPr>
              <a:t>např. </a:t>
            </a:r>
            <a:r>
              <a:rPr lang="cs-CZ" altLang="cs-CZ" sz="2000" dirty="0" smtClean="0">
                <a:latin typeface="Calibri" panose="020F0502020204030204" pitchFamily="34" charset="0"/>
              </a:rPr>
              <a:t>tzv. párování </a:t>
            </a:r>
            <a:r>
              <a:rPr lang="cs-CZ" altLang="cs-CZ" sz="2000" dirty="0">
                <a:latin typeface="Calibri" panose="020F0502020204030204" pitchFamily="34" charset="0"/>
              </a:rPr>
              <a:t>tj. srovnávání osob s podobnými charakteristikami (např. žena, 50 let, základní </a:t>
            </a:r>
            <a:r>
              <a:rPr lang="cs-CZ" altLang="cs-CZ" sz="2000" dirty="0" smtClean="0">
                <a:latin typeface="Calibri" panose="020F0502020204030204" pitchFamily="34" charset="0"/>
              </a:rPr>
              <a:t>vzdělání, bez zdravotních problémů</a:t>
            </a:r>
            <a:r>
              <a:rPr lang="cs-CZ" altLang="cs-CZ" sz="2000" dirty="0" smtClean="0">
                <a:latin typeface="Calibri" panose="020F0502020204030204" pitchFamily="34" charset="0"/>
              </a:rPr>
              <a:t>….)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dirty="0">
                <a:latin typeface="Calibri" panose="020F0502020204030204" pitchFamily="34" charset="0"/>
              </a:rPr>
              <a:t>roli pak hrají faktory, které způsobují jak přiřazení do programu, tak výsledek programu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dirty="0" smtClean="0">
                <a:latin typeface="Calibri" panose="020F0502020204030204" pitchFamily="34" charset="0"/>
              </a:rPr>
              <a:t>Různé </a:t>
            </a:r>
            <a:r>
              <a:rPr lang="cs-CZ" altLang="cs-CZ" sz="2000" dirty="0" smtClean="0">
                <a:latin typeface="Calibri" panose="020F0502020204030204" pitchFamily="34" charset="0"/>
              </a:rPr>
              <a:t>dílčí designy: </a:t>
            </a:r>
            <a:r>
              <a:rPr lang="en-US" altLang="cs-CZ" sz="2000" dirty="0" smtClean="0">
                <a:latin typeface="Calibri" panose="020F0502020204030204" pitchFamily="34" charset="0"/>
              </a:rPr>
              <a:t>Before After Estimator (BAE)</a:t>
            </a:r>
            <a:r>
              <a:rPr lang="cs-CZ" altLang="cs-CZ" sz="2000" dirty="0" smtClean="0">
                <a:latin typeface="Calibri" panose="020F0502020204030204" pitchFamily="34" charset="0"/>
              </a:rPr>
              <a:t>, </a:t>
            </a:r>
            <a:r>
              <a:rPr lang="en-US" altLang="cs-CZ" sz="2000" dirty="0" smtClean="0">
                <a:latin typeface="Calibri" panose="020F0502020204030204" pitchFamily="34" charset="0"/>
              </a:rPr>
              <a:t>cross sectional comparison</a:t>
            </a:r>
            <a:r>
              <a:rPr lang="cs-CZ" altLang="cs-CZ" sz="2000" dirty="0" smtClean="0">
                <a:latin typeface="Calibri" panose="020F0502020204030204" pitchFamily="34" charset="0"/>
              </a:rPr>
              <a:t> (post test </a:t>
            </a:r>
            <a:r>
              <a:rPr lang="cs-CZ" altLang="cs-CZ" sz="2000" dirty="0" err="1" smtClean="0">
                <a:latin typeface="Calibri" panose="020F0502020204030204" pitchFamily="34" charset="0"/>
              </a:rPr>
              <a:t>only</a:t>
            </a:r>
            <a:r>
              <a:rPr lang="cs-CZ" altLang="cs-CZ" sz="2000" dirty="0" smtClean="0">
                <a:latin typeface="Calibri" panose="020F0502020204030204" pitchFamily="34" charset="0"/>
              </a:rPr>
              <a:t>), </a:t>
            </a:r>
            <a:r>
              <a:rPr lang="en-US" altLang="cs-CZ" sz="2000" dirty="0" smtClean="0">
                <a:latin typeface="Calibri" panose="020F0502020204030204" pitchFamily="34" charset="0"/>
              </a:rPr>
              <a:t>Difference in differences </a:t>
            </a:r>
            <a:r>
              <a:rPr lang="cs-CZ" altLang="cs-CZ" sz="2000" dirty="0" smtClean="0">
                <a:latin typeface="Calibri" panose="020F0502020204030204" pitchFamily="34" charset="0"/>
              </a:rPr>
              <a:t>(DID)</a:t>
            </a:r>
            <a:r>
              <a:rPr lang="en-US" altLang="cs-CZ" sz="2000" dirty="0" smtClean="0">
                <a:latin typeface="Calibri" panose="020F0502020204030204" pitchFamily="34" charset="0"/>
              </a:rPr>
              <a:t> Estimator</a:t>
            </a:r>
            <a:r>
              <a:rPr lang="cs-CZ" altLang="cs-CZ" sz="2000" dirty="0" smtClean="0">
                <a:latin typeface="Calibri" panose="020F0502020204030204" pitchFamily="34" charset="0"/>
              </a:rPr>
              <a:t>.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dirty="0" smtClean="0">
                <a:latin typeface="Calibri" panose="020F0502020204030204" pitchFamily="34" charset="0"/>
              </a:rPr>
              <a:t>Zásadní riziko neměřených proměnných (neznámý vliv).</a:t>
            </a: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67585C-1ED0-4B8A-A9DC-B5A321825CEB}" type="slidenum">
              <a:rPr lang="cs-CZ" smtClean="0"/>
              <a:pPr>
                <a:defRPr/>
              </a:pPr>
              <a:t>29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1107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764705"/>
            <a:ext cx="8229600" cy="5832946"/>
          </a:xfrm>
        </p:spPr>
        <p:txBody>
          <a:bodyPr/>
          <a:lstStyle/>
          <a:p>
            <a:pPr marL="609600" indent="-609600" eaLnBrk="1" hangingPunct="1">
              <a:buFontTx/>
              <a:buNone/>
            </a:pPr>
            <a:r>
              <a:rPr lang="cs-CZ" altLang="cs-CZ" sz="2000" u="sng" dirty="0" smtClean="0">
                <a:latin typeface="Calibri" panose="020F0502020204030204" pitchFamily="34" charset="0"/>
              </a:rPr>
              <a:t>Procesní plán výzkumu</a:t>
            </a:r>
            <a:r>
              <a:rPr lang="cs-CZ" altLang="cs-CZ" sz="2000" dirty="0" smtClean="0">
                <a:latin typeface="Calibri" panose="020F0502020204030204" pitchFamily="34" charset="0"/>
              </a:rPr>
              <a:t>:</a:t>
            </a:r>
          </a:p>
          <a:p>
            <a:pPr marL="609600" indent="-609600" eaLnBrk="1" hangingPunct="1">
              <a:buFontTx/>
              <a:buNone/>
            </a:pPr>
            <a:r>
              <a:rPr lang="cs-CZ" altLang="cs-CZ" sz="2000" dirty="0" smtClean="0">
                <a:latin typeface="Calibri" panose="020F0502020204030204" pitchFamily="34" charset="0"/>
              </a:rPr>
              <a:t>Příprava designu výzkumu je jedním z kroků teoretické přípravy výzkumu (kroky se mohou částečně prolínat).</a:t>
            </a:r>
          </a:p>
          <a:p>
            <a:pPr marL="609600" indent="-609600" eaLnBrk="1" hangingPunct="1">
              <a:buFontTx/>
              <a:buNone/>
            </a:pPr>
            <a:endParaRPr lang="cs-CZ" altLang="cs-CZ" sz="2000" dirty="0">
              <a:latin typeface="Calibri" panose="020F0502020204030204" pitchFamily="34" charset="0"/>
            </a:endParaRPr>
          </a:p>
          <a:p>
            <a:pPr marL="609600" indent="-609600" eaLnBrk="1" hangingPunct="1">
              <a:buFontTx/>
              <a:buNone/>
            </a:pPr>
            <a:endParaRPr lang="cs-CZ" altLang="cs-CZ" sz="2000" dirty="0" smtClean="0">
              <a:latin typeface="Calibri" panose="020F0502020204030204" pitchFamily="34" charset="0"/>
            </a:endParaRPr>
          </a:p>
          <a:p>
            <a:pPr marL="609600" indent="-609600" eaLnBrk="1" hangingPunct="1">
              <a:buFontTx/>
              <a:buAutoNum type="arabicParenR"/>
            </a:pPr>
            <a:endParaRPr lang="cs-CZ" altLang="cs-CZ" sz="2000" dirty="0" smtClean="0"/>
          </a:p>
          <a:p>
            <a:pPr marL="609600" indent="-609600" eaLnBrk="1" hangingPunct="1">
              <a:buFontTx/>
              <a:buNone/>
            </a:pPr>
            <a:endParaRPr lang="cs-CZ" altLang="cs-CZ" dirty="0" smtClean="0"/>
          </a:p>
          <a:p>
            <a:pPr marL="609600" indent="-609600" eaLnBrk="1" hangingPunct="1"/>
            <a:endParaRPr lang="cs-CZ" altLang="cs-CZ" dirty="0" smtClean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67585C-1ED0-4B8A-A9DC-B5A321825CEB}" type="slidenum">
              <a:rPr lang="cs-CZ" smtClean="0"/>
              <a:pPr>
                <a:defRPr/>
              </a:pPr>
              <a:t>3</a:t>
            </a:fld>
            <a:endParaRPr lang="cs-CZ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1075422504"/>
              </p:ext>
            </p:extLst>
          </p:nvPr>
        </p:nvGraphicFramePr>
        <p:xfrm>
          <a:off x="899592" y="2060848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80728"/>
            <a:ext cx="8229600" cy="5145435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000" u="sng" dirty="0" smtClean="0">
                <a:latin typeface="Calibri" panose="020F0502020204030204" pitchFamily="34" charset="0"/>
              </a:rPr>
              <a:t>Výhody a rizika experimentálního a kvazi-experimentálního designu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cs-CZ" altLang="cs-CZ" sz="2000" u="sng" dirty="0" smtClean="0">
              <a:latin typeface="Calibri" panose="020F0502020204030204" pitchFamily="34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000" dirty="0" smtClean="0">
                <a:latin typeface="Calibri" panose="020F0502020204030204" pitchFamily="34" charset="0"/>
              </a:rPr>
              <a:t>+  měření ve více skupinách a ve více časových bodech (předpoklady)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000" dirty="0" smtClean="0">
                <a:latin typeface="Calibri" panose="020F0502020204030204" pitchFamily="34" charset="0"/>
              </a:rPr>
              <a:t>+  u pravého experimentu je očekávána vysoká vnitřní validita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000" dirty="0" smtClean="0">
                <a:latin typeface="Calibri" panose="020F0502020204030204" pitchFamily="34" charset="0"/>
              </a:rPr>
              <a:t>+  výzkumník má vysokou kontrolu nad výzkumem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cs-CZ" altLang="cs-CZ" sz="2000" dirty="0" smtClean="0">
              <a:latin typeface="Calibri" panose="020F0502020204030204" pitchFamily="34" charset="0"/>
            </a:endParaRPr>
          </a:p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cs-CZ" altLang="cs-CZ" sz="2000" dirty="0" smtClean="0">
                <a:latin typeface="Calibri" panose="020F0502020204030204" pitchFamily="34" charset="0"/>
              </a:rPr>
              <a:t>obtížný na realizaci (není příliš často používán)</a:t>
            </a:r>
          </a:p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cs-CZ" altLang="cs-CZ" sz="2000" dirty="0" smtClean="0">
                <a:latin typeface="Calibri" panose="020F0502020204030204" pitchFamily="34" charset="0"/>
              </a:rPr>
              <a:t>přestože výzkumník může usilovat o náhodný vzorek, je problém auto selekce a motivace k účasti na </a:t>
            </a:r>
            <a:r>
              <a:rPr lang="cs-CZ" altLang="cs-CZ" sz="2000" dirty="0" smtClean="0">
                <a:latin typeface="Calibri" panose="020F0502020204030204" pitchFamily="34" charset="0"/>
              </a:rPr>
              <a:t>výzkumu</a:t>
            </a:r>
          </a:p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cs-CZ" altLang="cs-CZ" sz="2000" dirty="0" smtClean="0">
                <a:latin typeface="Calibri" panose="020F0502020204030204" pitchFamily="34" charset="0"/>
              </a:rPr>
              <a:t>je </a:t>
            </a:r>
            <a:r>
              <a:rPr lang="cs-CZ" altLang="cs-CZ" sz="2000" dirty="0" smtClean="0">
                <a:latin typeface="Calibri" panose="020F0502020204030204" pitchFamily="34" charset="0"/>
              </a:rPr>
              <a:t>vysokou mírou zásahem do života osob (vyvolává etické otázky např. v sociální oblasti problém poskytnutí i neposkytnutí intervence)</a:t>
            </a:r>
          </a:p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cs-CZ" altLang="cs-CZ" sz="2000" dirty="0" smtClean="0">
                <a:latin typeface="Calibri" panose="020F0502020204030204" pitchFamily="34" charset="0"/>
              </a:rPr>
              <a:t>zobecnitelnost na mimo experimentální podmínky (vnější validita), mimo experimentální prostředí mohou působit jiné faktory</a:t>
            </a:r>
          </a:p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cs-CZ" altLang="cs-CZ" sz="2000" dirty="0">
                <a:latin typeface="Calibri" panose="020F0502020204030204" pitchFamily="34" charset="0"/>
              </a:rPr>
              <a:t>u</a:t>
            </a:r>
            <a:r>
              <a:rPr lang="cs-CZ" altLang="cs-CZ" sz="2000" dirty="0" smtClean="0">
                <a:latin typeface="Calibri" panose="020F0502020204030204" pitchFamily="34" charset="0"/>
              </a:rPr>
              <a:t> </a:t>
            </a:r>
            <a:r>
              <a:rPr lang="cs-CZ" altLang="cs-CZ" sz="2000" dirty="0" smtClean="0">
                <a:latin typeface="Calibri" panose="020F0502020204030204" pitchFamily="34" charset="0"/>
              </a:rPr>
              <a:t>kvazi-experimentálního často náročné podmínky (předpoklady) pro </a:t>
            </a:r>
            <a:r>
              <a:rPr lang="cs-CZ" altLang="cs-CZ" sz="2000" dirty="0" smtClean="0">
                <a:latin typeface="Calibri" panose="020F0502020204030204" pitchFamily="34" charset="0"/>
              </a:rPr>
              <a:t>platnost. </a:t>
            </a:r>
            <a:r>
              <a:rPr lang="cs-CZ" altLang="cs-CZ" sz="2000" dirty="0" smtClean="0">
                <a:latin typeface="Calibri" panose="020F0502020204030204" pitchFamily="34" charset="0"/>
              </a:rPr>
              <a:t>Riziko též nedostatečná kvalita dat, chyby ve vyhodnocení.</a:t>
            </a:r>
            <a:endParaRPr lang="cs-CZ" altLang="cs-CZ" sz="2000" dirty="0" smtClean="0">
              <a:latin typeface="Calibri" panose="020F0502020204030204" pitchFamily="34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cs-CZ" altLang="cs-CZ" sz="2000" dirty="0" smtClean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67585C-1ED0-4B8A-A9DC-B5A321825CEB}" type="slidenum">
              <a:rPr lang="cs-CZ" smtClean="0"/>
              <a:pPr>
                <a:defRPr/>
              </a:pPr>
              <a:t>30</a:t>
            </a:fld>
            <a:endParaRPr lang="cs-CZ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80728"/>
            <a:ext cx="8229600" cy="5145435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cs-CZ" altLang="cs-CZ" sz="2000" b="1" dirty="0" smtClean="0">
                <a:latin typeface="Calibri" panose="020F0502020204030204" pitchFamily="34" charset="0"/>
              </a:rPr>
              <a:t>případová studie</a:t>
            </a:r>
          </a:p>
          <a:p>
            <a:pPr eaLnBrk="1" hangingPunct="1">
              <a:buFontTx/>
              <a:buNone/>
            </a:pPr>
            <a:endParaRPr lang="cs-CZ" altLang="cs-CZ" sz="2000" u="sng" dirty="0" smtClean="0">
              <a:latin typeface="Calibri" panose="020F0502020204030204" pitchFamily="34" charset="0"/>
            </a:endParaRPr>
          </a:p>
          <a:p>
            <a:pPr eaLnBrk="1" hangingPunct="1"/>
            <a:r>
              <a:rPr lang="cs-CZ" altLang="cs-CZ" sz="2000" dirty="0" smtClean="0">
                <a:latin typeface="Calibri" panose="020F0502020204030204" pitchFamily="34" charset="0"/>
              </a:rPr>
              <a:t>intenzivně a detailně sleduje jediný případ (osobu, komunitu, školu, pracovní organizaci, událost)</a:t>
            </a:r>
          </a:p>
          <a:p>
            <a:pPr eaLnBrk="1" hangingPunct="1"/>
            <a:r>
              <a:rPr lang="cs-CZ" altLang="cs-CZ" sz="2000" dirty="0" smtClean="0">
                <a:latin typeface="Calibri" panose="020F0502020204030204" pitchFamily="34" charset="0"/>
              </a:rPr>
              <a:t>kritický je výběr případu a jeho zdůvodnění</a:t>
            </a:r>
          </a:p>
          <a:p>
            <a:pPr eaLnBrk="1" hangingPunct="1"/>
            <a:r>
              <a:rPr lang="cs-CZ" altLang="cs-CZ" sz="2000" dirty="0" smtClean="0">
                <a:latin typeface="Calibri" panose="020F0502020204030204" pitchFamily="34" charset="0"/>
              </a:rPr>
              <a:t>zaměřuje se na jedinečné vlastnosti případu</a:t>
            </a:r>
          </a:p>
          <a:p>
            <a:pPr eaLnBrk="1" hangingPunct="1"/>
            <a:r>
              <a:rPr lang="cs-CZ" altLang="cs-CZ" sz="2000" dirty="0" smtClean="0">
                <a:latin typeface="Calibri" panose="020F0502020204030204" pitchFamily="34" charset="0"/>
              </a:rPr>
              <a:t>může se zaměřovat také na </a:t>
            </a:r>
            <a:r>
              <a:rPr lang="cs-CZ" altLang="cs-CZ" sz="2000" dirty="0">
                <a:latin typeface="Calibri" panose="020F0502020204030204" pitchFamily="34" charset="0"/>
              </a:rPr>
              <a:t>kontext případu (shodný v rámci případu) </a:t>
            </a:r>
            <a:endParaRPr lang="cs-CZ" altLang="cs-CZ" sz="2000" dirty="0" smtClean="0">
              <a:latin typeface="Calibri" panose="020F0502020204030204" pitchFamily="34" charset="0"/>
            </a:endParaRPr>
          </a:p>
          <a:p>
            <a:pPr eaLnBrk="1" hangingPunct="1"/>
            <a:r>
              <a:rPr lang="cs-CZ" altLang="cs-CZ" sz="2000" dirty="0" smtClean="0">
                <a:latin typeface="Calibri" panose="020F0502020204030204" pitchFamily="34" charset="0"/>
              </a:rPr>
              <a:t>může být využita pro testování teoretických předpokladů</a:t>
            </a:r>
            <a:endParaRPr lang="cs-CZ" altLang="cs-CZ" sz="2000" u="sng" dirty="0" smtClean="0">
              <a:latin typeface="Calibri" panose="020F0502020204030204" pitchFamily="34" charset="0"/>
            </a:endParaRPr>
          </a:p>
          <a:p>
            <a:pPr eaLnBrk="1" hangingPunct="1"/>
            <a:r>
              <a:rPr lang="cs-CZ" altLang="cs-CZ" sz="2000" dirty="0" smtClean="0">
                <a:latin typeface="Calibri" panose="020F0502020204030204" pitchFamily="34" charset="0"/>
              </a:rPr>
              <a:t>může být kvalitativní (častěji) ale i kvantitativní (zkoumání velké firmy, vesnice)</a:t>
            </a:r>
          </a:p>
          <a:p>
            <a:pPr eaLnBrk="1" hangingPunct="1"/>
            <a:r>
              <a:rPr lang="cs-CZ" altLang="cs-CZ" sz="2000" dirty="0" smtClean="0">
                <a:latin typeface="Calibri" panose="020F0502020204030204" pitchFamily="34" charset="0"/>
              </a:rPr>
              <a:t>může mít blízko k průřezovému designu pokud volí větší počet jednotek zjišťování (nezaměstnanost v </a:t>
            </a:r>
            <a:r>
              <a:rPr lang="cs-CZ" altLang="cs-CZ" sz="2000" dirty="0" err="1" smtClean="0">
                <a:latin typeface="Calibri" panose="020F0502020204030204" pitchFamily="34" charset="0"/>
              </a:rPr>
              <a:t>Marienthalu</a:t>
            </a:r>
            <a:r>
              <a:rPr lang="cs-CZ" altLang="cs-CZ" sz="2000" dirty="0" smtClean="0">
                <a:latin typeface="Calibri" panose="020F0502020204030204" pitchFamily="34" charset="0"/>
              </a:rPr>
              <a:t> 1933)</a:t>
            </a:r>
          </a:p>
          <a:p>
            <a:pPr eaLnBrk="1" hangingPunct="1"/>
            <a:r>
              <a:rPr lang="cs-CZ" altLang="cs-CZ" sz="2000" dirty="0" smtClean="0">
                <a:latin typeface="Calibri" panose="020F0502020204030204" pitchFamily="34" charset="0"/>
              </a:rPr>
              <a:t>může být i longitudinální</a:t>
            </a:r>
          </a:p>
          <a:p>
            <a:pPr eaLnBrk="1" hangingPunct="1">
              <a:buFontTx/>
              <a:buNone/>
            </a:pPr>
            <a:endParaRPr lang="cs-CZ" altLang="cs-CZ" sz="2000" u="sng" dirty="0" smtClean="0"/>
          </a:p>
          <a:p>
            <a:pPr eaLnBrk="1" hangingPunct="1">
              <a:buFontTx/>
              <a:buChar char="-"/>
            </a:pPr>
            <a:endParaRPr lang="cs-CZ" altLang="cs-CZ" sz="2000" u="sng" dirty="0" smtClean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67585C-1ED0-4B8A-A9DC-B5A321825CEB}" type="slidenum">
              <a:rPr lang="cs-CZ" smtClean="0"/>
              <a:pPr>
                <a:defRPr/>
              </a:pPr>
              <a:t>31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3086469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endParaRPr lang="cs-CZ" altLang="cs-CZ" u="sng" smtClean="0"/>
          </a:p>
          <a:p>
            <a:pPr eaLnBrk="1" hangingPunct="1">
              <a:buFontTx/>
              <a:buChar char="-"/>
            </a:pPr>
            <a:endParaRPr lang="cs-CZ" altLang="cs-CZ" u="sng" smtClean="0"/>
          </a:p>
        </p:txBody>
      </p:sp>
      <p:pic>
        <p:nvPicPr>
          <p:cNvPr id="31748" name="Picture 4" descr="D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764705"/>
            <a:ext cx="8208963" cy="60932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67585C-1ED0-4B8A-A9DC-B5A321825CEB}" type="slidenum">
              <a:rPr lang="cs-CZ" smtClean="0"/>
              <a:pPr>
                <a:defRPr/>
              </a:pPr>
              <a:t>32</a:t>
            </a:fld>
            <a:endParaRPr lang="cs-CZ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836712"/>
            <a:ext cx="8229600" cy="5289451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cs-CZ" altLang="cs-CZ" sz="2000" u="sng" dirty="0" smtClean="0">
                <a:latin typeface="Calibri" panose="020F0502020204030204" pitchFamily="34" charset="0"/>
              </a:rPr>
              <a:t>Výhody a rizika designu případové studie</a:t>
            </a:r>
          </a:p>
          <a:p>
            <a:pPr eaLnBrk="1" hangingPunct="1">
              <a:buFontTx/>
              <a:buNone/>
            </a:pPr>
            <a:endParaRPr lang="cs-CZ" altLang="cs-CZ" sz="2000" u="sng" dirty="0" smtClean="0">
              <a:latin typeface="Calibri" panose="020F0502020204030204" pitchFamily="34" charset="0"/>
            </a:endParaRPr>
          </a:p>
          <a:p>
            <a:pPr eaLnBrk="1" hangingPunct="1">
              <a:buFontTx/>
              <a:buNone/>
            </a:pPr>
            <a:r>
              <a:rPr lang="cs-CZ" altLang="cs-CZ" sz="2000" dirty="0" smtClean="0">
                <a:latin typeface="Calibri" panose="020F0502020204030204" pitchFamily="34" charset="0"/>
              </a:rPr>
              <a:t>+	umožňuje získat poznatky pro některé typy problémů – např. personalistika, veřejná správa = brát v úvahu specifické podmínky</a:t>
            </a:r>
          </a:p>
          <a:p>
            <a:pPr eaLnBrk="1" hangingPunct="1">
              <a:buFontTx/>
              <a:buNone/>
            </a:pPr>
            <a:r>
              <a:rPr lang="cs-CZ" altLang="cs-CZ" sz="2000" dirty="0" smtClean="0">
                <a:latin typeface="Calibri" panose="020F0502020204030204" pitchFamily="34" charset="0"/>
              </a:rPr>
              <a:t>+	může pracovat s předpokladem homogenity</a:t>
            </a:r>
          </a:p>
          <a:p>
            <a:pPr eaLnBrk="1" hangingPunct="1">
              <a:buFontTx/>
              <a:buNone/>
            </a:pPr>
            <a:r>
              <a:rPr lang="cs-CZ" altLang="cs-CZ" sz="2000" dirty="0" smtClean="0">
                <a:latin typeface="Calibri" panose="020F0502020204030204" pitchFamily="34" charset="0"/>
              </a:rPr>
              <a:t>+   </a:t>
            </a:r>
            <a:r>
              <a:rPr lang="cs-CZ" altLang="cs-CZ" sz="2000" dirty="0" smtClean="0">
                <a:latin typeface="Calibri" panose="020F0502020204030204" pitchFamily="34" charset="0"/>
              </a:rPr>
              <a:t>umožňuje </a:t>
            </a:r>
            <a:r>
              <a:rPr lang="cs-CZ" altLang="cs-CZ" sz="2000" dirty="0" smtClean="0">
                <a:latin typeface="Calibri" panose="020F0502020204030204" pitchFamily="34" charset="0"/>
              </a:rPr>
              <a:t>získat větší bohatost informací</a:t>
            </a:r>
          </a:p>
          <a:p>
            <a:pPr eaLnBrk="1" hangingPunct="1">
              <a:buFontTx/>
              <a:buNone/>
            </a:pPr>
            <a:r>
              <a:rPr lang="cs-CZ" altLang="cs-CZ" sz="2000" dirty="0" smtClean="0">
                <a:latin typeface="Calibri" panose="020F0502020204030204" pitchFamily="34" charset="0"/>
              </a:rPr>
              <a:t>+	umožňuje být přímo při tom (akční výzkum)</a:t>
            </a:r>
          </a:p>
          <a:p>
            <a:pPr eaLnBrk="1" hangingPunct="1">
              <a:buFontTx/>
              <a:buNone/>
            </a:pPr>
            <a:endParaRPr lang="cs-CZ" altLang="cs-CZ" sz="2000" dirty="0" smtClean="0">
              <a:latin typeface="Calibri" panose="020F0502020204030204" pitchFamily="34" charset="0"/>
            </a:endParaRPr>
          </a:p>
          <a:p>
            <a:pPr eaLnBrk="1" hangingPunct="1">
              <a:buFontTx/>
              <a:buNone/>
            </a:pPr>
            <a:r>
              <a:rPr lang="cs-CZ" altLang="cs-CZ" sz="2000" dirty="0" smtClean="0">
                <a:latin typeface="Calibri" panose="020F0502020204030204" pitchFamily="34" charset="0"/>
              </a:rPr>
              <a:t>-	omezení počtu případů (variabilita??)</a:t>
            </a:r>
          </a:p>
          <a:p>
            <a:pPr eaLnBrk="1" hangingPunct="1">
              <a:buFontTx/>
              <a:buChar char="-"/>
            </a:pPr>
            <a:r>
              <a:rPr lang="cs-CZ" altLang="cs-CZ" sz="2000" dirty="0" smtClean="0">
                <a:latin typeface="Calibri" panose="020F0502020204030204" pitchFamily="34" charset="0"/>
              </a:rPr>
              <a:t>obtížná zobecnitelnost</a:t>
            </a:r>
          </a:p>
          <a:p>
            <a:pPr eaLnBrk="1" hangingPunct="1">
              <a:buFontTx/>
              <a:buChar char="-"/>
            </a:pPr>
            <a:r>
              <a:rPr lang="cs-CZ" altLang="cs-CZ" sz="2000" dirty="0" smtClean="0">
                <a:latin typeface="Calibri" panose="020F0502020204030204" pitchFamily="34" charset="0"/>
              </a:rPr>
              <a:t>etické otázky (problém s anonymitou)</a:t>
            </a:r>
          </a:p>
          <a:p>
            <a:pPr marL="0" indent="0" eaLnBrk="1" hangingPunct="1">
              <a:buNone/>
            </a:pPr>
            <a:endParaRPr lang="cs-CZ" altLang="cs-CZ" sz="2000" dirty="0" smtClean="0"/>
          </a:p>
          <a:p>
            <a:pPr eaLnBrk="1" hangingPunct="1">
              <a:buFontTx/>
              <a:buChar char="-"/>
            </a:pPr>
            <a:endParaRPr lang="cs-CZ" altLang="cs-CZ" u="sng" dirty="0" smtClean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67585C-1ED0-4B8A-A9DC-B5A321825CEB}" type="slidenum">
              <a:rPr lang="cs-CZ" smtClean="0"/>
              <a:pPr>
                <a:defRPr/>
              </a:pPr>
              <a:t>33</a:t>
            </a:fld>
            <a:endParaRPr lang="cs-CZ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620688"/>
            <a:ext cx="8229600" cy="5505475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cs-CZ" altLang="cs-CZ" sz="2000" b="1" dirty="0" smtClean="0">
                <a:latin typeface="Calibri" panose="020F0502020204030204" pitchFamily="34" charset="0"/>
              </a:rPr>
              <a:t>Méně využívané designy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cs-CZ" altLang="cs-CZ" sz="2000" u="sng" dirty="0" smtClean="0">
                <a:latin typeface="Calibri" panose="020F0502020204030204" pitchFamily="34" charset="0"/>
              </a:rPr>
              <a:t>Přirozený </a:t>
            </a:r>
            <a:r>
              <a:rPr lang="cs-CZ" altLang="cs-CZ" sz="2000" u="sng" dirty="0" smtClean="0">
                <a:latin typeface="Calibri" panose="020F0502020204030204" pitchFamily="34" charset="0"/>
              </a:rPr>
              <a:t>experiment</a:t>
            </a:r>
            <a:r>
              <a:rPr lang="cs-CZ" altLang="cs-CZ" sz="2000" dirty="0" smtClean="0">
                <a:latin typeface="Calibri" panose="020F0502020204030204" pitchFamily="34" charset="0"/>
              </a:rPr>
              <a:t> – situace nevznikla z důvodu výzkumu, ale z přirozených důvodů (sám od sebe). </a:t>
            </a:r>
          </a:p>
          <a:p>
            <a:pPr marL="0" indent="0" eaLnBrk="1" hangingPunct="1">
              <a:buNone/>
            </a:pPr>
            <a:r>
              <a:rPr lang="cs-CZ" altLang="cs-CZ" sz="2000" dirty="0">
                <a:latin typeface="Calibri" panose="020F0502020204030204" pitchFamily="34" charset="0"/>
              </a:rPr>
              <a:t>	</a:t>
            </a:r>
            <a:r>
              <a:rPr lang="cs-CZ" altLang="cs-CZ" sz="2000" dirty="0" smtClean="0">
                <a:latin typeface="Calibri" panose="020F0502020204030204" pitchFamily="34" charset="0"/>
              </a:rPr>
              <a:t>Př. 1: kmen </a:t>
            </a:r>
            <a:r>
              <a:rPr lang="cs-CZ" altLang="cs-CZ" sz="2000" dirty="0" err="1" smtClean="0">
                <a:latin typeface="Calibri" panose="020F0502020204030204" pitchFamily="34" charset="0"/>
              </a:rPr>
              <a:t>Cherokee</a:t>
            </a:r>
            <a:r>
              <a:rPr lang="cs-CZ" altLang="cs-CZ" sz="2000" dirty="0" smtClean="0">
                <a:latin typeface="Calibri" panose="020F0502020204030204" pitchFamily="34" charset="0"/>
              </a:rPr>
              <a:t> vytvořili kasino, výtěžek šel na chudé rodiny – 	otázka: Zlepší se mentální zdraví dětí? </a:t>
            </a:r>
            <a:endParaRPr lang="cs-CZ" altLang="cs-CZ" sz="2000" dirty="0">
              <a:latin typeface="Calibri" panose="020F0502020204030204" pitchFamily="34" charset="0"/>
            </a:endParaRPr>
          </a:p>
          <a:p>
            <a:pPr marL="0" indent="0" eaLnBrk="1" hangingPunct="1">
              <a:buNone/>
            </a:pPr>
            <a:r>
              <a:rPr lang="cs-CZ" altLang="cs-CZ" sz="2000" dirty="0" smtClean="0">
                <a:latin typeface="Calibri" panose="020F0502020204030204" pitchFamily="34" charset="0"/>
              </a:rPr>
              <a:t>	Př. 2: třída pro neslyšící děti, které se neučily znakovou řeč – jak se 	budou dorozumívat</a:t>
            </a:r>
            <a:r>
              <a:rPr lang="cs-CZ" altLang="cs-CZ" sz="2000" dirty="0" smtClean="0">
                <a:latin typeface="Calibri" panose="020F0502020204030204" pitchFamily="34" charset="0"/>
              </a:rPr>
              <a:t>?</a:t>
            </a:r>
          </a:p>
          <a:p>
            <a:pPr marL="0" indent="0" eaLnBrk="1" hangingPunct="1">
              <a:buNone/>
            </a:pPr>
            <a:r>
              <a:rPr lang="cs-CZ" altLang="cs-CZ" sz="2000" dirty="0" smtClean="0">
                <a:latin typeface="Calibri" panose="020F0502020204030204" pitchFamily="34" charset="0"/>
              </a:rPr>
              <a:t>	Př. 3: změna parametrů sociálních dávek (zkrácení podpora v nez</a:t>
            </a:r>
            <a:r>
              <a:rPr lang="cs-CZ" altLang="cs-CZ" sz="2000" dirty="0" smtClean="0">
                <a:latin typeface="Calibri" panose="020F0502020204030204" pitchFamily="34" charset="0"/>
              </a:rPr>
              <a:t>.)</a:t>
            </a:r>
            <a:r>
              <a:rPr lang="cs-CZ" altLang="cs-CZ" sz="2000" dirty="0" smtClean="0">
                <a:latin typeface="Calibri" panose="020F0502020204030204" pitchFamily="34" charset="0"/>
              </a:rPr>
              <a:t>.</a:t>
            </a:r>
            <a:endParaRPr lang="cs-CZ" altLang="cs-CZ" sz="2000" dirty="0" smtClean="0">
              <a:latin typeface="Calibri" panose="020F0502020204030204" pitchFamily="34" charset="0"/>
            </a:endParaRP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en-US" altLang="cs-CZ" sz="2000" u="sng" dirty="0" smtClean="0">
                <a:latin typeface="Calibri" panose="020F0502020204030204" pitchFamily="34" charset="0"/>
              </a:rPr>
              <a:t>Case control study</a:t>
            </a:r>
            <a:r>
              <a:rPr lang="en-US" altLang="cs-CZ" sz="2000" dirty="0" smtClean="0">
                <a:latin typeface="Calibri" panose="020F0502020204030204" pitchFamily="34" charset="0"/>
              </a:rPr>
              <a:t> </a:t>
            </a:r>
            <a:r>
              <a:rPr lang="cs-CZ" altLang="cs-CZ" sz="2000" dirty="0" smtClean="0">
                <a:latin typeface="Calibri" panose="020F0502020204030204" pitchFamily="34" charset="0"/>
              </a:rPr>
              <a:t>– známe výsledek. </a:t>
            </a:r>
            <a:r>
              <a:rPr lang="cs-CZ" altLang="cs-CZ" sz="2000" dirty="0">
                <a:latin typeface="Calibri" panose="020F0502020204030204" pitchFamily="34" charset="0"/>
              </a:rPr>
              <a:t>T</a:t>
            </a:r>
            <a:r>
              <a:rPr lang="cs-CZ" altLang="cs-CZ" sz="2000" dirty="0" smtClean="0">
                <a:latin typeface="Calibri" panose="020F0502020204030204" pitchFamily="34" charset="0"/>
              </a:rPr>
              <a:t>i komu nastal (chtěný/nechtěný) výsledek jsou porovnáváni s těmi u koho nenastal (retrospektivní). Je využíváno opět díky přirozeným podmínkám (např. v lékařství, příčiny vzácných nemocí, za jakých podmínek dochází k nehodám na přechodech pro chodce).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cs-CZ" altLang="cs-CZ" sz="2000" u="sng" dirty="0" smtClean="0">
                <a:latin typeface="Calibri" panose="020F0502020204030204" pitchFamily="34" charset="0"/>
              </a:rPr>
              <a:t>Meta analýza</a:t>
            </a:r>
            <a:r>
              <a:rPr lang="cs-CZ" altLang="cs-CZ" sz="2000" dirty="0" smtClean="0">
                <a:latin typeface="Calibri" panose="020F0502020204030204" pitchFamily="34" charset="0"/>
              </a:rPr>
              <a:t> – základní jednotkou je jiný výzkum. Snaží se různými (statistickými) způsoby vytvořit souhrnnou informaci o určité oblasti předchozího výzkumu (co se ví o souvislosti mezi spokojeností a fluktuací, dopadech APZ…).</a:t>
            </a:r>
          </a:p>
          <a:p>
            <a:pPr eaLnBrk="1" hangingPunct="1">
              <a:buFontTx/>
              <a:buChar char="-"/>
            </a:pPr>
            <a:endParaRPr lang="cs-CZ" altLang="cs-CZ" u="sng" dirty="0" smtClean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67585C-1ED0-4B8A-A9DC-B5A321825CEB}" type="slidenum">
              <a:rPr lang="cs-CZ" smtClean="0"/>
              <a:pPr>
                <a:defRPr/>
              </a:pPr>
              <a:t>34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8588682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548680"/>
            <a:ext cx="8229600" cy="5616624"/>
          </a:xfrm>
        </p:spPr>
        <p:txBody>
          <a:bodyPr/>
          <a:lstStyle/>
          <a:p>
            <a:pPr marL="609600" indent="-609600" eaLnBrk="1" hangingPunct="1">
              <a:buFontTx/>
              <a:buNone/>
            </a:pPr>
            <a:r>
              <a:rPr lang="cs-CZ" altLang="cs-CZ" sz="2000" b="1" u="sng" dirty="0">
                <a:latin typeface="Calibri" panose="020F0502020204030204" pitchFamily="34" charset="0"/>
              </a:rPr>
              <a:t>Hlediska užitečná pro volbu konkrétního designu</a:t>
            </a:r>
            <a:endParaRPr lang="cs-CZ" altLang="cs-CZ" sz="2000" u="sng" dirty="0" smtClean="0">
              <a:latin typeface="Calibri" panose="020F0502020204030204" pitchFamily="34" charset="0"/>
            </a:endParaRP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cs-CZ" altLang="cs-CZ" sz="2000" u="sng" dirty="0" smtClean="0">
                <a:latin typeface="Calibri" panose="020F0502020204030204" pitchFamily="34" charset="0"/>
              </a:rPr>
              <a:t>míra naplnění poznávacího cíle</a:t>
            </a:r>
            <a:r>
              <a:rPr lang="cs-CZ" altLang="cs-CZ" sz="2000" dirty="0" smtClean="0">
                <a:latin typeface="Calibri" panose="020F0502020204030204" pitchFamily="34" charset="0"/>
              </a:rPr>
              <a:t>: volím takový design, který </a:t>
            </a:r>
            <a:r>
              <a:rPr lang="cs-CZ" altLang="cs-CZ" sz="2000" i="1" dirty="0" smtClean="0">
                <a:latin typeface="Calibri" panose="020F0502020204030204" pitchFamily="34" charset="0"/>
              </a:rPr>
              <a:t>s </a:t>
            </a:r>
            <a:r>
              <a:rPr lang="cs-CZ" altLang="cs-CZ" sz="2000" i="1" dirty="0" smtClean="0">
                <a:latin typeface="Calibri" panose="020F0502020204030204" pitchFamily="34" charset="0"/>
              </a:rPr>
              <a:t>nejmenším </a:t>
            </a:r>
            <a:r>
              <a:rPr lang="cs-CZ" altLang="cs-CZ" sz="2000" i="1" dirty="0" smtClean="0">
                <a:latin typeface="Calibri" panose="020F0502020204030204" pitchFamily="34" charset="0"/>
              </a:rPr>
              <a:t>úsilím</a:t>
            </a:r>
            <a:r>
              <a:rPr lang="cs-CZ" altLang="cs-CZ" sz="2000" dirty="0" smtClean="0">
                <a:latin typeface="Calibri" panose="020F0502020204030204" pitchFamily="34" charset="0"/>
              </a:rPr>
              <a:t> </a:t>
            </a:r>
            <a:r>
              <a:rPr lang="cs-CZ" altLang="cs-CZ" sz="2000" dirty="0" smtClean="0">
                <a:latin typeface="Calibri" panose="020F0502020204030204" pitchFamily="34" charset="0"/>
              </a:rPr>
              <a:t>dostatečně jednoznačně a validně odpoví na poznávací cíl</a:t>
            </a:r>
            <a:endParaRPr lang="cs-CZ" altLang="cs-CZ" sz="2000" u="sng" dirty="0" smtClean="0">
              <a:latin typeface="Calibri" panose="020F0502020204030204" pitchFamily="34" charset="0"/>
            </a:endParaRP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cs-CZ" altLang="cs-CZ" sz="2000" u="sng" dirty="0">
                <a:latin typeface="Calibri" panose="020F0502020204030204" pitchFamily="34" charset="0"/>
              </a:rPr>
              <a:t>d</a:t>
            </a:r>
            <a:r>
              <a:rPr lang="cs-CZ" altLang="cs-CZ" sz="2000" u="sng" dirty="0" smtClean="0">
                <a:latin typeface="Calibri" panose="020F0502020204030204" pitchFamily="34" charset="0"/>
              </a:rPr>
              <a:t>ostupnost dat, časové a finanční </a:t>
            </a:r>
            <a:r>
              <a:rPr lang="cs-CZ" altLang="cs-CZ" sz="2000" u="sng" dirty="0" smtClean="0">
                <a:latin typeface="Calibri" panose="020F0502020204030204" pitchFamily="34" charset="0"/>
              </a:rPr>
              <a:t>nároky</a:t>
            </a:r>
            <a:r>
              <a:rPr lang="cs-CZ" altLang="cs-CZ" sz="2000" dirty="0" smtClean="0">
                <a:latin typeface="Calibri" panose="020F0502020204030204" pitchFamily="34" charset="0"/>
              </a:rPr>
              <a:t>: </a:t>
            </a:r>
            <a:r>
              <a:rPr lang="cs-CZ" altLang="cs-CZ" sz="2000" dirty="0" smtClean="0">
                <a:latin typeface="Calibri" panose="020F0502020204030204" pitchFamily="34" charset="0"/>
              </a:rPr>
              <a:t>nejjednodušší </a:t>
            </a:r>
            <a:r>
              <a:rPr lang="cs-CZ" altLang="cs-CZ" sz="2000" dirty="0">
                <a:latin typeface="Calibri" panose="020F0502020204030204" pitchFamily="34" charset="0"/>
              </a:rPr>
              <a:t>a nejlevnější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cs-CZ" altLang="cs-CZ" sz="2000" u="sng" dirty="0" smtClean="0">
                <a:latin typeface="Calibri" panose="020F0502020204030204" pitchFamily="34" charset="0"/>
              </a:rPr>
              <a:t>Přenositelnost</a:t>
            </a:r>
            <a:r>
              <a:rPr lang="cs-CZ" altLang="cs-CZ" sz="2000" dirty="0">
                <a:latin typeface="Calibri" panose="020F0502020204030204" pitchFamily="34" charset="0"/>
              </a:rPr>
              <a:t>:</a:t>
            </a:r>
            <a:r>
              <a:rPr lang="cs-CZ" altLang="cs-CZ" sz="2000" dirty="0" smtClean="0">
                <a:latin typeface="Calibri" panose="020F0502020204030204" pitchFamily="34" charset="0"/>
              </a:rPr>
              <a:t> </a:t>
            </a:r>
            <a:r>
              <a:rPr lang="cs-CZ" altLang="cs-CZ" sz="2000" dirty="0" smtClean="0">
                <a:latin typeface="Calibri" panose="020F0502020204030204" pitchFamily="34" charset="0"/>
              </a:rPr>
              <a:t>možnost zobecnění mimo výzkumný vzorek – proto takový zájem o reprezentativní výzkum (některé designy lépe umožňují)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cs-CZ" altLang="cs-CZ" sz="2000" u="sng" dirty="0">
                <a:latin typeface="Calibri" panose="020F0502020204030204" pitchFamily="34" charset="0"/>
              </a:rPr>
              <a:t>dynamická povaha výzkumného problému</a:t>
            </a:r>
            <a:r>
              <a:rPr lang="cs-CZ" altLang="cs-CZ" sz="2000" dirty="0">
                <a:latin typeface="Calibri" panose="020F0502020204030204" pitchFamily="34" charset="0"/>
              </a:rPr>
              <a:t>: potřebuji sledovat vývoj jevu v čase?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cs-CZ" altLang="cs-CZ" sz="2000" u="sng" dirty="0" smtClean="0">
                <a:latin typeface="Calibri" panose="020F0502020204030204" pitchFamily="34" charset="0"/>
              </a:rPr>
              <a:t>opakovatelnost</a:t>
            </a:r>
            <a:r>
              <a:rPr lang="cs-CZ" altLang="cs-CZ" sz="2000" dirty="0">
                <a:latin typeface="Calibri" panose="020F0502020204030204" pitchFamily="34" charset="0"/>
              </a:rPr>
              <a:t>: otázka, zda lze výzkum vůbec zopakovat (problém specifické situace)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cs-CZ" altLang="cs-CZ" sz="2000" u="sng" dirty="0">
                <a:latin typeface="Calibri" panose="020F0502020204030204" pitchFamily="34" charset="0"/>
              </a:rPr>
              <a:t>k</a:t>
            </a:r>
            <a:r>
              <a:rPr lang="cs-CZ" altLang="cs-CZ" sz="2000" u="sng" dirty="0" smtClean="0">
                <a:latin typeface="Calibri" panose="020F0502020204030204" pitchFamily="34" charset="0"/>
              </a:rPr>
              <a:t>auzalita</a:t>
            </a:r>
            <a:r>
              <a:rPr lang="cs-CZ" altLang="cs-CZ" sz="2000" dirty="0" smtClean="0">
                <a:latin typeface="Calibri" panose="020F0502020204030204" pitchFamily="34" charset="0"/>
              </a:rPr>
              <a:t>: potřebuji usuzovat o kauzalitě? </a:t>
            </a:r>
            <a:r>
              <a:rPr lang="cs-CZ" altLang="cs-CZ" sz="2000" dirty="0">
                <a:latin typeface="Calibri" panose="020F0502020204030204" pitchFamily="34" charset="0"/>
              </a:rPr>
              <a:t>P</a:t>
            </a:r>
            <a:r>
              <a:rPr lang="cs-CZ" altLang="cs-CZ" sz="2000" dirty="0" smtClean="0">
                <a:latin typeface="Calibri" panose="020F0502020204030204" pitchFamily="34" charset="0"/>
              </a:rPr>
              <a:t>okud je důležitý směr vztahu (příklad CSR a ekonomická výkonost firmy) či pokud potřebuji hodnotit vliv (dopad programu na účastníky)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cs-CZ" altLang="cs-CZ" sz="2000" dirty="0" smtClean="0">
                <a:latin typeface="Calibri" panose="020F0502020204030204" pitchFamily="34" charset="0"/>
              </a:rPr>
              <a:t>schopnost designů řešit </a:t>
            </a:r>
            <a:r>
              <a:rPr lang="cs-CZ" altLang="cs-CZ" sz="2000" u="sng" dirty="0" smtClean="0">
                <a:latin typeface="Calibri" panose="020F0502020204030204" pitchFamily="34" charset="0"/>
              </a:rPr>
              <a:t>hrozby interní validity</a:t>
            </a:r>
            <a:r>
              <a:rPr lang="cs-CZ" altLang="cs-CZ" sz="2000" dirty="0" smtClean="0">
                <a:latin typeface="Calibri" panose="020F0502020204030204" pitchFamily="34" charset="0"/>
              </a:rPr>
              <a:t> (viz </a:t>
            </a:r>
            <a:r>
              <a:rPr lang="cs-CZ" altLang="cs-CZ" sz="2000" dirty="0" err="1" smtClean="0">
                <a:latin typeface="Calibri" panose="020F0502020204030204" pitchFamily="34" charset="0"/>
              </a:rPr>
              <a:t>Disman</a:t>
            </a:r>
            <a:r>
              <a:rPr lang="cs-CZ" altLang="cs-CZ" sz="2000" dirty="0" smtClean="0">
                <a:latin typeface="Calibri" panose="020F0502020204030204" pitchFamily="34" charset="0"/>
              </a:rPr>
              <a:t> </a:t>
            </a:r>
            <a:r>
              <a:rPr lang="cs-CZ" altLang="cs-CZ" sz="2000" dirty="0" smtClean="0">
                <a:latin typeface="Calibri" panose="020F0502020204030204" pitchFamily="34" charset="0"/>
              </a:rPr>
              <a:t>2005)</a:t>
            </a:r>
            <a:endParaRPr lang="cs-CZ" altLang="cs-CZ" sz="2000" dirty="0">
              <a:latin typeface="Calibri" panose="020F0502020204030204" pitchFamily="34" charset="0"/>
            </a:endParaRP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cs-CZ" altLang="cs-CZ" sz="2000" u="sng" dirty="0" smtClean="0">
                <a:latin typeface="Calibri" panose="020F0502020204030204" pitchFamily="34" charset="0"/>
              </a:rPr>
              <a:t>proveditelnost</a:t>
            </a:r>
            <a:r>
              <a:rPr lang="cs-CZ" altLang="cs-CZ" sz="2000" dirty="0" smtClean="0">
                <a:latin typeface="Calibri" panose="020F0502020204030204" pitchFamily="34" charset="0"/>
              </a:rPr>
              <a:t>: identifikační podmínky (předpoklady) pro jednotlivé designy, riziko „zhroucení“ výzkumu (</a:t>
            </a:r>
            <a:r>
              <a:rPr lang="en-US" altLang="cs-CZ" sz="2000" dirty="0" smtClean="0">
                <a:latin typeface="Calibri" panose="020F0502020204030204" pitchFamily="34" charset="0"/>
              </a:rPr>
              <a:t>fidelity</a:t>
            </a:r>
            <a:r>
              <a:rPr lang="cs-CZ" altLang="cs-CZ" sz="2000" dirty="0" smtClean="0">
                <a:latin typeface="Calibri" panose="020F0502020204030204" pitchFamily="34" charset="0"/>
              </a:rPr>
              <a:t>)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cs-CZ" altLang="cs-CZ" sz="2000" u="sng" dirty="0">
                <a:latin typeface="Calibri" panose="020F0502020204030204" pitchFamily="34" charset="0"/>
              </a:rPr>
              <a:t>e</a:t>
            </a:r>
            <a:r>
              <a:rPr lang="cs-CZ" altLang="cs-CZ" sz="2000" u="sng" dirty="0" smtClean="0">
                <a:latin typeface="Calibri" panose="020F0502020204030204" pitchFamily="34" charset="0"/>
              </a:rPr>
              <a:t>tická stránka</a:t>
            </a:r>
            <a:r>
              <a:rPr lang="cs-CZ" altLang="cs-CZ" sz="2000" dirty="0" smtClean="0">
                <a:latin typeface="Calibri" panose="020F0502020204030204" pitchFamily="34" charset="0"/>
              </a:rPr>
              <a:t>: neposkytnutí pomoci</a:t>
            </a:r>
            <a:r>
              <a:rPr lang="cs-CZ" altLang="cs-CZ" sz="2000" dirty="0">
                <a:latin typeface="Calibri" panose="020F0502020204030204" pitchFamily="34" charset="0"/>
              </a:rPr>
              <a:t>,</a:t>
            </a:r>
            <a:r>
              <a:rPr lang="cs-CZ" altLang="cs-CZ" sz="2000" dirty="0" smtClean="0">
                <a:latin typeface="Calibri" panose="020F0502020204030204" pitchFamily="34" charset="0"/>
              </a:rPr>
              <a:t> narušování soukromí respondentů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endParaRPr lang="cs-CZ" altLang="cs-CZ" sz="2000" dirty="0" smtClean="0">
              <a:latin typeface="Calibri" panose="020F0502020204030204" pitchFamily="34" charset="0"/>
            </a:endParaRP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67585C-1ED0-4B8A-A9DC-B5A321825CEB}" type="slidenum">
              <a:rPr lang="cs-CZ" smtClean="0"/>
              <a:pPr>
                <a:defRPr/>
              </a:pPr>
              <a:t>35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8113727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548680"/>
            <a:ext cx="8229600" cy="5616624"/>
          </a:xfrm>
        </p:spPr>
        <p:txBody>
          <a:bodyPr/>
          <a:lstStyle/>
          <a:p>
            <a:pPr marL="609600" indent="-609600" eaLnBrk="1" hangingPunct="1">
              <a:buFontTx/>
              <a:buNone/>
            </a:pPr>
            <a:r>
              <a:rPr lang="cs-CZ" altLang="cs-CZ" sz="2000" b="1" u="sng" dirty="0" smtClean="0">
                <a:latin typeface="Calibri" panose="020F0502020204030204" pitchFamily="34" charset="0"/>
              </a:rPr>
              <a:t>Typy kontrolních otázek pro téma výzkumné designy</a:t>
            </a:r>
            <a:endParaRPr lang="cs-CZ" altLang="cs-CZ" sz="2000" u="sng" dirty="0" smtClean="0">
              <a:latin typeface="Calibri" panose="020F0502020204030204" pitchFamily="34" charset="0"/>
            </a:endParaRPr>
          </a:p>
          <a:p>
            <a:pPr eaLnBrk="1" hangingPunct="1">
              <a:buFont typeface="Arial" panose="020B0604020202020204" pitchFamily="34" charset="0"/>
              <a:buChar char="•"/>
            </a:pPr>
            <a:endParaRPr lang="cs-CZ" altLang="cs-CZ" sz="2000" u="sng" dirty="0" smtClean="0">
              <a:latin typeface="Calibri" panose="020F0502020204030204" pitchFamily="34" charset="0"/>
            </a:endParaRP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cs-CZ" altLang="cs-CZ" sz="2000" u="sng" dirty="0" smtClean="0">
                <a:latin typeface="Calibri" panose="020F0502020204030204" pitchFamily="34" charset="0"/>
              </a:rPr>
              <a:t>Definice výzkumného designu</a:t>
            </a:r>
            <a:r>
              <a:rPr lang="cs-CZ" altLang="cs-CZ" sz="2000" dirty="0" smtClean="0">
                <a:latin typeface="Calibri" panose="020F0502020204030204" pitchFamily="34" charset="0"/>
              </a:rPr>
              <a:t>: co to je, k čemu to je, z jakých prvků se skládá?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cs-CZ" altLang="cs-CZ" sz="2000" u="sng" dirty="0" smtClean="0">
                <a:latin typeface="Calibri" panose="020F0502020204030204" pitchFamily="34" charset="0"/>
              </a:rPr>
              <a:t>Rozpoznání výzkumného designu</a:t>
            </a:r>
            <a:r>
              <a:rPr lang="cs-CZ" altLang="cs-CZ" sz="2000" dirty="0" smtClean="0">
                <a:latin typeface="Calibri" panose="020F0502020204030204" pitchFamily="34" charset="0"/>
              </a:rPr>
              <a:t>: z textu poznat, o jaký výzkumný design se jedná.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cs-CZ" altLang="cs-CZ" sz="2000" u="sng" dirty="0" smtClean="0">
                <a:latin typeface="Calibri" panose="020F0502020204030204" pitchFamily="34" charset="0"/>
              </a:rPr>
              <a:t>Popis konkrétního výzkumného designu</a:t>
            </a:r>
            <a:r>
              <a:rPr lang="cs-CZ" altLang="cs-CZ" sz="2000" dirty="0" smtClean="0">
                <a:latin typeface="Calibri" panose="020F0502020204030204" pitchFamily="34" charset="0"/>
              </a:rPr>
              <a:t>: popište design případové studie.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cs-CZ" altLang="cs-CZ" sz="2000" u="sng" dirty="0" smtClean="0">
                <a:latin typeface="Calibri" panose="020F0502020204030204" pitchFamily="34" charset="0"/>
              </a:rPr>
              <a:t>Srovnání dvou výzkumných designu</a:t>
            </a:r>
            <a:r>
              <a:rPr lang="cs-CZ" altLang="cs-CZ" sz="2000" dirty="0" smtClean="0">
                <a:latin typeface="Calibri" panose="020F0502020204030204" pitchFamily="34" charset="0"/>
              </a:rPr>
              <a:t>: typicky např. průřezový – longitudinální, experimentální – kvazi-experimentální.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cs-CZ" altLang="cs-CZ" sz="2000" u="sng" dirty="0" smtClean="0">
                <a:latin typeface="Calibri" panose="020F0502020204030204" pitchFamily="34" charset="0"/>
              </a:rPr>
              <a:t>Volba výzkumného designu</a:t>
            </a:r>
            <a:r>
              <a:rPr lang="cs-CZ" altLang="cs-CZ" sz="2000" dirty="0" smtClean="0">
                <a:latin typeface="Calibri" panose="020F0502020204030204" pitchFamily="34" charset="0"/>
              </a:rPr>
              <a:t>: vzhledem ke konkrétnímu výzkumnému problému/výzkumné otázce.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cs-CZ" altLang="cs-CZ" sz="2000" u="sng" dirty="0" smtClean="0">
                <a:latin typeface="Calibri" panose="020F0502020204030204" pitchFamily="34" charset="0"/>
              </a:rPr>
              <a:t>Návrh výzkumného designu</a:t>
            </a:r>
            <a:r>
              <a:rPr lang="cs-CZ" altLang="cs-CZ" sz="2000" dirty="0" smtClean="0">
                <a:latin typeface="Calibri" panose="020F0502020204030204" pitchFamily="34" charset="0"/>
              </a:rPr>
              <a:t>: návrh konkrétních prvků výzkumného designu vzhledem k výzkumnému problému/výzkumné otázce.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67585C-1ED0-4B8A-A9DC-B5A321825CEB}" type="slidenum">
              <a:rPr lang="cs-CZ" smtClean="0"/>
              <a:pPr>
                <a:defRPr/>
              </a:pPr>
              <a:t>36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7940266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92696"/>
            <a:ext cx="8229600" cy="5433467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cs-CZ" altLang="cs-CZ" sz="2000" dirty="0" smtClean="0">
                <a:latin typeface="Calibri" panose="020F0502020204030204" pitchFamily="34" charset="0"/>
              </a:rPr>
              <a:t>Literatura a zdroje:</a:t>
            </a:r>
          </a:p>
          <a:p>
            <a:pPr eaLnBrk="1" hangingPunct="1">
              <a:buFontTx/>
              <a:buNone/>
            </a:pPr>
            <a:endParaRPr lang="cs-CZ" altLang="cs-CZ" sz="2000" dirty="0" smtClean="0">
              <a:latin typeface="Calibri" panose="020F0502020204030204" pitchFamily="34" charset="0"/>
            </a:endParaRPr>
          </a:p>
          <a:p>
            <a:pPr eaLnBrk="1" hangingPunct="1">
              <a:buNone/>
            </a:pPr>
            <a:r>
              <a:rPr lang="cs-CZ" altLang="cs-CZ" sz="2000" dirty="0" err="1">
                <a:latin typeface="Calibri" panose="020F0502020204030204" pitchFamily="34" charset="0"/>
              </a:rPr>
              <a:t>Babbie</a:t>
            </a:r>
            <a:r>
              <a:rPr lang="cs-CZ" altLang="cs-CZ" sz="2000" dirty="0">
                <a:latin typeface="Calibri" panose="020F0502020204030204" pitchFamily="34" charset="0"/>
              </a:rPr>
              <a:t>, </a:t>
            </a:r>
            <a:r>
              <a:rPr lang="cs-CZ" altLang="cs-CZ" sz="2000" dirty="0" smtClean="0">
                <a:latin typeface="Calibri" panose="020F0502020204030204" pitchFamily="34" charset="0"/>
              </a:rPr>
              <a:t>E. </a:t>
            </a:r>
            <a:r>
              <a:rPr lang="cs-CZ" altLang="cs-CZ" sz="2000" dirty="0">
                <a:latin typeface="Calibri" panose="020F0502020204030204" pitchFamily="34" charset="0"/>
              </a:rPr>
              <a:t>R. (2010). </a:t>
            </a:r>
            <a:r>
              <a:rPr lang="en-US" altLang="cs-CZ" sz="2000" i="1" dirty="0">
                <a:latin typeface="Calibri" panose="020F0502020204030204" pitchFamily="34" charset="0"/>
              </a:rPr>
              <a:t>The practice of social research</a:t>
            </a:r>
            <a:r>
              <a:rPr lang="cs-CZ" altLang="cs-CZ" sz="2000" dirty="0">
                <a:latin typeface="Calibri" panose="020F0502020204030204" pitchFamily="34" charset="0"/>
              </a:rPr>
              <a:t>.</a:t>
            </a:r>
            <a:r>
              <a:rPr lang="en-US" altLang="cs-CZ" sz="2000" dirty="0">
                <a:latin typeface="Calibri" panose="020F0502020204030204" pitchFamily="34" charset="0"/>
              </a:rPr>
              <a:t> </a:t>
            </a:r>
            <a:r>
              <a:rPr lang="cs-CZ" altLang="cs-CZ" sz="2000" dirty="0" err="1">
                <a:latin typeface="Calibri" panose="020F0502020204030204" pitchFamily="34" charset="0"/>
              </a:rPr>
              <a:t>Belmont</a:t>
            </a:r>
            <a:r>
              <a:rPr lang="cs-CZ" altLang="cs-CZ" sz="2000" dirty="0">
                <a:latin typeface="Calibri" panose="020F0502020204030204" pitchFamily="34" charset="0"/>
              </a:rPr>
              <a:t>, CA : </a:t>
            </a:r>
            <a:r>
              <a:rPr lang="cs-CZ" altLang="cs-CZ" sz="2000" dirty="0" err="1">
                <a:latin typeface="Calibri" panose="020F0502020204030204" pitchFamily="34" charset="0"/>
              </a:rPr>
              <a:t>Wadsworth</a:t>
            </a:r>
            <a:r>
              <a:rPr lang="cs-CZ" altLang="cs-CZ" sz="2000" dirty="0">
                <a:latin typeface="Calibri" panose="020F0502020204030204" pitchFamily="34" charset="0"/>
              </a:rPr>
              <a:t>.</a:t>
            </a:r>
          </a:p>
          <a:p>
            <a:pPr eaLnBrk="1" hangingPunct="1">
              <a:buNone/>
            </a:pPr>
            <a:r>
              <a:rPr lang="cs-CZ" altLang="cs-CZ" sz="2000" dirty="0" err="1">
                <a:latin typeface="Calibri" panose="020F0502020204030204" pitchFamily="34" charset="0"/>
              </a:rPr>
              <a:t>Blaikie</a:t>
            </a:r>
            <a:r>
              <a:rPr lang="cs-CZ" altLang="cs-CZ" sz="2000" dirty="0">
                <a:latin typeface="Calibri" panose="020F0502020204030204" pitchFamily="34" charset="0"/>
              </a:rPr>
              <a:t>, </a:t>
            </a:r>
            <a:r>
              <a:rPr lang="cs-CZ" altLang="cs-CZ" sz="2000" dirty="0" smtClean="0">
                <a:latin typeface="Calibri" panose="020F0502020204030204" pitchFamily="34" charset="0"/>
              </a:rPr>
              <a:t>N. </a:t>
            </a:r>
            <a:r>
              <a:rPr lang="cs-CZ" altLang="cs-CZ" sz="2000" dirty="0">
                <a:latin typeface="Calibri" panose="020F0502020204030204" pitchFamily="34" charset="0"/>
              </a:rPr>
              <a:t>(2000). </a:t>
            </a:r>
            <a:r>
              <a:rPr lang="en-US" altLang="cs-CZ" sz="2000" i="1" dirty="0">
                <a:latin typeface="Calibri" panose="020F0502020204030204" pitchFamily="34" charset="0"/>
              </a:rPr>
              <a:t>Designing social research: the logic of anticipation</a:t>
            </a:r>
            <a:r>
              <a:rPr lang="cs-CZ" altLang="cs-CZ" sz="2000" dirty="0">
                <a:latin typeface="Calibri" panose="020F0502020204030204" pitchFamily="34" charset="0"/>
              </a:rPr>
              <a:t>. Cambridge: Polity </a:t>
            </a:r>
            <a:r>
              <a:rPr lang="cs-CZ" altLang="cs-CZ" sz="2000" dirty="0" err="1">
                <a:latin typeface="Calibri" panose="020F0502020204030204" pitchFamily="34" charset="0"/>
              </a:rPr>
              <a:t>Press</a:t>
            </a:r>
            <a:endParaRPr lang="cs-CZ" altLang="cs-CZ" sz="2000" dirty="0">
              <a:latin typeface="Calibri" panose="020F0502020204030204" pitchFamily="34" charset="0"/>
            </a:endParaRPr>
          </a:p>
          <a:p>
            <a:pPr eaLnBrk="1" hangingPunct="1">
              <a:buFontTx/>
              <a:buNone/>
            </a:pPr>
            <a:r>
              <a:rPr lang="cs-CZ" altLang="cs-CZ" sz="2000" dirty="0" err="1" smtClean="0">
                <a:latin typeface="Calibri" panose="020F0502020204030204" pitchFamily="34" charset="0"/>
              </a:rPr>
              <a:t>Bryman</a:t>
            </a:r>
            <a:r>
              <a:rPr lang="cs-CZ" altLang="cs-CZ" sz="2000" dirty="0" smtClean="0">
                <a:latin typeface="Calibri" panose="020F0502020204030204" pitchFamily="34" charset="0"/>
              </a:rPr>
              <a:t>, A. (2008). </a:t>
            </a:r>
            <a:r>
              <a:rPr lang="cs-CZ" altLang="cs-CZ" sz="2000" i="1" dirty="0" err="1" smtClean="0">
                <a:latin typeface="Calibri" panose="020F0502020204030204" pitchFamily="34" charset="0"/>
              </a:rPr>
              <a:t>Social</a:t>
            </a:r>
            <a:r>
              <a:rPr lang="cs-CZ" altLang="cs-CZ" sz="2000" i="1" dirty="0" smtClean="0">
                <a:latin typeface="Calibri" panose="020F0502020204030204" pitchFamily="34" charset="0"/>
              </a:rPr>
              <a:t> </a:t>
            </a:r>
            <a:r>
              <a:rPr lang="cs-CZ" altLang="cs-CZ" sz="2000" i="1" dirty="0" err="1" smtClean="0">
                <a:latin typeface="Calibri" panose="020F0502020204030204" pitchFamily="34" charset="0"/>
              </a:rPr>
              <a:t>Research</a:t>
            </a:r>
            <a:r>
              <a:rPr lang="cs-CZ" altLang="cs-CZ" sz="2000" i="1" dirty="0" smtClean="0">
                <a:latin typeface="Calibri" panose="020F0502020204030204" pitchFamily="34" charset="0"/>
              </a:rPr>
              <a:t> </a:t>
            </a:r>
            <a:r>
              <a:rPr lang="cs-CZ" altLang="cs-CZ" sz="2000" i="1" dirty="0" err="1" smtClean="0">
                <a:latin typeface="Calibri" panose="020F0502020204030204" pitchFamily="34" charset="0"/>
              </a:rPr>
              <a:t>Methods</a:t>
            </a:r>
            <a:r>
              <a:rPr lang="cs-CZ" altLang="cs-CZ" sz="2000" i="1" dirty="0" smtClean="0">
                <a:latin typeface="Calibri" panose="020F0502020204030204" pitchFamily="34" charset="0"/>
              </a:rPr>
              <a:t>. </a:t>
            </a:r>
            <a:r>
              <a:rPr lang="cs-CZ" altLang="cs-CZ" sz="2000" dirty="0" smtClean="0">
                <a:latin typeface="Calibri" panose="020F0502020204030204" pitchFamily="34" charset="0"/>
              </a:rPr>
              <a:t>Oxford: Oxford University </a:t>
            </a:r>
            <a:r>
              <a:rPr lang="cs-CZ" altLang="cs-CZ" sz="2000" dirty="0" err="1" smtClean="0">
                <a:latin typeface="Calibri" panose="020F0502020204030204" pitchFamily="34" charset="0"/>
              </a:rPr>
              <a:t>Press</a:t>
            </a:r>
            <a:r>
              <a:rPr lang="cs-CZ" altLang="cs-CZ" sz="2000" dirty="0" smtClean="0">
                <a:latin typeface="Calibri" panose="020F0502020204030204" pitchFamily="34" charset="0"/>
              </a:rPr>
              <a:t>.</a:t>
            </a:r>
          </a:p>
          <a:p>
            <a:pPr eaLnBrk="1" hangingPunct="1">
              <a:buFontTx/>
              <a:buNone/>
            </a:pPr>
            <a:r>
              <a:rPr lang="cs-CZ" altLang="cs-CZ" sz="2000" dirty="0" smtClean="0">
                <a:latin typeface="Calibri" panose="020F0502020204030204" pitchFamily="34" charset="0"/>
              </a:rPr>
              <a:t>De </a:t>
            </a:r>
            <a:r>
              <a:rPr lang="cs-CZ" altLang="cs-CZ" sz="2000" dirty="0" err="1" smtClean="0">
                <a:latin typeface="Calibri" panose="020F0502020204030204" pitchFamily="34" charset="0"/>
              </a:rPr>
              <a:t>Vaus</a:t>
            </a:r>
            <a:r>
              <a:rPr lang="cs-CZ" altLang="cs-CZ" sz="2000" dirty="0" smtClean="0">
                <a:latin typeface="Calibri" panose="020F0502020204030204" pitchFamily="34" charset="0"/>
              </a:rPr>
              <a:t> (2001).</a:t>
            </a:r>
            <a:r>
              <a:rPr lang="cs-CZ" altLang="cs-CZ" sz="2000" i="1" dirty="0" smtClean="0">
                <a:latin typeface="Calibri" panose="020F0502020204030204" pitchFamily="34" charset="0"/>
              </a:rPr>
              <a:t> </a:t>
            </a:r>
            <a:r>
              <a:rPr lang="cs-CZ" altLang="cs-CZ" sz="2000" i="1" dirty="0" err="1" smtClean="0">
                <a:latin typeface="Calibri" panose="020F0502020204030204" pitchFamily="34" charset="0"/>
              </a:rPr>
              <a:t>Research</a:t>
            </a:r>
            <a:r>
              <a:rPr lang="cs-CZ" altLang="cs-CZ" sz="2000" i="1" dirty="0" smtClean="0">
                <a:latin typeface="Calibri" panose="020F0502020204030204" pitchFamily="34" charset="0"/>
              </a:rPr>
              <a:t> Design in </a:t>
            </a:r>
            <a:r>
              <a:rPr lang="cs-CZ" altLang="cs-CZ" sz="2000" i="1" dirty="0" err="1" smtClean="0">
                <a:latin typeface="Calibri" panose="020F0502020204030204" pitchFamily="34" charset="0"/>
              </a:rPr>
              <a:t>Social</a:t>
            </a:r>
            <a:r>
              <a:rPr lang="cs-CZ" altLang="cs-CZ" sz="2000" i="1" dirty="0" smtClean="0">
                <a:latin typeface="Calibri" panose="020F0502020204030204" pitchFamily="34" charset="0"/>
              </a:rPr>
              <a:t> </a:t>
            </a:r>
            <a:r>
              <a:rPr lang="cs-CZ" altLang="cs-CZ" sz="2000" i="1" dirty="0" err="1" smtClean="0">
                <a:latin typeface="Calibri" panose="020F0502020204030204" pitchFamily="34" charset="0"/>
              </a:rPr>
              <a:t>Research</a:t>
            </a:r>
            <a:r>
              <a:rPr lang="cs-CZ" altLang="cs-CZ" sz="2000" dirty="0" smtClean="0">
                <a:latin typeface="Calibri" panose="020F0502020204030204" pitchFamily="34" charset="0"/>
              </a:rPr>
              <a:t>. London: </a:t>
            </a:r>
            <a:r>
              <a:rPr lang="cs-CZ" altLang="cs-CZ" sz="2000" dirty="0" err="1" smtClean="0">
                <a:latin typeface="Calibri" panose="020F0502020204030204" pitchFamily="34" charset="0"/>
              </a:rPr>
              <a:t>Sage</a:t>
            </a:r>
            <a:r>
              <a:rPr lang="cs-CZ" altLang="cs-CZ" sz="2000" dirty="0" smtClean="0">
                <a:latin typeface="Calibri" panose="020F0502020204030204" pitchFamily="34" charset="0"/>
              </a:rPr>
              <a:t>.</a:t>
            </a:r>
          </a:p>
          <a:p>
            <a:pPr eaLnBrk="1" hangingPunct="1">
              <a:buFontTx/>
              <a:buNone/>
            </a:pPr>
            <a:r>
              <a:rPr lang="cs-CZ" altLang="cs-CZ" sz="2000" dirty="0" err="1" smtClean="0">
                <a:latin typeface="Calibri" panose="020F0502020204030204" pitchFamily="34" charset="0"/>
              </a:rPr>
              <a:t>Singleton</a:t>
            </a:r>
            <a:r>
              <a:rPr lang="cs-CZ" altLang="cs-CZ" sz="2000" dirty="0" smtClean="0">
                <a:latin typeface="Calibri" panose="020F0502020204030204" pitchFamily="34" charset="0"/>
              </a:rPr>
              <a:t>, R., </a:t>
            </a:r>
            <a:r>
              <a:rPr lang="cs-CZ" altLang="cs-CZ" sz="2000" dirty="0" err="1" smtClean="0">
                <a:latin typeface="Calibri" panose="020F0502020204030204" pitchFamily="34" charset="0"/>
              </a:rPr>
              <a:t>Straits</a:t>
            </a:r>
            <a:r>
              <a:rPr lang="cs-CZ" altLang="cs-CZ" sz="2000" dirty="0" smtClean="0">
                <a:latin typeface="Calibri" panose="020F0502020204030204" pitchFamily="34" charset="0"/>
              </a:rPr>
              <a:t>, B. (1999). </a:t>
            </a:r>
            <a:r>
              <a:rPr lang="cs-CZ" altLang="cs-CZ" sz="2000" i="1" dirty="0" err="1" smtClean="0">
                <a:latin typeface="Calibri" panose="020F0502020204030204" pitchFamily="34" charset="0"/>
              </a:rPr>
              <a:t>Approaches</a:t>
            </a:r>
            <a:r>
              <a:rPr lang="cs-CZ" altLang="cs-CZ" sz="2000" i="1" dirty="0" smtClean="0">
                <a:latin typeface="Calibri" panose="020F0502020204030204" pitchFamily="34" charset="0"/>
              </a:rPr>
              <a:t> to </a:t>
            </a:r>
            <a:r>
              <a:rPr lang="cs-CZ" altLang="cs-CZ" sz="2000" i="1" dirty="0" err="1" smtClean="0">
                <a:latin typeface="Calibri" panose="020F0502020204030204" pitchFamily="34" charset="0"/>
              </a:rPr>
              <a:t>Social</a:t>
            </a:r>
            <a:r>
              <a:rPr lang="cs-CZ" altLang="cs-CZ" sz="2000" i="1" dirty="0" smtClean="0">
                <a:latin typeface="Calibri" panose="020F0502020204030204" pitchFamily="34" charset="0"/>
              </a:rPr>
              <a:t> </a:t>
            </a:r>
            <a:r>
              <a:rPr lang="cs-CZ" altLang="cs-CZ" sz="2000" i="1" dirty="0" err="1" smtClean="0">
                <a:latin typeface="Calibri" panose="020F0502020204030204" pitchFamily="34" charset="0"/>
              </a:rPr>
              <a:t>Research</a:t>
            </a:r>
            <a:r>
              <a:rPr lang="cs-CZ" altLang="cs-CZ" sz="2000" dirty="0" smtClean="0">
                <a:latin typeface="Calibri" panose="020F0502020204030204" pitchFamily="34" charset="0"/>
              </a:rPr>
              <a:t>. Oxford: Oxford University </a:t>
            </a:r>
            <a:r>
              <a:rPr lang="cs-CZ" altLang="cs-CZ" sz="2000" dirty="0" err="1" smtClean="0">
                <a:latin typeface="Calibri" panose="020F0502020204030204" pitchFamily="34" charset="0"/>
              </a:rPr>
              <a:t>Press</a:t>
            </a:r>
            <a:r>
              <a:rPr lang="cs-CZ" altLang="cs-CZ" sz="2000" dirty="0" smtClean="0">
                <a:latin typeface="Calibri" panose="020F0502020204030204" pitchFamily="34" charset="0"/>
              </a:rPr>
              <a:t>. </a:t>
            </a:r>
          </a:p>
          <a:p>
            <a:pPr eaLnBrk="1" hangingPunct="1">
              <a:buFontTx/>
              <a:buNone/>
            </a:pPr>
            <a:endParaRPr lang="cs-CZ" altLang="cs-CZ" sz="2000" dirty="0" smtClean="0">
              <a:latin typeface="Calibri" panose="020F0502020204030204" pitchFamily="34" charset="0"/>
            </a:endParaRPr>
          </a:p>
          <a:p>
            <a:pPr eaLnBrk="1" hangingPunct="1">
              <a:buFontTx/>
              <a:buNone/>
            </a:pPr>
            <a:endParaRPr lang="cs-CZ" altLang="cs-CZ" sz="2000" dirty="0" smtClean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67585C-1ED0-4B8A-A9DC-B5A321825CEB}" type="slidenum">
              <a:rPr lang="cs-CZ" smtClean="0"/>
              <a:pPr>
                <a:defRPr/>
              </a:pPr>
              <a:t>37</a:t>
            </a:fld>
            <a:endParaRPr lang="cs-CZ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260648"/>
            <a:ext cx="8219256" cy="6337003"/>
          </a:xfrm>
        </p:spPr>
        <p:txBody>
          <a:bodyPr/>
          <a:lstStyle/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cs-CZ" altLang="cs-CZ" sz="2000" b="1" dirty="0" smtClean="0">
                <a:latin typeface="Calibri" panose="020F0502020204030204" pitchFamily="34" charset="0"/>
              </a:rPr>
              <a:t>A) Stanovení cílů, výzkumné otázky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endParaRPr lang="cs-CZ" altLang="cs-CZ" sz="2000" dirty="0" smtClean="0">
              <a:latin typeface="Calibri" panose="020F0502020204030204" pitchFamily="34" charset="0"/>
            </a:endParaRP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altLang="cs-CZ" sz="2000" dirty="0" smtClean="0">
                <a:latin typeface="Calibri" panose="020F0502020204030204" pitchFamily="34" charset="0"/>
              </a:rPr>
              <a:t>Design výzkumu musí vycházet z jasně specifikovaného poznávacího cíle (nestačí téma výzkumu nebo přecházení mezi více neurčitými variantami)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altLang="cs-CZ" sz="2000" u="sng" dirty="0" smtClean="0">
                <a:latin typeface="Calibri" panose="020F0502020204030204" pitchFamily="34" charset="0"/>
              </a:rPr>
              <a:t>Přemýšlíme nad designem výzkumu už při vytvoření cílů výzkumu</a:t>
            </a:r>
            <a:r>
              <a:rPr lang="cs-CZ" altLang="cs-CZ" sz="2000" dirty="0" smtClean="0">
                <a:latin typeface="Calibri" panose="020F0502020204030204" pitchFamily="34" charset="0"/>
              </a:rPr>
              <a:t>.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altLang="cs-CZ" sz="2000" dirty="0" smtClean="0">
                <a:latin typeface="Calibri" panose="020F0502020204030204" pitchFamily="34" charset="0"/>
              </a:rPr>
              <a:t>Design je o předpovídání toho co bude, v úvodní fázi výzkumu je to předběžný plán.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altLang="cs-CZ" sz="2000" dirty="0" smtClean="0">
                <a:latin typeface="Calibri" panose="020F0502020204030204" pitchFamily="34" charset="0"/>
              </a:rPr>
              <a:t>Možná na naše otázky lépe odpoví kvalitativní výzkum.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altLang="cs-CZ" sz="2000" dirty="0" smtClean="0">
                <a:latin typeface="Calibri" panose="020F0502020204030204" pitchFamily="34" charset="0"/>
              </a:rPr>
              <a:t>Do jaké míry musím určit design již na začátku výzkumu?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altLang="cs-CZ" sz="2000" dirty="0" smtClean="0">
                <a:latin typeface="Calibri" panose="020F0502020204030204" pitchFamily="34" charset="0"/>
              </a:rPr>
              <a:t>Cíle musí být meritorně zjistitelné a vyzkoumatelné způsoby, které má výzkumník potenciálně k dispozici (proveditelnost).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endParaRPr lang="cs-CZ" altLang="cs-CZ" sz="2000" dirty="0">
              <a:latin typeface="Calibri" panose="020F0502020204030204" pitchFamily="34" charset="0"/>
            </a:endParaRPr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cs-CZ" altLang="cs-CZ" sz="2000" dirty="0" smtClean="0">
                <a:latin typeface="Calibri" panose="020F0502020204030204" pitchFamily="34" charset="0"/>
              </a:rPr>
              <a:t>„</a:t>
            </a:r>
            <a:r>
              <a:rPr lang="cs-CZ" altLang="cs-CZ" sz="2000" i="1" dirty="0" smtClean="0">
                <a:latin typeface="Calibri" panose="020F0502020204030204" pitchFamily="34" charset="0"/>
              </a:rPr>
              <a:t>Muže stojícího na rohu ulice chrání otevřený deštník před padajícími slony</a:t>
            </a:r>
            <a:r>
              <a:rPr lang="cs-CZ" altLang="cs-CZ" sz="2000" dirty="0" smtClean="0">
                <a:latin typeface="Calibri" panose="020F0502020204030204" pitchFamily="34" charset="0"/>
              </a:rPr>
              <a:t>“.</a:t>
            </a:r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cs-CZ" altLang="cs-CZ" sz="2000" dirty="0" smtClean="0">
                <a:latin typeface="Calibri" panose="020F0502020204030204" pitchFamily="34" charset="0"/>
              </a:rPr>
              <a:t>(Neuman 2007)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endParaRPr lang="cs-CZ" altLang="cs-CZ" sz="2000" dirty="0">
              <a:latin typeface="Calibri" panose="020F0502020204030204" pitchFamily="34" charset="0"/>
            </a:endParaRPr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cs-CZ" altLang="cs-CZ" sz="2000" dirty="0" smtClean="0">
                <a:latin typeface="Calibri" panose="020F0502020204030204" pitchFamily="34" charset="0"/>
              </a:rPr>
              <a:t>Rizika v počáteční fázi výzkumu: 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altLang="cs-CZ" sz="2000" dirty="0" smtClean="0">
                <a:latin typeface="Calibri" panose="020F0502020204030204" pitchFamily="34" charset="0"/>
              </a:rPr>
              <a:t>příliš jednoduché otázky, 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altLang="cs-CZ" sz="2000" dirty="0" smtClean="0">
                <a:latin typeface="Calibri" panose="020F0502020204030204" pitchFamily="34" charset="0"/>
              </a:rPr>
              <a:t>nevyzkoumatelné otázky, 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altLang="cs-CZ" sz="2000" dirty="0" smtClean="0">
                <a:latin typeface="Calibri" panose="020F0502020204030204" pitchFamily="34" charset="0"/>
              </a:rPr>
              <a:t>příliš náročné </a:t>
            </a:r>
            <a:r>
              <a:rPr lang="cs-CZ" altLang="cs-CZ" sz="2000" dirty="0" smtClean="0">
                <a:latin typeface="Calibri" panose="020F0502020204030204" pitchFamily="34" charset="0"/>
              </a:rPr>
              <a:t>otázky (proveditelnost),</a:t>
            </a:r>
            <a:endParaRPr lang="cs-CZ" altLang="cs-CZ" sz="2000" dirty="0" smtClean="0">
              <a:latin typeface="Calibri" panose="020F0502020204030204" pitchFamily="34" charset="0"/>
            </a:endParaRP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altLang="cs-CZ" sz="2000" dirty="0" smtClean="0">
                <a:latin typeface="Calibri" panose="020F0502020204030204" pitchFamily="34" charset="0"/>
              </a:rPr>
              <a:t>vysoká </a:t>
            </a:r>
            <a:r>
              <a:rPr lang="cs-CZ" altLang="cs-CZ" sz="2000" dirty="0">
                <a:latin typeface="Calibri" panose="020F0502020204030204" pitchFamily="34" charset="0"/>
              </a:rPr>
              <a:t>očekávání </a:t>
            </a:r>
            <a:r>
              <a:rPr lang="cs-CZ" altLang="cs-CZ" sz="2000" dirty="0" smtClean="0">
                <a:latin typeface="Calibri" panose="020F0502020204030204" pitchFamily="34" charset="0"/>
              </a:rPr>
              <a:t>o kvantitě a kvalitě zjištění (méně </a:t>
            </a:r>
            <a:r>
              <a:rPr lang="cs-CZ" altLang="cs-CZ" sz="2000" dirty="0">
                <a:latin typeface="Calibri" panose="020F0502020204030204" pitchFamily="34" charset="0"/>
              </a:rPr>
              <a:t>je někdy více</a:t>
            </a:r>
            <a:r>
              <a:rPr lang="cs-CZ" altLang="cs-CZ" sz="2000" dirty="0" smtClean="0">
                <a:latin typeface="Calibri" panose="020F0502020204030204" pitchFamily="34" charset="0"/>
              </a:rPr>
              <a:t>).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endParaRPr lang="cs-CZ" altLang="cs-CZ" sz="2000" dirty="0" smtClean="0">
              <a:latin typeface="Calibri" panose="020F0502020204030204" pitchFamily="34" charset="0"/>
            </a:endParaRP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endParaRPr lang="cs-CZ" altLang="cs-CZ" sz="2000" dirty="0" smtClean="0">
              <a:latin typeface="Calibri" panose="020F0502020204030204" pitchFamily="34" charset="0"/>
            </a:endParaRPr>
          </a:p>
          <a:p>
            <a:pPr marL="609600" indent="-609600" eaLnBrk="1" hangingPunct="1">
              <a:lnSpc>
                <a:spcPct val="80000"/>
              </a:lnSpc>
            </a:pPr>
            <a:endParaRPr lang="cs-CZ" altLang="cs-CZ" sz="2000" dirty="0" smtClean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67585C-1ED0-4B8A-A9DC-B5A321825CEB}" type="slidenum">
              <a:rPr lang="cs-CZ" smtClean="0"/>
              <a:pPr>
                <a:defRPr/>
              </a:pPr>
              <a:t>4</a:t>
            </a:fld>
            <a:endParaRPr lang="cs-CZ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332656"/>
            <a:ext cx="8229600" cy="5793507"/>
          </a:xfrm>
        </p:spPr>
        <p:txBody>
          <a:bodyPr/>
          <a:lstStyle/>
          <a:p>
            <a:pPr marL="609600" indent="-609600" eaLnBrk="1" hangingPunct="1">
              <a:lnSpc>
                <a:spcPct val="80000"/>
              </a:lnSpc>
              <a:buFontTx/>
              <a:buNone/>
            </a:pPr>
            <a:endParaRPr lang="cs-CZ" altLang="cs-CZ" sz="2000" b="1" u="sng" dirty="0" smtClean="0">
              <a:latin typeface="Calibri" panose="020F0502020204030204" pitchFamily="34" charset="0"/>
            </a:endParaRP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cs-CZ" altLang="cs-CZ" sz="2000" b="1" dirty="0" smtClean="0">
                <a:latin typeface="Calibri" panose="020F0502020204030204" pitchFamily="34" charset="0"/>
              </a:rPr>
              <a:t>Typy výzkumu</a:t>
            </a:r>
            <a:r>
              <a:rPr lang="cs-CZ" altLang="cs-CZ" sz="2000" dirty="0" smtClean="0">
                <a:latin typeface="Calibri" panose="020F0502020204030204" pitchFamily="34" charset="0"/>
              </a:rPr>
              <a:t> (</a:t>
            </a:r>
            <a:r>
              <a:rPr lang="cs-CZ" altLang="cs-CZ" sz="2000" dirty="0" err="1" smtClean="0">
                <a:latin typeface="Calibri" panose="020F0502020204030204" pitchFamily="34" charset="0"/>
              </a:rPr>
              <a:t>Singleton</a:t>
            </a:r>
            <a:r>
              <a:rPr lang="cs-CZ" altLang="cs-CZ" sz="2000" dirty="0" smtClean="0">
                <a:latin typeface="Calibri" panose="020F0502020204030204" pitchFamily="34" charset="0"/>
              </a:rPr>
              <a:t> a </a:t>
            </a:r>
            <a:r>
              <a:rPr lang="cs-CZ" altLang="cs-CZ" sz="2000" dirty="0" err="1" smtClean="0">
                <a:latin typeface="Calibri" panose="020F0502020204030204" pitchFamily="34" charset="0"/>
              </a:rPr>
              <a:t>Straits</a:t>
            </a:r>
            <a:r>
              <a:rPr lang="cs-CZ" altLang="cs-CZ" sz="2000" dirty="0" smtClean="0">
                <a:latin typeface="Calibri" panose="020F0502020204030204" pitchFamily="34" charset="0"/>
              </a:rPr>
              <a:t> 1999)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endParaRPr lang="cs-CZ" altLang="cs-CZ" sz="2000" u="sng" dirty="0" smtClean="0">
              <a:latin typeface="Calibri" panose="020F0502020204030204" pitchFamily="34" charset="0"/>
            </a:endParaRPr>
          </a:p>
          <a:p>
            <a:pPr marL="609600" indent="-609600" eaLnBrk="1" hangingPunct="1">
              <a:lnSpc>
                <a:spcPct val="80000"/>
              </a:lnSpc>
              <a:buNone/>
            </a:pPr>
            <a:r>
              <a:rPr lang="cs-CZ" altLang="cs-CZ" sz="2000" dirty="0">
                <a:latin typeface="Calibri" panose="020F0502020204030204" pitchFamily="34" charset="0"/>
              </a:rPr>
              <a:t>Stavba teorie </a:t>
            </a:r>
            <a:r>
              <a:rPr lang="cs-CZ" altLang="cs-CZ" sz="2000" dirty="0" smtClean="0">
                <a:latin typeface="Calibri" panose="020F0502020204030204" pitchFamily="34" charset="0"/>
              </a:rPr>
              <a:t>začíná pozorováním. Různé typy výzkumů: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endParaRPr lang="cs-CZ" altLang="cs-CZ" sz="2000" u="sng" dirty="0" smtClean="0">
              <a:latin typeface="Calibri" panose="020F0502020204030204" pitchFamily="34" charset="0"/>
            </a:endParaRPr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cs-CZ" altLang="cs-CZ" sz="2000" dirty="0" smtClean="0">
                <a:latin typeface="Calibri" panose="020F0502020204030204" pitchFamily="34" charset="0"/>
              </a:rPr>
              <a:t>1) </a:t>
            </a:r>
            <a:r>
              <a:rPr lang="cs-CZ" altLang="cs-CZ" sz="2000" u="sng" dirty="0" smtClean="0">
                <a:latin typeface="Calibri" panose="020F0502020204030204" pitchFamily="34" charset="0"/>
              </a:rPr>
              <a:t>průzkumný</a:t>
            </a:r>
            <a:r>
              <a:rPr lang="cs-CZ" altLang="cs-CZ" sz="2000" dirty="0" smtClean="0">
                <a:latin typeface="Calibri" panose="020F0502020204030204" pitchFamily="34" charset="0"/>
              </a:rPr>
              <a:t> (</a:t>
            </a:r>
            <a:r>
              <a:rPr lang="en-US" altLang="cs-CZ" sz="2000" dirty="0" smtClean="0">
                <a:latin typeface="Calibri" panose="020F0502020204030204" pitchFamily="34" charset="0"/>
              </a:rPr>
              <a:t>exploratory</a:t>
            </a:r>
            <a:r>
              <a:rPr lang="cs-CZ" altLang="cs-CZ" sz="2000" dirty="0" smtClean="0">
                <a:latin typeface="Calibri" panose="020F0502020204030204" pitchFamily="34" charset="0"/>
              </a:rPr>
              <a:t>) 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altLang="cs-CZ" sz="2000" dirty="0" smtClean="0">
                <a:latin typeface="Calibri" panose="020F0502020204030204" pitchFamily="34" charset="0"/>
              </a:rPr>
              <a:t>vhodný pro oblasti, o kterých víme velmi málo 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altLang="cs-CZ" sz="2000" dirty="0" smtClean="0">
                <a:latin typeface="Calibri" panose="020F0502020204030204" pitchFamily="34" charset="0"/>
              </a:rPr>
              <a:t>spíše kvalitativní výzkum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altLang="cs-CZ" sz="2000" dirty="0">
                <a:latin typeface="Calibri" panose="020F0502020204030204" pitchFamily="34" charset="0"/>
              </a:rPr>
              <a:t>o</a:t>
            </a:r>
            <a:r>
              <a:rPr lang="cs-CZ" altLang="cs-CZ" sz="2000" dirty="0" smtClean="0">
                <a:latin typeface="Calibri" panose="020F0502020204030204" pitchFamily="34" charset="0"/>
              </a:rPr>
              <a:t>tevřené otázky nebo možnost jiné odpovědi i v dotazníku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endParaRPr lang="cs-CZ" altLang="cs-CZ" sz="2000" u="sng" dirty="0" smtClean="0">
              <a:latin typeface="Calibri" panose="020F0502020204030204" pitchFamily="34" charset="0"/>
            </a:endParaRP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cs-CZ" altLang="cs-CZ" sz="2000" dirty="0" smtClean="0">
                <a:latin typeface="Calibri" panose="020F0502020204030204" pitchFamily="34" charset="0"/>
              </a:rPr>
              <a:t>2) </a:t>
            </a:r>
            <a:r>
              <a:rPr lang="cs-CZ" altLang="cs-CZ" sz="2000" u="sng" dirty="0" smtClean="0">
                <a:latin typeface="Calibri" panose="020F0502020204030204" pitchFamily="34" charset="0"/>
              </a:rPr>
              <a:t>popisný (</a:t>
            </a:r>
            <a:r>
              <a:rPr lang="en-US" altLang="cs-CZ" sz="2000" u="sng" dirty="0" smtClean="0">
                <a:latin typeface="Calibri" panose="020F0502020204030204" pitchFamily="34" charset="0"/>
              </a:rPr>
              <a:t>descriptive</a:t>
            </a:r>
            <a:r>
              <a:rPr lang="cs-CZ" altLang="cs-CZ" sz="2000" u="sng" dirty="0" smtClean="0">
                <a:latin typeface="Calibri" panose="020F0502020204030204" pitchFamily="34" charset="0"/>
              </a:rPr>
              <a:t>) </a:t>
            </a:r>
            <a:endParaRPr lang="cs-CZ" altLang="cs-CZ" sz="2000" dirty="0" smtClean="0">
              <a:latin typeface="Calibri" panose="020F0502020204030204" pitchFamily="34" charset="0"/>
            </a:endParaRP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altLang="cs-CZ" sz="2000" dirty="0">
                <a:latin typeface="Calibri" panose="020F0502020204030204" pitchFamily="34" charset="0"/>
              </a:rPr>
              <a:t>v</a:t>
            </a:r>
            <a:r>
              <a:rPr lang="cs-CZ" altLang="cs-CZ" sz="2000" dirty="0" smtClean="0">
                <a:latin typeface="Calibri" panose="020F0502020204030204" pitchFamily="34" charset="0"/>
              </a:rPr>
              <a:t>ysoká vstupní strukturace </a:t>
            </a:r>
            <a:r>
              <a:rPr lang="cs-CZ" altLang="cs-CZ" sz="2000" dirty="0">
                <a:latin typeface="Calibri" panose="020F0502020204030204" pitchFamily="34" charset="0"/>
              </a:rPr>
              <a:t>d</a:t>
            </a:r>
            <a:r>
              <a:rPr lang="cs-CZ" altLang="cs-CZ" sz="2000" dirty="0" smtClean="0">
                <a:latin typeface="Calibri" panose="020F0502020204030204" pitchFamily="34" charset="0"/>
              </a:rPr>
              <a:t>at jako základ popisu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altLang="cs-CZ" sz="2000" dirty="0">
                <a:latin typeface="Calibri" panose="020F0502020204030204" pitchFamily="34" charset="0"/>
              </a:rPr>
              <a:t>m</a:t>
            </a:r>
            <a:r>
              <a:rPr lang="cs-CZ" altLang="cs-CZ" sz="2000" dirty="0" smtClean="0">
                <a:latin typeface="Calibri" panose="020F0502020204030204" pitchFamily="34" charset="0"/>
              </a:rPr>
              <a:t>ohu sledovat počty, zastoupení kategorií, míry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altLang="cs-CZ" sz="2000" dirty="0" smtClean="0">
                <a:latin typeface="Calibri" panose="020F0502020204030204" pitchFamily="34" charset="0"/>
              </a:rPr>
              <a:t>Popis je často významný např. z hlediska rozhodování v sociální politice (každoroční měření míry chudoby, sčítání bezdomovců).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altLang="cs-CZ" sz="2000" dirty="0" smtClean="0">
                <a:latin typeface="Calibri" panose="020F0502020204030204" pitchFamily="34" charset="0"/>
              </a:rPr>
              <a:t>Může pomoci překonat zažitá, ale nepodložená očekávání o tom, jak věci jsou.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altLang="cs-CZ" sz="2000" dirty="0" smtClean="0">
                <a:latin typeface="Calibri" panose="020F0502020204030204" pitchFamily="34" charset="0"/>
              </a:rPr>
              <a:t>Dobrá deskripce je základem pro vysvětlující výzkum (např. pozorujeme rozdíly mezi kategoriemi, která stojí za to vysvětlit).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endParaRPr lang="cs-CZ" altLang="cs-CZ" sz="2000" u="sng" dirty="0" smtClean="0">
              <a:latin typeface="Calibri" panose="020F0502020204030204" pitchFamily="34" charset="0"/>
            </a:endParaRP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endParaRPr lang="cs-CZ" altLang="cs-CZ" sz="2000" dirty="0" smtClean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67585C-1ED0-4B8A-A9DC-B5A321825CEB}" type="slidenum">
              <a:rPr lang="cs-CZ" smtClean="0"/>
              <a:pPr>
                <a:defRPr/>
              </a:pPr>
              <a:t>5</a:t>
            </a:fld>
            <a:endParaRPr lang="cs-CZ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332656"/>
            <a:ext cx="8229600" cy="5793507"/>
          </a:xfrm>
        </p:spPr>
        <p:txBody>
          <a:bodyPr/>
          <a:lstStyle/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cs-CZ" altLang="cs-CZ" sz="2000" dirty="0" smtClean="0">
                <a:latin typeface="Calibri" panose="020F0502020204030204" pitchFamily="34" charset="0"/>
              </a:rPr>
              <a:t>3</a:t>
            </a:r>
            <a:r>
              <a:rPr lang="cs-CZ" altLang="cs-CZ" sz="2000" dirty="0">
                <a:latin typeface="Calibri" panose="020F0502020204030204" pitchFamily="34" charset="0"/>
              </a:rPr>
              <a:t>) </a:t>
            </a:r>
            <a:r>
              <a:rPr lang="cs-CZ" altLang="cs-CZ" sz="2000" u="sng" dirty="0">
                <a:latin typeface="Calibri" panose="020F0502020204030204" pitchFamily="34" charset="0"/>
              </a:rPr>
              <a:t>vysvětlující (</a:t>
            </a:r>
            <a:r>
              <a:rPr lang="en-US" altLang="cs-CZ" sz="2000" u="sng" dirty="0">
                <a:latin typeface="Calibri" panose="020F0502020204030204" pitchFamily="34" charset="0"/>
              </a:rPr>
              <a:t>explanatory</a:t>
            </a:r>
            <a:r>
              <a:rPr lang="cs-CZ" altLang="cs-CZ" sz="2000" u="sng" dirty="0">
                <a:latin typeface="Calibri" panose="020F0502020204030204" pitchFamily="34" charset="0"/>
              </a:rPr>
              <a:t>)</a:t>
            </a:r>
            <a:endParaRPr lang="cs-CZ" altLang="cs-CZ" sz="2000" dirty="0">
              <a:latin typeface="Calibri" panose="020F0502020204030204" pitchFamily="34" charset="0"/>
            </a:endParaRP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altLang="cs-CZ" sz="2000" dirty="0">
                <a:latin typeface="Calibri" panose="020F0502020204030204" pitchFamily="34" charset="0"/>
              </a:rPr>
              <a:t>Zaměřuje se na otázku proč.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altLang="cs-CZ" sz="2000" dirty="0">
                <a:latin typeface="Calibri" panose="020F0502020204030204" pitchFamily="34" charset="0"/>
              </a:rPr>
              <a:t>Ověřování (testování) teorie </a:t>
            </a:r>
            <a:r>
              <a:rPr lang="cs-CZ" altLang="cs-CZ" sz="2000" dirty="0" smtClean="0">
                <a:latin typeface="Calibri" panose="020F0502020204030204" pitchFamily="34" charset="0"/>
              </a:rPr>
              <a:t>– </a:t>
            </a:r>
            <a:r>
              <a:rPr lang="cs-CZ" altLang="cs-CZ" sz="2000" dirty="0">
                <a:latin typeface="Calibri" panose="020F0502020204030204" pitchFamily="34" charset="0"/>
              </a:rPr>
              <a:t>začíná teorií, která určuje, co budeme pozorovat. Teorie či hypotéza musí být testovatelná. Jsme kritičtí a testujeme také alternativní hypotézy.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altLang="cs-CZ" sz="2000" dirty="0">
                <a:latin typeface="Calibri" panose="020F0502020204030204" pitchFamily="34" charset="0"/>
              </a:rPr>
              <a:t>K vysvětlení v kvantitativním výzkumu zpravidla hledáme souvislost mezi proměnnými (můžeme předpokládat kauzalitu).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altLang="cs-CZ" sz="2000" dirty="0">
                <a:latin typeface="Calibri" panose="020F0502020204030204" pitchFamily="34" charset="0"/>
              </a:rPr>
              <a:t>Ne vždy ale nalezená souvislost říká dostatek informací o existenci nebo směru vztahu.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endParaRPr lang="cs-CZ" altLang="cs-CZ" sz="2000" u="sng" dirty="0" smtClean="0">
              <a:latin typeface="Calibri" panose="020F0502020204030204" pitchFamily="34" charset="0"/>
            </a:endParaRPr>
          </a:p>
          <a:p>
            <a:pPr marL="0" indent="0" eaLnBrk="1" hangingPunct="1">
              <a:lnSpc>
                <a:spcPct val="80000"/>
              </a:lnSpc>
              <a:buNone/>
            </a:pPr>
            <a:endParaRPr lang="cs-CZ" altLang="cs-CZ" sz="2000" dirty="0" smtClean="0">
              <a:latin typeface="Calibri" panose="020F0502020204030204" pitchFamily="34" charset="0"/>
            </a:endParaRPr>
          </a:p>
          <a:p>
            <a:pPr marL="0" indent="0" eaLnBrk="1" hangingPunct="1">
              <a:lnSpc>
                <a:spcPct val="80000"/>
              </a:lnSpc>
              <a:buNone/>
            </a:pPr>
            <a:endParaRPr lang="cs-CZ" altLang="cs-CZ" sz="2000" dirty="0" smtClean="0">
              <a:latin typeface="Calibri" panose="020F0502020204030204" pitchFamily="34" charset="0"/>
            </a:endParaRPr>
          </a:p>
          <a:p>
            <a:pPr eaLnBrk="1" hangingPunct="1"/>
            <a:endParaRPr lang="cs-CZ" sz="2000" dirty="0"/>
          </a:p>
          <a:p>
            <a:pPr marL="0" indent="0" eaLnBrk="1" hangingPunct="1">
              <a:lnSpc>
                <a:spcPct val="80000"/>
              </a:lnSpc>
              <a:buNone/>
            </a:pPr>
            <a:endParaRPr lang="cs-CZ" altLang="cs-CZ" sz="2000" dirty="0" smtClean="0">
              <a:latin typeface="Calibri" panose="020F0502020204030204" pitchFamily="34" charset="0"/>
            </a:endParaRP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endParaRPr lang="cs-CZ" altLang="cs-CZ" sz="2000" dirty="0" smtClean="0">
              <a:latin typeface="Calibri" panose="020F0502020204030204" pitchFamily="34" charset="0"/>
            </a:endParaRP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endParaRPr lang="cs-CZ" altLang="cs-CZ" sz="2000" dirty="0" smtClean="0">
              <a:latin typeface="Calibri" panose="020F0502020204030204" pitchFamily="34" charset="0"/>
            </a:endParaRP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endParaRPr lang="cs-CZ" altLang="cs-CZ" sz="2000" i="1" dirty="0" smtClean="0">
              <a:latin typeface="Calibri" panose="020F0502020204030204" pitchFamily="34" charset="0"/>
            </a:endParaRP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endParaRPr lang="cs-CZ" altLang="cs-CZ" sz="2000" i="1" dirty="0">
              <a:latin typeface="Calibri" panose="020F0502020204030204" pitchFamily="34" charset="0"/>
            </a:endParaRP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endParaRPr lang="cs-CZ" altLang="cs-CZ" sz="2000" i="1" dirty="0" smtClean="0">
              <a:latin typeface="Calibri" panose="020F0502020204030204" pitchFamily="34" charset="0"/>
            </a:endParaRP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endParaRPr lang="cs-CZ" altLang="cs-CZ" sz="2000" dirty="0" smtClean="0">
              <a:latin typeface="Calibri" panose="020F0502020204030204" pitchFamily="34" charset="0"/>
            </a:endParaRP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endParaRPr lang="cs-CZ" altLang="cs-CZ" sz="2000" i="1" dirty="0" smtClean="0">
              <a:latin typeface="Calibri" panose="020F0502020204030204" pitchFamily="34" charset="0"/>
            </a:endParaRP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endParaRPr lang="cs-CZ" altLang="cs-CZ" sz="2000" dirty="0">
              <a:latin typeface="Calibri" panose="020F0502020204030204" pitchFamily="34" charset="0"/>
            </a:endParaRPr>
          </a:p>
          <a:p>
            <a:pPr marL="0" indent="0" eaLnBrk="1" hangingPunct="1">
              <a:lnSpc>
                <a:spcPct val="80000"/>
              </a:lnSpc>
              <a:buNone/>
            </a:pPr>
            <a:endParaRPr lang="cs-CZ" altLang="cs-CZ" sz="2000" dirty="0" smtClean="0">
              <a:latin typeface="Calibri" panose="020F0502020204030204" pitchFamily="34" charset="0"/>
            </a:endParaRP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endParaRPr lang="cs-CZ" altLang="cs-CZ" sz="2000" dirty="0" smtClean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67585C-1ED0-4B8A-A9DC-B5A321825CEB}" type="slidenum">
              <a:rPr lang="cs-CZ" smtClean="0"/>
              <a:pPr>
                <a:defRPr/>
              </a:pPr>
              <a:t>6</a:t>
            </a:fld>
            <a:endParaRPr lang="cs-CZ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6411689"/>
              </p:ext>
            </p:extLst>
          </p:nvPr>
        </p:nvGraphicFramePr>
        <p:xfrm>
          <a:off x="611560" y="2924944"/>
          <a:ext cx="7560840" cy="3784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4968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 rowSpan="2">
                  <a:txBody>
                    <a:bodyPr/>
                    <a:lstStyle/>
                    <a:p>
                      <a:r>
                        <a:rPr lang="cs-CZ" sz="2000" dirty="0" smtClean="0">
                          <a:latin typeface="Calibri" panose="020F0502020204030204" pitchFamily="34" charset="0"/>
                        </a:rPr>
                        <a:t>Wilhelm </a:t>
                      </a:r>
                      <a:r>
                        <a:rPr lang="cs-CZ" sz="2000" dirty="0" err="1" smtClean="0">
                          <a:latin typeface="Calibri" panose="020F0502020204030204" pitchFamily="34" charset="0"/>
                        </a:rPr>
                        <a:t>Windelband</a:t>
                      </a:r>
                      <a:r>
                        <a:rPr lang="cs-CZ" sz="2000" dirty="0" smtClean="0">
                          <a:latin typeface="Calibri" panose="020F0502020204030204" pitchFamily="34" charset="0"/>
                        </a:rPr>
                        <a:t> (1894)</a:t>
                      </a:r>
                      <a:endParaRPr lang="cs-CZ" sz="20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altLang="cs-CZ" sz="2000" b="0" i="1" dirty="0" err="1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Nomothetické</a:t>
                      </a:r>
                      <a:r>
                        <a:rPr lang="cs-CZ" altLang="cs-CZ" sz="2000" b="0" i="1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 vysvětlení</a:t>
                      </a:r>
                      <a:endParaRPr lang="cs-CZ" sz="20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altLang="cs-CZ" sz="2000" b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málo faktorů u více (mnoha) </a:t>
                      </a:r>
                      <a:r>
                        <a:rPr lang="cs-CZ" altLang="cs-CZ" sz="2000" b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případů → obecná pravidla</a:t>
                      </a:r>
                      <a:endParaRPr lang="cs-CZ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altLang="cs-CZ" sz="2000" b="0" i="1" dirty="0" err="1" smtClean="0">
                          <a:latin typeface="Calibri" panose="020F0502020204030204" pitchFamily="34" charset="0"/>
                        </a:rPr>
                        <a:t>Idiographické</a:t>
                      </a:r>
                      <a:r>
                        <a:rPr lang="cs-CZ" altLang="cs-CZ" sz="2000" b="0" i="1" dirty="0" smtClean="0">
                          <a:latin typeface="Calibri" panose="020F0502020204030204" pitchFamily="34" charset="0"/>
                        </a:rPr>
                        <a:t> vysvětlení</a:t>
                      </a:r>
                      <a:endParaRPr lang="cs-CZ" sz="2000" b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altLang="cs-CZ" sz="2000" dirty="0" smtClean="0">
                          <a:latin typeface="Calibri" panose="020F0502020204030204" pitchFamily="34" charset="0"/>
                        </a:rPr>
                        <a:t>pokud možno všechny faktory u jediného případu</a:t>
                      </a:r>
                      <a:endParaRPr lang="cs-CZ" sz="2000" b="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 rowSpan="2">
                  <a:txBody>
                    <a:bodyPr/>
                    <a:lstStyle/>
                    <a:p>
                      <a:r>
                        <a:rPr lang="cs-CZ" sz="2000" dirty="0" smtClean="0">
                          <a:latin typeface="Calibri" panose="020F0502020204030204" pitchFamily="34" charset="0"/>
                        </a:rPr>
                        <a:t>George a </a:t>
                      </a:r>
                      <a:r>
                        <a:rPr lang="cs-CZ" sz="2000" dirty="0" err="1" smtClean="0">
                          <a:latin typeface="Calibri" panose="020F0502020204030204" pitchFamily="34" charset="0"/>
                        </a:rPr>
                        <a:t>Bennett</a:t>
                      </a:r>
                      <a:r>
                        <a:rPr lang="cs-CZ" sz="2000" baseline="0" dirty="0" smtClean="0">
                          <a:latin typeface="Calibri" panose="020F0502020204030204" pitchFamily="34" charset="0"/>
                        </a:rPr>
                        <a:t> (1997)</a:t>
                      </a:r>
                      <a:endParaRPr lang="cs-CZ" sz="20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0" i="1" dirty="0" err="1" smtClean="0">
                          <a:latin typeface="Calibri" panose="020F0502020204030204" pitchFamily="34" charset="0"/>
                        </a:rPr>
                        <a:t>Factor</a:t>
                      </a:r>
                      <a:r>
                        <a:rPr lang="cs-CZ" sz="2000" b="0" i="1" baseline="0" dirty="0" smtClean="0"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cs-CZ" sz="2000" b="0" i="1" baseline="0" dirty="0" err="1" smtClean="0">
                          <a:latin typeface="Calibri" panose="020F0502020204030204" pitchFamily="34" charset="0"/>
                        </a:rPr>
                        <a:t>centric</a:t>
                      </a:r>
                      <a:endParaRPr lang="cs-CZ" sz="2000" b="0" i="1" dirty="0" smtClean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dirty="0" smtClean="0">
                          <a:latin typeface="Calibri" panose="020F0502020204030204" pitchFamily="34" charset="0"/>
                        </a:rPr>
                        <a:t>Jde</a:t>
                      </a:r>
                      <a:r>
                        <a:rPr lang="cs-CZ" sz="2000" baseline="0" dirty="0" smtClean="0">
                          <a:latin typeface="Calibri" panose="020F0502020204030204" pitchFamily="34" charset="0"/>
                        </a:rPr>
                        <a:t> nám o jeden či několik klíčových faktorů (nakolik tyto působí na závislou proměnnou)</a:t>
                      </a:r>
                      <a:endParaRPr lang="cs-CZ" sz="2000" dirty="0" smtClean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i="1" dirty="0" err="1" smtClean="0">
                          <a:latin typeface="Calibri" panose="020F0502020204030204" pitchFamily="34" charset="0"/>
                        </a:rPr>
                        <a:t>Outcome</a:t>
                      </a:r>
                      <a:r>
                        <a:rPr lang="cs-CZ" sz="2000" i="1" baseline="0" dirty="0" smtClean="0"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cs-CZ" sz="2000" i="1" baseline="0" dirty="0" err="1" smtClean="0">
                          <a:latin typeface="Calibri" panose="020F0502020204030204" pitchFamily="34" charset="0"/>
                        </a:rPr>
                        <a:t>centric</a:t>
                      </a:r>
                      <a:endParaRPr lang="cs-CZ" sz="2000" i="1" dirty="0" smtClean="0">
                        <a:latin typeface="Calibri" panose="020F0502020204030204" pitchFamily="34" charset="0"/>
                      </a:endParaRPr>
                    </a:p>
                    <a:p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dirty="0" smtClean="0">
                          <a:latin typeface="Calibri" panose="020F0502020204030204" pitchFamily="34" charset="0"/>
                        </a:rPr>
                        <a:t>Jde nám o vysvětlení</a:t>
                      </a:r>
                      <a:r>
                        <a:rPr lang="cs-CZ" sz="2000" baseline="0" dirty="0" smtClean="0">
                          <a:latin typeface="Calibri" panose="020F0502020204030204" pitchFamily="34" charset="0"/>
                        </a:rPr>
                        <a:t> závislé proměnné (co vše má vliv na závislou proměnnou)</a:t>
                      </a:r>
                      <a:endParaRPr lang="cs-CZ" sz="2000" dirty="0" smtClean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168614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404664"/>
            <a:ext cx="8229600" cy="5721499"/>
          </a:xfrm>
        </p:spPr>
        <p:txBody>
          <a:bodyPr/>
          <a:lstStyle/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cs-CZ" altLang="cs-CZ" sz="2000" b="1" dirty="0" smtClean="0">
                <a:latin typeface="Calibri" panose="020F0502020204030204" pitchFamily="34" charset="0"/>
              </a:rPr>
              <a:t>B) Definice základních pojmů, konceptualizace a operacionalizace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endParaRPr lang="cs-CZ" altLang="cs-CZ" sz="2000" b="1" dirty="0" smtClean="0">
              <a:latin typeface="Calibri" panose="020F0502020204030204" pitchFamily="34" charset="0"/>
            </a:endParaRPr>
          </a:p>
          <a:p>
            <a:pPr marL="609600" indent="-609600" eaLnBrk="1" hangingPunct="1">
              <a:lnSpc>
                <a:spcPct val="80000"/>
              </a:lnSpc>
            </a:pPr>
            <a:r>
              <a:rPr lang="cs-CZ" altLang="cs-CZ" sz="2000" dirty="0" smtClean="0">
                <a:latin typeface="Calibri" panose="020F0502020204030204" pitchFamily="34" charset="0"/>
              </a:rPr>
              <a:t>Odpovídá na </a:t>
            </a:r>
            <a:r>
              <a:rPr lang="cs-CZ" altLang="cs-CZ" sz="2000" u="sng" dirty="0" smtClean="0">
                <a:latin typeface="Calibri" panose="020F0502020204030204" pitchFamily="34" charset="0"/>
              </a:rPr>
              <a:t>otázku, co chceme zkoumat</a:t>
            </a:r>
            <a:r>
              <a:rPr lang="cs-CZ" altLang="cs-CZ" sz="2000" dirty="0">
                <a:latin typeface="Calibri" panose="020F0502020204030204" pitchFamily="34" charset="0"/>
              </a:rPr>
              <a:t> </a:t>
            </a:r>
            <a:r>
              <a:rPr lang="cs-CZ" altLang="cs-CZ" sz="2000" dirty="0" smtClean="0">
                <a:latin typeface="Calibri" panose="020F0502020204030204" pitchFamily="34" charset="0"/>
              </a:rPr>
              <a:t>(součástí </a:t>
            </a:r>
            <a:r>
              <a:rPr lang="cs-CZ" altLang="cs-CZ" sz="2000" dirty="0">
                <a:latin typeface="Calibri" panose="020F0502020204030204" pitchFamily="34" charset="0"/>
              </a:rPr>
              <a:t>designu je jasný </a:t>
            </a:r>
            <a:r>
              <a:rPr lang="cs-CZ" altLang="cs-CZ" sz="2000" dirty="0" smtClean="0">
                <a:latin typeface="Calibri" panose="020F0502020204030204" pitchFamily="34" charset="0"/>
              </a:rPr>
              <a:t>plán).</a:t>
            </a:r>
            <a:endParaRPr lang="cs-CZ" altLang="cs-CZ" sz="2000" u="sng" dirty="0">
              <a:latin typeface="Calibri" panose="020F0502020204030204" pitchFamily="34" charset="0"/>
            </a:endParaRPr>
          </a:p>
          <a:p>
            <a:pPr marL="609600" indent="-609600" eaLnBrk="1" hangingPunct="1">
              <a:lnSpc>
                <a:spcPct val="80000"/>
              </a:lnSpc>
            </a:pPr>
            <a:r>
              <a:rPr lang="cs-CZ" altLang="cs-CZ" sz="2000" dirty="0" smtClean="0">
                <a:latin typeface="Calibri" panose="020F0502020204030204" pitchFamily="34" charset="0"/>
              </a:rPr>
              <a:t>Konceptualizace specifikuje </a:t>
            </a:r>
            <a:r>
              <a:rPr lang="cs-CZ" altLang="cs-CZ" sz="2000" u="sng" dirty="0" smtClean="0">
                <a:latin typeface="Calibri" panose="020F0502020204030204" pitchFamily="34" charset="0"/>
              </a:rPr>
              <a:t>smysl/význam konceptů</a:t>
            </a:r>
            <a:r>
              <a:rPr lang="cs-CZ" altLang="cs-CZ" sz="2000" dirty="0" smtClean="0">
                <a:latin typeface="Calibri" panose="020F0502020204030204" pitchFamily="34" charset="0"/>
              </a:rPr>
              <a:t> a proměnných, které </a:t>
            </a:r>
            <a:r>
              <a:rPr lang="cs-CZ" altLang="cs-CZ" sz="2000" dirty="0">
                <a:latin typeface="Calibri" panose="020F0502020204030204" pitchFamily="34" charset="0"/>
              </a:rPr>
              <a:t>studujeme (</a:t>
            </a:r>
            <a:r>
              <a:rPr lang="cs-CZ" altLang="cs-CZ" sz="2000" dirty="0" err="1">
                <a:latin typeface="Calibri" panose="020F0502020204030204" pitchFamily="34" charset="0"/>
              </a:rPr>
              <a:t>Babbie</a:t>
            </a:r>
            <a:r>
              <a:rPr lang="cs-CZ" altLang="cs-CZ" sz="2000" dirty="0">
                <a:latin typeface="Calibri" panose="020F0502020204030204" pitchFamily="34" charset="0"/>
              </a:rPr>
              <a:t> 2010</a:t>
            </a:r>
            <a:r>
              <a:rPr lang="cs-CZ" altLang="cs-CZ" sz="2000" dirty="0" smtClean="0">
                <a:latin typeface="Calibri" panose="020F0502020204030204" pitchFamily="34" charset="0"/>
              </a:rPr>
              <a:t>).</a:t>
            </a:r>
          </a:p>
          <a:p>
            <a:pPr marL="609600" indent="-609600" eaLnBrk="1" hangingPunct="1">
              <a:lnSpc>
                <a:spcPct val="80000"/>
              </a:lnSpc>
            </a:pPr>
            <a:r>
              <a:rPr lang="cs-CZ" altLang="cs-CZ" sz="2000" dirty="0" smtClean="0">
                <a:latin typeface="Calibri" panose="020F0502020204030204" pitchFamily="34" charset="0"/>
              </a:rPr>
              <a:t>Od konceptu ke konstruktu a operační definici (Black</a:t>
            </a:r>
            <a:r>
              <a:rPr lang="cs-CZ" altLang="cs-CZ" sz="2000" dirty="0">
                <a:latin typeface="Calibri" panose="020F0502020204030204" pitchFamily="34" charset="0"/>
              </a:rPr>
              <a:t>) </a:t>
            </a:r>
          </a:p>
          <a:p>
            <a:pPr marL="609600" indent="-609600" eaLnBrk="1" hangingPunct="1">
              <a:lnSpc>
                <a:spcPct val="80000"/>
              </a:lnSpc>
            </a:pPr>
            <a:r>
              <a:rPr lang="cs-CZ" altLang="cs-CZ" sz="2000" dirty="0" smtClean="0">
                <a:latin typeface="Calibri" panose="020F0502020204030204" pitchFamily="34" charset="0"/>
              </a:rPr>
              <a:t>(a) </a:t>
            </a:r>
            <a:r>
              <a:rPr lang="cs-CZ" altLang="cs-CZ" sz="2000" u="sng" dirty="0" smtClean="0">
                <a:latin typeface="Calibri" panose="020F0502020204030204" pitchFamily="34" charset="0"/>
              </a:rPr>
              <a:t>cílem je jednoznačné </a:t>
            </a:r>
            <a:r>
              <a:rPr lang="cs-CZ" altLang="cs-CZ" sz="2000" u="sng" dirty="0">
                <a:latin typeface="Calibri" panose="020F0502020204030204" pitchFamily="34" charset="0"/>
              </a:rPr>
              <a:t>vymezení </a:t>
            </a:r>
            <a:r>
              <a:rPr lang="cs-CZ" altLang="cs-CZ" sz="2000" u="sng" dirty="0" smtClean="0">
                <a:latin typeface="Calibri" panose="020F0502020204030204" pitchFamily="34" charset="0"/>
              </a:rPr>
              <a:t>– definice</a:t>
            </a:r>
            <a:r>
              <a:rPr lang="cs-CZ" altLang="cs-CZ" sz="2000" dirty="0" smtClean="0">
                <a:latin typeface="Calibri" panose="020F0502020204030204" pitchFamily="34" charset="0"/>
              </a:rPr>
              <a:t> </a:t>
            </a:r>
            <a:r>
              <a:rPr lang="cs-CZ" altLang="cs-CZ" sz="2000" dirty="0">
                <a:latin typeface="Calibri" panose="020F0502020204030204" pitchFamily="34" charset="0"/>
              </a:rPr>
              <a:t>základních pojmů (konceptů</a:t>
            </a:r>
            <a:r>
              <a:rPr lang="cs-CZ" altLang="cs-CZ" sz="2000" dirty="0" smtClean="0">
                <a:latin typeface="Calibri" panose="020F0502020204030204" pitchFamily="34" charset="0"/>
              </a:rPr>
              <a:t>), které mohou být chápány různě (jak to chápu já). </a:t>
            </a:r>
          </a:p>
          <a:p>
            <a:pPr marL="609600" indent="-609600" eaLnBrk="1" hangingPunct="1">
              <a:lnSpc>
                <a:spcPct val="80000"/>
              </a:lnSpc>
            </a:pPr>
            <a:r>
              <a:rPr lang="cs-CZ" altLang="cs-CZ" sz="2000" dirty="0" smtClean="0">
                <a:latin typeface="Calibri" panose="020F0502020204030204" pitchFamily="34" charset="0"/>
              </a:rPr>
              <a:t>(b) cílem je zpřesnění silně abstraktních konceptů = </a:t>
            </a:r>
            <a:r>
              <a:rPr lang="cs-CZ" altLang="cs-CZ" sz="2000" u="sng" dirty="0" smtClean="0">
                <a:latin typeface="Calibri" panose="020F0502020204030204" pitchFamily="34" charset="0"/>
              </a:rPr>
              <a:t>dimenze či aspekty konceptu, problému</a:t>
            </a:r>
            <a:endParaRPr lang="cs-CZ" altLang="cs-CZ" sz="2000" u="sng" dirty="0">
              <a:latin typeface="Calibri" panose="020F0502020204030204" pitchFamily="34" charset="0"/>
            </a:endParaRPr>
          </a:p>
          <a:p>
            <a:pPr marL="609600" indent="-609600" eaLnBrk="1" hangingPunct="1">
              <a:lnSpc>
                <a:spcPct val="80000"/>
              </a:lnSpc>
            </a:pPr>
            <a:r>
              <a:rPr lang="cs-CZ" altLang="cs-CZ" sz="2000" dirty="0" smtClean="0">
                <a:latin typeface="Calibri" panose="020F0502020204030204" pitchFamily="34" charset="0"/>
              </a:rPr>
              <a:t>(c) vymezení </a:t>
            </a:r>
            <a:r>
              <a:rPr lang="cs-CZ" altLang="cs-CZ" sz="2000" u="sng" dirty="0" smtClean="0">
                <a:latin typeface="Calibri" panose="020F0502020204030204" pitchFamily="34" charset="0"/>
              </a:rPr>
              <a:t>očekávaných vztahů mezi koncepty</a:t>
            </a:r>
          </a:p>
          <a:p>
            <a:pPr marL="609600" indent="-609600" eaLnBrk="1" hangingPunct="1">
              <a:lnSpc>
                <a:spcPct val="80000"/>
              </a:lnSpc>
            </a:pPr>
            <a:r>
              <a:rPr lang="cs-CZ" altLang="cs-CZ" sz="2000" dirty="0" smtClean="0">
                <a:latin typeface="Calibri" panose="020F0502020204030204" pitchFamily="34" charset="0"/>
              </a:rPr>
              <a:t>= konceptualizace. </a:t>
            </a:r>
          </a:p>
          <a:p>
            <a:pPr marL="609600" indent="-609600" eaLnBrk="1" hangingPunct="1">
              <a:lnSpc>
                <a:spcPct val="80000"/>
              </a:lnSpc>
            </a:pPr>
            <a:r>
              <a:rPr lang="cs-CZ" altLang="cs-CZ" sz="2000" dirty="0" smtClean="0">
                <a:latin typeface="Calibri" panose="020F0502020204030204" pitchFamily="34" charset="0"/>
              </a:rPr>
              <a:t>je </a:t>
            </a:r>
            <a:r>
              <a:rPr lang="cs-CZ" altLang="cs-CZ" sz="2000" dirty="0">
                <a:latin typeface="Calibri" panose="020F0502020204030204" pitchFamily="34" charset="0"/>
              </a:rPr>
              <a:t>zpravidla založená na literatuře dostupné k tématu, různé přístupy se mohou zaměřovat na různé aspekty, předchozí výzkumy na stejné </a:t>
            </a:r>
            <a:r>
              <a:rPr lang="cs-CZ" altLang="cs-CZ" sz="2000" dirty="0" smtClean="0">
                <a:latin typeface="Calibri" panose="020F0502020204030204" pitchFamily="34" charset="0"/>
              </a:rPr>
              <a:t>téma…navázat na předchozí výzkum, nedělat to samé, pokud nechci (</a:t>
            </a:r>
            <a:r>
              <a:rPr lang="cs-CZ" altLang="cs-CZ" sz="2000" dirty="0" err="1" smtClean="0">
                <a:latin typeface="Calibri" panose="020F0502020204030204" pitchFamily="34" charset="0"/>
              </a:rPr>
              <a:t>Marczyk</a:t>
            </a:r>
            <a:r>
              <a:rPr lang="cs-CZ" altLang="cs-CZ" sz="2000" dirty="0" smtClean="0">
                <a:latin typeface="Calibri" panose="020F0502020204030204" pitchFamily="34" charset="0"/>
              </a:rPr>
              <a:t> et al. 2005)</a:t>
            </a:r>
            <a:endParaRPr lang="cs-CZ" altLang="cs-CZ" sz="2000" dirty="0">
              <a:latin typeface="Calibri" panose="020F0502020204030204" pitchFamily="34" charset="0"/>
            </a:endParaRPr>
          </a:p>
          <a:p>
            <a:pPr marL="609600" indent="-609600" eaLnBrk="1" hangingPunct="1">
              <a:lnSpc>
                <a:spcPct val="80000"/>
              </a:lnSpc>
            </a:pPr>
            <a:r>
              <a:rPr lang="cs-CZ" altLang="cs-CZ" sz="2000" dirty="0" smtClean="0">
                <a:latin typeface="Calibri" panose="020F0502020204030204" pitchFamily="34" charset="0"/>
              </a:rPr>
              <a:t>může vést k tvorbě konceptuálního schématu, </a:t>
            </a:r>
            <a:r>
              <a:rPr lang="cs-CZ" altLang="cs-CZ" sz="2000" u="sng" dirty="0" smtClean="0">
                <a:latin typeface="Calibri" panose="020F0502020204030204" pitchFamily="34" charset="0"/>
              </a:rPr>
              <a:t>konceptuálního rámce</a:t>
            </a:r>
            <a:r>
              <a:rPr lang="cs-CZ" altLang="cs-CZ" sz="2000" dirty="0" smtClean="0">
                <a:latin typeface="Calibri" panose="020F0502020204030204" pitchFamily="34" charset="0"/>
              </a:rPr>
              <a:t> (teoreticky vymezené představě o problému). V teoreticko-empirické rovině to může představovat model.</a:t>
            </a:r>
          </a:p>
          <a:p>
            <a:pPr marL="609600" indent="-609600" eaLnBrk="1" hangingPunct="1">
              <a:lnSpc>
                <a:spcPct val="80000"/>
              </a:lnSpc>
            </a:pPr>
            <a:r>
              <a:rPr lang="cs-CZ" altLang="cs-CZ" sz="2000" dirty="0">
                <a:latin typeface="Calibri" panose="020F0502020204030204" pitchFamily="34" charset="0"/>
              </a:rPr>
              <a:t>m</a:t>
            </a:r>
            <a:r>
              <a:rPr lang="cs-CZ" altLang="cs-CZ" sz="2000" dirty="0" smtClean="0">
                <a:latin typeface="Calibri" panose="020F0502020204030204" pitchFamily="34" charset="0"/>
              </a:rPr>
              <a:t>ůžeme potřebovat také data, která s naším problémem zdánlivě nesouvisejí (testování alternativních hypotéz)</a:t>
            </a:r>
            <a:endParaRPr lang="cs-CZ" altLang="cs-CZ" sz="2000" dirty="0" smtClean="0"/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endParaRPr lang="cs-CZ" altLang="cs-CZ" sz="1200" dirty="0" smtClean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67585C-1ED0-4B8A-A9DC-B5A321825CEB}" type="slidenum">
              <a:rPr lang="cs-CZ" smtClean="0"/>
              <a:pPr>
                <a:defRPr/>
              </a:pPr>
              <a:t>7</a:t>
            </a:fld>
            <a:endParaRPr lang="cs-CZ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92696"/>
            <a:ext cx="8229600" cy="5433467"/>
          </a:xfrm>
        </p:spPr>
        <p:txBody>
          <a:bodyPr/>
          <a:lstStyle/>
          <a:p>
            <a:pPr marL="0" indent="0" eaLnBrk="1" hangingPunct="1">
              <a:lnSpc>
                <a:spcPct val="80000"/>
              </a:lnSpc>
              <a:buNone/>
            </a:pPr>
            <a:endParaRPr lang="cs-CZ" altLang="cs-CZ" sz="2000" dirty="0" smtClean="0">
              <a:latin typeface="Calibri" panose="020F0502020204030204" pitchFamily="34" charset="0"/>
            </a:endParaRPr>
          </a:p>
          <a:p>
            <a:pPr marL="609600" indent="-609600" eaLnBrk="1" hangingPunct="1">
              <a:lnSpc>
                <a:spcPct val="80000"/>
              </a:lnSpc>
            </a:pPr>
            <a:r>
              <a:rPr lang="cs-CZ" altLang="cs-CZ" sz="2000" dirty="0" smtClean="0">
                <a:latin typeface="Calibri" panose="020F0502020204030204" pitchFamily="34" charset="0"/>
              </a:rPr>
              <a:t>Operacionalizace </a:t>
            </a:r>
            <a:r>
              <a:rPr lang="cs-CZ" altLang="cs-CZ" sz="2000" dirty="0">
                <a:latin typeface="Calibri" panose="020F0502020204030204" pitchFamily="34" charset="0"/>
              </a:rPr>
              <a:t>říká, jak </a:t>
            </a:r>
            <a:r>
              <a:rPr lang="cs-CZ" altLang="cs-CZ" sz="2000" u="sng" dirty="0">
                <a:latin typeface="Calibri" panose="020F0502020204030204" pitchFamily="34" charset="0"/>
              </a:rPr>
              <a:t>budeme měřit proměnné</a:t>
            </a:r>
            <a:r>
              <a:rPr lang="cs-CZ" altLang="cs-CZ" sz="2000" dirty="0">
                <a:latin typeface="Calibri" panose="020F0502020204030204" pitchFamily="34" charset="0"/>
              </a:rPr>
              <a:t>, které studujeme (</a:t>
            </a:r>
            <a:r>
              <a:rPr lang="cs-CZ" altLang="cs-CZ" sz="2000" dirty="0" err="1">
                <a:latin typeface="Calibri" panose="020F0502020204030204" pitchFamily="34" charset="0"/>
              </a:rPr>
              <a:t>Babbie</a:t>
            </a:r>
            <a:r>
              <a:rPr lang="cs-CZ" altLang="cs-CZ" sz="2000" dirty="0">
                <a:latin typeface="Calibri" panose="020F0502020204030204" pitchFamily="34" charset="0"/>
              </a:rPr>
              <a:t> 2010).</a:t>
            </a:r>
            <a:endParaRPr lang="cs-CZ" altLang="cs-CZ" sz="2000" dirty="0" smtClean="0">
              <a:latin typeface="Calibri" panose="020F0502020204030204" pitchFamily="34" charset="0"/>
            </a:endParaRPr>
          </a:p>
          <a:p>
            <a:pPr marL="609600" indent="-609600" eaLnBrk="1" hangingPunct="1">
              <a:lnSpc>
                <a:spcPct val="80000"/>
              </a:lnSpc>
            </a:pPr>
            <a:r>
              <a:rPr lang="cs-CZ" altLang="cs-CZ" sz="2000" u="sng" dirty="0" smtClean="0">
                <a:latin typeface="Calibri" panose="020F0502020204030204" pitchFamily="34" charset="0"/>
              </a:rPr>
              <a:t>proměnné</a:t>
            </a:r>
            <a:r>
              <a:rPr lang="cs-CZ" altLang="cs-CZ" sz="2000" dirty="0" smtClean="0">
                <a:latin typeface="Calibri" panose="020F0502020204030204" pitchFamily="34" charset="0"/>
              </a:rPr>
              <a:t> – mají </a:t>
            </a:r>
            <a:r>
              <a:rPr lang="cs-CZ" altLang="cs-CZ" sz="2000" dirty="0">
                <a:latin typeface="Calibri" panose="020F0502020204030204" pitchFamily="34" charset="0"/>
              </a:rPr>
              <a:t>v sobě více </a:t>
            </a:r>
            <a:r>
              <a:rPr lang="cs-CZ" altLang="cs-CZ" sz="2000" dirty="0" smtClean="0">
                <a:latin typeface="Calibri" panose="020F0502020204030204" pitchFamily="34" charset="0"/>
              </a:rPr>
              <a:t>kategorii, které se nejčastěji vzájemně vylučují (pozor </a:t>
            </a:r>
            <a:r>
              <a:rPr lang="cs-CZ" altLang="cs-CZ" sz="2000" dirty="0">
                <a:latin typeface="Calibri" panose="020F0502020204030204" pitchFamily="34" charset="0"/>
              </a:rPr>
              <a:t>na hraniční </a:t>
            </a:r>
            <a:r>
              <a:rPr lang="cs-CZ" altLang="cs-CZ" sz="2000" dirty="0" smtClean="0">
                <a:latin typeface="Calibri" panose="020F0502020204030204" pitchFamily="34" charset="0"/>
              </a:rPr>
              <a:t>kategorie)</a:t>
            </a:r>
          </a:p>
          <a:p>
            <a:pPr marL="609600" indent="-609600" eaLnBrk="1" hangingPunct="1">
              <a:lnSpc>
                <a:spcPct val="80000"/>
              </a:lnSpc>
            </a:pPr>
            <a:r>
              <a:rPr lang="cs-CZ" altLang="cs-CZ" sz="2000" dirty="0" smtClean="0">
                <a:latin typeface="Calibri" panose="020F0502020204030204" pitchFamily="34" charset="0"/>
              </a:rPr>
              <a:t>někdy lze fixovat jednu variantu pro specifický výzkumný účel – např. zkoumám jen ženy (konstanta)</a:t>
            </a:r>
          </a:p>
          <a:p>
            <a:pPr marL="609600" indent="-609600" eaLnBrk="1" hangingPunct="1">
              <a:lnSpc>
                <a:spcPct val="80000"/>
              </a:lnSpc>
            </a:pPr>
            <a:r>
              <a:rPr lang="cs-CZ" altLang="cs-CZ" sz="2000" dirty="0">
                <a:latin typeface="Calibri" panose="020F0502020204030204" pitchFamily="34" charset="0"/>
              </a:rPr>
              <a:t>r</a:t>
            </a:r>
            <a:r>
              <a:rPr lang="cs-CZ" altLang="cs-CZ" sz="2000" dirty="0" smtClean="0">
                <a:latin typeface="Calibri" panose="020F0502020204030204" pitchFamily="34" charset="0"/>
              </a:rPr>
              <a:t>ole proměnných: nezávislé </a:t>
            </a:r>
            <a:r>
              <a:rPr lang="cs-CZ" altLang="cs-CZ" sz="2000" dirty="0">
                <a:latin typeface="Calibri" panose="020F0502020204030204" pitchFamily="34" charset="0"/>
              </a:rPr>
              <a:t>proměnné (vysvětlující, prediktory) a závislé proměnné</a:t>
            </a:r>
          </a:p>
          <a:p>
            <a:pPr marL="609600" indent="-609600" eaLnBrk="1" hangingPunct="1">
              <a:lnSpc>
                <a:spcPct val="80000"/>
              </a:lnSpc>
            </a:pPr>
            <a:r>
              <a:rPr lang="cs-CZ" altLang="cs-CZ" sz="2000" dirty="0" smtClean="0">
                <a:latin typeface="Calibri" panose="020F0502020204030204" pitchFamily="34" charset="0"/>
              </a:rPr>
              <a:t>důležité je nakolik proměnné reprezentují zkoumané koncepty, velká mezera mezi konceptem a indikátorem může ohrozit validitu měření</a:t>
            </a:r>
          </a:p>
          <a:p>
            <a:pPr marL="609600" indent="-609600" eaLnBrk="1" hangingPunct="1">
              <a:lnSpc>
                <a:spcPct val="80000"/>
              </a:lnSpc>
            </a:pPr>
            <a:r>
              <a:rPr lang="cs-CZ" altLang="cs-CZ" sz="2000" dirty="0">
                <a:latin typeface="Calibri" panose="020F0502020204030204" pitchFamily="34" charset="0"/>
              </a:rPr>
              <a:t>j</a:t>
            </a:r>
            <a:r>
              <a:rPr lang="cs-CZ" altLang="cs-CZ" sz="2000" dirty="0" smtClean="0">
                <a:latin typeface="Calibri" panose="020F0502020204030204" pitchFamily="34" charset="0"/>
              </a:rPr>
              <a:t>e důležité standardizovat a zdokumentovat proces a výsledek (pro porozumění, pro možnost replikace) (Neuman 2007)</a:t>
            </a:r>
          </a:p>
          <a:p>
            <a:pPr marL="609600" indent="-609600" eaLnBrk="1" hangingPunct="1">
              <a:lnSpc>
                <a:spcPct val="80000"/>
              </a:lnSpc>
            </a:pPr>
            <a:endParaRPr lang="cs-CZ" altLang="cs-CZ" sz="2000" dirty="0" smtClean="0">
              <a:latin typeface="Calibri" panose="020F0502020204030204" pitchFamily="34" charset="0"/>
            </a:endParaRPr>
          </a:p>
          <a:p>
            <a:pPr marL="609600" indent="-609600" eaLnBrk="1" hangingPunct="1">
              <a:lnSpc>
                <a:spcPct val="80000"/>
              </a:lnSpc>
            </a:pPr>
            <a:r>
              <a:rPr lang="cs-CZ" altLang="cs-CZ" sz="2000" dirty="0" smtClean="0">
                <a:latin typeface="Calibri" panose="020F0502020204030204" pitchFamily="34" charset="0"/>
              </a:rPr>
              <a:t>Rizika: </a:t>
            </a:r>
            <a:r>
              <a:rPr lang="cs-CZ" altLang="cs-CZ" sz="2000" u="sng" dirty="0" smtClean="0">
                <a:latin typeface="Calibri" panose="020F0502020204030204" pitchFamily="34" charset="0"/>
              </a:rPr>
              <a:t>špatně </a:t>
            </a:r>
            <a:r>
              <a:rPr lang="cs-CZ" altLang="cs-CZ" sz="2000" u="sng" dirty="0">
                <a:latin typeface="Calibri" panose="020F0502020204030204" pitchFamily="34" charset="0"/>
              </a:rPr>
              <a:t>položené otázky, vynechané (zapomenuté) proměnné</a:t>
            </a:r>
          </a:p>
          <a:p>
            <a:pPr marL="609600" indent="-609600" eaLnBrk="1" hangingPunct="1">
              <a:lnSpc>
                <a:spcPct val="80000"/>
              </a:lnSpc>
            </a:pPr>
            <a:endParaRPr lang="cs-CZ" altLang="cs-CZ" sz="2000" dirty="0" smtClean="0">
              <a:latin typeface="Calibri" panose="020F0502020204030204" pitchFamily="34" charset="0"/>
            </a:endParaRPr>
          </a:p>
          <a:p>
            <a:pPr marL="609600" indent="-609600" eaLnBrk="1" hangingPunct="1">
              <a:lnSpc>
                <a:spcPct val="80000"/>
              </a:lnSpc>
            </a:pPr>
            <a:r>
              <a:rPr lang="cs-CZ" altLang="cs-CZ" sz="2000" dirty="0" smtClean="0">
                <a:latin typeface="Calibri" panose="020F0502020204030204" pitchFamily="34" charset="0"/>
              </a:rPr>
              <a:t>Příklady volně podle De </a:t>
            </a:r>
            <a:r>
              <a:rPr lang="cs-CZ" altLang="cs-CZ" sz="2000" dirty="0" err="1" smtClean="0">
                <a:latin typeface="Calibri" panose="020F0502020204030204" pitchFamily="34" charset="0"/>
              </a:rPr>
              <a:t>Vaus</a:t>
            </a:r>
            <a:r>
              <a:rPr lang="cs-CZ" altLang="cs-CZ" sz="2000" dirty="0" smtClean="0">
                <a:latin typeface="Calibri" panose="020F0502020204030204" pitchFamily="34" charset="0"/>
              </a:rPr>
              <a:t> (</a:t>
            </a:r>
            <a:r>
              <a:rPr lang="cs-CZ" altLang="cs-CZ" sz="2000" dirty="0" err="1" smtClean="0">
                <a:latin typeface="Calibri" panose="020F0502020204030204" pitchFamily="34" charset="0"/>
              </a:rPr>
              <a:t>Research</a:t>
            </a:r>
            <a:r>
              <a:rPr lang="cs-CZ" altLang="cs-CZ" sz="2000" dirty="0" smtClean="0">
                <a:latin typeface="Calibri" panose="020F0502020204030204" pitchFamily="34" charset="0"/>
              </a:rPr>
              <a:t> Design), blahobyt dětí, příčiny vyšší rozvodovosti.</a:t>
            </a:r>
          </a:p>
          <a:p>
            <a:pPr marL="609600" indent="-609600" eaLnBrk="1" hangingPunct="1">
              <a:lnSpc>
                <a:spcPct val="80000"/>
              </a:lnSpc>
            </a:pPr>
            <a:endParaRPr lang="cs-CZ" altLang="cs-CZ" sz="2000" dirty="0" smtClean="0">
              <a:latin typeface="Calibri" panose="020F0502020204030204" pitchFamily="34" charset="0"/>
            </a:endParaRP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endParaRPr lang="cs-CZ" altLang="cs-CZ" sz="2000" dirty="0" smtClean="0"/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endParaRPr lang="cs-CZ" altLang="cs-CZ" sz="2000" dirty="0" smtClean="0"/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endParaRPr lang="cs-CZ" altLang="cs-CZ" sz="1200" dirty="0" smtClean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67585C-1ED0-4B8A-A9DC-B5A321825CEB}" type="slidenum">
              <a:rPr lang="cs-CZ" smtClean="0"/>
              <a:pPr>
                <a:defRPr/>
              </a:pPr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089860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buFontTx/>
              <a:buNone/>
            </a:pPr>
            <a:endParaRPr lang="cs-CZ" altLang="cs-CZ" sz="2000" smtClean="0"/>
          </a:p>
        </p:txBody>
      </p:sp>
      <p:pic>
        <p:nvPicPr>
          <p:cNvPr id="8196" name="Picture 4" descr="KONCEPT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620688"/>
            <a:ext cx="8713788" cy="5545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67585C-1ED0-4B8A-A9DC-B5A321825CEB}" type="slidenum">
              <a:rPr lang="cs-CZ" smtClean="0"/>
              <a:pPr>
                <a:defRPr/>
              </a:pPr>
              <a:t>9</a:t>
            </a:fld>
            <a:endParaRPr lang="cs-CZ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ýchoz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3145</TotalTime>
  <Words>2905</Words>
  <Application>Microsoft Office PowerPoint</Application>
  <PresentationFormat>Předvádění na obrazovce (4:3)</PresentationFormat>
  <Paragraphs>424</Paragraphs>
  <Slides>37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37</vt:i4>
      </vt:variant>
    </vt:vector>
  </HeadingPairs>
  <TitlesOfParts>
    <vt:vector size="40" baseType="lpstr">
      <vt:lpstr>Arial</vt:lpstr>
      <vt:lpstr>Calibri</vt:lpstr>
      <vt:lpstr>Výchozí návrh</vt:lpstr>
      <vt:lpstr>Výzkumný design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FSS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user</dc:creator>
  <cp:lastModifiedBy>Ondřej Hora</cp:lastModifiedBy>
  <cp:revision>615</cp:revision>
  <cp:lastPrinted>2013-03-19T15:35:42Z</cp:lastPrinted>
  <dcterms:created xsi:type="dcterms:W3CDTF">2011-02-03T13:01:32Z</dcterms:created>
  <dcterms:modified xsi:type="dcterms:W3CDTF">2018-03-09T11:12:57Z</dcterms:modified>
</cp:coreProperties>
</file>