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9"/>
  </p:notesMasterIdLst>
  <p:handoutMasterIdLst>
    <p:handoutMasterId r:id="rId40"/>
  </p:handoutMasterIdLst>
  <p:sldIdLst>
    <p:sldId id="336" r:id="rId2"/>
    <p:sldId id="304" r:id="rId3"/>
    <p:sldId id="305" r:id="rId4"/>
    <p:sldId id="306" r:id="rId5"/>
    <p:sldId id="307" r:id="rId6"/>
    <p:sldId id="308" r:id="rId7"/>
    <p:sldId id="309" r:id="rId8"/>
    <p:sldId id="337" r:id="rId9"/>
    <p:sldId id="338" r:id="rId10"/>
    <p:sldId id="341" r:id="rId11"/>
    <p:sldId id="339" r:id="rId12"/>
    <p:sldId id="340" r:id="rId13"/>
    <p:sldId id="342" r:id="rId14"/>
    <p:sldId id="343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3" r:id="rId36"/>
    <p:sldId id="334" r:id="rId37"/>
    <p:sldId id="335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43" autoAdjust="0"/>
    <p:restoredTop sz="87179" autoAdjust="0"/>
  </p:normalViewPr>
  <p:slideViewPr>
    <p:cSldViewPr snapToGrid="0">
      <p:cViewPr varScale="1">
        <p:scale>
          <a:sx n="116" d="100"/>
          <a:sy n="116" d="100"/>
        </p:scale>
        <p:origin x="714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Proces – komunikace je proces, tak jako </a:t>
            </a:r>
            <a:r>
              <a:rPr lang="cs-CZ" dirty="0" err="1" smtClean="0"/>
              <a:t>FtF</a:t>
            </a:r>
            <a:r>
              <a:rPr lang="cs-CZ" dirty="0" smtClean="0"/>
              <a:t> komunikace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0BFEF-9D1E-40CD-A7CD-E997AC80938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47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Teórie</a:t>
            </a:r>
            <a:r>
              <a:rPr lang="cs-CZ" dirty="0" smtClean="0"/>
              <a:t> odfiltrovaných </a:t>
            </a:r>
            <a:r>
              <a:rPr lang="cs-CZ" dirty="0" err="1" smtClean="0"/>
              <a:t>vodítok</a:t>
            </a:r>
            <a:endParaRPr lang="cs-CZ" dirty="0" smtClean="0"/>
          </a:p>
          <a:p>
            <a:r>
              <a:rPr lang="cs-CZ" dirty="0" err="1" smtClean="0"/>
              <a:t>Experimentálne</a:t>
            </a:r>
            <a:r>
              <a:rPr lang="cs-CZ" dirty="0" smtClean="0"/>
              <a:t> a </a:t>
            </a:r>
            <a:r>
              <a:rPr lang="cs-CZ" dirty="0" err="1" smtClean="0"/>
              <a:t>percepčné</a:t>
            </a:r>
            <a:r>
              <a:rPr lang="cs-CZ" dirty="0" smtClean="0"/>
              <a:t> teorie</a:t>
            </a:r>
          </a:p>
          <a:p>
            <a:r>
              <a:rPr lang="cs-CZ" dirty="0" err="1" smtClean="0"/>
              <a:t>Teórie</a:t>
            </a:r>
            <a:r>
              <a:rPr lang="cs-CZ" dirty="0" smtClean="0"/>
              <a:t> </a:t>
            </a:r>
            <a:r>
              <a:rPr lang="cs-CZ" dirty="0" err="1" smtClean="0"/>
              <a:t>medzilidkéj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adaptácie</a:t>
            </a:r>
            <a:r>
              <a:rPr lang="cs-CZ" baseline="0" dirty="0" smtClean="0"/>
              <a:t> a </a:t>
            </a:r>
            <a:r>
              <a:rPr lang="cs-CZ" baseline="0" dirty="0" err="1" smtClean="0"/>
              <a:t>obohatenia</a:t>
            </a:r>
            <a:r>
              <a:rPr lang="cs-CZ" baseline="0" dirty="0" smtClean="0"/>
              <a:t> médií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0BFEF-9D1E-40CD-A7CD-E997AC80938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569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0BFEF-9D1E-40CD-A7CD-E997AC80938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60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en-GB" alt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 err="1"/>
              <a:t>Sfsfd</a:t>
            </a:r>
            <a:endParaRPr lang="cs-CZ" noProof="0" dirty="0"/>
          </a:p>
          <a:p>
            <a:pPr lvl="3"/>
            <a:r>
              <a:rPr lang="cs-CZ" noProof="0" dirty="0" err="1"/>
              <a:t>asdasdad</a:t>
            </a:r>
            <a:endParaRPr lang="cs-CZ" noProof="0" dirty="0"/>
          </a:p>
          <a:p>
            <a:pPr lvl="2"/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fuS3m-Jhc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pPfjUkdaiA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4387" y="1943609"/>
            <a:ext cx="7518400" cy="422859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Komunikační teorie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>
                <a:solidFill>
                  <a:srgbClr val="969696"/>
                </a:solidFill>
              </a:rPr>
              <a:t>Mgr. Martina </a:t>
            </a:r>
            <a:r>
              <a:rPr lang="cs-CZ" sz="2000" dirty="0" smtClean="0">
                <a:solidFill>
                  <a:srgbClr val="969696"/>
                </a:solidFill>
              </a:rPr>
              <a:t>Šmahelová</a:t>
            </a:r>
            <a:br>
              <a:rPr lang="cs-CZ" sz="2000" dirty="0" smtClean="0">
                <a:solidFill>
                  <a:srgbClr val="969696"/>
                </a:solidFill>
              </a:rPr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>
                <a:solidFill>
                  <a:srgbClr val="969696"/>
                </a:solidFill>
              </a:rPr>
              <a:t>ZUR388 Specifika online komunikace</a:t>
            </a:r>
            <a:r>
              <a:rPr lang="cs-CZ" sz="2000" dirty="0" smtClean="0">
                <a:solidFill>
                  <a:srgbClr val="969696"/>
                </a:solidFill>
              </a:rPr>
              <a:t/>
            </a:r>
            <a:br>
              <a:rPr lang="cs-CZ" sz="2000" dirty="0" smtClean="0">
                <a:solidFill>
                  <a:srgbClr val="969696"/>
                </a:solidFill>
              </a:rPr>
            </a:br>
            <a:r>
              <a:rPr lang="cs-CZ" sz="2000" dirty="0" smtClean="0">
                <a:solidFill>
                  <a:srgbClr val="969696"/>
                </a:solidFill>
              </a:rPr>
              <a:t>Jaro 2018</a:t>
            </a:r>
            <a:endParaRPr lang="cs-CZ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905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Zařízení používaná jednotlivci k přístupu na internet ve vybraných věkových kategoriích; 2016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7988" y="2441060"/>
            <a:ext cx="7282142" cy="269266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09588" y="6087762"/>
            <a:ext cx="851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ČSÚ, Šetření o využívání ICT v domácnostech a mezi jednotlivci</a:t>
            </a:r>
          </a:p>
        </p:txBody>
      </p:sp>
    </p:spTree>
    <p:extLst>
      <p:ext uri="{BB962C8B-B14F-4D97-AF65-F5344CB8AC3E}">
        <p14:creationId xmlns:p14="http://schemas.microsoft.com/office/powerpoint/2010/main" val="319432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Jednotlivci používající internet na mobilu</a:t>
            </a:r>
          </a:p>
        </p:txBody>
      </p:sp>
      <p:pic>
        <p:nvPicPr>
          <p:cNvPr id="4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6186" y="2254637"/>
            <a:ext cx="6914398" cy="320704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09588" y="6087762"/>
            <a:ext cx="851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ČSÚ, Šetření o využívání ICT v domácnostech a mezi jednotlivci</a:t>
            </a:r>
          </a:p>
        </p:txBody>
      </p:sp>
    </p:spTree>
    <p:extLst>
      <p:ext uri="{BB962C8B-B14F-4D97-AF65-F5344CB8AC3E}">
        <p14:creationId xmlns:p14="http://schemas.microsoft.com/office/powerpoint/2010/main" val="4181775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Jednotlivci používající internet na mobilu podle pohlaví a věku; 2016</a:t>
            </a: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7180" y="2330236"/>
            <a:ext cx="6986939" cy="293374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09588" y="6087762"/>
            <a:ext cx="851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ČSÚ, Šetření o využívání ICT v domácnostech a mezi jednotlivci</a:t>
            </a:r>
          </a:p>
        </p:txBody>
      </p:sp>
    </p:spTree>
    <p:extLst>
      <p:ext uri="{BB962C8B-B14F-4D97-AF65-F5344CB8AC3E}">
        <p14:creationId xmlns:p14="http://schemas.microsoft.com/office/powerpoint/2010/main" val="414937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Jednotlivci používající sociální sítě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6955" y="2246571"/>
            <a:ext cx="6750487" cy="290207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09588" y="6087762"/>
            <a:ext cx="851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ČSÚ, Šetření o využívání ICT v domácnostech a mezi jednotlivci</a:t>
            </a:r>
          </a:p>
        </p:txBody>
      </p:sp>
    </p:spTree>
    <p:extLst>
      <p:ext uri="{BB962C8B-B14F-4D97-AF65-F5344CB8AC3E}">
        <p14:creationId xmlns:p14="http://schemas.microsoft.com/office/powerpoint/2010/main" val="2425115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Jednotlivci používající sociální sítě podle pohlaví a věku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9564" y="2392662"/>
            <a:ext cx="6914750" cy="289603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09588" y="6087762"/>
            <a:ext cx="851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ČSÚ, Šetření o využívání ICT v domácnostech a mezi jednotlivci</a:t>
            </a:r>
          </a:p>
        </p:txBody>
      </p:sp>
    </p:spTree>
    <p:extLst>
      <p:ext uri="{BB962C8B-B14F-4D97-AF65-F5344CB8AC3E}">
        <p14:creationId xmlns:p14="http://schemas.microsoft.com/office/powerpoint/2010/main" val="4124266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394" y="779551"/>
            <a:ext cx="8086635" cy="647700"/>
          </a:xfrm>
        </p:spPr>
        <p:txBody>
          <a:bodyPr/>
          <a:lstStyle/>
          <a:p>
            <a:r>
              <a:rPr lang="cs-CZ" dirty="0" smtClean="0"/>
              <a:t>Teorie digitální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10394" y="1798897"/>
            <a:ext cx="8503920" cy="4854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Různá </a:t>
            </a:r>
            <a:r>
              <a:rPr lang="cs-CZ" dirty="0"/>
              <a:t>dělení. Walther (2011): </a:t>
            </a:r>
          </a:p>
          <a:p>
            <a:pPr marL="0" indent="0">
              <a:buNone/>
            </a:pPr>
            <a:endParaRPr lang="cs-CZ" sz="1000" dirty="0"/>
          </a:p>
          <a:p>
            <a:r>
              <a:rPr lang="cs-CZ" dirty="0"/>
              <a:t>1. </a:t>
            </a:r>
            <a:r>
              <a:rPr lang="en-US" dirty="0"/>
              <a:t>Cues-</a:t>
            </a:r>
            <a:r>
              <a:rPr lang="en-US" dirty="0" err="1"/>
              <a:t>Filt</a:t>
            </a:r>
            <a:r>
              <a:rPr lang="cs-CZ" dirty="0"/>
              <a:t>e</a:t>
            </a:r>
            <a:r>
              <a:rPr lang="en-US" dirty="0"/>
              <a:t>red-Out </a:t>
            </a:r>
            <a:r>
              <a:rPr lang="en-US" dirty="0" smtClean="0"/>
              <a:t>Theories</a:t>
            </a:r>
            <a:endParaRPr lang="cs-CZ" dirty="0" smtClean="0"/>
          </a:p>
          <a:p>
            <a:pPr lvl="1"/>
            <a:r>
              <a:rPr lang="cs-CZ" dirty="0" smtClean="0"/>
              <a:t>absence </a:t>
            </a:r>
            <a:r>
              <a:rPr lang="cs-CZ" dirty="0"/>
              <a:t>neverbálních vodítek 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cs-CZ" dirty="0"/>
              <a:t>2. </a:t>
            </a:r>
            <a:r>
              <a:rPr lang="en-US" dirty="0"/>
              <a:t>Experimental and Perceptual Theories of </a:t>
            </a:r>
            <a:r>
              <a:rPr lang="en-US" dirty="0" smtClean="0"/>
              <a:t>CMC</a:t>
            </a:r>
            <a:endParaRPr lang="cs-CZ" dirty="0" smtClean="0"/>
          </a:p>
          <a:p>
            <a:pPr lvl="1"/>
            <a:r>
              <a:rPr lang="cs-CZ" dirty="0" smtClean="0"/>
              <a:t>charakteristiky </a:t>
            </a:r>
            <a:r>
              <a:rPr lang="cs-CZ" dirty="0"/>
              <a:t>interakcí a kontextuální faktory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cs-CZ" dirty="0"/>
              <a:t>3. </a:t>
            </a:r>
            <a:r>
              <a:rPr lang="en-US" dirty="0"/>
              <a:t>Theories of Interpersonal Adaptation and Exploitation of Media </a:t>
            </a:r>
            <a:endParaRPr lang="cs-CZ" dirty="0"/>
          </a:p>
          <a:p>
            <a:pPr lvl="1"/>
            <a:r>
              <a:rPr lang="cs-CZ" dirty="0"/>
              <a:t>k</a:t>
            </a:r>
            <a:r>
              <a:rPr lang="cs-CZ" dirty="0" smtClean="0"/>
              <a:t>omunikace mezi jednotlivci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omunikace ve skupině </a:t>
            </a:r>
          </a:p>
        </p:txBody>
      </p:sp>
    </p:spTree>
    <p:extLst>
      <p:ext uri="{BB962C8B-B14F-4D97-AF65-F5344CB8AC3E}">
        <p14:creationId xmlns:p14="http://schemas.microsoft.com/office/powerpoint/2010/main" val="304582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393" y="886641"/>
            <a:ext cx="8086635" cy="647700"/>
          </a:xfrm>
        </p:spPr>
        <p:txBody>
          <a:bodyPr/>
          <a:lstStyle/>
          <a:p>
            <a:r>
              <a:rPr lang="cs-CZ" dirty="0"/>
              <a:t>1. </a:t>
            </a:r>
            <a:r>
              <a:rPr lang="en-US" dirty="0"/>
              <a:t>Cues-</a:t>
            </a:r>
            <a:r>
              <a:rPr lang="en-US" dirty="0" err="1"/>
              <a:t>Filt</a:t>
            </a:r>
            <a:r>
              <a:rPr lang="cs-CZ" dirty="0"/>
              <a:t>e</a:t>
            </a:r>
            <a:r>
              <a:rPr lang="en-US" dirty="0"/>
              <a:t>red-Out Theories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0" y="2003720"/>
            <a:ext cx="8503920" cy="4854280"/>
          </a:xfrm>
        </p:spPr>
        <p:txBody>
          <a:bodyPr>
            <a:normAutofit/>
          </a:bodyPr>
          <a:lstStyle/>
          <a:p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/>
              <a:t>základě výzkumů spíše </a:t>
            </a:r>
            <a:r>
              <a:rPr lang="cs-CZ" b="1" dirty="0"/>
              <a:t>tradičních </a:t>
            </a:r>
            <a:r>
              <a:rPr lang="cs-CZ" b="1" dirty="0" smtClean="0"/>
              <a:t>médií </a:t>
            </a:r>
            <a:r>
              <a:rPr lang="cs-CZ" dirty="0" smtClean="0"/>
              <a:t>- televize</a:t>
            </a:r>
            <a:r>
              <a:rPr lang="cs-CZ" dirty="0"/>
              <a:t>, rádio, komunikace prostřednictvím dopisů, tištená média, ale i konference s využitím </a:t>
            </a:r>
            <a:r>
              <a:rPr lang="cs-CZ" dirty="0" smtClean="0"/>
              <a:t>telefonů</a:t>
            </a:r>
          </a:p>
          <a:p>
            <a:r>
              <a:rPr lang="cs-CZ" b="1" dirty="0" smtClean="0"/>
              <a:t>Hurá!</a:t>
            </a:r>
            <a:r>
              <a:rPr lang="cs-CZ" dirty="0" smtClean="0"/>
              <a:t> - </a:t>
            </a:r>
            <a:r>
              <a:rPr lang="cs-CZ" dirty="0"/>
              <a:t>možnosti rychle přenášet a uschovávat </a:t>
            </a:r>
            <a:r>
              <a:rPr lang="cs-CZ" dirty="0" smtClean="0"/>
              <a:t>informace</a:t>
            </a:r>
          </a:p>
          <a:p>
            <a:r>
              <a:rPr lang="cs-CZ" b="1" dirty="0" smtClean="0"/>
              <a:t>Má to ale háček! </a:t>
            </a:r>
            <a:r>
              <a:rPr lang="cs-CZ" dirty="0" smtClean="0"/>
              <a:t>- </a:t>
            </a:r>
            <a:r>
              <a:rPr lang="cs-CZ" dirty="0"/>
              <a:t>limitující </a:t>
            </a:r>
            <a:r>
              <a:rPr lang="cs-CZ" dirty="0" smtClean="0"/>
              <a:t>v navazování osobních vztahů – předpoklad: komunikace </a:t>
            </a:r>
            <a:r>
              <a:rPr lang="cs-CZ" dirty="0" err="1" smtClean="0"/>
              <a:t>FtF</a:t>
            </a:r>
            <a:r>
              <a:rPr lang="cs-CZ" dirty="0" smtClean="0"/>
              <a:t> je </a:t>
            </a:r>
            <a:r>
              <a:rPr lang="cs-CZ" dirty="0"/>
              <a:t>nejefektivnějším a zároveň nejsociálnějším způsobem mezilidské komunikace </a:t>
            </a: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aměřují </a:t>
            </a:r>
            <a:r>
              <a:rPr lang="cs-CZ" dirty="0"/>
              <a:t>spíše na objektivní vlastnosti médií jako takových a nereflektují faktory na straně uživatelů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44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1059719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smtClean="0"/>
              <a:t>a) </a:t>
            </a:r>
            <a:r>
              <a:rPr lang="cs-CZ" sz="2700" dirty="0" err="1" smtClean="0"/>
              <a:t>Social</a:t>
            </a:r>
            <a:r>
              <a:rPr lang="cs-CZ" sz="2700" dirty="0" smtClean="0"/>
              <a:t> </a:t>
            </a:r>
            <a:r>
              <a:rPr lang="cs-CZ" sz="2700" dirty="0"/>
              <a:t>Presence </a:t>
            </a:r>
            <a:r>
              <a:rPr lang="cs-CZ" sz="2700" dirty="0" err="1" smtClean="0"/>
              <a:t>Theory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2169600"/>
            <a:ext cx="8503920" cy="485428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Teorie 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sociální 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přítomnosti</a:t>
            </a:r>
          </a:p>
          <a:p>
            <a:r>
              <a:rPr lang="cs-CZ" b="1" dirty="0" err="1">
                <a:solidFill>
                  <a:schemeClr val="bg1">
                    <a:lumMod val="65000"/>
                  </a:schemeClr>
                </a:solidFill>
              </a:rPr>
              <a:t>Short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bg1">
                    <a:lumMod val="65000"/>
                  </a:schemeClr>
                </a:solidFill>
              </a:rPr>
              <a:t>Wiliams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 a </a:t>
            </a:r>
            <a:r>
              <a:rPr lang="cs-CZ" b="1" dirty="0" err="1" smtClean="0">
                <a:solidFill>
                  <a:schemeClr val="bg1">
                    <a:lumMod val="65000"/>
                  </a:schemeClr>
                </a:solidFill>
              </a:rPr>
              <a:t>Christie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 (1976)</a:t>
            </a:r>
          </a:p>
          <a:p>
            <a:r>
              <a:rPr lang="cs-CZ" dirty="0" smtClean="0"/>
              <a:t>Původně nebila používána v kontextu digitální komunikace – aplikována díky „chudosti“ sociálních podnětů</a:t>
            </a:r>
          </a:p>
          <a:p>
            <a:r>
              <a:rPr lang="cs-CZ" b="1" dirty="0" smtClean="0"/>
              <a:t>Zohledňuje míru sociální přítomnosti </a:t>
            </a:r>
            <a:r>
              <a:rPr lang="cs-CZ" dirty="0" smtClean="0"/>
              <a:t>- </a:t>
            </a:r>
            <a:r>
              <a:rPr lang="cs-CZ" dirty="0"/>
              <a:t>dosažení blízkosti mezi komunikujícími</a:t>
            </a:r>
            <a:endParaRPr lang="cs-CZ" dirty="0" smtClean="0"/>
          </a:p>
          <a:p>
            <a:r>
              <a:rPr lang="cs-CZ" dirty="0" smtClean="0"/>
              <a:t>Míra do jaké si je účastník komunikace schopen uvědomit přítomnost jiného účastníka komunikace </a:t>
            </a:r>
          </a:p>
          <a:p>
            <a:r>
              <a:rPr lang="cs-CZ" dirty="0" smtClean="0"/>
              <a:t>Efektivnost komunikace = míra dosažení cíle komunikace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9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</a:t>
            </a:r>
            <a:r>
              <a:rPr lang="cs-CZ" dirty="0" err="1"/>
              <a:t>Social</a:t>
            </a:r>
            <a:r>
              <a:rPr lang="cs-CZ" dirty="0"/>
              <a:t> Presence </a:t>
            </a:r>
            <a:r>
              <a:rPr lang="cs-CZ" dirty="0" err="1" smtClean="0"/>
              <a:t>Theory</a:t>
            </a:r>
            <a:r>
              <a:rPr lang="cs-CZ" dirty="0" smtClean="0"/>
              <a:t> v praxi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www.youtube.com/watch?v=MfuS3m-Jhcc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O jaké vodítka se ve skutečnosti jedná? </a:t>
            </a:r>
          </a:p>
          <a:p>
            <a:endParaRPr lang="cs-CZ" dirty="0" smtClean="0"/>
          </a:p>
          <a:p>
            <a:r>
              <a:rPr lang="cs-CZ" dirty="0" smtClean="0"/>
              <a:t>Co vše ovlivňuje míru sociální přítomnosti?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27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853773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2700" dirty="0" smtClean="0"/>
              <a:t>b) Media </a:t>
            </a:r>
            <a:r>
              <a:rPr lang="cs-CZ" sz="2700" dirty="0" err="1"/>
              <a:t>Richness</a:t>
            </a:r>
            <a:r>
              <a:rPr lang="cs-CZ" sz="2700" dirty="0"/>
              <a:t> </a:t>
            </a:r>
            <a:r>
              <a:rPr lang="cs-CZ" sz="2700" dirty="0" err="1" smtClean="0"/>
              <a:t>Theory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873037"/>
            <a:ext cx="8503920" cy="478227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Teorie 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bohatosti 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médií</a:t>
            </a:r>
          </a:p>
          <a:p>
            <a:r>
              <a:rPr lang="cs-CZ" b="1" dirty="0" err="1">
                <a:solidFill>
                  <a:schemeClr val="bg1">
                    <a:lumMod val="65000"/>
                  </a:schemeClr>
                </a:solidFill>
              </a:rPr>
              <a:t>Daft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 a </a:t>
            </a:r>
            <a:r>
              <a:rPr lang="cs-CZ" b="1" dirty="0" err="1" smtClean="0">
                <a:solidFill>
                  <a:schemeClr val="bg1">
                    <a:lumMod val="65000"/>
                  </a:schemeClr>
                </a:solidFill>
              </a:rPr>
              <a:t>Lengel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 1986</a:t>
            </a:r>
          </a:p>
          <a:p>
            <a:r>
              <a:rPr lang="cs-CZ" dirty="0" smtClean="0"/>
              <a:t>Jedna z nejznámějších teorií </a:t>
            </a:r>
          </a:p>
          <a:p>
            <a:r>
              <a:rPr lang="cs-CZ" dirty="0" smtClean="0"/>
              <a:t>Založena na „bohatosti jednotlivých komunikačních medií“ </a:t>
            </a:r>
          </a:p>
          <a:p>
            <a:r>
              <a:rPr lang="cs-CZ" dirty="0" smtClean="0"/>
              <a:t>„Nejbohatší“ je </a:t>
            </a:r>
            <a:r>
              <a:rPr lang="cs-CZ" dirty="0" err="1" smtClean="0"/>
              <a:t>FtF</a:t>
            </a:r>
            <a:r>
              <a:rPr lang="cs-CZ" dirty="0" smtClean="0"/>
              <a:t> komunikace (obohacení o neverbální komunikaci) </a:t>
            </a:r>
          </a:p>
          <a:p>
            <a:r>
              <a:rPr lang="cs-CZ" b="1" dirty="0" smtClean="0"/>
              <a:t>Digitální komunikace ochuzuje komunikaci o sociální podněty </a:t>
            </a:r>
            <a:r>
              <a:rPr lang="cs-CZ" dirty="0" smtClean="0"/>
              <a:t>– větší anonymita = antisociální chování </a:t>
            </a:r>
          </a:p>
          <a:p>
            <a:r>
              <a:rPr lang="cs-CZ" dirty="0"/>
              <a:t>Digitální komunikace </a:t>
            </a:r>
            <a:r>
              <a:rPr lang="cs-CZ" dirty="0" smtClean="0"/>
              <a:t>- výměna přímočarých informací</a:t>
            </a:r>
          </a:p>
          <a:p>
            <a:r>
              <a:rPr lang="cs-CZ" dirty="0"/>
              <a:t>Digitální komunikace </a:t>
            </a:r>
            <a:r>
              <a:rPr lang="cs-CZ" dirty="0" smtClean="0"/>
              <a:t>- nevede k rozvoji mezilidských vztahů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137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teorie – obecně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Například Paul </a:t>
            </a:r>
            <a:r>
              <a:rPr lang="cs-CZ" dirty="0" err="1" smtClean="0"/>
              <a:t>Watzlawick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r>
              <a:rPr lang="cs-CZ" dirty="0" smtClean="0"/>
              <a:t>1. Nelze nekomunikovat.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 smtClean="0"/>
              <a:t>2. </a:t>
            </a:r>
            <a:r>
              <a:rPr lang="cs-CZ" dirty="0"/>
              <a:t>Zpráva vyslaná nemusí být nutně zpráva </a:t>
            </a:r>
            <a:r>
              <a:rPr lang="cs-CZ" dirty="0" smtClean="0"/>
              <a:t>přijatá.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3. Lidská komunikace je mnohoúrovňový </a:t>
            </a:r>
            <a:r>
              <a:rPr lang="cs-CZ" dirty="0" smtClean="0"/>
              <a:t>jev:</a:t>
            </a:r>
          </a:p>
          <a:p>
            <a:pPr marL="0" indent="0">
              <a:buNone/>
            </a:pPr>
            <a:r>
              <a:rPr lang="cs-CZ" dirty="0" smtClean="0"/>
              <a:t>  -musíme </a:t>
            </a:r>
            <a:r>
              <a:rPr lang="cs-CZ" dirty="0"/>
              <a:t>znát informaci o informaci, kterou </a:t>
            </a:r>
            <a:r>
              <a:rPr lang="cs-CZ" dirty="0" smtClean="0"/>
              <a:t>přijímáme</a:t>
            </a:r>
          </a:p>
          <a:p>
            <a:pPr marL="0" indent="0">
              <a:buNone/>
            </a:pPr>
            <a:r>
              <a:rPr lang="cs-CZ" dirty="0" smtClean="0"/>
              <a:t>  -</a:t>
            </a:r>
            <a:r>
              <a:rPr lang="cs-CZ" dirty="0" err="1"/>
              <a:t>m</a:t>
            </a:r>
            <a:r>
              <a:rPr lang="cs-CZ" dirty="0" err="1" smtClean="0"/>
              <a:t>etakomunikace</a:t>
            </a:r>
            <a:r>
              <a:rPr lang="cs-CZ" dirty="0" smtClean="0"/>
              <a:t>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-potřeba </a:t>
            </a:r>
            <a:r>
              <a:rPr lang="cs-CZ" dirty="0"/>
              <a:t>klíčů i na neverbální úrovni.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42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Media </a:t>
            </a:r>
            <a:r>
              <a:rPr lang="cs-CZ" dirty="0" err="1"/>
              <a:t>Richness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D16349"/>
              </a:buClr>
            </a:pPr>
            <a:r>
              <a:rPr lang="cs-CZ" dirty="0" smtClean="0"/>
              <a:t>Dimenze, které vymezují bohatost média:</a:t>
            </a:r>
          </a:p>
          <a:p>
            <a:pPr lvl="1"/>
            <a:r>
              <a:rPr lang="cs-CZ" sz="2500" dirty="0"/>
              <a:t>I</a:t>
            </a:r>
            <a:r>
              <a:rPr lang="cs-CZ" sz="2500" dirty="0" smtClean="0"/>
              <a:t>) </a:t>
            </a:r>
            <a:r>
              <a:rPr lang="cs-CZ" sz="2500" dirty="0"/>
              <a:t>počet vodítek, které je schopné médium simultánně přenášet </a:t>
            </a:r>
            <a:endParaRPr lang="cs-CZ" sz="2500" dirty="0" smtClean="0"/>
          </a:p>
          <a:p>
            <a:pPr lvl="1"/>
            <a:r>
              <a:rPr lang="cs-CZ" sz="2500" dirty="0" smtClean="0"/>
              <a:t>II) </a:t>
            </a:r>
            <a:r>
              <a:rPr lang="cs-CZ" sz="2500" dirty="0"/>
              <a:t>bezprostřednost a rychlost zpětné vazby mezi komunikujícími</a:t>
            </a:r>
            <a:endParaRPr lang="cs-CZ" sz="2500" dirty="0" smtClean="0"/>
          </a:p>
          <a:p>
            <a:pPr lvl="1"/>
            <a:r>
              <a:rPr lang="cs-CZ" sz="2500" dirty="0" smtClean="0"/>
              <a:t>III) </a:t>
            </a:r>
            <a:r>
              <a:rPr lang="cs-CZ" sz="2500" dirty="0"/>
              <a:t>možnosti použití přirozeného jazyka</a:t>
            </a:r>
            <a:endParaRPr lang="cs-CZ" sz="2500" dirty="0" smtClean="0"/>
          </a:p>
          <a:p>
            <a:pPr lvl="1"/>
            <a:r>
              <a:rPr lang="cs-CZ" sz="2500" dirty="0" smtClean="0"/>
              <a:t>VI) </a:t>
            </a:r>
            <a:r>
              <a:rPr lang="cs-CZ" sz="2500" dirty="0"/>
              <a:t>možnost personalizace sdělení – uzpůsobení sdělení pro daného jedince</a:t>
            </a:r>
            <a:endParaRPr lang="cs-CZ" sz="2500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67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500" dirty="0" smtClean="0"/>
              <a:t>Rozdíl mezi psaným dopisem, emailem, SNS, Skype? </a:t>
            </a:r>
            <a:endParaRPr lang="cs-CZ" sz="2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A) počet vodítek podpořených </a:t>
            </a:r>
            <a:r>
              <a:rPr lang="cs-CZ" dirty="0" smtClean="0"/>
              <a:t>médiem</a:t>
            </a:r>
          </a:p>
          <a:p>
            <a:pPr>
              <a:buFontTx/>
              <a:buChar char="-"/>
            </a:pPr>
            <a:r>
              <a:rPr lang="cs-CZ" dirty="0" smtClean="0"/>
              <a:t>Jaká různá vodítka mají komunikující k dispozici? 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/>
              <a:t>B) bezprostřednost zpětné </a:t>
            </a:r>
            <a:r>
              <a:rPr lang="cs-CZ" dirty="0" smtClean="0"/>
              <a:t>vazby</a:t>
            </a:r>
          </a:p>
          <a:p>
            <a:pPr>
              <a:buFontTx/>
              <a:buChar char="-"/>
            </a:pPr>
            <a:r>
              <a:rPr lang="cs-CZ" dirty="0" smtClean="0"/>
              <a:t>Jak </a:t>
            </a:r>
            <a:r>
              <a:rPr lang="cs-CZ" dirty="0"/>
              <a:t>d</a:t>
            </a:r>
            <a:r>
              <a:rPr lang="cs-CZ" dirty="0" smtClean="0"/>
              <a:t>louho trvá odpověď? 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/>
              <a:t>C) potenciál použití přirozeného jazyka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Jaké je míra možnost použití neformálního jazyka? </a:t>
            </a:r>
          </a:p>
          <a:p>
            <a:endParaRPr lang="cs-CZ" dirty="0"/>
          </a:p>
          <a:p>
            <a:r>
              <a:rPr lang="cs-CZ" dirty="0"/>
              <a:t>D) personalizace sdělení 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Je možné sdělení adresovat přímo konkrétní osobě?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0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Media </a:t>
            </a:r>
            <a:r>
              <a:rPr lang="cs-CZ" dirty="0" err="1"/>
              <a:t>Richness</a:t>
            </a:r>
            <a:r>
              <a:rPr lang="cs-CZ" dirty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– kritika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Záleží od formy digitální komunikace</a:t>
            </a:r>
          </a:p>
          <a:p>
            <a:endParaRPr lang="cs-CZ" dirty="0" smtClean="0"/>
          </a:p>
          <a:p>
            <a:r>
              <a:rPr lang="cs-CZ" dirty="0" smtClean="0"/>
              <a:t>Dimenze jsou aplikovatelné spíš na tradiční média (listová komunikace) než na nové média (email) </a:t>
            </a:r>
          </a:p>
          <a:p>
            <a:endParaRPr lang="cs-CZ" dirty="0" smtClean="0"/>
          </a:p>
          <a:p>
            <a:r>
              <a:rPr lang="cs-CZ" dirty="0" smtClean="0"/>
              <a:t>Teorie není použitelná napříč všemi médii – vzhledem k různorodosti a variabilitě různých charakteristik </a:t>
            </a:r>
          </a:p>
          <a:p>
            <a:endParaRPr lang="cs-CZ" dirty="0" smtClean="0"/>
          </a:p>
          <a:p>
            <a:r>
              <a:rPr lang="cs-CZ" dirty="0" smtClean="0"/>
              <a:t>SNS, email - </a:t>
            </a:r>
            <a:r>
              <a:rPr lang="cs-CZ" dirty="0"/>
              <a:t>neposkytují tak jednoznačné možnosti </a:t>
            </a:r>
            <a:r>
              <a:rPr lang="cs-CZ" dirty="0" smtClean="0"/>
              <a:t>posouzení</a:t>
            </a:r>
            <a:endParaRPr lang="cs-CZ" sz="1200" dirty="0" smtClean="0"/>
          </a:p>
          <a:p>
            <a:endParaRPr lang="cs-CZ" sz="1200" dirty="0"/>
          </a:p>
          <a:p>
            <a:r>
              <a:rPr lang="cs-CZ" sz="1200" dirty="0" smtClean="0"/>
              <a:t>(</a:t>
            </a:r>
            <a:r>
              <a:rPr lang="cs-CZ" sz="1200" dirty="0"/>
              <a:t>J. B. Walther a M. R. </a:t>
            </a:r>
            <a:r>
              <a:rPr lang="cs-CZ" sz="1200" dirty="0" err="1" smtClean="0"/>
              <a:t>Parks</a:t>
            </a:r>
            <a:r>
              <a:rPr lang="cs-CZ" sz="1200" dirty="0" smtClean="0"/>
              <a:t>, 2002</a:t>
            </a:r>
            <a:r>
              <a:rPr lang="cs-CZ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4960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/>
              <a:t>2. </a:t>
            </a:r>
            <a:r>
              <a:rPr lang="en-US" sz="2800" dirty="0" smtClean="0"/>
              <a:t>Experimental </a:t>
            </a:r>
            <a:r>
              <a:rPr lang="en-US" sz="2800" dirty="0"/>
              <a:t>and Perceptual Theories of </a:t>
            </a:r>
            <a:r>
              <a:rPr lang="en-US" sz="2800" dirty="0" smtClean="0"/>
              <a:t>CMC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a)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/>
              <a:t>Influence </a:t>
            </a:r>
            <a:r>
              <a:rPr lang="cs-CZ" dirty="0" err="1"/>
              <a:t>Perspective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0946" y="1996605"/>
            <a:ext cx="8503920" cy="4782272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Perspektiva sociální 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vlivu </a:t>
            </a:r>
          </a:p>
          <a:p>
            <a:r>
              <a:rPr lang="cs-CZ" b="1" dirty="0" err="1" smtClean="0">
                <a:solidFill>
                  <a:schemeClr val="bg1">
                    <a:lumMod val="65000"/>
                  </a:schemeClr>
                </a:solidFill>
              </a:rPr>
              <a:t>Fulk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b="1" dirty="0" err="1" smtClean="0">
                <a:solidFill>
                  <a:schemeClr val="bg1">
                    <a:lumMod val="65000"/>
                  </a:schemeClr>
                </a:solidFill>
              </a:rPr>
              <a:t>Schmitz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cs-CZ" b="1" dirty="0" err="1" smtClean="0">
                <a:solidFill>
                  <a:schemeClr val="bg1">
                    <a:lumMod val="65000"/>
                  </a:schemeClr>
                </a:solidFill>
              </a:rPr>
              <a:t>Steinfield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(1990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cs-CZ" dirty="0" smtClean="0"/>
              <a:t>vysvětluje </a:t>
            </a:r>
            <a:r>
              <a:rPr lang="cs-CZ" dirty="0"/>
              <a:t>roli médií v komunikaci i skrze subjektivní vnímání médií jejich </a:t>
            </a:r>
            <a:r>
              <a:rPr lang="cs-CZ" dirty="0" smtClean="0"/>
              <a:t>uživateli</a:t>
            </a:r>
            <a:endParaRPr lang="cs-CZ" b="1" dirty="0" smtClean="0"/>
          </a:p>
          <a:p>
            <a:r>
              <a:rPr lang="cs-CZ" dirty="0" smtClean="0"/>
              <a:t>objektivní vlastností </a:t>
            </a:r>
            <a:r>
              <a:rPr lang="cs-CZ" dirty="0"/>
              <a:t>jednotlivých médií (možnost permanentního záznamu, </a:t>
            </a:r>
            <a:r>
              <a:rPr lang="cs-CZ" dirty="0" err="1"/>
              <a:t>asynchronicita</a:t>
            </a:r>
            <a:r>
              <a:rPr lang="cs-CZ" dirty="0"/>
              <a:t> atd.), </a:t>
            </a:r>
            <a:r>
              <a:rPr lang="cs-CZ" dirty="0" smtClean="0"/>
              <a:t>vs. jak </a:t>
            </a:r>
            <a:r>
              <a:rPr lang="cs-CZ" dirty="0"/>
              <a:t>jednotlivá média vnímá </a:t>
            </a:r>
            <a:r>
              <a:rPr lang="cs-CZ" dirty="0" smtClean="0"/>
              <a:t>uživatel</a:t>
            </a:r>
          </a:p>
          <a:p>
            <a:r>
              <a:rPr lang="cs-CZ" dirty="0"/>
              <a:t>n</a:t>
            </a:r>
            <a:r>
              <a:rPr lang="cs-CZ" dirty="0" smtClean="0"/>
              <a:t>evyhnutné zaměřit </a:t>
            </a:r>
            <a:r>
              <a:rPr lang="cs-CZ" dirty="0"/>
              <a:t>se na faktory na straně uživatelů a jejich subjektivní posouzení a názory v kontextu možností jednotlivých </a:t>
            </a:r>
            <a:r>
              <a:rPr lang="cs-CZ" dirty="0" smtClean="0"/>
              <a:t>médií</a:t>
            </a:r>
          </a:p>
          <a:p>
            <a:r>
              <a:rPr lang="cs-CZ" dirty="0"/>
              <a:t>vysvětluje to, proč se lidé liší ve vnímání a posuzování „bohatosti“ jednotlivých medií a zdůrazňuje význam sociálních vlivů a vliv vlastní zkušenosti</a:t>
            </a:r>
          </a:p>
        </p:txBody>
      </p:sp>
    </p:spTree>
    <p:extLst>
      <p:ext uri="{BB962C8B-B14F-4D97-AF65-F5344CB8AC3E}">
        <p14:creationId xmlns:p14="http://schemas.microsoft.com/office/powerpoint/2010/main" val="143098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/>
              <a:t>Influence </a:t>
            </a:r>
            <a:r>
              <a:rPr lang="cs-CZ" dirty="0" err="1"/>
              <a:t>Perspective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uživatel si </a:t>
            </a:r>
            <a:r>
              <a:rPr lang="cs-CZ" dirty="0" smtClean="0"/>
              <a:t>konstruuje názor </a:t>
            </a:r>
            <a:r>
              <a:rPr lang="cs-CZ" dirty="0"/>
              <a:t>na </a:t>
            </a:r>
            <a:r>
              <a:rPr lang="cs-CZ" dirty="0" smtClean="0"/>
              <a:t>média na základě </a:t>
            </a:r>
            <a:r>
              <a:rPr lang="cs-CZ" dirty="0"/>
              <a:t>různých </a:t>
            </a:r>
            <a:r>
              <a:rPr lang="cs-CZ" dirty="0" smtClean="0"/>
              <a:t>faktorů:</a:t>
            </a:r>
          </a:p>
          <a:p>
            <a:pPr lvl="1"/>
            <a:r>
              <a:rPr lang="cs-CZ" dirty="0" smtClean="0"/>
              <a:t>Názory a perspektivy ostatních </a:t>
            </a:r>
          </a:p>
          <a:p>
            <a:pPr lvl="1"/>
            <a:r>
              <a:rPr lang="cs-CZ" dirty="0" smtClean="0"/>
              <a:t>Učení se pozorováním </a:t>
            </a:r>
          </a:p>
          <a:p>
            <a:pPr lvl="1"/>
            <a:r>
              <a:rPr lang="cs-CZ" dirty="0" smtClean="0"/>
              <a:t>Vlastní zkušenosti uživatele </a:t>
            </a:r>
          </a:p>
          <a:p>
            <a:pPr lvl="2"/>
            <a:r>
              <a:rPr lang="cs-CZ" dirty="0"/>
              <a:t>Méně zkušení uživatelé mají tendenci více podléhat vlivu ostatních než zkušení uživatelé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9892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3. </a:t>
            </a:r>
            <a:r>
              <a:rPr lang="en-US" sz="2400" dirty="0"/>
              <a:t>Theories of Interpersonal Adaptation and Exploitation of Media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</a:t>
            </a:r>
            <a:r>
              <a:rPr lang="cs-CZ" dirty="0" smtClean="0"/>
              <a:t>lavním průkopníkem Joseph Walther</a:t>
            </a:r>
          </a:p>
          <a:p>
            <a:r>
              <a:rPr lang="cs-CZ" dirty="0"/>
              <a:t>m</a:t>
            </a:r>
            <a:r>
              <a:rPr lang="cs-CZ" dirty="0" smtClean="0"/>
              <a:t>édia = prostředek </a:t>
            </a:r>
          </a:p>
          <a:p>
            <a:r>
              <a:rPr lang="cs-CZ" dirty="0" smtClean="0"/>
              <a:t>člověk = aktivní činitel </a:t>
            </a:r>
            <a:r>
              <a:rPr lang="cs-CZ" dirty="0"/>
              <a:t>pro využití médiem nabízených </a:t>
            </a:r>
            <a:r>
              <a:rPr lang="cs-CZ" dirty="0" smtClean="0"/>
              <a:t>možností</a:t>
            </a:r>
          </a:p>
          <a:p>
            <a:r>
              <a:rPr lang="cs-CZ" b="1" dirty="0" smtClean="0"/>
              <a:t>Vztahy vnímá </a:t>
            </a:r>
            <a:r>
              <a:rPr lang="cs-CZ" dirty="0" smtClean="0"/>
              <a:t>v kontextu digitální komunikace jako: </a:t>
            </a:r>
          </a:p>
          <a:p>
            <a:pPr lvl="1"/>
            <a:r>
              <a:rPr lang="cs-CZ" b="1" dirty="0" smtClean="0"/>
              <a:t>Impersonální</a:t>
            </a:r>
            <a:r>
              <a:rPr lang="cs-CZ" dirty="0" smtClean="0"/>
              <a:t> – (neosobní</a:t>
            </a:r>
            <a:r>
              <a:rPr lang="cs-CZ" dirty="0"/>
              <a:t>) vztahy vznikají zřídka, například při úkolech, kdy hlavním cílem není navazování vztahů, nebo při nedostatečném čase pro komunikaci</a:t>
            </a:r>
            <a:endParaRPr lang="cs-CZ" dirty="0" smtClean="0"/>
          </a:p>
          <a:p>
            <a:pPr lvl="1"/>
            <a:r>
              <a:rPr lang="cs-CZ" b="1" dirty="0"/>
              <a:t>I</a:t>
            </a:r>
            <a:r>
              <a:rPr lang="cs-CZ" b="1" dirty="0" smtClean="0"/>
              <a:t>nterpersonální</a:t>
            </a:r>
          </a:p>
          <a:p>
            <a:pPr lvl="1"/>
            <a:r>
              <a:rPr lang="cs-CZ" b="1" dirty="0" err="1"/>
              <a:t>H</a:t>
            </a:r>
            <a:r>
              <a:rPr lang="cs-CZ" b="1" dirty="0" err="1" smtClean="0"/>
              <a:t>yperpersonální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9339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7082" y="820821"/>
            <a:ext cx="8534400" cy="758952"/>
          </a:xfrm>
        </p:spPr>
        <p:txBody>
          <a:bodyPr>
            <a:normAutofit/>
          </a:bodyPr>
          <a:lstStyle/>
          <a:p>
            <a:r>
              <a:rPr lang="cs-CZ" dirty="0" smtClean="0"/>
              <a:t>a) SIP </a:t>
            </a:r>
            <a:r>
              <a:rPr lang="cs-CZ" dirty="0" err="1" smtClean="0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17082" y="1831848"/>
            <a:ext cx="8503920" cy="4782272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chemeClr val="bg1">
                    <a:lumMod val="65000"/>
                  </a:schemeClr>
                </a:solidFill>
              </a:rPr>
              <a:t>Social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bg1">
                    <a:lumMod val="65000"/>
                  </a:schemeClr>
                </a:solidFill>
              </a:rPr>
              <a:t>Information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bg1">
                    <a:lumMod val="65000"/>
                  </a:schemeClr>
                </a:solidFill>
              </a:rPr>
              <a:t>Process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bg1">
                    <a:lumMod val="65000"/>
                  </a:schemeClr>
                </a:solidFill>
              </a:rPr>
              <a:t>Theory</a:t>
            </a:r>
            <a:endParaRPr lang="cs-CZ" b="1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Walter 1992</a:t>
            </a:r>
          </a:p>
          <a:p>
            <a:r>
              <a:rPr lang="cs-CZ" b="1" dirty="0"/>
              <a:t>Č</a:t>
            </a:r>
            <a:r>
              <a:rPr lang="cs-CZ" b="1" dirty="0" smtClean="0"/>
              <a:t>lověk </a:t>
            </a:r>
            <a:r>
              <a:rPr lang="cs-CZ" b="1" dirty="0"/>
              <a:t>je v první řadě sociální bytost </a:t>
            </a:r>
            <a:r>
              <a:rPr lang="cs-CZ" dirty="0" smtClean="0">
                <a:sym typeface="Wingdings 3"/>
              </a:rPr>
              <a:t> </a:t>
            </a:r>
            <a:r>
              <a:rPr lang="cs-CZ" dirty="0" smtClean="0"/>
              <a:t>absence neverbálních signálů nemůže zcela zamezit přenosu sociální informace, může ho pouze </a:t>
            </a:r>
            <a:r>
              <a:rPr lang="cs-CZ" b="1" dirty="0" smtClean="0"/>
              <a:t>zpomalit</a:t>
            </a:r>
            <a:r>
              <a:rPr lang="cs-CZ" dirty="0" smtClean="0"/>
              <a:t>. </a:t>
            </a:r>
          </a:p>
          <a:p>
            <a:r>
              <a:rPr lang="cs-CZ" dirty="0" smtClean="0"/>
              <a:t>Lidé se mohou adaptovat na digitální komunikaci a tak dosáhnou i vysoké sociální přítomnosti </a:t>
            </a:r>
          </a:p>
          <a:p>
            <a:r>
              <a:rPr lang="cs-CZ" dirty="0" smtClean="0"/>
              <a:t>Vytvářet vztahy je lidská přirozenost – schopnost vyvinout strategie pro překonání bariér.  </a:t>
            </a:r>
          </a:p>
          <a:p>
            <a:r>
              <a:rPr lang="cs-CZ" dirty="0"/>
              <a:t>komunikace na internetu je často dynamičtější a </a:t>
            </a:r>
            <a:r>
              <a:rPr lang="cs-CZ" dirty="0" smtClean="0"/>
              <a:t>sociálnější – SIP podceňuje </a:t>
            </a:r>
            <a:r>
              <a:rPr lang="cs-CZ" dirty="0"/>
              <a:t>pozitivní efekty této komunikace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9847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SIP </a:t>
            </a:r>
            <a:r>
              <a:rPr lang="cs-CZ" dirty="0" err="1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vztahové a kontextuální faktory, které zlepšují interpersonální kvalitu digitální komunikace: </a:t>
            </a:r>
            <a:endParaRPr lang="cs-CZ" dirty="0" smtClean="0"/>
          </a:p>
          <a:p>
            <a:pPr lvl="1"/>
            <a:r>
              <a:rPr lang="cs-CZ" dirty="0"/>
              <a:t>předcházející interakce </a:t>
            </a:r>
            <a:endParaRPr lang="cs-CZ" dirty="0" smtClean="0"/>
          </a:p>
          <a:p>
            <a:pPr lvl="1"/>
            <a:r>
              <a:rPr lang="cs-CZ" dirty="0" smtClean="0"/>
              <a:t>pravděpodobnost </a:t>
            </a:r>
            <a:r>
              <a:rPr lang="cs-CZ" dirty="0"/>
              <a:t>další interakce </a:t>
            </a:r>
            <a:endParaRPr lang="cs-CZ" dirty="0" smtClean="0"/>
          </a:p>
          <a:p>
            <a:pPr lvl="1"/>
            <a:r>
              <a:rPr lang="cs-CZ" dirty="0" smtClean="0"/>
              <a:t>časové stopy</a:t>
            </a:r>
            <a:endParaRPr lang="cs-CZ" dirty="0"/>
          </a:p>
          <a:p>
            <a:pPr lvl="1"/>
            <a:r>
              <a:rPr lang="cs-CZ" dirty="0" err="1"/>
              <a:t>emotikony</a:t>
            </a:r>
            <a:r>
              <a:rPr lang="cs-CZ" dirty="0"/>
              <a:t> </a:t>
            </a:r>
            <a:r>
              <a:rPr lang="cs-CZ" dirty="0" smtClean="0"/>
              <a:t>(„</a:t>
            </a:r>
            <a:r>
              <a:rPr lang="cs-CZ" dirty="0" err="1" smtClean="0"/>
              <a:t>smajlíky</a:t>
            </a:r>
            <a:r>
              <a:rPr lang="cs-CZ" dirty="0" smtClean="0"/>
              <a:t>“)</a:t>
            </a:r>
            <a:endParaRPr lang="cs-CZ" dirty="0"/>
          </a:p>
          <a:p>
            <a:pPr lvl="1"/>
            <a:r>
              <a:rPr lang="cs-CZ" dirty="0"/>
              <a:t>motivace a očekávání komunikujících </a:t>
            </a:r>
            <a:r>
              <a:rPr lang="cs-CZ" dirty="0" smtClean="0"/>
              <a:t>)</a:t>
            </a:r>
          </a:p>
          <a:p>
            <a:pPr marL="274320" lvl="1" indent="0">
              <a:buNone/>
            </a:pPr>
            <a:r>
              <a:rPr lang="cs-CZ" sz="1200" dirty="0" smtClean="0"/>
              <a:t>(podle </a:t>
            </a:r>
            <a:r>
              <a:rPr lang="cs-CZ" sz="1200" dirty="0" err="1"/>
              <a:t>Thurlow</a:t>
            </a:r>
            <a:r>
              <a:rPr lang="cs-CZ" sz="1200" dirty="0"/>
              <a:t>, </a:t>
            </a:r>
            <a:r>
              <a:rPr lang="cs-CZ" sz="1200" dirty="0" err="1"/>
              <a:t>Lengel</a:t>
            </a:r>
            <a:r>
              <a:rPr lang="cs-CZ" sz="1200" dirty="0"/>
              <a:t>, Tomic, 2004, s. </a:t>
            </a:r>
            <a:r>
              <a:rPr lang="cs-CZ" sz="1200" dirty="0" smtClean="0"/>
              <a:t>51-52, Šmahel</a:t>
            </a:r>
            <a:r>
              <a:rPr lang="cs-CZ" sz="1200" dirty="0"/>
              <a:t>, </a:t>
            </a:r>
            <a:r>
              <a:rPr lang="cs-CZ" sz="1200" dirty="0" smtClean="0"/>
              <a:t>2003)</a:t>
            </a:r>
            <a:endParaRPr lang="cs-CZ" sz="1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19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SIP </a:t>
            </a:r>
            <a:r>
              <a:rPr lang="cs-CZ" dirty="0" err="1" smtClean="0"/>
              <a:t>Theory</a:t>
            </a:r>
            <a:r>
              <a:rPr lang="cs-CZ" dirty="0" smtClean="0"/>
              <a:t> - konkrétně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Při textové formě digitální komunikace se očekává: </a:t>
            </a:r>
          </a:p>
          <a:p>
            <a:pPr lvl="1"/>
            <a:r>
              <a:rPr lang="cs-CZ" dirty="0" smtClean="0"/>
              <a:t>Schopnost kódovat a rozkódovat sociální informaci</a:t>
            </a:r>
          </a:p>
          <a:p>
            <a:pPr lvl="1"/>
            <a:r>
              <a:rPr lang="cs-CZ" dirty="0" smtClean="0"/>
              <a:t>Schopnost načasovat sdělení </a:t>
            </a:r>
          </a:p>
          <a:p>
            <a:endParaRPr lang="cs-CZ" sz="1000" dirty="0" smtClean="0"/>
          </a:p>
          <a:p>
            <a:pPr marL="0" indent="0">
              <a:buNone/>
            </a:pPr>
            <a:r>
              <a:rPr lang="cs-CZ" dirty="0" smtClean="0"/>
              <a:t>Pro tyto schopnosti je klíčoví: </a:t>
            </a:r>
          </a:p>
          <a:p>
            <a:pPr lvl="1"/>
            <a:r>
              <a:rPr lang="cs-CZ" dirty="0" smtClean="0"/>
              <a:t>Spíš jazykový obsah sdělení a charakteristiky jednotlivých stylů komunikace</a:t>
            </a:r>
          </a:p>
          <a:p>
            <a:pPr lvl="1"/>
            <a:r>
              <a:rPr lang="cs-CZ" dirty="0" err="1" smtClean="0"/>
              <a:t>Emotikony</a:t>
            </a:r>
            <a:r>
              <a:rPr lang="cs-CZ" dirty="0" smtClean="0"/>
              <a:t> (</a:t>
            </a:r>
            <a:r>
              <a:rPr lang="cs-CZ" dirty="0" err="1" smtClean="0"/>
              <a:t>smajlíky</a:t>
            </a:r>
            <a:r>
              <a:rPr lang="cs-CZ" dirty="0" smtClean="0"/>
              <a:t>) sú spíš součástí jazykového sdělení a charakteristik než faktory sami o sobě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5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1795" y="903200"/>
            <a:ext cx="8534400" cy="758952"/>
          </a:xfrm>
        </p:spPr>
        <p:txBody>
          <a:bodyPr>
            <a:normAutofit/>
          </a:bodyPr>
          <a:lstStyle/>
          <a:p>
            <a:r>
              <a:rPr lang="cs-CZ" dirty="0" smtClean="0"/>
              <a:t>b) </a:t>
            </a:r>
            <a:r>
              <a:rPr lang="cs-CZ" dirty="0" err="1" smtClean="0"/>
              <a:t>Hyperpersonal</a:t>
            </a:r>
            <a:r>
              <a:rPr lang="cs-CZ" dirty="0" smtClean="0"/>
              <a:t> CMC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>
                <a:solidFill>
                  <a:schemeClr val="bg1">
                    <a:lumMod val="65000"/>
                  </a:schemeClr>
                </a:solidFill>
              </a:rPr>
              <a:t>Hyperpersonální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 efekt komunikace</a:t>
            </a:r>
          </a:p>
          <a:p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Walther 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(1996) </a:t>
            </a:r>
            <a:endParaRPr lang="cs-CZ" b="1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cs-CZ" dirty="0" smtClean="0"/>
              <a:t>možnosti digitální </a:t>
            </a:r>
            <a:r>
              <a:rPr lang="cs-CZ" dirty="0"/>
              <a:t>komunikace mohou přispět k tomu, že lidé jsou s pomocí ní schopni vytvořit o sobě dojem, který by při komunikaci tváří v tvář nevytvořili</a:t>
            </a:r>
            <a:endParaRPr lang="cs-CZ" dirty="0" smtClean="0"/>
          </a:p>
          <a:p>
            <a:r>
              <a:rPr lang="cs-CZ" b="1" dirty="0" smtClean="0"/>
              <a:t>Selektivní </a:t>
            </a:r>
            <a:r>
              <a:rPr lang="cs-CZ" b="1" dirty="0"/>
              <a:t>sebeprezentace </a:t>
            </a:r>
            <a:r>
              <a:rPr lang="cs-CZ" b="1" dirty="0" smtClean="0">
                <a:sym typeface="Wingdings 3"/>
              </a:rPr>
              <a:t> </a:t>
            </a:r>
            <a:r>
              <a:rPr lang="cs-CZ" dirty="0" smtClean="0"/>
              <a:t>digitální komunikace tak může vést k vytváření zidealizovaných představ o online přátelích </a:t>
            </a:r>
          </a:p>
          <a:p>
            <a:r>
              <a:rPr lang="cs-CZ" b="1" dirty="0"/>
              <a:t>nárůst sebe-otevření </a:t>
            </a:r>
            <a:r>
              <a:rPr lang="cs-CZ" dirty="0" smtClean="0"/>
              <a:t>prostřednictvím unikátních charakteristik </a:t>
            </a:r>
            <a:r>
              <a:rPr lang="cs-CZ" dirty="0"/>
              <a:t>online </a:t>
            </a:r>
            <a:r>
              <a:rPr lang="cs-CZ" dirty="0" smtClean="0"/>
              <a:t>komunikace</a:t>
            </a:r>
          </a:p>
          <a:p>
            <a:r>
              <a:rPr lang="cs-CZ" dirty="0"/>
              <a:t>Komunikace se tak stává </a:t>
            </a:r>
            <a:r>
              <a:rPr lang="cs-CZ" b="1" dirty="0" err="1" smtClean="0"/>
              <a:t>hyperpersonální</a:t>
            </a:r>
            <a:endParaRPr lang="cs-CZ" b="1" dirty="0" smtClean="0"/>
          </a:p>
          <a:p>
            <a:endParaRPr lang="cs-CZ" sz="1000" dirty="0" smtClean="0"/>
          </a:p>
        </p:txBody>
      </p:sp>
    </p:spTree>
    <p:extLst>
      <p:ext uri="{BB962C8B-B14F-4D97-AF65-F5344CB8AC3E}">
        <p14:creationId xmlns:p14="http://schemas.microsoft.com/office/powerpoint/2010/main" val="199353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Verbální </a:t>
            </a:r>
            <a:endParaRPr lang="cs-CZ" dirty="0"/>
          </a:p>
          <a:p>
            <a:r>
              <a:rPr lang="cs-CZ" dirty="0" smtClean="0"/>
              <a:t>Neverbální </a:t>
            </a:r>
          </a:p>
          <a:p>
            <a:endParaRPr lang="cs-CZ" dirty="0"/>
          </a:p>
          <a:p>
            <a:r>
              <a:rPr lang="cs-CZ" dirty="0" smtClean="0"/>
              <a:t>Interpersonální </a:t>
            </a:r>
          </a:p>
          <a:p>
            <a:r>
              <a:rPr lang="cs-CZ" dirty="0" smtClean="0"/>
              <a:t>Intrapersonální</a:t>
            </a:r>
          </a:p>
          <a:p>
            <a:r>
              <a:rPr lang="cs-CZ" dirty="0" smtClean="0"/>
              <a:t>Skupinová </a:t>
            </a:r>
          </a:p>
          <a:p>
            <a:r>
              <a:rPr lang="cs-CZ" dirty="0" err="1" smtClean="0"/>
              <a:t>Inštitucionálna</a:t>
            </a:r>
            <a:r>
              <a:rPr lang="cs-CZ" dirty="0" smtClean="0"/>
              <a:t>  </a:t>
            </a:r>
          </a:p>
          <a:p>
            <a:r>
              <a:rPr lang="cs-CZ" dirty="0" smtClean="0"/>
              <a:t>Masová </a:t>
            </a:r>
          </a:p>
          <a:p>
            <a:pPr marL="0" indent="0">
              <a:buNone/>
            </a:pPr>
            <a:r>
              <a:rPr lang="cs-CZ" sz="1400" dirty="0"/>
              <a:t>(</a:t>
            </a:r>
            <a:r>
              <a:rPr lang="en-US" sz="1400" dirty="0"/>
              <a:t>Fawkes, J., &amp; Gregory, A. 2001</a:t>
            </a:r>
            <a:r>
              <a:rPr lang="en-US" sz="1400" dirty="0" smtClean="0"/>
              <a:t>)</a:t>
            </a:r>
            <a:endParaRPr lang="cs-CZ" sz="1400" dirty="0" smtClean="0"/>
          </a:p>
          <a:p>
            <a:endParaRPr lang="cs-CZ" dirty="0"/>
          </a:p>
          <a:p>
            <a:r>
              <a:rPr lang="cs-CZ" dirty="0" smtClean="0"/>
              <a:t>Tváří v tvář </a:t>
            </a:r>
          </a:p>
          <a:p>
            <a:r>
              <a:rPr lang="cs-CZ" dirty="0"/>
              <a:t>D</a:t>
            </a:r>
            <a:r>
              <a:rPr lang="cs-CZ" dirty="0" smtClean="0"/>
              <a:t>igitální komunikace</a:t>
            </a:r>
          </a:p>
        </p:txBody>
      </p:sp>
    </p:spTree>
    <p:extLst>
      <p:ext uri="{BB962C8B-B14F-4D97-AF65-F5344CB8AC3E}">
        <p14:creationId xmlns:p14="http://schemas.microsoft.com/office/powerpoint/2010/main" val="30872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</a:t>
            </a:r>
            <a:r>
              <a:rPr lang="cs-CZ" dirty="0" err="1" smtClean="0"/>
              <a:t>Hyperpersonal</a:t>
            </a:r>
            <a:r>
              <a:rPr lang="cs-CZ" dirty="0" smtClean="0"/>
              <a:t> </a:t>
            </a:r>
            <a:r>
              <a:rPr lang="cs-CZ" dirty="0"/>
              <a:t>CMC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Roli v tomto procesu hrají </a:t>
            </a:r>
            <a:r>
              <a:rPr lang="cs-CZ" b="1" dirty="0"/>
              <a:t>faktory</a:t>
            </a:r>
            <a:r>
              <a:rPr lang="cs-CZ" dirty="0"/>
              <a:t> </a:t>
            </a:r>
            <a:r>
              <a:rPr lang="cs-CZ" dirty="0" smtClean="0"/>
              <a:t>: </a:t>
            </a:r>
            <a:endParaRPr lang="cs-CZ" dirty="0"/>
          </a:p>
          <a:p>
            <a:pPr lvl="1"/>
            <a:r>
              <a:rPr lang="cs-CZ" b="1" dirty="0" smtClean="0"/>
              <a:t>na </a:t>
            </a:r>
            <a:r>
              <a:rPr lang="cs-CZ" b="1" dirty="0"/>
              <a:t>straně </a:t>
            </a:r>
            <a:r>
              <a:rPr lang="cs-CZ" b="1" dirty="0" smtClean="0"/>
              <a:t>odesílatele </a:t>
            </a:r>
            <a:r>
              <a:rPr lang="cs-CZ" dirty="0" smtClean="0"/>
              <a:t>– možnost vybírat </a:t>
            </a:r>
            <a:r>
              <a:rPr lang="cs-CZ" dirty="0"/>
              <a:t>informace, které považuje za atraktivní a naopak zamlčovat méně žádoucí </a:t>
            </a:r>
            <a:r>
              <a:rPr lang="cs-CZ" dirty="0" smtClean="0"/>
              <a:t>informace</a:t>
            </a:r>
          </a:p>
          <a:p>
            <a:pPr lvl="1"/>
            <a:r>
              <a:rPr lang="cs-CZ" b="1" dirty="0" smtClean="0"/>
              <a:t>na </a:t>
            </a:r>
            <a:r>
              <a:rPr lang="cs-CZ" b="1" dirty="0"/>
              <a:t>straně </a:t>
            </a:r>
            <a:r>
              <a:rPr lang="cs-CZ" b="1" dirty="0" smtClean="0"/>
              <a:t>příjemce </a:t>
            </a:r>
            <a:r>
              <a:rPr lang="cs-CZ" dirty="0" smtClean="0"/>
              <a:t>– </a:t>
            </a:r>
            <a:r>
              <a:rPr lang="cs-CZ" dirty="0"/>
              <a:t>idealizuje odesílatele </a:t>
            </a:r>
            <a:r>
              <a:rPr lang="cs-CZ" dirty="0" smtClean="0"/>
              <a:t>+ navázaní na sebeprezentaci odesílatele a zveličení informací</a:t>
            </a:r>
            <a:endParaRPr lang="cs-CZ" dirty="0"/>
          </a:p>
          <a:p>
            <a:pPr lvl="1"/>
            <a:r>
              <a:rPr lang="cs-CZ" b="1" dirty="0"/>
              <a:t>n</a:t>
            </a:r>
            <a:r>
              <a:rPr lang="cs-CZ" b="1" dirty="0" smtClean="0"/>
              <a:t>a straně samotného </a:t>
            </a:r>
            <a:r>
              <a:rPr lang="cs-CZ" b="1" dirty="0"/>
              <a:t>kanálu komunikace </a:t>
            </a:r>
            <a:r>
              <a:rPr lang="cs-CZ" dirty="0" smtClean="0"/>
              <a:t>– </a:t>
            </a:r>
            <a:r>
              <a:rPr lang="cs-CZ" dirty="0"/>
              <a:t>asynchronní komunikace</a:t>
            </a:r>
          </a:p>
          <a:p>
            <a:pPr lvl="1"/>
            <a:r>
              <a:rPr lang="cs-CZ" b="1" dirty="0"/>
              <a:t>Zpětné vazby </a:t>
            </a:r>
            <a:r>
              <a:rPr lang="cs-CZ" b="1" dirty="0" smtClean="0"/>
              <a:t>probíhající mezi jednotlivými faktory</a:t>
            </a:r>
            <a:endParaRPr lang="cs-CZ" b="1" dirty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www.youtube.com/watch?v=vpPfjUkdaiA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03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 </a:t>
            </a:r>
            <a:r>
              <a:rPr lang="cs-CZ" dirty="0"/>
              <a:t>SIDE model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9417" y="2029556"/>
            <a:ext cx="8503920" cy="4710264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bg1">
                    <a:lumMod val="65000"/>
                  </a:schemeClr>
                </a:solidFill>
              </a:rPr>
              <a:t>teorie sociální identity a </a:t>
            </a:r>
            <a:r>
              <a:rPr lang="cs-CZ" sz="2400" b="1" dirty="0" err="1">
                <a:solidFill>
                  <a:schemeClr val="bg1">
                    <a:lumMod val="65000"/>
                  </a:schemeClr>
                </a:solidFill>
              </a:rPr>
              <a:t>deindividualizace</a:t>
            </a:r>
            <a:r>
              <a:rPr lang="cs-CZ" sz="2400" b="1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cs-CZ" sz="2400" b="1" i="1" dirty="0" err="1">
                <a:solidFill>
                  <a:schemeClr val="bg1">
                    <a:lumMod val="65000"/>
                  </a:schemeClr>
                </a:solidFill>
              </a:rPr>
              <a:t>social</a:t>
            </a:r>
            <a:r>
              <a:rPr lang="cs-CZ" sz="2400" b="1" i="1" dirty="0">
                <a:solidFill>
                  <a:schemeClr val="bg1">
                    <a:lumMod val="65000"/>
                  </a:schemeClr>
                </a:solidFill>
              </a:rPr>
              <a:t> identity </a:t>
            </a:r>
            <a:r>
              <a:rPr lang="cs-CZ" sz="2400" b="1" i="1" dirty="0" err="1">
                <a:solidFill>
                  <a:schemeClr val="bg1">
                    <a:lumMod val="65000"/>
                  </a:schemeClr>
                </a:solidFill>
              </a:rPr>
              <a:t>explanation</a:t>
            </a:r>
            <a:r>
              <a:rPr lang="cs-CZ" sz="2400" b="1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sz="2400" b="1" i="1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sz="2400" b="1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sz="2400" b="1" i="1" dirty="0" err="1">
                <a:solidFill>
                  <a:schemeClr val="bg1">
                    <a:lumMod val="65000"/>
                  </a:schemeClr>
                </a:solidFill>
              </a:rPr>
              <a:t>deindividuation</a:t>
            </a:r>
            <a:r>
              <a:rPr lang="cs-CZ" sz="2400" b="1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sz="2400" b="1" i="1" dirty="0" err="1">
                <a:solidFill>
                  <a:schemeClr val="bg1">
                    <a:lumMod val="65000"/>
                  </a:schemeClr>
                </a:solidFill>
              </a:rPr>
              <a:t>effects</a:t>
            </a:r>
            <a:r>
              <a:rPr lang="cs-CZ" sz="2400" b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cs-CZ" sz="2400" b="1" dirty="0" err="1">
                <a:solidFill>
                  <a:schemeClr val="bg1">
                    <a:lumMod val="65000"/>
                  </a:schemeClr>
                </a:solidFill>
              </a:rPr>
              <a:t>Postmes</a:t>
            </a:r>
            <a:r>
              <a:rPr lang="cs-CZ" sz="2400" b="1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sz="2400" b="1" dirty="0" err="1">
                <a:solidFill>
                  <a:schemeClr val="bg1">
                    <a:lumMod val="65000"/>
                  </a:schemeClr>
                </a:solidFill>
              </a:rPr>
              <a:t>Spears</a:t>
            </a:r>
            <a:r>
              <a:rPr lang="cs-CZ" sz="2400" b="1" dirty="0">
                <a:solidFill>
                  <a:schemeClr val="bg1">
                    <a:lumMod val="65000"/>
                  </a:schemeClr>
                </a:solidFill>
              </a:rPr>
              <a:t> a Lea (1998</a:t>
            </a:r>
            <a:r>
              <a:rPr lang="cs-CZ" sz="2400" b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cs-CZ" sz="2400" dirty="0"/>
              <a:t>dynamika v procesu utváření mezilidských vtahů ve </a:t>
            </a:r>
            <a:r>
              <a:rPr lang="cs-CZ" sz="2400" dirty="0" smtClean="0"/>
              <a:t>skupině</a:t>
            </a:r>
          </a:p>
          <a:p>
            <a:r>
              <a:rPr lang="cs-CZ" sz="2400" dirty="0"/>
              <a:t>Konformita se skupinovými normami může být v digitální komunikaci silnější než při běžné komunikaci tváří v tvář.</a:t>
            </a:r>
            <a:endParaRPr lang="cs-CZ" sz="2400" dirty="0" smtClean="0"/>
          </a:p>
          <a:p>
            <a:r>
              <a:rPr lang="cs-CZ" sz="2400" b="1" dirty="0" smtClean="0"/>
              <a:t>„</a:t>
            </a:r>
            <a:r>
              <a:rPr lang="cs-CZ" sz="2400" b="1" dirty="0" err="1" smtClean="0"/>
              <a:t>deindividualizace</a:t>
            </a:r>
            <a:r>
              <a:rPr lang="cs-CZ" sz="2400" b="1" dirty="0" smtClean="0"/>
              <a:t>“ </a:t>
            </a:r>
            <a:r>
              <a:rPr lang="cs-CZ" sz="2400" dirty="0"/>
              <a:t>(</a:t>
            </a:r>
            <a:r>
              <a:rPr lang="cs-CZ" sz="2400" dirty="0" smtClean="0"/>
              <a:t>pocit </a:t>
            </a:r>
            <a:r>
              <a:rPr lang="cs-CZ" sz="2400" dirty="0"/>
              <a:t>ztráty </a:t>
            </a:r>
            <a:r>
              <a:rPr lang="cs-CZ" sz="2400" dirty="0" smtClean="0"/>
              <a:t>individuality) </a:t>
            </a:r>
            <a:r>
              <a:rPr lang="cs-CZ" sz="2400" b="1" dirty="0" smtClean="0"/>
              <a:t>+ </a:t>
            </a:r>
            <a:r>
              <a:rPr lang="cs-CZ" sz="2400" b="1" dirty="0"/>
              <a:t>a</a:t>
            </a:r>
            <a:r>
              <a:rPr lang="cs-CZ" sz="2400" b="1" dirty="0" smtClean="0"/>
              <a:t>nonymita</a:t>
            </a:r>
            <a:r>
              <a:rPr lang="cs-CZ" sz="2400" dirty="0" smtClean="0"/>
              <a:t> (nemusí vést </a:t>
            </a:r>
            <a:r>
              <a:rPr lang="cs-CZ" sz="2400" dirty="0"/>
              <a:t>k překonání sociálních </a:t>
            </a:r>
            <a:r>
              <a:rPr lang="cs-CZ" sz="2400" dirty="0" smtClean="0"/>
              <a:t>bariér) </a:t>
            </a:r>
            <a:r>
              <a:rPr lang="cs-CZ" sz="2400" b="1" dirty="0" smtClean="0"/>
              <a:t>=</a:t>
            </a:r>
            <a:r>
              <a:rPr lang="cs-CZ" sz="2400" dirty="0"/>
              <a:t> </a:t>
            </a:r>
            <a:r>
              <a:rPr lang="cs-CZ" sz="2400" dirty="0" smtClean="0"/>
              <a:t>posiluje </a:t>
            </a:r>
            <a:r>
              <a:rPr lang="cs-CZ" sz="2400" dirty="0"/>
              <a:t>sounáležitost se skupinovými </a:t>
            </a:r>
            <a:r>
              <a:rPr lang="cs-CZ" sz="2400" dirty="0" smtClean="0"/>
              <a:t>normami</a:t>
            </a:r>
          </a:p>
          <a:p>
            <a:r>
              <a:rPr lang="cs-CZ" sz="2400" dirty="0" err="1"/>
              <a:t>deindividualizace</a:t>
            </a:r>
            <a:r>
              <a:rPr lang="cs-CZ" sz="2400" dirty="0"/>
              <a:t> má vliv na posílení </a:t>
            </a:r>
            <a:r>
              <a:rPr lang="cs-CZ" sz="2400" b="1" dirty="0"/>
              <a:t>stereotypů chování</a:t>
            </a:r>
          </a:p>
        </p:txBody>
      </p:sp>
    </p:spTree>
    <p:extLst>
      <p:ext uri="{BB962C8B-B14F-4D97-AF65-F5344CB8AC3E}">
        <p14:creationId xmlns:p14="http://schemas.microsoft.com/office/powerpoint/2010/main" val="161398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7827" y="1380912"/>
            <a:ext cx="8086635" cy="647700"/>
          </a:xfrm>
        </p:spPr>
        <p:txBody>
          <a:bodyPr>
            <a:noAutofit/>
          </a:bodyPr>
          <a:lstStyle/>
          <a:p>
            <a:r>
              <a:rPr lang="cs-CZ" sz="2500" dirty="0" smtClean="0"/>
              <a:t>d) I</a:t>
            </a:r>
            <a:r>
              <a:rPr lang="en-US" sz="2500" dirty="0" err="1" smtClean="0"/>
              <a:t>nformation</a:t>
            </a:r>
            <a:r>
              <a:rPr lang="en-US" sz="2500" dirty="0" smtClean="0"/>
              <a:t> </a:t>
            </a:r>
            <a:r>
              <a:rPr lang="en-US" sz="2500" dirty="0"/>
              <a:t>and </a:t>
            </a:r>
            <a:r>
              <a:rPr lang="cs-CZ" sz="2500" dirty="0" smtClean="0"/>
              <a:t>C</a:t>
            </a:r>
            <a:r>
              <a:rPr lang="en-US" sz="2500" dirty="0" err="1" smtClean="0"/>
              <a:t>ommunication</a:t>
            </a:r>
            <a:r>
              <a:rPr lang="en-US" sz="2500" dirty="0" smtClean="0"/>
              <a:t> </a:t>
            </a:r>
            <a:r>
              <a:rPr lang="cs-CZ" sz="2500" dirty="0" smtClean="0"/>
              <a:t>T</a:t>
            </a:r>
            <a:r>
              <a:rPr lang="en-US" sz="2500" dirty="0" err="1" smtClean="0"/>
              <a:t>echnology</a:t>
            </a:r>
            <a:r>
              <a:rPr lang="en-US" sz="2500" dirty="0" smtClean="0"/>
              <a:t> </a:t>
            </a:r>
            <a:r>
              <a:rPr lang="cs-CZ" sz="2500" dirty="0" smtClean="0"/>
              <a:t>S</a:t>
            </a:r>
            <a:r>
              <a:rPr lang="en-US" sz="2500" dirty="0" err="1" smtClean="0"/>
              <a:t>uccession</a:t>
            </a:r>
            <a:r>
              <a:rPr lang="en-US" sz="2500" dirty="0" smtClean="0"/>
              <a:t> </a:t>
            </a:r>
            <a:r>
              <a:rPr lang="cs-CZ" sz="2500" dirty="0" smtClean="0"/>
              <a:t>T</a:t>
            </a:r>
            <a:r>
              <a:rPr lang="en-US" sz="2500" dirty="0" err="1" smtClean="0"/>
              <a:t>heory</a:t>
            </a:r>
            <a:endParaRPr lang="cs-CZ" sz="2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08844" y="2342594"/>
            <a:ext cx="8503920" cy="478227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Teorie sériového používání komunikačních technologií </a:t>
            </a:r>
            <a:endParaRPr lang="cs-CZ" b="1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cs-CZ" b="1" dirty="0" err="1">
                <a:solidFill>
                  <a:schemeClr val="bg1">
                    <a:lumMod val="65000"/>
                  </a:schemeClr>
                </a:solidFill>
              </a:rPr>
              <a:t>Keri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bg1">
                    <a:lumMod val="65000"/>
                  </a:schemeClr>
                </a:solidFill>
              </a:rPr>
              <a:t>Stephens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 (2007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cs-CZ" dirty="0"/>
              <a:t>reflektuje rozvoj informačních a komunikačních technologií (ICT</a:t>
            </a:r>
            <a:r>
              <a:rPr lang="cs-CZ" dirty="0" smtClean="0"/>
              <a:t>)</a:t>
            </a:r>
          </a:p>
          <a:p>
            <a:r>
              <a:rPr lang="cs-CZ" dirty="0" smtClean="0"/>
              <a:t>Důležité sledovat možnostmi kombinování </a:t>
            </a:r>
            <a:r>
              <a:rPr lang="cs-CZ" dirty="0"/>
              <a:t>či posloupného </a:t>
            </a:r>
            <a:r>
              <a:rPr lang="cs-CZ" dirty="0" smtClean="0"/>
              <a:t>používání médií</a:t>
            </a:r>
          </a:p>
          <a:p>
            <a:r>
              <a:rPr lang="cs-CZ" dirty="0"/>
              <a:t>používání různých typů médií a komunikačních prostředků pro dosažení rozličných </a:t>
            </a:r>
            <a:r>
              <a:rPr lang="cs-CZ" dirty="0" smtClean="0"/>
              <a:t>cílů</a:t>
            </a:r>
          </a:p>
          <a:p>
            <a:r>
              <a:rPr lang="cs-CZ" dirty="0"/>
              <a:t>používání různých ICT pro dosažení jednoho cíle</a:t>
            </a:r>
          </a:p>
        </p:txBody>
      </p:sp>
    </p:spTree>
    <p:extLst>
      <p:ext uri="{BB962C8B-B14F-4D97-AF65-F5344CB8AC3E}">
        <p14:creationId xmlns:p14="http://schemas.microsoft.com/office/powerpoint/2010/main" val="112583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/>
              <a:t>d)</a:t>
            </a:r>
            <a:r>
              <a:rPr lang="cs-CZ" sz="2800" dirty="0"/>
              <a:t> </a:t>
            </a:r>
            <a:r>
              <a:rPr lang="cs-CZ" sz="2800" dirty="0" smtClean="0"/>
              <a:t>I</a:t>
            </a:r>
            <a:r>
              <a:rPr lang="en-US" sz="2800" dirty="0" err="1"/>
              <a:t>nformation</a:t>
            </a:r>
            <a:r>
              <a:rPr lang="en-US" sz="2800" dirty="0"/>
              <a:t> and </a:t>
            </a:r>
            <a:r>
              <a:rPr lang="cs-CZ" sz="2800" dirty="0"/>
              <a:t>C</a:t>
            </a:r>
            <a:r>
              <a:rPr lang="en-US" sz="2800" dirty="0" err="1"/>
              <a:t>ommunication</a:t>
            </a:r>
            <a:r>
              <a:rPr lang="en-US" sz="2800" dirty="0"/>
              <a:t> </a:t>
            </a:r>
            <a:r>
              <a:rPr lang="cs-CZ" sz="2800" dirty="0"/>
              <a:t>T</a:t>
            </a:r>
            <a:r>
              <a:rPr lang="en-US" sz="2800" dirty="0" err="1"/>
              <a:t>echnology</a:t>
            </a:r>
            <a:r>
              <a:rPr lang="en-US" sz="2800" dirty="0"/>
              <a:t> </a:t>
            </a:r>
            <a:r>
              <a:rPr lang="cs-CZ" sz="2800" dirty="0"/>
              <a:t>S</a:t>
            </a:r>
            <a:r>
              <a:rPr lang="en-US" sz="2800" dirty="0" err="1"/>
              <a:t>uccession</a:t>
            </a:r>
            <a:r>
              <a:rPr lang="en-US" sz="2800" dirty="0"/>
              <a:t> </a:t>
            </a:r>
            <a:r>
              <a:rPr lang="cs-CZ" sz="2800" dirty="0"/>
              <a:t>T</a:t>
            </a:r>
            <a:r>
              <a:rPr lang="en-US" sz="2800" dirty="0" err="1"/>
              <a:t>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9417" y="2003720"/>
            <a:ext cx="8503920" cy="4854280"/>
          </a:xfrm>
        </p:spPr>
        <p:txBody>
          <a:bodyPr>
            <a:normAutofit fontScale="92500"/>
          </a:bodyPr>
          <a:lstStyle/>
          <a:p>
            <a:r>
              <a:rPr lang="cs-CZ" dirty="0"/>
              <a:t>postupným používáním různých ICT technologií lze ovlivnit efektivitu mezilidské </a:t>
            </a:r>
            <a:r>
              <a:rPr lang="cs-CZ" dirty="0" smtClean="0"/>
              <a:t>komunikace</a:t>
            </a:r>
          </a:p>
          <a:p>
            <a:r>
              <a:rPr lang="cs-CZ" dirty="0" smtClean="0"/>
              <a:t>Můžeme využívat: </a:t>
            </a:r>
          </a:p>
          <a:p>
            <a:pPr lvl="1"/>
            <a:r>
              <a:rPr lang="cs-CZ" b="1" dirty="0"/>
              <a:t>doplňující se modality </a:t>
            </a:r>
            <a:r>
              <a:rPr lang="cs-CZ" dirty="0"/>
              <a:t>– e-mail (text) a telefonát (zvuk) </a:t>
            </a:r>
            <a:r>
              <a:rPr lang="cs-CZ" dirty="0" smtClean="0"/>
              <a:t>- </a:t>
            </a:r>
            <a:r>
              <a:rPr lang="cs-CZ" dirty="0"/>
              <a:t>navzájem rozšiřují svoje možnosti pro efektivní předání </a:t>
            </a:r>
            <a:r>
              <a:rPr lang="cs-CZ" dirty="0" smtClean="0"/>
              <a:t>zprávy</a:t>
            </a:r>
          </a:p>
          <a:p>
            <a:pPr lvl="2"/>
            <a:r>
              <a:rPr lang="cs-CZ" dirty="0"/>
              <a:t>zprávy mající za cíl přesvědčování, řešení problémů a zadávání úkolů. </a:t>
            </a:r>
            <a:endParaRPr lang="cs-CZ" dirty="0" smtClean="0"/>
          </a:p>
          <a:p>
            <a:pPr lvl="2"/>
            <a:r>
              <a:rPr lang="cs-CZ" dirty="0" smtClean="0"/>
              <a:t>Sdělení osobního </a:t>
            </a:r>
            <a:r>
              <a:rPr lang="cs-CZ" dirty="0"/>
              <a:t>ladění, nemusí z tohoto sekvenčního užívání médií tolik </a:t>
            </a:r>
            <a:r>
              <a:rPr lang="cs-CZ" dirty="0" smtClean="0"/>
              <a:t>těžit</a:t>
            </a:r>
          </a:p>
          <a:p>
            <a:pPr lvl="1"/>
            <a:r>
              <a:rPr lang="cs-CZ" b="1" dirty="0" smtClean="0"/>
              <a:t>opakující se modality</a:t>
            </a:r>
            <a:r>
              <a:rPr lang="cs-CZ" dirty="0" smtClean="0"/>
              <a:t> – dvě textové zprávy, nebo dva telefonáty</a:t>
            </a:r>
          </a:p>
          <a:p>
            <a:pPr lvl="1"/>
            <a:endParaRPr lang="cs-CZ" dirty="0" smtClean="0"/>
          </a:p>
          <a:p>
            <a:pPr lvl="0">
              <a:buClr>
                <a:srgbClr val="D16349"/>
              </a:buClr>
            </a:pPr>
            <a:r>
              <a:rPr lang="cs-CZ" sz="1200" dirty="0"/>
              <a:t>(</a:t>
            </a:r>
            <a:r>
              <a:rPr lang="cs-CZ" sz="1200" dirty="0" err="1"/>
              <a:t>Stephens</a:t>
            </a:r>
            <a:r>
              <a:rPr lang="cs-CZ" sz="1200" dirty="0"/>
              <a:t>, 2007; </a:t>
            </a:r>
            <a:r>
              <a:rPr lang="cs-CZ" sz="1200" dirty="0" err="1"/>
              <a:t>Stephens</a:t>
            </a:r>
            <a:r>
              <a:rPr lang="cs-CZ" sz="1200" dirty="0"/>
              <a:t>, </a:t>
            </a:r>
            <a:r>
              <a:rPr lang="cs-CZ" sz="1200" dirty="0" err="1"/>
              <a:t>Rains</a:t>
            </a:r>
            <a:r>
              <a:rPr lang="cs-CZ" sz="1200" dirty="0"/>
              <a:t>, 2010)</a:t>
            </a:r>
          </a:p>
        </p:txBody>
      </p:sp>
    </p:spTree>
    <p:extLst>
      <p:ext uri="{BB962C8B-B14F-4D97-AF65-F5344CB8AC3E}">
        <p14:creationId xmlns:p14="http://schemas.microsoft.com/office/powerpoint/2010/main" val="94850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zájemce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Kapitola: </a:t>
            </a:r>
          </a:p>
          <a:p>
            <a:pPr lvl="1"/>
            <a:r>
              <a:rPr lang="cs-CZ" dirty="0" err="1" smtClean="0"/>
              <a:t>Theories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computer-mediated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and </a:t>
            </a:r>
            <a:r>
              <a:rPr lang="cs-CZ" dirty="0" err="1" smtClean="0"/>
              <a:t>interpersonal</a:t>
            </a:r>
            <a:r>
              <a:rPr lang="cs-CZ" dirty="0" smtClean="0"/>
              <a:t> relations </a:t>
            </a:r>
          </a:p>
          <a:p>
            <a:pPr lvl="1"/>
            <a:r>
              <a:rPr lang="cs-CZ" dirty="0" smtClean="0"/>
              <a:t>(</a:t>
            </a:r>
            <a:r>
              <a:rPr lang="cs-CZ" dirty="0"/>
              <a:t>Walther, 2011</a:t>
            </a:r>
            <a:r>
              <a:rPr lang="cs-CZ" dirty="0" smtClean="0"/>
              <a:t>)</a:t>
            </a:r>
          </a:p>
          <a:p>
            <a:pPr lvl="0">
              <a:buClr>
                <a:srgbClr val="D16349"/>
              </a:buClr>
            </a:pPr>
            <a:r>
              <a:rPr lang="cs-CZ" dirty="0" smtClean="0">
                <a:solidFill>
                  <a:prstClr val="black"/>
                </a:solidFill>
              </a:rPr>
              <a:t>Kniha: </a:t>
            </a:r>
          </a:p>
          <a:p>
            <a:pPr lvl="1"/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mediated</a:t>
            </a:r>
            <a:r>
              <a:rPr lang="cs-CZ" dirty="0"/>
              <a:t> </a:t>
            </a:r>
            <a:r>
              <a:rPr lang="cs-CZ" dirty="0" err="1" smtClean="0"/>
              <a:t>communication</a:t>
            </a:r>
            <a:endParaRPr lang="cs-CZ" dirty="0" smtClean="0"/>
          </a:p>
          <a:p>
            <a:pPr lvl="1"/>
            <a:r>
              <a:rPr lang="cs-CZ" dirty="0"/>
              <a:t>(</a:t>
            </a:r>
            <a:r>
              <a:rPr lang="en-US" dirty="0" err="1" smtClean="0"/>
              <a:t>Thurlow</a:t>
            </a:r>
            <a:r>
              <a:rPr lang="cs-CZ" dirty="0" smtClean="0"/>
              <a:t>, </a:t>
            </a:r>
            <a:r>
              <a:rPr lang="en-US" dirty="0" err="1" smtClean="0"/>
              <a:t>Lengel</a:t>
            </a:r>
            <a:r>
              <a:rPr lang="en-US" dirty="0"/>
              <a:t>, </a:t>
            </a:r>
            <a:r>
              <a:rPr lang="cs-CZ" dirty="0"/>
              <a:t>&amp; </a:t>
            </a:r>
            <a:r>
              <a:rPr lang="en-US" dirty="0" err="1" smtClean="0"/>
              <a:t>Tomic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smtClean="0"/>
              <a:t>2004)</a:t>
            </a:r>
            <a:endParaRPr lang="cs-CZ" dirty="0"/>
          </a:p>
          <a:p>
            <a:pPr lvl="2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71" y="3061014"/>
            <a:ext cx="2487168" cy="323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73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394" y="746598"/>
            <a:ext cx="8086635" cy="647700"/>
          </a:xfrm>
        </p:spPr>
        <p:txBody>
          <a:bodyPr/>
          <a:lstStyle/>
          <a:p>
            <a:r>
              <a:rPr lang="cs-CZ" dirty="0" smtClean="0"/>
              <a:t>Seznam použité literatury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Autofit/>
          </a:bodyPr>
          <a:lstStyle/>
          <a:p>
            <a:r>
              <a:rPr lang="cs-CZ" sz="1800" dirty="0" err="1" smtClean="0"/>
              <a:t>Daft</a:t>
            </a:r>
            <a:r>
              <a:rPr lang="cs-CZ" sz="1800" dirty="0"/>
              <a:t>, R. L., &amp; </a:t>
            </a:r>
            <a:r>
              <a:rPr lang="cs-CZ" sz="1800" dirty="0" err="1" smtClean="0"/>
              <a:t>Lengel</a:t>
            </a:r>
            <a:r>
              <a:rPr lang="cs-CZ" sz="1800" dirty="0"/>
              <a:t>, R. H. (1986). </a:t>
            </a:r>
            <a:r>
              <a:rPr lang="cs-CZ" sz="1800" dirty="0" err="1"/>
              <a:t>Organizational</a:t>
            </a:r>
            <a:r>
              <a:rPr lang="cs-CZ" sz="1800" dirty="0"/>
              <a:t> </a:t>
            </a:r>
            <a:r>
              <a:rPr lang="cs-CZ" sz="1800" dirty="0" err="1"/>
              <a:t>information</a:t>
            </a:r>
            <a:r>
              <a:rPr lang="cs-CZ" sz="1800" dirty="0"/>
              <a:t> </a:t>
            </a:r>
            <a:r>
              <a:rPr lang="cs-CZ" sz="1800" dirty="0" err="1"/>
              <a:t>requirements</a:t>
            </a:r>
            <a:r>
              <a:rPr lang="cs-CZ" sz="1800" dirty="0"/>
              <a:t>, media </a:t>
            </a:r>
            <a:r>
              <a:rPr lang="cs-CZ" sz="1800" dirty="0" err="1" smtClean="0"/>
              <a:t>richnessand</a:t>
            </a:r>
            <a:r>
              <a:rPr lang="cs-CZ" sz="1800" dirty="0" smtClean="0"/>
              <a:t> </a:t>
            </a:r>
            <a:r>
              <a:rPr lang="cs-CZ" sz="1800" dirty="0" err="1"/>
              <a:t>structural</a:t>
            </a:r>
            <a:r>
              <a:rPr lang="cs-CZ" sz="1800" dirty="0"/>
              <a:t> design. </a:t>
            </a:r>
            <a:r>
              <a:rPr lang="cs-CZ" sz="1800" i="1" dirty="0"/>
              <a:t>Management science, 32</a:t>
            </a:r>
            <a:r>
              <a:rPr lang="cs-CZ" sz="1800" dirty="0"/>
              <a:t>(5), 554-571.</a:t>
            </a:r>
          </a:p>
          <a:p>
            <a:r>
              <a:rPr lang="en-US" sz="1800" dirty="0" smtClean="0"/>
              <a:t>Fawkes</a:t>
            </a:r>
            <a:r>
              <a:rPr lang="en-US" sz="1800" dirty="0"/>
              <a:t>, J., &amp; Gregory, A. (2001). Applying communication theories to the internet. </a:t>
            </a:r>
            <a:r>
              <a:rPr lang="en-US" sz="1800" i="1" dirty="0"/>
              <a:t>Journal of Communication Management</a:t>
            </a:r>
            <a:r>
              <a:rPr lang="en-US" sz="1800" dirty="0"/>
              <a:t>, </a:t>
            </a:r>
            <a:r>
              <a:rPr lang="en-US" sz="1800" i="1" dirty="0"/>
              <a:t>5</a:t>
            </a:r>
            <a:r>
              <a:rPr lang="en-US" sz="1800" dirty="0"/>
              <a:t>(2), 109-124</a:t>
            </a:r>
            <a:r>
              <a:rPr lang="en-US" sz="1800" dirty="0" smtClean="0"/>
              <a:t>.</a:t>
            </a:r>
            <a:endParaRPr lang="cs-CZ" sz="1800" dirty="0" smtClean="0"/>
          </a:p>
          <a:p>
            <a:r>
              <a:rPr lang="cs-CZ" sz="1800" dirty="0" err="1"/>
              <a:t>Fulk</a:t>
            </a:r>
            <a:r>
              <a:rPr lang="cs-CZ" sz="1800" dirty="0"/>
              <a:t>, J., </a:t>
            </a:r>
            <a:r>
              <a:rPr lang="cs-CZ" sz="1800" dirty="0" err="1"/>
              <a:t>Schmitz</a:t>
            </a:r>
            <a:r>
              <a:rPr lang="cs-CZ" sz="1800" dirty="0"/>
              <a:t>, </a:t>
            </a:r>
            <a:r>
              <a:rPr lang="cs-CZ" sz="1800" dirty="0" smtClean="0"/>
              <a:t>J., </a:t>
            </a:r>
            <a:r>
              <a:rPr lang="cs-CZ" sz="1800" dirty="0"/>
              <a:t>&amp; </a:t>
            </a:r>
            <a:r>
              <a:rPr lang="cs-CZ" sz="1800" dirty="0" err="1" smtClean="0"/>
              <a:t>Steinfield</a:t>
            </a:r>
            <a:r>
              <a:rPr lang="cs-CZ" sz="1800" dirty="0"/>
              <a:t>, C. (1990). A </a:t>
            </a:r>
            <a:r>
              <a:rPr lang="cs-CZ" sz="1800" dirty="0" err="1"/>
              <a:t>social</a:t>
            </a:r>
            <a:r>
              <a:rPr lang="cs-CZ" sz="1800" dirty="0"/>
              <a:t> influence model </a:t>
            </a:r>
            <a:r>
              <a:rPr lang="cs-CZ" sz="1800" dirty="0" err="1"/>
              <a:t>of</a:t>
            </a:r>
            <a:r>
              <a:rPr lang="cs-CZ" sz="1800" dirty="0"/>
              <a:t> technology use. In J. </a:t>
            </a:r>
            <a:r>
              <a:rPr lang="cs-CZ" sz="1800" dirty="0" err="1"/>
              <a:t>Fulk</a:t>
            </a:r>
            <a:r>
              <a:rPr lang="cs-CZ" sz="1800" dirty="0"/>
              <a:t>, C. </a:t>
            </a:r>
            <a:r>
              <a:rPr lang="cs-CZ" sz="1800" dirty="0" err="1"/>
              <a:t>Steinfeld</a:t>
            </a:r>
            <a:r>
              <a:rPr lang="cs-CZ" sz="1800" dirty="0"/>
              <a:t> (</a:t>
            </a:r>
            <a:r>
              <a:rPr lang="cs-CZ" sz="1800" dirty="0" err="1"/>
              <a:t>Eds</a:t>
            </a:r>
            <a:r>
              <a:rPr lang="cs-CZ" sz="1800" dirty="0"/>
              <a:t>.), </a:t>
            </a:r>
            <a:r>
              <a:rPr lang="cs-CZ" sz="1800" i="1" dirty="0" err="1"/>
              <a:t>Organizations</a:t>
            </a:r>
            <a:r>
              <a:rPr lang="cs-CZ" sz="1800" i="1" dirty="0"/>
              <a:t> and </a:t>
            </a:r>
            <a:r>
              <a:rPr lang="cs-CZ" sz="1800" i="1" dirty="0" err="1"/>
              <a:t>communication</a:t>
            </a:r>
            <a:r>
              <a:rPr lang="cs-CZ" sz="1800" i="1" dirty="0"/>
              <a:t> technology</a:t>
            </a:r>
            <a:r>
              <a:rPr lang="cs-CZ" sz="1800" dirty="0"/>
              <a:t> (71–94). </a:t>
            </a:r>
            <a:r>
              <a:rPr lang="cs-CZ" sz="1800" dirty="0" err="1"/>
              <a:t>Newbury</a:t>
            </a:r>
            <a:r>
              <a:rPr lang="cs-CZ" sz="1800" dirty="0"/>
              <a:t> </a:t>
            </a:r>
            <a:r>
              <a:rPr lang="cs-CZ" sz="1800" dirty="0" smtClean="0"/>
              <a:t>Park</a:t>
            </a:r>
            <a:r>
              <a:rPr lang="cs-CZ" sz="1800" dirty="0"/>
              <a:t>, CA: </a:t>
            </a:r>
            <a:r>
              <a:rPr lang="cs-CZ" sz="1800" dirty="0" err="1" smtClean="0"/>
              <a:t>Sage</a:t>
            </a:r>
            <a:endParaRPr lang="cs-CZ" sz="1800" dirty="0"/>
          </a:p>
          <a:p>
            <a:r>
              <a:rPr lang="en-US" sz="1800" dirty="0" err="1" smtClean="0"/>
              <a:t>Postmes</a:t>
            </a:r>
            <a:r>
              <a:rPr lang="en-US" sz="1800" dirty="0"/>
              <a:t>, T., Spears, R., &amp; Lea, M. (1998). Breaching or building social boundaries? SIDE-effects of computer-mediated communication. Communication research, 25(6), 689-715.</a:t>
            </a:r>
            <a:endParaRPr lang="cs-CZ" sz="1800" dirty="0" smtClean="0"/>
          </a:p>
          <a:p>
            <a:r>
              <a:rPr lang="cs-CZ" sz="1800" dirty="0" err="1"/>
              <a:t>Short</a:t>
            </a:r>
            <a:r>
              <a:rPr lang="cs-CZ" sz="1800" dirty="0"/>
              <a:t>, J., </a:t>
            </a:r>
            <a:r>
              <a:rPr lang="cs-CZ" sz="1800" dirty="0" err="1"/>
              <a:t>Williams</a:t>
            </a:r>
            <a:r>
              <a:rPr lang="cs-CZ" sz="1800" dirty="0"/>
              <a:t>, E</a:t>
            </a:r>
            <a:r>
              <a:rPr lang="cs-CZ" sz="1800" dirty="0" smtClean="0"/>
              <a:t>., </a:t>
            </a:r>
            <a:r>
              <a:rPr lang="cs-CZ" sz="1800" dirty="0"/>
              <a:t>&amp;</a:t>
            </a:r>
            <a:r>
              <a:rPr lang="cs-CZ" sz="1800" dirty="0" smtClean="0"/>
              <a:t> </a:t>
            </a:r>
            <a:r>
              <a:rPr lang="cs-CZ" sz="1800" dirty="0" err="1"/>
              <a:t>Christie</a:t>
            </a:r>
            <a:r>
              <a:rPr lang="cs-CZ" sz="1800" dirty="0"/>
              <a:t>, B. (1976).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social</a:t>
            </a:r>
            <a:r>
              <a:rPr lang="cs-CZ" sz="1800" i="1" dirty="0"/>
              <a:t> psychology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telecommunications</a:t>
            </a:r>
            <a:r>
              <a:rPr lang="cs-CZ" sz="1800" dirty="0" smtClean="0"/>
              <a:t>. </a:t>
            </a:r>
            <a:r>
              <a:rPr lang="cs-CZ" sz="1800" dirty="0"/>
              <a:t>London: </a:t>
            </a:r>
            <a:r>
              <a:rPr lang="cs-CZ" sz="1800" dirty="0" err="1" smtClean="0"/>
              <a:t>Wiley</a:t>
            </a:r>
            <a:endParaRPr lang="cs-CZ" sz="1800" dirty="0" smtClean="0"/>
          </a:p>
          <a:p>
            <a:r>
              <a:rPr lang="cs-CZ" sz="1800" dirty="0" err="1"/>
              <a:t>Stephens</a:t>
            </a:r>
            <a:r>
              <a:rPr lang="cs-CZ" sz="1800" dirty="0"/>
              <a:t>, K. K. (2007).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successive</a:t>
            </a:r>
            <a:r>
              <a:rPr lang="cs-CZ" sz="1800" dirty="0"/>
              <a:t> use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information</a:t>
            </a:r>
            <a:r>
              <a:rPr lang="cs-CZ" sz="1800" dirty="0"/>
              <a:t> and </a:t>
            </a:r>
            <a:r>
              <a:rPr lang="cs-CZ" sz="1800" dirty="0" err="1"/>
              <a:t>communication</a:t>
            </a:r>
            <a:r>
              <a:rPr lang="cs-CZ" sz="1800" dirty="0"/>
              <a:t> </a:t>
            </a:r>
            <a:r>
              <a:rPr lang="cs-CZ" sz="1800" dirty="0" err="1"/>
              <a:t>technologies</a:t>
            </a:r>
            <a:r>
              <a:rPr lang="cs-CZ" sz="1800" dirty="0"/>
              <a:t> </a:t>
            </a:r>
            <a:r>
              <a:rPr lang="cs-CZ" sz="1800" dirty="0" err="1"/>
              <a:t>at</a:t>
            </a:r>
            <a:r>
              <a:rPr lang="cs-CZ" sz="1800" dirty="0"/>
              <a:t> </a:t>
            </a:r>
            <a:r>
              <a:rPr lang="cs-CZ" sz="1800" dirty="0" err="1"/>
              <a:t>work</a:t>
            </a:r>
            <a:r>
              <a:rPr lang="cs-CZ" sz="1800" dirty="0"/>
              <a:t>. </a:t>
            </a:r>
            <a:r>
              <a:rPr lang="cs-CZ" sz="1800" i="1" dirty="0" err="1"/>
              <a:t>Communication</a:t>
            </a:r>
            <a:r>
              <a:rPr lang="cs-CZ" sz="1800" i="1" dirty="0"/>
              <a:t> </a:t>
            </a:r>
            <a:r>
              <a:rPr lang="cs-CZ" sz="1800" i="1" dirty="0" err="1"/>
              <a:t>Theory</a:t>
            </a:r>
            <a:r>
              <a:rPr lang="cs-CZ" sz="1800" i="1" dirty="0"/>
              <a:t>, 17</a:t>
            </a:r>
            <a:r>
              <a:rPr lang="cs-CZ" sz="1800" dirty="0"/>
              <a:t>(4), 486-507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Šetření o využívání ICT v domácnostech a mezi jednotlivci. (2017) Český statistický úřad, https://www.czso.cz/documents/10180/46014808/061004-17_C.pdf/bc2d28dd-f584-4246-86b8-b34469c91c6b?version=1.1</a:t>
            </a:r>
          </a:p>
          <a:p>
            <a:endParaRPr lang="cs-CZ" sz="1800" dirty="0"/>
          </a:p>
          <a:p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89906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394" y="705409"/>
            <a:ext cx="8086635" cy="647700"/>
          </a:xfrm>
        </p:spPr>
        <p:txBody>
          <a:bodyPr/>
          <a:lstStyle/>
          <a:p>
            <a:r>
              <a:rPr lang="cs-CZ" dirty="0"/>
              <a:t>Seznam použité literatury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92500"/>
          </a:bodyPr>
          <a:lstStyle/>
          <a:p>
            <a:r>
              <a:rPr lang="cs-CZ" sz="1800" dirty="0" err="1" smtClean="0"/>
              <a:t>Stephens</a:t>
            </a:r>
            <a:r>
              <a:rPr lang="cs-CZ" sz="1800" dirty="0"/>
              <a:t>, K. K., &amp; </a:t>
            </a:r>
            <a:r>
              <a:rPr lang="cs-CZ" sz="1800" dirty="0" err="1" smtClean="0"/>
              <a:t>Rains</a:t>
            </a:r>
            <a:r>
              <a:rPr lang="cs-CZ" sz="1800" dirty="0"/>
              <a:t>, S. A. (2010). </a:t>
            </a:r>
            <a:r>
              <a:rPr lang="cs-CZ" sz="1800" dirty="0" err="1"/>
              <a:t>Information</a:t>
            </a:r>
            <a:r>
              <a:rPr lang="cs-CZ" sz="1800" dirty="0"/>
              <a:t> and </a:t>
            </a:r>
            <a:r>
              <a:rPr lang="cs-CZ" sz="1800" dirty="0" err="1"/>
              <a:t>communication</a:t>
            </a:r>
            <a:r>
              <a:rPr lang="cs-CZ" sz="1800" dirty="0"/>
              <a:t> technology </a:t>
            </a:r>
            <a:r>
              <a:rPr lang="cs-CZ" sz="1800" dirty="0" err="1"/>
              <a:t>sequences</a:t>
            </a:r>
            <a:r>
              <a:rPr lang="cs-CZ" sz="1800" dirty="0"/>
              <a:t> and </a:t>
            </a:r>
            <a:r>
              <a:rPr lang="cs-CZ" sz="1800" dirty="0" err="1"/>
              <a:t>message</a:t>
            </a:r>
            <a:r>
              <a:rPr lang="cs-CZ" sz="1800" dirty="0"/>
              <a:t> </a:t>
            </a:r>
            <a:r>
              <a:rPr lang="cs-CZ" sz="1800" dirty="0" err="1"/>
              <a:t>repetition</a:t>
            </a:r>
            <a:r>
              <a:rPr lang="cs-CZ" sz="1800" dirty="0"/>
              <a:t> in </a:t>
            </a:r>
            <a:r>
              <a:rPr lang="cs-CZ" sz="1800" dirty="0" err="1"/>
              <a:t>interpersonal</a:t>
            </a:r>
            <a:r>
              <a:rPr lang="cs-CZ" sz="1800" dirty="0"/>
              <a:t> </a:t>
            </a:r>
            <a:r>
              <a:rPr lang="cs-CZ" sz="1800" dirty="0" err="1"/>
              <a:t>interaction</a:t>
            </a:r>
            <a:r>
              <a:rPr lang="cs-CZ" sz="1800" dirty="0"/>
              <a:t>. </a:t>
            </a:r>
            <a:r>
              <a:rPr lang="cs-CZ" sz="1800" i="1" dirty="0" err="1"/>
              <a:t>Communication</a:t>
            </a:r>
            <a:r>
              <a:rPr lang="cs-CZ" sz="1800" i="1" dirty="0"/>
              <a:t> </a:t>
            </a:r>
            <a:r>
              <a:rPr lang="cs-CZ" sz="1800" i="1" dirty="0" err="1"/>
              <a:t>Research</a:t>
            </a:r>
            <a:r>
              <a:rPr lang="cs-CZ" sz="1800" i="1" dirty="0"/>
              <a:t>, 38</a:t>
            </a:r>
            <a:r>
              <a:rPr lang="cs-CZ" sz="1800" dirty="0"/>
              <a:t>(1), 101– 122.</a:t>
            </a:r>
          </a:p>
          <a:p>
            <a:r>
              <a:rPr lang="cs-CZ" sz="1800" dirty="0"/>
              <a:t>Šmahel, D. (2003). Komunikace adolescentů v prostředí internetu. </a:t>
            </a:r>
            <a:r>
              <a:rPr lang="cs-CZ" sz="1800" i="1" dirty="0"/>
              <a:t>Československá  psychologie</a:t>
            </a:r>
            <a:r>
              <a:rPr lang="cs-CZ" sz="1800" dirty="0"/>
              <a:t>, </a:t>
            </a:r>
            <a:r>
              <a:rPr lang="cs-CZ" sz="1800" i="1" dirty="0"/>
              <a:t>47</a:t>
            </a:r>
            <a:r>
              <a:rPr lang="cs-CZ" sz="1800" dirty="0"/>
              <a:t>(2), 144-156. </a:t>
            </a:r>
          </a:p>
          <a:p>
            <a:r>
              <a:rPr lang="cs-CZ" sz="1800" dirty="0" err="1"/>
              <a:t>Thurlow</a:t>
            </a:r>
            <a:r>
              <a:rPr lang="cs-CZ" sz="1800" dirty="0"/>
              <a:t>, C., </a:t>
            </a:r>
            <a:r>
              <a:rPr lang="cs-CZ" sz="1800" dirty="0" err="1"/>
              <a:t>Lengel</a:t>
            </a:r>
            <a:r>
              <a:rPr lang="cs-CZ" sz="1800" dirty="0"/>
              <a:t>, L., &amp; </a:t>
            </a:r>
            <a:r>
              <a:rPr lang="cs-CZ" sz="1800" dirty="0" smtClean="0"/>
              <a:t>Tomic</a:t>
            </a:r>
            <a:r>
              <a:rPr lang="cs-CZ" sz="1800" dirty="0"/>
              <a:t>, A. (2004). </a:t>
            </a:r>
            <a:r>
              <a:rPr lang="cs-CZ" sz="1800" i="1" dirty="0" err="1"/>
              <a:t>Computer</a:t>
            </a:r>
            <a:r>
              <a:rPr lang="cs-CZ" sz="1800" i="1" dirty="0"/>
              <a:t> </a:t>
            </a:r>
            <a:r>
              <a:rPr lang="cs-CZ" sz="1800" i="1" dirty="0" err="1"/>
              <a:t>mediated</a:t>
            </a:r>
            <a:r>
              <a:rPr lang="cs-CZ" sz="1800" i="1" dirty="0"/>
              <a:t> </a:t>
            </a:r>
            <a:r>
              <a:rPr lang="cs-CZ" sz="1800" i="1" dirty="0" err="1"/>
              <a:t>communication</a:t>
            </a:r>
            <a:r>
              <a:rPr lang="cs-CZ" sz="1800" dirty="0"/>
              <a:t>. London: </a:t>
            </a:r>
            <a:r>
              <a:rPr lang="cs-CZ" sz="1800" dirty="0" err="1"/>
              <a:t>Sage</a:t>
            </a:r>
            <a:r>
              <a:rPr lang="cs-CZ" sz="1800" dirty="0"/>
              <a:t> </a:t>
            </a:r>
            <a:r>
              <a:rPr lang="cs-CZ" sz="1800" dirty="0" err="1"/>
              <a:t>Publications</a:t>
            </a:r>
            <a:r>
              <a:rPr lang="cs-CZ" sz="1800" dirty="0"/>
              <a:t>.</a:t>
            </a:r>
          </a:p>
          <a:p>
            <a:r>
              <a:rPr lang="cs-CZ" sz="1800" dirty="0"/>
              <a:t>Walther, J. B. (1996). </a:t>
            </a:r>
            <a:r>
              <a:rPr lang="cs-CZ" sz="1800" dirty="0" err="1"/>
              <a:t>Computer-mediated</a:t>
            </a:r>
            <a:r>
              <a:rPr lang="cs-CZ" sz="1800" dirty="0"/>
              <a:t> </a:t>
            </a:r>
            <a:r>
              <a:rPr lang="cs-CZ" sz="1800" dirty="0" err="1"/>
              <a:t>communication</a:t>
            </a:r>
            <a:r>
              <a:rPr lang="cs-CZ" sz="1800" dirty="0"/>
              <a:t> </a:t>
            </a:r>
            <a:r>
              <a:rPr lang="cs-CZ" sz="1800" dirty="0" err="1"/>
              <a:t>impersonal</a:t>
            </a:r>
            <a:r>
              <a:rPr lang="cs-CZ" sz="1800" dirty="0"/>
              <a:t>, </a:t>
            </a:r>
            <a:r>
              <a:rPr lang="cs-CZ" sz="1800" dirty="0" err="1"/>
              <a:t>interpersonal</a:t>
            </a:r>
            <a:r>
              <a:rPr lang="cs-CZ" sz="1800" dirty="0"/>
              <a:t>, and </a:t>
            </a:r>
            <a:r>
              <a:rPr lang="cs-CZ" sz="1800" dirty="0" err="1"/>
              <a:t>hyperpersonal</a:t>
            </a:r>
            <a:r>
              <a:rPr lang="cs-CZ" sz="1800" dirty="0"/>
              <a:t> </a:t>
            </a:r>
            <a:r>
              <a:rPr lang="cs-CZ" sz="1800" dirty="0" err="1"/>
              <a:t>interaction</a:t>
            </a:r>
            <a:r>
              <a:rPr lang="cs-CZ" sz="1800" dirty="0"/>
              <a:t>. </a:t>
            </a:r>
            <a:r>
              <a:rPr lang="cs-CZ" sz="1800" i="1" dirty="0" err="1"/>
              <a:t>Communication</a:t>
            </a:r>
            <a:r>
              <a:rPr lang="cs-CZ" sz="1800" i="1" dirty="0"/>
              <a:t> </a:t>
            </a:r>
            <a:r>
              <a:rPr lang="cs-CZ" sz="1800" i="1" dirty="0" err="1"/>
              <a:t>Research</a:t>
            </a:r>
            <a:r>
              <a:rPr lang="cs-CZ" sz="1800" i="1" dirty="0"/>
              <a:t>, 23</a:t>
            </a:r>
            <a:r>
              <a:rPr lang="cs-CZ" sz="1800" dirty="0"/>
              <a:t>(1), 3-43.</a:t>
            </a:r>
          </a:p>
          <a:p>
            <a:r>
              <a:rPr lang="cs-CZ" sz="1800" dirty="0"/>
              <a:t>Walther, J. B. (1992). </a:t>
            </a:r>
            <a:r>
              <a:rPr lang="cs-CZ" sz="1800" dirty="0" err="1"/>
              <a:t>Interpersonal</a:t>
            </a:r>
            <a:r>
              <a:rPr lang="cs-CZ" sz="1800" dirty="0"/>
              <a:t> </a:t>
            </a:r>
            <a:r>
              <a:rPr lang="cs-CZ" sz="1800" dirty="0" err="1"/>
              <a:t>effects</a:t>
            </a:r>
            <a:r>
              <a:rPr lang="cs-CZ" sz="1800" dirty="0"/>
              <a:t> in </a:t>
            </a:r>
            <a:r>
              <a:rPr lang="cs-CZ" sz="1800" dirty="0" err="1"/>
              <a:t>computer-mediated</a:t>
            </a:r>
            <a:r>
              <a:rPr lang="cs-CZ" sz="1800" dirty="0"/>
              <a:t> </a:t>
            </a:r>
            <a:r>
              <a:rPr lang="cs-CZ" sz="1800" dirty="0" err="1"/>
              <a:t>interaction</a:t>
            </a:r>
            <a:r>
              <a:rPr lang="cs-CZ" sz="1800" dirty="0"/>
              <a:t> a </a:t>
            </a:r>
            <a:r>
              <a:rPr lang="cs-CZ" sz="1800" dirty="0" err="1"/>
              <a:t>relational</a:t>
            </a:r>
            <a:r>
              <a:rPr lang="cs-CZ" sz="1800" dirty="0"/>
              <a:t> </a:t>
            </a:r>
            <a:r>
              <a:rPr lang="cs-CZ" sz="1800" dirty="0" err="1"/>
              <a:t>perspective</a:t>
            </a:r>
            <a:r>
              <a:rPr lang="cs-CZ" sz="1800" dirty="0"/>
              <a:t>. </a:t>
            </a:r>
            <a:r>
              <a:rPr lang="cs-CZ" sz="1800" i="1" dirty="0" err="1"/>
              <a:t>Communication</a:t>
            </a:r>
            <a:r>
              <a:rPr lang="cs-CZ" sz="1800" i="1" dirty="0"/>
              <a:t> </a:t>
            </a:r>
            <a:r>
              <a:rPr lang="cs-CZ" sz="1800" i="1" dirty="0" err="1"/>
              <a:t>Research</a:t>
            </a:r>
            <a:r>
              <a:rPr lang="cs-CZ" sz="1800" i="1" dirty="0"/>
              <a:t>, 19</a:t>
            </a:r>
            <a:r>
              <a:rPr lang="cs-CZ" sz="1800" dirty="0"/>
              <a:t>(1), 52-90.</a:t>
            </a:r>
          </a:p>
          <a:p>
            <a:r>
              <a:rPr lang="en-US" sz="1800" dirty="0"/>
              <a:t>Walther, J. B. (2011). Theories of computer-mediated communication and interpersonal relations. The handbook of interpersonal communication, 4, 443-479.</a:t>
            </a:r>
            <a:r>
              <a:rPr lang="cs-CZ" sz="1800" dirty="0"/>
              <a:t> </a:t>
            </a:r>
            <a:endParaRPr lang="cs-CZ" sz="1800" dirty="0" smtClean="0"/>
          </a:p>
          <a:p>
            <a:r>
              <a:rPr lang="cs-CZ" sz="1800" dirty="0"/>
              <a:t>Walther, J. B., </a:t>
            </a:r>
            <a:r>
              <a:rPr lang="cs-CZ" sz="1800" dirty="0" err="1"/>
              <a:t>Parks</a:t>
            </a:r>
            <a:r>
              <a:rPr lang="cs-CZ" sz="1800" dirty="0"/>
              <a:t>, M. R. (2002). </a:t>
            </a:r>
            <a:r>
              <a:rPr lang="cs-CZ" sz="1800" dirty="0" err="1"/>
              <a:t>Cues</a:t>
            </a:r>
            <a:r>
              <a:rPr lang="cs-CZ" sz="1800" dirty="0"/>
              <a:t> </a:t>
            </a:r>
            <a:r>
              <a:rPr lang="cs-CZ" sz="1800" dirty="0" err="1"/>
              <a:t>filtered</a:t>
            </a:r>
            <a:r>
              <a:rPr lang="cs-CZ" sz="1800" dirty="0"/>
              <a:t> </a:t>
            </a:r>
            <a:r>
              <a:rPr lang="cs-CZ" sz="1800" dirty="0" err="1"/>
              <a:t>out</a:t>
            </a:r>
            <a:r>
              <a:rPr lang="cs-CZ" sz="1800" dirty="0"/>
              <a:t>, </a:t>
            </a:r>
            <a:r>
              <a:rPr lang="cs-CZ" sz="1800" dirty="0" err="1"/>
              <a:t>cues</a:t>
            </a:r>
            <a:r>
              <a:rPr lang="cs-CZ" sz="1800" dirty="0"/>
              <a:t> </a:t>
            </a:r>
            <a:r>
              <a:rPr lang="cs-CZ" sz="1800" dirty="0" err="1"/>
              <a:t>filtered</a:t>
            </a:r>
            <a:r>
              <a:rPr lang="cs-CZ" sz="1800" dirty="0"/>
              <a:t> in: </a:t>
            </a:r>
            <a:r>
              <a:rPr lang="cs-CZ" sz="1800" dirty="0" err="1"/>
              <a:t>Computer-mediated</a:t>
            </a:r>
            <a:r>
              <a:rPr lang="cs-CZ" sz="1800" dirty="0"/>
              <a:t> </a:t>
            </a:r>
            <a:r>
              <a:rPr lang="cs-CZ" sz="1800" dirty="0" err="1" smtClean="0"/>
              <a:t>communication</a:t>
            </a:r>
            <a:r>
              <a:rPr lang="cs-CZ" sz="1800" dirty="0" smtClean="0"/>
              <a:t> </a:t>
            </a:r>
            <a:r>
              <a:rPr lang="cs-CZ" sz="1800" dirty="0"/>
              <a:t>and </a:t>
            </a:r>
            <a:r>
              <a:rPr lang="cs-CZ" sz="1800" dirty="0" err="1"/>
              <a:t>relationships</a:t>
            </a:r>
            <a:r>
              <a:rPr lang="cs-CZ" sz="1800" dirty="0"/>
              <a:t>. In M. L. Knapp, J. A. Daly (</a:t>
            </a:r>
            <a:r>
              <a:rPr lang="cs-CZ" sz="1800" dirty="0" err="1"/>
              <a:t>Eds</a:t>
            </a:r>
            <a:r>
              <a:rPr lang="cs-CZ" sz="1800" dirty="0" smtClean="0"/>
              <a:t>.), </a:t>
            </a:r>
            <a:r>
              <a:rPr lang="cs-CZ" sz="1800" i="1" dirty="0" smtClean="0"/>
              <a:t>Handbook </a:t>
            </a:r>
            <a:r>
              <a:rPr lang="cs-CZ" sz="1800" i="1" dirty="0" err="1" smtClean="0"/>
              <a:t>of</a:t>
            </a:r>
            <a:r>
              <a:rPr lang="cs-CZ" sz="1800" i="1" dirty="0"/>
              <a:t> </a:t>
            </a:r>
            <a:r>
              <a:rPr lang="cs-CZ" sz="1800" i="1" dirty="0" err="1" smtClean="0"/>
              <a:t>interpersonal</a:t>
            </a:r>
            <a:r>
              <a:rPr lang="cs-CZ" sz="1800" i="1" dirty="0" smtClean="0"/>
              <a:t> </a:t>
            </a:r>
            <a:r>
              <a:rPr lang="cs-CZ" sz="1800" i="1" dirty="0" err="1"/>
              <a:t>communication</a:t>
            </a:r>
            <a:r>
              <a:rPr lang="cs-CZ" sz="1800" dirty="0"/>
              <a:t> (529–563), 3rd </a:t>
            </a:r>
            <a:r>
              <a:rPr lang="cs-CZ" sz="1800" dirty="0" err="1"/>
              <a:t>ed</a:t>
            </a:r>
            <a:r>
              <a:rPr lang="cs-CZ" sz="1800" dirty="0"/>
              <a:t>. </a:t>
            </a:r>
            <a:r>
              <a:rPr lang="cs-CZ" sz="1800" dirty="0" err="1"/>
              <a:t>Thousand</a:t>
            </a:r>
            <a:r>
              <a:rPr lang="cs-CZ" sz="1800" dirty="0"/>
              <a:t> </a:t>
            </a:r>
            <a:r>
              <a:rPr lang="cs-CZ" sz="1800" dirty="0" err="1"/>
              <a:t>Oaks</a:t>
            </a:r>
            <a:r>
              <a:rPr lang="cs-CZ" sz="1800" dirty="0"/>
              <a:t>, CA: </a:t>
            </a:r>
            <a:r>
              <a:rPr lang="cs-CZ" sz="1800" dirty="0" err="1"/>
              <a:t>Sage</a:t>
            </a:r>
            <a:r>
              <a:rPr lang="cs-CZ" sz="1800" dirty="0"/>
              <a:t>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5871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6600" dirty="0" smtClean="0"/>
          </a:p>
          <a:p>
            <a:pPr marL="0" indent="0" algn="ctr">
              <a:buNone/>
            </a:pPr>
            <a:r>
              <a:rPr lang="cs-CZ" sz="6600" dirty="0" smtClean="0"/>
              <a:t>Děkuji za pozornost 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211971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</a:t>
            </a:r>
            <a:r>
              <a:rPr lang="cs-CZ" dirty="0"/>
              <a:t>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Počítačem zprostředkovaná komunikace - </a:t>
            </a:r>
            <a:r>
              <a:rPr lang="cs-CZ" dirty="0" err="1" smtClean="0"/>
              <a:t>Computer-Mediated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/>
              <a:t>(CMC) </a:t>
            </a:r>
            <a:r>
              <a:rPr lang="cs-CZ" dirty="0" smtClean="0"/>
              <a:t>– termín je už zastaralý, komunikace taky přes jiné digitální zařízení (</a:t>
            </a:r>
            <a:r>
              <a:rPr lang="cs-CZ" dirty="0" err="1" smtClean="0"/>
              <a:t>smartpohny</a:t>
            </a:r>
            <a:r>
              <a:rPr lang="cs-CZ" dirty="0" smtClean="0"/>
              <a:t>, tablety…) </a:t>
            </a:r>
            <a:r>
              <a:rPr lang="cs-CZ" dirty="0" smtClean="0">
                <a:sym typeface="Wingdings 3"/>
              </a:rPr>
              <a:t></a:t>
            </a:r>
            <a:r>
              <a:rPr lang="cs-CZ" dirty="0" smtClean="0"/>
              <a:t> </a:t>
            </a:r>
            <a:r>
              <a:rPr lang="cs-CZ" b="1" dirty="0"/>
              <a:t>Digitální komunikace</a:t>
            </a:r>
            <a:endParaRPr lang="cs-CZ" b="1" dirty="0" smtClean="0"/>
          </a:p>
          <a:p>
            <a:r>
              <a:rPr lang="cs-CZ" b="1" dirty="0" smtClean="0"/>
              <a:t>Interdisciplinární téma </a:t>
            </a:r>
            <a:r>
              <a:rPr lang="cs-CZ" dirty="0" smtClean="0"/>
              <a:t>(psychologie</a:t>
            </a:r>
            <a:r>
              <a:rPr lang="cs-CZ" dirty="0"/>
              <a:t>, mediální studia, žurnalistika, sociologie, lingvistika, pedagogika, informatika, </a:t>
            </a:r>
            <a:r>
              <a:rPr lang="cs-CZ" dirty="0" smtClean="0"/>
              <a:t>medicína, právo, politologie…)</a:t>
            </a:r>
            <a:endParaRPr lang="cs-CZ" dirty="0"/>
          </a:p>
          <a:p>
            <a:r>
              <a:rPr lang="cs-CZ" b="1" dirty="0" smtClean="0"/>
              <a:t>sociální psychologie </a:t>
            </a:r>
            <a:r>
              <a:rPr lang="cs-CZ" dirty="0" smtClean="0"/>
              <a:t>- mezilidská </a:t>
            </a:r>
            <a:r>
              <a:rPr lang="cs-CZ" dirty="0"/>
              <a:t>digitálně </a:t>
            </a:r>
            <a:r>
              <a:rPr lang="cs-CZ" dirty="0" smtClean="0"/>
              <a:t>zprostředkovaná komunikaci</a:t>
            </a:r>
          </a:p>
          <a:p>
            <a:r>
              <a:rPr lang="cs-CZ" dirty="0" smtClean="0"/>
              <a:t>V jiných oborech (</a:t>
            </a:r>
            <a:r>
              <a:rPr lang="cs-CZ" dirty="0" err="1" smtClean="0"/>
              <a:t>napr</a:t>
            </a:r>
            <a:r>
              <a:rPr lang="cs-CZ" dirty="0" smtClean="0"/>
              <a:t>. Informatika) může mít širší význam - </a:t>
            </a:r>
            <a:r>
              <a:rPr lang="cs-CZ" dirty="0"/>
              <a:t>digitální komunikaci mezi samotnými </a:t>
            </a:r>
            <a:r>
              <a:rPr lang="cs-CZ" dirty="0" smtClean="0"/>
              <a:t>zařízeními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73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3548" y="1090537"/>
            <a:ext cx="8534400" cy="758952"/>
          </a:xfrm>
        </p:spPr>
        <p:txBody>
          <a:bodyPr>
            <a:normAutofit/>
          </a:bodyPr>
          <a:lstStyle/>
          <a:p>
            <a:r>
              <a:rPr lang="cs-CZ" dirty="0"/>
              <a:t>Digitální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9588" y="2371940"/>
            <a:ext cx="8082321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Různá pojetí </a:t>
            </a:r>
            <a:r>
              <a:rPr lang="cs-CZ" dirty="0"/>
              <a:t>Digitální komunikace: </a:t>
            </a:r>
            <a:endParaRPr lang="cs-CZ" dirty="0" smtClean="0"/>
          </a:p>
          <a:p>
            <a:r>
              <a:rPr lang="cs-CZ" b="1" dirty="0" smtClean="0"/>
              <a:t>jako proces </a:t>
            </a:r>
            <a:r>
              <a:rPr lang="cs-CZ" dirty="0" smtClean="0"/>
              <a:t>– odesílatel a příjemce informace</a:t>
            </a:r>
          </a:p>
          <a:p>
            <a:r>
              <a:rPr lang="cs-CZ" b="1" dirty="0" smtClean="0"/>
              <a:t>jako systém </a:t>
            </a:r>
            <a:r>
              <a:rPr lang="cs-CZ" dirty="0" smtClean="0"/>
              <a:t>–není „komunikace sama“, je její podporou </a:t>
            </a:r>
          </a:p>
          <a:p>
            <a:r>
              <a:rPr lang="cs-CZ" b="1" dirty="0" smtClean="0"/>
              <a:t>jako způsob komunikace </a:t>
            </a:r>
            <a:r>
              <a:rPr lang="cs-CZ" dirty="0" smtClean="0"/>
              <a:t>– formování sociálních vztahů podobně jako při komunikaci v tváří v tvář.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82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Digitální komunikace </a:t>
            </a:r>
            <a:r>
              <a:rPr lang="cs-CZ" dirty="0" smtClean="0"/>
              <a:t>vs. Komunikace tváří v tvář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se </a:t>
            </a:r>
            <a:r>
              <a:rPr lang="cs-CZ" dirty="0" smtClean="0"/>
              <a:t>navzájem liší?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Mají tyto odlišnosti vliv </a:t>
            </a:r>
            <a:r>
              <a:rPr lang="cs-CZ" dirty="0"/>
              <a:t>na mezilidské vztahy?</a:t>
            </a:r>
          </a:p>
        </p:txBody>
      </p:sp>
    </p:spTree>
    <p:extLst>
      <p:ext uri="{BB962C8B-B14F-4D97-AF65-F5344CB8AC3E}">
        <p14:creationId xmlns:p14="http://schemas.microsoft.com/office/powerpoint/2010/main" val="393298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na internetu – vlivy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Typ kanálu (co umožňuje zprostředkovat) </a:t>
            </a:r>
            <a:endParaRPr lang="cs-CZ" dirty="0" smtClean="0"/>
          </a:p>
          <a:p>
            <a:r>
              <a:rPr lang="cs-CZ" dirty="0" smtClean="0"/>
              <a:t>Účastníci </a:t>
            </a:r>
            <a:r>
              <a:rPr lang="cs-CZ" dirty="0"/>
              <a:t>komunikace (gender, věk, množství) </a:t>
            </a:r>
          </a:p>
          <a:p>
            <a:r>
              <a:rPr lang="cs-CZ" dirty="0" smtClean="0"/>
              <a:t>Délka </a:t>
            </a:r>
            <a:r>
              <a:rPr lang="cs-CZ" dirty="0"/>
              <a:t>komunikace, vztah mezi komunikujícími (ne/formální, a/symetrický, blízký..) </a:t>
            </a:r>
          </a:p>
          <a:p>
            <a:r>
              <a:rPr lang="cs-CZ" dirty="0" smtClean="0"/>
              <a:t>Téma</a:t>
            </a:r>
            <a:r>
              <a:rPr lang="cs-CZ" dirty="0"/>
              <a:t>, účel komunikace (osobní, pracovní, získání informací..) </a:t>
            </a:r>
          </a:p>
          <a:p>
            <a:r>
              <a:rPr lang="cs-CZ" dirty="0" smtClean="0"/>
              <a:t>Způsob </a:t>
            </a:r>
            <a:r>
              <a:rPr lang="cs-CZ" dirty="0"/>
              <a:t>komunikace – </a:t>
            </a:r>
            <a:r>
              <a:rPr lang="cs-CZ" dirty="0" smtClean="0"/>
              <a:t>synchronní/asynchronní</a:t>
            </a:r>
            <a:r>
              <a:rPr lang="cs-CZ" dirty="0"/>
              <a:t>, </a:t>
            </a:r>
            <a:r>
              <a:rPr lang="cs-CZ" dirty="0" smtClean="0"/>
              <a:t>veřejná/soukromá</a:t>
            </a:r>
            <a:r>
              <a:rPr lang="cs-CZ" dirty="0"/>
              <a:t>, </a:t>
            </a:r>
            <a:r>
              <a:rPr lang="cs-CZ" dirty="0" smtClean="0"/>
              <a:t>moderovaná/volná </a:t>
            </a:r>
            <a:endParaRPr lang="cs-CZ" dirty="0"/>
          </a:p>
          <a:p>
            <a:r>
              <a:rPr lang="cs-CZ" dirty="0" smtClean="0"/>
              <a:t>Zkušenost </a:t>
            </a:r>
            <a:r>
              <a:rPr lang="cs-CZ" dirty="0"/>
              <a:t>účastníků s </a:t>
            </a:r>
            <a:r>
              <a:rPr lang="cs-CZ" dirty="0" smtClean="0"/>
              <a:t>digitální komunikac</a:t>
            </a:r>
            <a:r>
              <a:rPr lang="cs-CZ" dirty="0"/>
              <a:t>í</a:t>
            </a:r>
          </a:p>
          <a:p>
            <a:r>
              <a:rPr lang="cs-CZ" dirty="0" smtClean="0"/>
              <a:t>Postoj </a:t>
            </a:r>
            <a:r>
              <a:rPr lang="cs-CZ" dirty="0"/>
              <a:t>účastníků k </a:t>
            </a:r>
            <a:r>
              <a:rPr lang="cs-CZ" dirty="0" smtClean="0"/>
              <a:t>digitální komunikaci</a:t>
            </a:r>
          </a:p>
          <a:p>
            <a:r>
              <a:rPr lang="cs-CZ" dirty="0" smtClean="0"/>
              <a:t>Očekávání </a:t>
            </a:r>
            <a:r>
              <a:rPr lang="cs-CZ" dirty="0"/>
              <a:t>budoucí </a:t>
            </a:r>
            <a:r>
              <a:rPr lang="cs-CZ" dirty="0" smtClean="0"/>
              <a:t>interakce </a:t>
            </a:r>
            <a:endParaRPr lang="cs-CZ" dirty="0"/>
          </a:p>
          <a:p>
            <a:r>
              <a:rPr lang="cs-CZ" dirty="0" smtClean="0"/>
              <a:t>Možnost masového využití </a:t>
            </a:r>
          </a:p>
          <a:p>
            <a:r>
              <a:rPr lang="cs-CZ" sz="1400" dirty="0" smtClean="0"/>
              <a:t>(</a:t>
            </a:r>
            <a:r>
              <a:rPr lang="cs-CZ" sz="1400" dirty="0" err="1" smtClean="0"/>
              <a:t>Thurlow</a:t>
            </a:r>
            <a:r>
              <a:rPr lang="cs-CZ" sz="1400" dirty="0" smtClean="0"/>
              <a:t>, </a:t>
            </a:r>
            <a:r>
              <a:rPr lang="cs-CZ" sz="1400" dirty="0" err="1" smtClean="0"/>
              <a:t>Lengel</a:t>
            </a:r>
            <a:r>
              <a:rPr lang="cs-CZ" sz="1400" dirty="0" smtClean="0"/>
              <a:t> a Tomic, 2004</a:t>
            </a:r>
            <a:r>
              <a:rPr lang="cs-CZ" sz="1400" dirty="0"/>
              <a:t>) </a:t>
            </a: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336669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Jednotlivci používající internet - uživatelé internetu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1990"/>
          <a:stretch/>
        </p:blipFill>
        <p:spPr>
          <a:xfrm>
            <a:off x="796734" y="2413686"/>
            <a:ext cx="7116926" cy="302929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09588" y="6087762"/>
            <a:ext cx="851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ČSÚ, Šetření o využívání ICT v domácnostech a mezi jednotlivci</a:t>
            </a:r>
          </a:p>
        </p:txBody>
      </p:sp>
    </p:spTree>
    <p:extLst>
      <p:ext uri="{BB962C8B-B14F-4D97-AF65-F5344CB8AC3E}">
        <p14:creationId xmlns:p14="http://schemas.microsoft.com/office/powerpoint/2010/main" val="3346134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Jednotlivci používající internet podle pohlaví a věku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9706" y="2226147"/>
            <a:ext cx="7142671" cy="340870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09588" y="6087762"/>
            <a:ext cx="851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ČSÚ, Šetření o využívání ICT v domácnostech a mezi jednotlivci</a:t>
            </a:r>
          </a:p>
        </p:txBody>
      </p:sp>
    </p:spTree>
    <p:extLst>
      <p:ext uri="{BB962C8B-B14F-4D97-AF65-F5344CB8AC3E}">
        <p14:creationId xmlns:p14="http://schemas.microsoft.com/office/powerpoint/2010/main" val="265165846"/>
      </p:ext>
    </p:extLst>
  </p:cSld>
  <p:clrMapOvr>
    <a:masterClrMapping/>
  </p:clrMapOvr>
</p:sld>
</file>

<file path=ppt/theme/theme1.xml><?xml version="1.0" encoding="utf-8"?>
<a:theme xmlns:a="http://schemas.openxmlformats.org/drawingml/2006/main" name="mu_sablona_4×3_en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1389</Words>
  <Application>Microsoft Office PowerPoint</Application>
  <PresentationFormat>Předvádění na obrazovce (4:3)</PresentationFormat>
  <Paragraphs>245</Paragraphs>
  <Slides>37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Tahoma</vt:lpstr>
      <vt:lpstr>Wingdings</vt:lpstr>
      <vt:lpstr>Wingdings 3</vt:lpstr>
      <vt:lpstr>mu_sablona_4×3_en</vt:lpstr>
      <vt:lpstr> Komunikační teorie     Mgr. Martina Šmahelová  ZUR388 Specifika online komunikace Jaro 2018</vt:lpstr>
      <vt:lpstr>Komunikační teorie – obecně </vt:lpstr>
      <vt:lpstr>Komunikace</vt:lpstr>
      <vt:lpstr>Digitální komunikace</vt:lpstr>
      <vt:lpstr>Digitální komunikace</vt:lpstr>
      <vt:lpstr>Digitální komunikace vs. Komunikace tváří v tvář </vt:lpstr>
      <vt:lpstr>Komunikace na internetu – vlivy </vt:lpstr>
      <vt:lpstr>Jednotlivci používající internet - uživatelé internetu</vt:lpstr>
      <vt:lpstr>Jednotlivci používající internet podle pohlaví a věku</vt:lpstr>
      <vt:lpstr>Zařízení používaná jednotlivci k přístupu na internet ve vybraných věkových kategoriích; 2016</vt:lpstr>
      <vt:lpstr>Jednotlivci používající internet na mobilu</vt:lpstr>
      <vt:lpstr>Jednotlivci používající internet na mobilu podle pohlaví a věku; 2016</vt:lpstr>
      <vt:lpstr>Jednotlivci používající sociální sítě</vt:lpstr>
      <vt:lpstr>Jednotlivci používající sociální sítě podle pohlaví a věku</vt:lpstr>
      <vt:lpstr>Teorie digitální komunikace</vt:lpstr>
      <vt:lpstr>1. Cues-Filtered-Out Theories</vt:lpstr>
      <vt:lpstr> a) Social Presence Theory</vt:lpstr>
      <vt:lpstr>a) Social Presence Theory v praxi </vt:lpstr>
      <vt:lpstr> b) Media Richness Theory</vt:lpstr>
      <vt:lpstr>b) Media Richness Theory</vt:lpstr>
      <vt:lpstr>Rozdíl mezi psaným dopisem, emailem, SNS, Skype? </vt:lpstr>
      <vt:lpstr>b) Media Richness Theory – kritika </vt:lpstr>
      <vt:lpstr>2. Experimental and Perceptual Theories of CMC a) Social Influence Perspective</vt:lpstr>
      <vt:lpstr>a) Social Influence Perspective</vt:lpstr>
      <vt:lpstr>3. Theories of Interpersonal Adaptation and Exploitation of Media </vt:lpstr>
      <vt:lpstr>a) SIP Theory</vt:lpstr>
      <vt:lpstr>a) SIP Theory</vt:lpstr>
      <vt:lpstr>a) SIP Theory - konkrétně</vt:lpstr>
      <vt:lpstr>b) Hyperpersonal CMC </vt:lpstr>
      <vt:lpstr>b) Hyperpersonal CMC</vt:lpstr>
      <vt:lpstr>c) SIDE model </vt:lpstr>
      <vt:lpstr>d) Information and Communication Technology Succession Theory</vt:lpstr>
      <vt:lpstr>d) Information and Communication Technology Succession Theory</vt:lpstr>
      <vt:lpstr>Pro zájemce </vt:lpstr>
      <vt:lpstr>Seznam použité literatury </vt:lpstr>
      <vt:lpstr>Seznam použité literatury 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Dědková</dc:creator>
  <cp:lastModifiedBy>Šmahelová Martina</cp:lastModifiedBy>
  <cp:revision>116</cp:revision>
  <cp:lastPrinted>1601-01-01T00:00:00Z</cp:lastPrinted>
  <dcterms:created xsi:type="dcterms:W3CDTF">2017-02-20T13:39:02Z</dcterms:created>
  <dcterms:modified xsi:type="dcterms:W3CDTF">2018-03-01T10:18:31Z</dcterms:modified>
</cp:coreProperties>
</file>