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2"/>
  </p:notesMasterIdLst>
  <p:sldIdLst>
    <p:sldId id="256" r:id="rId2"/>
    <p:sldId id="316" r:id="rId3"/>
    <p:sldId id="317" r:id="rId4"/>
    <p:sldId id="321" r:id="rId5"/>
    <p:sldId id="413" r:id="rId6"/>
    <p:sldId id="414" r:id="rId7"/>
    <p:sldId id="415" r:id="rId8"/>
    <p:sldId id="416" r:id="rId9"/>
    <p:sldId id="408" r:id="rId10"/>
    <p:sldId id="333" r:id="rId11"/>
    <p:sldId id="337" r:id="rId12"/>
    <p:sldId id="338" r:id="rId13"/>
    <p:sldId id="411" r:id="rId14"/>
    <p:sldId id="340" r:id="rId15"/>
    <p:sldId id="322" r:id="rId16"/>
    <p:sldId id="383" r:id="rId17"/>
    <p:sldId id="349" r:id="rId18"/>
    <p:sldId id="348" r:id="rId19"/>
    <p:sldId id="409" r:id="rId20"/>
    <p:sldId id="353" r:id="rId21"/>
    <p:sldId id="356" r:id="rId22"/>
    <p:sldId id="405" r:id="rId23"/>
    <p:sldId id="359" r:id="rId24"/>
    <p:sldId id="363" r:id="rId25"/>
    <p:sldId id="367" r:id="rId26"/>
    <p:sldId id="406" r:id="rId27"/>
    <p:sldId id="364" r:id="rId28"/>
    <p:sldId id="410" r:id="rId29"/>
    <p:sldId id="380" r:id="rId30"/>
    <p:sldId id="324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3.5.2018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3.5.2018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3.5.2018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3.5.2018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3.5.2018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Agresivní projevy na internetu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Hana Macháčková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A6808-668A-4462-A52C-936C21E0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 identity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Tajfel</a:t>
            </a:r>
            <a:r>
              <a:rPr lang="cs-CZ" dirty="0"/>
              <a:t>, 2010; Turner &amp; </a:t>
            </a:r>
            <a:r>
              <a:rPr lang="cs-CZ" dirty="0" err="1"/>
              <a:t>Reynolds</a:t>
            </a:r>
            <a:r>
              <a:rPr lang="cs-CZ" dirty="0"/>
              <a:t>, 2001)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52E873-1001-4E7F-B3CA-AE74678C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Vnímáme se v rámci skupinových kategorií</a:t>
            </a:r>
          </a:p>
          <a:p>
            <a:pPr lvl="1"/>
            <a:r>
              <a:rPr lang="cs-CZ" dirty="0"/>
              <a:t>Sociální identita (a personální identita)</a:t>
            </a:r>
          </a:p>
          <a:p>
            <a:endParaRPr lang="cs-CZ" dirty="0"/>
          </a:p>
          <a:p>
            <a:r>
              <a:rPr lang="cs-CZ" dirty="0"/>
              <a:t>Skupina ovlivňuje naše normy, postoje a chování</a:t>
            </a:r>
          </a:p>
          <a:p>
            <a:endParaRPr lang="cs-CZ" dirty="0"/>
          </a:p>
          <a:p>
            <a:r>
              <a:rPr lang="cs-CZ" dirty="0"/>
              <a:t>Výraznost sociální identity</a:t>
            </a:r>
          </a:p>
          <a:p>
            <a:pPr lvl="1"/>
            <a:r>
              <a:rPr lang="cs-CZ" dirty="0"/>
              <a:t>Definujeme se více v rámci skupinové příslušnosti</a:t>
            </a:r>
          </a:p>
          <a:p>
            <a:pPr lvl="1"/>
            <a:r>
              <a:rPr lang="cs-CZ" dirty="0"/>
              <a:t>Vliv na postoje i chování – </a:t>
            </a:r>
            <a:r>
              <a:rPr lang="cs-CZ" dirty="0" err="1"/>
              <a:t>disinhibované</a:t>
            </a:r>
            <a:r>
              <a:rPr lang="cs-CZ" dirty="0"/>
              <a:t> chování, „následky pro skupinu“</a:t>
            </a:r>
          </a:p>
          <a:p>
            <a:endParaRPr lang="cs-CZ" dirty="0"/>
          </a:p>
          <a:p>
            <a:r>
              <a:rPr lang="cs-CZ" dirty="0"/>
              <a:t>Skupinová a </a:t>
            </a:r>
            <a:r>
              <a:rPr lang="cs-CZ" dirty="0" err="1"/>
              <a:t>meziskupinová</a:t>
            </a:r>
            <a:r>
              <a:rPr lang="cs-CZ" dirty="0"/>
              <a:t> interakce</a:t>
            </a:r>
          </a:p>
          <a:p>
            <a:pPr lvl="1"/>
            <a:r>
              <a:rPr lang="cs-CZ" dirty="0"/>
              <a:t>Konformita, stereotypizace diskriminace…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466EA6-F8AB-4791-BB74-E4458BC1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SIDE model (</a:t>
            </a:r>
            <a:r>
              <a:rPr lang="cs-CZ" dirty="0" err="1"/>
              <a:t>Reicher</a:t>
            </a:r>
            <a:r>
              <a:rPr lang="cs-CZ" dirty="0"/>
              <a:t>, </a:t>
            </a:r>
            <a:r>
              <a:rPr lang="cs-CZ" dirty="0" err="1"/>
              <a:t>Spears</a:t>
            </a:r>
            <a:r>
              <a:rPr lang="cs-CZ" dirty="0"/>
              <a:t>, &amp; </a:t>
            </a:r>
            <a:r>
              <a:rPr lang="cs-CZ" dirty="0" err="1"/>
              <a:t>Postmes</a:t>
            </a:r>
            <a:r>
              <a:rPr lang="cs-CZ" dirty="0"/>
              <a:t>, 1995)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identity model of deindividuation effects</a:t>
            </a:r>
            <a:endParaRPr lang="cs-CZ" dirty="0"/>
          </a:p>
          <a:p>
            <a:r>
              <a:rPr lang="cs-CZ" dirty="0"/>
              <a:t>Role sociální identity</a:t>
            </a:r>
          </a:p>
          <a:p>
            <a:r>
              <a:rPr lang="cs-CZ" dirty="0"/>
              <a:t>Vnímaná anonymita a identifikovatelnost</a:t>
            </a:r>
          </a:p>
          <a:p>
            <a:r>
              <a:rPr lang="cs-CZ" dirty="0" err="1"/>
              <a:t>Deindividuace</a:t>
            </a:r>
            <a:r>
              <a:rPr lang="cs-CZ" dirty="0"/>
              <a:t>? V podmínkách anonymity vyšší identifikace se skupinou</a:t>
            </a:r>
          </a:p>
          <a:p>
            <a:endParaRPr lang="cs-CZ" dirty="0"/>
          </a:p>
          <a:p>
            <a:r>
              <a:rPr lang="cs-CZ" dirty="0"/>
              <a:t>Nejsou přítomny (viditelné) individuální znaky</a:t>
            </a:r>
          </a:p>
          <a:p>
            <a:r>
              <a:rPr lang="cs-CZ" dirty="0"/>
              <a:t>Naopak často přítomnost těch skupinových</a:t>
            </a:r>
          </a:p>
          <a:p>
            <a:r>
              <a:rPr lang="cs-CZ" dirty="0"/>
              <a:t>Zvyšuje se výraznost </a:t>
            </a:r>
            <a:r>
              <a:rPr lang="cs-CZ" dirty="0" smtClean="0"/>
              <a:t>sociální identity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3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AB724-6C12-4806-9553-D8F04A93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EB332E9-5252-4F49-8252-63A721AB3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30" y="1402780"/>
            <a:ext cx="3623165" cy="408719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CA431D-912D-49B6-A036-07566FC5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disengagement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Bandura: Morality – normy, </a:t>
            </a:r>
            <a:r>
              <a:rPr lang="cs-CZ" sz="1800" dirty="0" err="1"/>
              <a:t>socialní</a:t>
            </a:r>
            <a:r>
              <a:rPr lang="cs-CZ" sz="1800" dirty="0"/>
              <a:t> a </a:t>
            </a:r>
            <a:r>
              <a:rPr lang="cs-CZ" sz="1800" dirty="0" err="1"/>
              <a:t>internalizované</a:t>
            </a:r>
            <a:r>
              <a:rPr lang="cs-CZ" sz="1800" dirty="0"/>
              <a:t> sankce </a:t>
            </a:r>
          </a:p>
          <a:p>
            <a:r>
              <a:rPr lang="cs-CZ" sz="1800" dirty="0"/>
              <a:t>Sebe-monitorování, evaluace, regulace (afektivní)</a:t>
            </a:r>
          </a:p>
          <a:p>
            <a:r>
              <a:rPr lang="cs-CZ" sz="1800" b="1" dirty="0" err="1"/>
              <a:t>Moral</a:t>
            </a:r>
            <a:r>
              <a:rPr lang="cs-CZ" sz="1800" b="1" dirty="0"/>
              <a:t> </a:t>
            </a:r>
            <a:r>
              <a:rPr lang="cs-CZ" sz="1800" b="1" dirty="0" err="1"/>
              <a:t>disengagement</a:t>
            </a:r>
            <a:r>
              <a:rPr lang="cs-CZ" sz="1800" dirty="0"/>
              <a:t>: </a:t>
            </a:r>
            <a:r>
              <a:rPr lang="en-US" sz="1800" dirty="0"/>
              <a:t>cognitive restructuring of inhumane conduct into a benign</a:t>
            </a:r>
            <a:r>
              <a:rPr lang="cs-CZ" sz="1800" dirty="0"/>
              <a:t> </a:t>
            </a:r>
            <a:r>
              <a:rPr lang="en-US" sz="1800" dirty="0"/>
              <a:t>or worthy one 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moral justification</a:t>
            </a:r>
            <a:r>
              <a:rPr lang="cs-CZ" sz="1800" dirty="0"/>
              <a:t>, </a:t>
            </a:r>
            <a:r>
              <a:rPr lang="en-US" sz="1800" dirty="0"/>
              <a:t>sanitizing language, and advantageous</a:t>
            </a:r>
            <a:r>
              <a:rPr lang="cs-CZ" sz="1800" dirty="0"/>
              <a:t> </a:t>
            </a:r>
            <a:r>
              <a:rPr lang="en-US" sz="1800" dirty="0"/>
              <a:t>comparison; 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disavowal of</a:t>
            </a:r>
            <a:r>
              <a:rPr lang="cs-CZ" sz="1800" dirty="0"/>
              <a:t> </a:t>
            </a:r>
            <a:r>
              <a:rPr lang="en-US" sz="1800" dirty="0"/>
              <a:t>a sense of</a:t>
            </a:r>
            <a:r>
              <a:rPr lang="cs-CZ" sz="1800" dirty="0"/>
              <a:t> </a:t>
            </a:r>
            <a:r>
              <a:rPr lang="en-US" sz="1800" dirty="0"/>
              <a:t>personal agency by diffusion or displacement of</a:t>
            </a:r>
            <a:r>
              <a:rPr lang="cs-CZ" sz="1800" dirty="0"/>
              <a:t> </a:t>
            </a:r>
            <a:r>
              <a:rPr lang="en-US" sz="1800" dirty="0"/>
              <a:t>responsibility; 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disregarding or minimizing the injurious effects of</a:t>
            </a:r>
            <a:r>
              <a:rPr lang="cs-CZ" sz="1800" dirty="0"/>
              <a:t> </a:t>
            </a:r>
            <a:r>
              <a:rPr lang="en-US" sz="1800" dirty="0"/>
              <a:t>one 's 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attribution of</a:t>
            </a:r>
            <a:r>
              <a:rPr lang="cs-CZ" sz="1800" dirty="0"/>
              <a:t> </a:t>
            </a:r>
            <a:r>
              <a:rPr lang="en-US" sz="1800" dirty="0"/>
              <a:t>blame to, and dehumanization of those who are victimized. </a:t>
            </a:r>
          </a:p>
          <a:p>
            <a:endParaRPr lang="cs-CZ" sz="1800" dirty="0"/>
          </a:p>
          <a:p>
            <a:r>
              <a:rPr lang="en-US" sz="1800" dirty="0"/>
              <a:t>Bandura, A. (1999). Moral disengagement in the perpetration of inhumanities. </a:t>
            </a:r>
            <a:r>
              <a:rPr lang="en-US" sz="1800" i="1" dirty="0"/>
              <a:t>Personality and social psychology review</a:t>
            </a:r>
            <a:r>
              <a:rPr lang="en-US" sz="1800" dirty="0"/>
              <a:t>, </a:t>
            </a:r>
            <a:r>
              <a:rPr lang="en-US" sz="1800" i="1" dirty="0"/>
              <a:t>3</a:t>
            </a:r>
            <a:r>
              <a:rPr lang="en-US" sz="1800" dirty="0"/>
              <a:t>(3), 193-209.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69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48" y="1736035"/>
            <a:ext cx="7582417" cy="3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Kyberšikana</a:t>
            </a:r>
            <a:r>
              <a:rPr lang="cs-CZ" dirty="0"/>
              <a:t> – znáte termín?</a:t>
            </a:r>
          </a:p>
          <a:p>
            <a:endParaRPr lang="cs-CZ" dirty="0"/>
          </a:p>
          <a:p>
            <a:r>
              <a:rPr lang="cs-CZ" dirty="0"/>
              <a:t>Hodně medializována</a:t>
            </a:r>
          </a:p>
          <a:p>
            <a:r>
              <a:rPr lang="cs-CZ" dirty="0"/>
              <a:t>Často v rozporu s empirickými daty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84" y="2274945"/>
            <a:ext cx="4059366" cy="2851621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461225" y="2898890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Kowalski</a:t>
            </a:r>
            <a:r>
              <a:rPr lang="cs-CZ" sz="2400" dirty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Also</a:t>
            </a:r>
            <a:r>
              <a:rPr lang="cs-CZ" sz="2400" dirty="0">
                <a:solidFill>
                  <a:schemeClr val="tx1"/>
                </a:solidFill>
              </a:rPr>
              <a:t> 3% - 70% </a:t>
            </a:r>
          </a:p>
        </p:txBody>
      </p:sp>
      <p:sp>
        <p:nvSpPr>
          <p:cNvPr id="6" name="Ovál 5"/>
          <p:cNvSpPr/>
          <p:nvPr/>
        </p:nvSpPr>
        <p:spPr>
          <a:xfrm>
            <a:off x="7783296" y="3288785"/>
            <a:ext cx="655854" cy="1231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„I</a:t>
            </a:r>
            <a:r>
              <a:rPr lang="en-US" dirty="0" err="1"/>
              <a:t>ntentional</a:t>
            </a:r>
            <a:r>
              <a:rPr lang="en-US" dirty="0"/>
              <a:t> and aggressive act carried out through electronic media, which may be repetitive in nature</a:t>
            </a:r>
            <a:r>
              <a:rPr lang="cs-CZ" dirty="0"/>
              <a:t>“</a:t>
            </a:r>
            <a:r>
              <a:rPr lang="en-US" dirty="0"/>
              <a:t> (</a:t>
            </a:r>
            <a:r>
              <a:rPr lang="en-US" dirty="0" err="1"/>
              <a:t>Nocentini</a:t>
            </a:r>
            <a:r>
              <a:rPr lang="en-US" dirty="0"/>
              <a:t> et al., 2010</a:t>
            </a:r>
            <a:r>
              <a:rPr lang="cs-CZ" dirty="0"/>
              <a:t>; </a:t>
            </a:r>
            <a:r>
              <a:rPr lang="en-US" dirty="0"/>
              <a:t>Tokunaga, 2010)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“the use of Information and Communication Technologies (ICTs) to support deliberate, repeated, and hostile </a:t>
            </a:r>
            <a:r>
              <a:rPr lang="en-US" dirty="0" err="1"/>
              <a:t>behaviour</a:t>
            </a:r>
            <a:r>
              <a:rPr lang="en-US" dirty="0"/>
              <a:t> by an individual or group, that is intended to harm others” (</a:t>
            </a:r>
            <a:r>
              <a:rPr lang="en-US" dirty="0" err="1"/>
              <a:t>Belsey</a:t>
            </a:r>
            <a:r>
              <a:rPr lang="en-US" dirty="0"/>
              <a:t>, 2005, p. 8)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Různé formy(obdobně jako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r>
              <a:rPr lang="cs-CZ" dirty="0"/>
              <a:t>Verbální útoky, nadávky, vyhrůžky</a:t>
            </a:r>
          </a:p>
          <a:p>
            <a:r>
              <a:rPr lang="cs-CZ" dirty="0"/>
              <a:t>Šíření osobních informací (nechtěné), publikování ubližujících materiálů</a:t>
            </a:r>
          </a:p>
          <a:p>
            <a:r>
              <a:rPr lang="cs-CZ" dirty="0"/>
              <a:t>Krádež identity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...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Definice odvozena ze školní šikany (</a:t>
            </a:r>
            <a:r>
              <a:rPr lang="cs-CZ" dirty="0" err="1"/>
              <a:t>Olweus</a:t>
            </a:r>
            <a:r>
              <a:rPr lang="cs-CZ" dirty="0"/>
              <a:t>, 1991)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 </a:t>
            </a:r>
            <a:r>
              <a:rPr lang="cs-CZ" dirty="0" err="1"/>
              <a:t>kyberšikaně</a:t>
            </a:r>
            <a:r>
              <a:rPr lang="cs-CZ" dirty="0"/>
              <a:t> mluvíme pokud jsou útoky:</a:t>
            </a:r>
          </a:p>
          <a:p>
            <a:r>
              <a:rPr lang="cs-CZ" b="1" dirty="0"/>
              <a:t>Prováděny skrze internet či mobil</a:t>
            </a:r>
          </a:p>
          <a:p>
            <a:r>
              <a:rPr lang="cs-CZ" dirty="0"/>
              <a:t>Jsou úmyslně zraňující</a:t>
            </a:r>
          </a:p>
          <a:p>
            <a:r>
              <a:rPr lang="cs-CZ" dirty="0"/>
              <a:t>Jsou opakované</a:t>
            </a:r>
          </a:p>
          <a:p>
            <a:r>
              <a:rPr lang="cs-CZ" dirty="0"/>
              <a:t>Mocenská nerovnováha – oběť se nemůže účinně bránit</a:t>
            </a:r>
          </a:p>
          <a:p>
            <a:endParaRPr lang="cs-CZ" dirty="0"/>
          </a:p>
          <a:p>
            <a:r>
              <a:rPr lang="cs-CZ" dirty="0"/>
              <a:t>….pokud tato kritéria nejsou naplněna – online obtěžování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Nutno rozlišovat </a:t>
            </a: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Rozdíly v prevalenci a důsledcích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Kyberikana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b="1" dirty="0">
                <a:solidFill>
                  <a:schemeClr val="tx1"/>
                </a:solidFill>
              </a:rPr>
              <a:t>méně častá, více závažná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JMK: 79% bez viktimizace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21% obtěžování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6% oběti CB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hlinkClick r:id="rId3"/>
              </a:rPr>
              <a:t>http://irtis.fss.muni.cz/wp-content/uploads/2013/06/COST_CZ_report_II_CJ.pdf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90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Zdánlivě všude</a:t>
            </a:r>
          </a:p>
          <a:p>
            <a:r>
              <a:rPr lang="cs-CZ" dirty="0"/>
              <a:t>Běžná zkušenost uživatelů</a:t>
            </a:r>
          </a:p>
          <a:p>
            <a:endParaRPr lang="cs-CZ" dirty="0"/>
          </a:p>
          <a:p>
            <a:r>
              <a:rPr lang="cs-CZ" dirty="0"/>
              <a:t>Vzájemné útoky (např. SNS)</a:t>
            </a:r>
          </a:p>
          <a:p>
            <a:r>
              <a:rPr lang="cs-CZ" dirty="0"/>
              <a:t>Informace a materiály podněcující agresi</a:t>
            </a:r>
          </a:p>
          <a:p>
            <a:endParaRPr lang="cs-CZ" dirty="0"/>
          </a:p>
          <a:p>
            <a:endParaRPr lang="cs-CZ" dirty="0"/>
          </a:p>
          <a:p>
            <a:pPr marL="3429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09" y="4013859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5" y="4301012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„New </a:t>
            </a:r>
            <a:r>
              <a:rPr lang="cs-CZ" dirty="0" err="1"/>
              <a:t>bottle</a:t>
            </a:r>
            <a:r>
              <a:rPr lang="cs-CZ" dirty="0"/>
              <a:t>,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wine</a:t>
            </a:r>
            <a:r>
              <a:rPr lang="cs-CZ" dirty="0"/>
              <a:t>“?</a:t>
            </a:r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Časoprostorová neomezenost – nemožnost utéct</a:t>
            </a:r>
          </a:p>
          <a:p>
            <a:pPr marL="0" indent="0">
              <a:buNone/>
            </a:pPr>
            <a:r>
              <a:rPr lang="cs-CZ" dirty="0"/>
              <a:t>Distance </a:t>
            </a:r>
          </a:p>
          <a:p>
            <a:pPr marL="0" indent="0">
              <a:buNone/>
            </a:pPr>
            <a:r>
              <a:rPr lang="cs-CZ" dirty="0"/>
              <a:t>Široké publikum (potenciálně)</a:t>
            </a:r>
          </a:p>
          <a:p>
            <a:pPr marL="0" indent="0">
              <a:buNone/>
            </a:pPr>
            <a:r>
              <a:rPr lang="cs-CZ" dirty="0"/>
              <a:t>Šíření materiálů, dostupnost, trvanlivost</a:t>
            </a:r>
          </a:p>
          <a:p>
            <a:pPr marL="0" indent="0">
              <a:buNone/>
            </a:pPr>
            <a:r>
              <a:rPr lang="cs-CZ" dirty="0"/>
              <a:t> - často není účinná kontrola</a:t>
            </a:r>
          </a:p>
          <a:p>
            <a:pPr marL="0" indent="0">
              <a:buNone/>
            </a:pPr>
            <a:r>
              <a:rPr lang="cs-CZ" dirty="0"/>
              <a:t>Může být skrytá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3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Důsledky – podobné jako u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r>
              <a:rPr lang="cs-CZ" dirty="0"/>
              <a:t>Internalizace, </a:t>
            </a:r>
            <a:r>
              <a:rPr lang="cs-CZ" dirty="0" err="1"/>
              <a:t>externalizace</a:t>
            </a:r>
            <a:endParaRPr lang="cs-CZ" dirty="0"/>
          </a:p>
          <a:p>
            <a:r>
              <a:rPr lang="cs-CZ" dirty="0"/>
              <a:t>Deprese, úzkostnost, sebevražedně myšlenky, bezmocnost</a:t>
            </a:r>
          </a:p>
          <a:p>
            <a:r>
              <a:rPr lang="cs-CZ" dirty="0"/>
              <a:t>Sociální problémy</a:t>
            </a:r>
          </a:p>
          <a:p>
            <a:r>
              <a:rPr lang="cs-CZ" dirty="0"/>
              <a:t>Problémy ve škole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Důsledky závisí na závažnosti</a:t>
            </a:r>
          </a:p>
          <a:p>
            <a:pPr marL="0" indent="0">
              <a:buNone/>
            </a:pPr>
            <a:r>
              <a:rPr lang="cs-CZ" dirty="0"/>
              <a:t>Nutno rozlišovat </a:t>
            </a:r>
            <a:r>
              <a:rPr lang="cs-CZ" dirty="0" err="1"/>
              <a:t>kyberšikanu</a:t>
            </a:r>
            <a:r>
              <a:rPr lang="cs-CZ" dirty="0"/>
              <a:t> a online obtěžování!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Obdobně závažná jako </a:t>
            </a:r>
            <a:r>
              <a:rPr lang="cs-CZ" dirty="0" err="1"/>
              <a:t>offline</a:t>
            </a:r>
            <a:r>
              <a:rPr lang="cs-CZ" dirty="0"/>
              <a:t> – někdy i horší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Zvláště pokud jsou použity audio/vizuální materiály (</a:t>
            </a:r>
            <a:r>
              <a:rPr lang="cs-CZ" dirty="0" err="1"/>
              <a:t>Sticca</a:t>
            </a:r>
            <a:r>
              <a:rPr lang="cs-CZ" dirty="0"/>
              <a:t> &amp; </a:t>
            </a:r>
            <a:r>
              <a:rPr lang="cs-CZ" dirty="0" err="1"/>
              <a:t>Perren</a:t>
            </a:r>
            <a:r>
              <a:rPr lang="cs-CZ" dirty="0"/>
              <a:t>, 2013)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Propojenost online a </a:t>
            </a:r>
            <a:r>
              <a:rPr lang="cs-CZ" dirty="0" err="1"/>
              <a:t>offline</a:t>
            </a:r>
            <a:r>
              <a:rPr lang="cs-CZ" dirty="0"/>
              <a:t> šikany</a:t>
            </a:r>
          </a:p>
          <a:p>
            <a:pPr marL="0" indent="0">
              <a:buNone/>
            </a:pPr>
            <a:r>
              <a:rPr lang="cs-CZ" dirty="0"/>
              <a:t>Oběti a agresoři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Záleží i na zvládání - </a:t>
            </a:r>
            <a:r>
              <a:rPr lang="cs-CZ" b="1" dirty="0" err="1"/>
              <a:t>copingu</a:t>
            </a:r>
            <a:endParaRPr lang="cs-CZ" b="1" dirty="0"/>
          </a:p>
          <a:p>
            <a:pPr marL="0" indent="0">
              <a:buNone/>
            </a:pPr>
            <a:r>
              <a:rPr lang="en-US" sz="1600" dirty="0" err="1"/>
              <a:t>Machackova</a:t>
            </a:r>
            <a:r>
              <a:rPr lang="en-US" sz="1600" dirty="0"/>
              <a:t>, H., </a:t>
            </a:r>
            <a:r>
              <a:rPr lang="en-US" sz="1600" dirty="0" err="1"/>
              <a:t>Cerna</a:t>
            </a:r>
            <a:r>
              <a:rPr lang="en-US" sz="1600" dirty="0"/>
              <a:t>, A., </a:t>
            </a:r>
            <a:r>
              <a:rPr lang="en-US" sz="1600" dirty="0" err="1"/>
              <a:t>Sevcikova</a:t>
            </a:r>
            <a:r>
              <a:rPr lang="en-US" sz="1600" dirty="0"/>
              <a:t>, A., </a:t>
            </a:r>
            <a:r>
              <a:rPr lang="en-US" sz="1600" dirty="0" err="1"/>
              <a:t>Dedkova</a:t>
            </a:r>
            <a:r>
              <a:rPr lang="en-US" sz="1600" dirty="0"/>
              <a:t>, L., &amp; </a:t>
            </a:r>
            <a:r>
              <a:rPr lang="en-US" sz="1600" dirty="0" err="1"/>
              <a:t>Daneback</a:t>
            </a:r>
            <a:r>
              <a:rPr lang="en-US" sz="1600" dirty="0"/>
              <a:t>, K. (2013). Effectiveness of coping strategies for victims of cyberbullying. </a:t>
            </a:r>
            <a:r>
              <a:rPr lang="en-US" sz="1600" dirty="0" err="1"/>
              <a:t>Cyberpsychology</a:t>
            </a:r>
            <a:r>
              <a:rPr lang="en-US" sz="1600" dirty="0"/>
              <a:t>: Journal of Psychosocial Research on Cyberspace, 7(3), article 5. </a:t>
            </a:r>
            <a:r>
              <a:rPr lang="en-US" sz="1600" dirty="0" err="1"/>
              <a:t>doi</a:t>
            </a:r>
            <a:r>
              <a:rPr lang="en-US" sz="1600" dirty="0"/>
              <a:t>: 10.5817/CP2013-3-5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614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Záleží na kontextu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Včetně reakcí ostatních – publika, přihlížejících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Zkušenost přihlížejících častější (53% v JMK)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mohou dělat (online i </a:t>
            </a:r>
            <a:r>
              <a:rPr lang="cs-CZ" dirty="0" err="1"/>
              <a:t>offline</a:t>
            </a:r>
            <a:r>
              <a:rPr lang="cs-CZ" dirty="0"/>
              <a:t>)?</a:t>
            </a:r>
          </a:p>
          <a:p>
            <a:r>
              <a:rPr lang="cs-CZ" dirty="0"/>
              <a:t>Pomoci oběti: emočně, poradit jak se zachovat, konfrontovat agresora…</a:t>
            </a:r>
          </a:p>
          <a:p>
            <a:r>
              <a:rPr lang="cs-CZ" dirty="0"/>
              <a:t>Podpořit agresora: přidat se, re-</a:t>
            </a:r>
            <a:r>
              <a:rPr lang="cs-CZ" dirty="0" err="1"/>
              <a:t>postovat</a:t>
            </a:r>
            <a:r>
              <a:rPr lang="cs-CZ" dirty="0"/>
              <a:t>, </a:t>
            </a:r>
            <a:r>
              <a:rPr lang="cs-CZ" dirty="0" err="1"/>
              <a:t>shareovat</a:t>
            </a:r>
            <a:r>
              <a:rPr lang="cs-CZ" dirty="0"/>
              <a:t>, </a:t>
            </a:r>
            <a:r>
              <a:rPr lang="cs-CZ" dirty="0" err="1"/>
              <a:t>lajkovat</a:t>
            </a:r>
            <a:r>
              <a:rPr lang="cs-CZ" dirty="0"/>
              <a:t>, komentovat…</a:t>
            </a:r>
          </a:p>
          <a:p>
            <a:r>
              <a:rPr lang="cs-CZ" dirty="0"/>
              <a:t>Zůstat „pasivní“ - nejčastější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Proč zůstáváme pasivní?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Reakce – role osobnostních charakteristik</a:t>
            </a:r>
          </a:p>
          <a:p>
            <a:r>
              <a:rPr lang="cs-CZ" dirty="0"/>
              <a:t>Empatie, prosociální tendence, vztah k aktérům, sebe-účinnost, pojímání agrese – a šikany a </a:t>
            </a:r>
            <a:r>
              <a:rPr lang="cs-CZ" dirty="0" err="1"/>
              <a:t>kyberšikany</a:t>
            </a:r>
            <a:r>
              <a:rPr lang="cs-CZ" dirty="0"/>
              <a:t>, sociální status…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Role kontextu – online prostředí</a:t>
            </a:r>
          </a:p>
          <a:p>
            <a:pPr marL="0" indent="0">
              <a:buNone/>
            </a:pPr>
            <a:r>
              <a:rPr lang="cs-CZ" dirty="0"/>
              <a:t>Co se může podílet na vnímání situace?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online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Asynchronní komunikace</a:t>
            </a:r>
          </a:p>
          <a:p>
            <a:r>
              <a:rPr lang="cs-CZ" dirty="0"/>
              <a:t>Chybí mnoho vodítek</a:t>
            </a:r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Distance, anonymita, neviditelnost….</a:t>
            </a:r>
          </a:p>
          <a:p>
            <a:pPr marL="171450" lvl="1">
              <a:spcBef>
                <a:spcPts val="750"/>
              </a:spcBef>
            </a:pPr>
            <a:endParaRPr lang="cs-CZ" sz="2200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Široké publikum</a:t>
            </a:r>
          </a:p>
          <a:p>
            <a:endParaRPr lang="cs-CZ" dirty="0"/>
          </a:p>
          <a:p>
            <a:r>
              <a:rPr lang="cs-CZ" dirty="0"/>
              <a:t>Materiály a informace – sdílení, </a:t>
            </a:r>
            <a:r>
              <a:rPr lang="cs-CZ" dirty="0" err="1"/>
              <a:t>lajkování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Metadata</a:t>
            </a:r>
            <a:r>
              <a:rPr lang="cs-CZ" dirty="0"/>
              <a:t> – „</a:t>
            </a:r>
            <a:r>
              <a:rPr lang="cs-CZ" dirty="0" err="1"/>
              <a:t>views</a:t>
            </a:r>
            <a:r>
              <a:rPr lang="cs-CZ" dirty="0"/>
              <a:t>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23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Kyberšikana</a:t>
            </a:r>
            <a:r>
              <a:rPr lang="cs-CZ" b="1" dirty="0"/>
              <a:t> a online obtěžování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Latané</a:t>
            </a:r>
            <a:r>
              <a:rPr lang="cs-CZ" sz="2400" dirty="0">
                <a:solidFill>
                  <a:schemeClr val="tx1"/>
                </a:solidFill>
              </a:rPr>
              <a:t> &amp; </a:t>
            </a:r>
            <a:r>
              <a:rPr lang="cs-CZ" sz="2400" dirty="0" err="1">
                <a:solidFill>
                  <a:schemeClr val="tx1"/>
                </a:solidFill>
              </a:rPr>
              <a:t>Darley</a:t>
            </a:r>
            <a:r>
              <a:rPr lang="cs-CZ" sz="2400" dirty="0">
                <a:solidFill>
                  <a:schemeClr val="tx1"/>
                </a:solidFill>
              </a:rPr>
              <a:t> (1970)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Všimneme si incidentu?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28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Experiment s </a:t>
            </a:r>
            <a:r>
              <a:rPr lang="cs-CZ" dirty="0" err="1"/>
              <a:t>distraktory</a:t>
            </a:r>
            <a:r>
              <a:rPr lang="cs-CZ" dirty="0"/>
              <a:t> (</a:t>
            </a:r>
            <a:r>
              <a:rPr lang="cs-CZ" dirty="0" err="1"/>
              <a:t>Dillo</a:t>
            </a:r>
            <a:r>
              <a:rPr lang="en-US" dirty="0"/>
              <a:t>n &amp; Bushman, 2015</a:t>
            </a:r>
            <a:r>
              <a:rPr lang="cs-CZ" dirty="0"/>
              <a:t>)</a:t>
            </a:r>
          </a:p>
          <a:p>
            <a:r>
              <a:rPr lang="cs-CZ" dirty="0"/>
              <a:t>T</a:t>
            </a:r>
            <a:r>
              <a:rPr lang="en-US" dirty="0"/>
              <a:t>he majority of participants in each condition reported noticing the cyberbullying</a:t>
            </a:r>
            <a:r>
              <a:rPr lang="cs-CZ" dirty="0"/>
              <a:t> </a:t>
            </a:r>
            <a:r>
              <a:rPr lang="en-US" dirty="0"/>
              <a:t>in the chatroom</a:t>
            </a:r>
            <a:endParaRPr lang="cs-CZ" dirty="0"/>
          </a:p>
          <a:p>
            <a:r>
              <a:rPr lang="en-US" dirty="0"/>
              <a:t>75% (n = 30) participants who had no distractions</a:t>
            </a:r>
            <a:endParaRPr lang="cs-CZ" dirty="0"/>
          </a:p>
          <a:p>
            <a:r>
              <a:rPr lang="en-US" dirty="0"/>
              <a:t>64% (n = 32) of those with pop-up advertisements</a:t>
            </a:r>
            <a:endParaRPr lang="cs-CZ" dirty="0"/>
          </a:p>
          <a:p>
            <a:r>
              <a:rPr lang="en-US" dirty="0"/>
              <a:t>53% (n = 18) of those listening to music</a:t>
            </a:r>
            <a:endParaRPr lang="cs-CZ" dirty="0"/>
          </a:p>
          <a:p>
            <a:r>
              <a:rPr lang="en-US" dirty="0"/>
              <a:t>77% (n = 30) of those under a presumed timed constraint 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22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Cyberhate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Jiný typ agrese online</a:t>
            </a:r>
          </a:p>
          <a:p>
            <a:endParaRPr lang="cs-CZ" dirty="0"/>
          </a:p>
          <a:p>
            <a:r>
              <a:rPr lang="cs-CZ" u="sng" dirty="0" err="1"/>
              <a:t>Meziskupinová</a:t>
            </a:r>
            <a:r>
              <a:rPr lang="cs-CZ" dirty="0"/>
              <a:t> agrese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Široký pojem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….“</a:t>
            </a:r>
            <a:r>
              <a:rPr lang="cs-CZ" i="1" dirty="0" err="1"/>
              <a:t>any</a:t>
            </a:r>
            <a:r>
              <a:rPr lang="cs-CZ" i="1" dirty="0"/>
              <a:t> </a:t>
            </a:r>
            <a:r>
              <a:rPr lang="cs-CZ" i="1" dirty="0" err="1"/>
              <a:t>form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</a:t>
            </a:r>
            <a:r>
              <a:rPr lang="cs-CZ" i="1" dirty="0" err="1"/>
              <a:t>directed</a:t>
            </a:r>
            <a:r>
              <a:rPr lang="cs-CZ" i="1" dirty="0"/>
              <a:t> </a:t>
            </a:r>
            <a:r>
              <a:rPr lang="cs-CZ" i="1" dirty="0" err="1"/>
              <a:t>toward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b="1" i="1" dirty="0" err="1"/>
              <a:t>harming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injuring</a:t>
            </a:r>
            <a:r>
              <a:rPr lang="cs-CZ" i="1" dirty="0"/>
              <a:t>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living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r>
              <a:rPr lang="cs-CZ" i="1" dirty="0"/>
              <a:t> </a:t>
            </a:r>
            <a:r>
              <a:rPr lang="cs-CZ" i="1" dirty="0" err="1"/>
              <a:t>who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motivated</a:t>
            </a:r>
            <a:r>
              <a:rPr lang="cs-CZ" i="1" dirty="0"/>
              <a:t> to </a:t>
            </a:r>
            <a:r>
              <a:rPr lang="cs-CZ" i="1" dirty="0" err="1"/>
              <a:t>avoid</a:t>
            </a:r>
            <a:r>
              <a:rPr lang="cs-CZ" i="1" dirty="0"/>
              <a:t> such </a:t>
            </a:r>
            <a:r>
              <a:rPr lang="cs-CZ" i="1" dirty="0" err="1"/>
              <a:t>treatment</a:t>
            </a:r>
            <a:r>
              <a:rPr lang="cs-CZ" dirty="0"/>
              <a:t>“ (Baron &amp; </a:t>
            </a:r>
            <a:r>
              <a:rPr lang="cs-CZ" dirty="0" err="1"/>
              <a:t>Richardson</a:t>
            </a:r>
            <a:r>
              <a:rPr lang="cs-CZ" dirty="0"/>
              <a:t>, 2004, p.7)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Můžeme rozlišit více podob</a:t>
            </a:r>
          </a:p>
          <a:p>
            <a:r>
              <a:rPr lang="cs-CZ" dirty="0"/>
              <a:t>Přímá/nepřímá</a:t>
            </a:r>
          </a:p>
          <a:p>
            <a:r>
              <a:rPr lang="cs-CZ" dirty="0"/>
              <a:t>Verbální/fyzická/sexuální---</a:t>
            </a:r>
          </a:p>
          <a:p>
            <a:r>
              <a:rPr lang="cs-CZ" dirty="0"/>
              <a:t>Orientovaná na sebe/druhé</a:t>
            </a:r>
          </a:p>
          <a:p>
            <a:r>
              <a:rPr lang="cs-CZ" dirty="0"/>
              <a:t>Interpersonální/skupinová</a:t>
            </a:r>
          </a:p>
          <a:p>
            <a:r>
              <a:rPr lang="cs-CZ" dirty="0"/>
              <a:t>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Online/</a:t>
            </a:r>
            <a:r>
              <a:rPr lang="cs-CZ" b="1" dirty="0" err="1"/>
              <a:t>offline</a:t>
            </a:r>
            <a:r>
              <a:rPr lang="cs-CZ" b="1" dirty="0"/>
              <a:t> - </a:t>
            </a:r>
            <a:r>
              <a:rPr lang="cs-CZ" dirty="0"/>
              <a:t>Online prostředí: může ovlivňovat průběh agresivních útoků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Cyberhate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Kořeny v </a:t>
            </a:r>
            <a:r>
              <a:rPr lang="cs-CZ" dirty="0" err="1"/>
              <a:t>offline</a:t>
            </a:r>
            <a:r>
              <a:rPr lang="cs-CZ" dirty="0"/>
              <a:t> podmínkách</a:t>
            </a:r>
          </a:p>
          <a:p>
            <a:r>
              <a:rPr lang="cs-CZ" dirty="0"/>
              <a:t>Názory a postoje</a:t>
            </a:r>
          </a:p>
          <a:p>
            <a:r>
              <a:rPr lang="cs-CZ" dirty="0"/>
              <a:t>Sociální normy</a:t>
            </a:r>
          </a:p>
          <a:p>
            <a:r>
              <a:rPr lang="cs-CZ" dirty="0"/>
              <a:t>Skupinové identitě – in a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cs-CZ" dirty="0"/>
          </a:p>
          <a:p>
            <a:r>
              <a:rPr lang="cs-CZ" dirty="0"/>
              <a:t>Předsudcích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57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  <a:p>
            <a:r>
              <a:rPr lang="cs-CZ" dirty="0"/>
              <a:t>Kyberšikana, online obtěžování, </a:t>
            </a:r>
            <a:r>
              <a:rPr lang="cs-CZ" dirty="0" err="1"/>
              <a:t>cyberhate</a:t>
            </a:r>
            <a:r>
              <a:rPr lang="cs-CZ" dirty="0"/>
              <a:t>, cyberstalking, </a:t>
            </a:r>
            <a:r>
              <a:rPr lang="cs-CZ" dirty="0" err="1"/>
              <a:t>cyberterrorism</a:t>
            </a:r>
            <a:r>
              <a:rPr lang="cs-CZ" dirty="0"/>
              <a:t>, </a:t>
            </a:r>
            <a:r>
              <a:rPr lang="cs-CZ" dirty="0" err="1"/>
              <a:t>cybermobbing</a:t>
            </a:r>
            <a:r>
              <a:rPr lang="cs-CZ" dirty="0"/>
              <a:t>,…</a:t>
            </a:r>
          </a:p>
          <a:p>
            <a:endParaRPr lang="cs-CZ" dirty="0"/>
          </a:p>
          <a:p>
            <a:r>
              <a:rPr lang="cs-CZ" dirty="0"/>
              <a:t>Různé typy</a:t>
            </a:r>
          </a:p>
          <a:p>
            <a:pPr lvl="1"/>
            <a:r>
              <a:rPr lang="cs-CZ" dirty="0"/>
              <a:t>Podobně jako u </a:t>
            </a:r>
            <a:r>
              <a:rPr lang="cs-CZ" dirty="0" err="1"/>
              <a:t>offline</a:t>
            </a:r>
            <a:r>
              <a:rPr lang="cs-CZ" dirty="0"/>
              <a:t> agrese</a:t>
            </a:r>
          </a:p>
          <a:p>
            <a:r>
              <a:rPr lang="cs-CZ" dirty="0"/>
              <a:t>V mnoha případech spojená s </a:t>
            </a:r>
            <a:r>
              <a:rPr lang="cs-CZ" dirty="0" err="1"/>
              <a:t>offline</a:t>
            </a:r>
            <a:r>
              <a:rPr lang="cs-CZ" dirty="0"/>
              <a:t> situací</a:t>
            </a:r>
          </a:p>
          <a:p>
            <a:pPr lvl="1"/>
            <a:r>
              <a:rPr lang="cs-CZ" dirty="0"/>
              <a:t>Prolínání online a </a:t>
            </a:r>
            <a:r>
              <a:rPr lang="cs-CZ" dirty="0" err="1"/>
              <a:t>offline</a:t>
            </a:r>
            <a:r>
              <a:rPr lang="cs-CZ" dirty="0"/>
              <a:t> života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83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F55F-ACDD-4A4D-9883-9C1EBB5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 online (</a:t>
            </a:r>
            <a:r>
              <a:rPr lang="cs-CZ" dirty="0" err="1"/>
              <a:t>Pyzalski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AD228-CDD5-40D3-B34B-E2DF8216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peer aggression (possible cyberbullying)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school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the vulnerable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random victims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groups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Electronic aggression against celebrities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2A883C-BECE-4D5D-B67E-EB58AE1C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8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82FBC-7E67-42C6-B0C0-7B028158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</a:t>
            </a:r>
            <a:r>
              <a:rPr lang="cs-CZ" dirty="0" err="1"/>
              <a:t>cyberthreads</a:t>
            </a:r>
            <a:r>
              <a:rPr lang="cs-CZ" dirty="0"/>
              <a:t> (</a:t>
            </a:r>
            <a:r>
              <a:rPr lang="cs-CZ" dirty="0" err="1"/>
              <a:t>Willard</a:t>
            </a:r>
            <a:r>
              <a:rPr lang="cs-CZ" dirty="0"/>
              <a:t>, 2007)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12AF11-D6D6-4FFB-A03D-778E26EF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Flaming</a:t>
            </a:r>
            <a:r>
              <a:rPr lang="cs-CZ" dirty="0"/>
              <a:t> – „</a:t>
            </a:r>
            <a:r>
              <a:rPr lang="cs-CZ" dirty="0" err="1"/>
              <a:t>heated</a:t>
            </a:r>
            <a:r>
              <a:rPr lang="cs-CZ" dirty="0"/>
              <a:t>,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lived</a:t>
            </a:r>
            <a:r>
              <a:rPr lang="cs-CZ" dirty="0"/>
              <a:t> argument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occurs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protagonists</a:t>
            </a:r>
            <a:r>
              <a:rPr lang="cs-CZ" dirty="0"/>
              <a:t> (….),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offensive</a:t>
            </a:r>
            <a:r>
              <a:rPr lang="cs-CZ" dirty="0"/>
              <a:t>, </a:t>
            </a:r>
            <a:r>
              <a:rPr lang="cs-CZ" dirty="0" err="1"/>
              <a:t>rude</a:t>
            </a:r>
            <a:r>
              <a:rPr lang="cs-CZ" dirty="0"/>
              <a:t>, </a:t>
            </a:r>
            <a:r>
              <a:rPr lang="cs-CZ" dirty="0" err="1"/>
              <a:t>vulgar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, </a:t>
            </a:r>
            <a:r>
              <a:rPr lang="cs-CZ" dirty="0" err="1"/>
              <a:t>insults</a:t>
            </a:r>
            <a:r>
              <a:rPr lang="cs-CZ" dirty="0"/>
              <a:t>, </a:t>
            </a:r>
            <a:r>
              <a:rPr lang="cs-CZ" dirty="0" err="1"/>
              <a:t>threats</a:t>
            </a:r>
            <a:r>
              <a:rPr lang="cs-CZ" dirty="0"/>
              <a:t> (p.5)</a:t>
            </a:r>
          </a:p>
          <a:p>
            <a:r>
              <a:rPr lang="cs-CZ" b="1" dirty="0" err="1"/>
              <a:t>Harrassement</a:t>
            </a:r>
            <a:r>
              <a:rPr lang="cs-CZ" dirty="0"/>
              <a:t> – 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cs-CZ" dirty="0" err="1"/>
              <a:t>repetititon</a:t>
            </a:r>
            <a:endParaRPr lang="cs-CZ" dirty="0"/>
          </a:p>
          <a:p>
            <a:r>
              <a:rPr lang="cs-CZ" b="1" dirty="0" err="1"/>
              <a:t>Denigration</a:t>
            </a:r>
            <a:r>
              <a:rPr lang="cs-CZ" dirty="0"/>
              <a:t> – </a:t>
            </a:r>
            <a:r>
              <a:rPr lang="cs-CZ" dirty="0" err="1"/>
              <a:t>harmful</a:t>
            </a:r>
            <a:r>
              <a:rPr lang="cs-CZ" dirty="0"/>
              <a:t>, </a:t>
            </a:r>
            <a:r>
              <a:rPr lang="cs-CZ" dirty="0" err="1"/>
              <a:t>untrue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crue</a:t>
            </a:r>
            <a:r>
              <a:rPr lang="cs-CZ" dirty="0"/>
              <a:t> </a:t>
            </a:r>
            <a:r>
              <a:rPr lang="cs-CZ" dirty="0" err="1"/>
              <a:t>speach</a:t>
            </a:r>
            <a:r>
              <a:rPr lang="cs-CZ" dirty="0"/>
              <a:t> </a:t>
            </a:r>
            <a:r>
              <a:rPr lang="cs-CZ" dirty="0" err="1"/>
              <a:t>bout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, </a:t>
            </a:r>
            <a:r>
              <a:rPr lang="cs-CZ" dirty="0" err="1"/>
              <a:t>indirect</a:t>
            </a:r>
            <a:r>
              <a:rPr lang="cs-CZ" dirty="0"/>
              <a:t>, </a:t>
            </a:r>
            <a:r>
              <a:rPr lang="cs-CZ" dirty="0" err="1"/>
              <a:t>directed</a:t>
            </a:r>
            <a:r>
              <a:rPr lang="cs-CZ" dirty="0"/>
              <a:t> to </a:t>
            </a:r>
            <a:r>
              <a:rPr lang="cs-CZ" dirty="0" err="1"/>
              <a:t>others</a:t>
            </a:r>
            <a:endParaRPr lang="cs-CZ" dirty="0"/>
          </a:p>
          <a:p>
            <a:r>
              <a:rPr lang="cs-CZ" b="1" dirty="0" err="1"/>
              <a:t>Impersonation</a:t>
            </a:r>
            <a:r>
              <a:rPr lang="cs-CZ" dirty="0"/>
              <a:t> </a:t>
            </a:r>
          </a:p>
          <a:p>
            <a:r>
              <a:rPr lang="cs-CZ" b="1" dirty="0" err="1"/>
              <a:t>Outing</a:t>
            </a:r>
            <a:r>
              <a:rPr lang="cs-CZ" b="1" dirty="0"/>
              <a:t> and </a:t>
            </a:r>
            <a:r>
              <a:rPr lang="cs-CZ" b="1" dirty="0" err="1"/>
              <a:t>trickery</a:t>
            </a:r>
            <a:r>
              <a:rPr lang="cs-CZ" b="1" dirty="0"/>
              <a:t> </a:t>
            </a:r>
            <a:r>
              <a:rPr lang="cs-CZ" dirty="0"/>
              <a:t>– „</a:t>
            </a:r>
            <a:r>
              <a:rPr lang="cs-CZ" dirty="0" err="1"/>
              <a:t>publicly</a:t>
            </a:r>
            <a:r>
              <a:rPr lang="cs-CZ" dirty="0"/>
              <a:t> </a:t>
            </a:r>
            <a:r>
              <a:rPr lang="cs-CZ" dirty="0" err="1"/>
              <a:t>posting</a:t>
            </a:r>
            <a:r>
              <a:rPr lang="cs-CZ" dirty="0"/>
              <a:t>, </a:t>
            </a:r>
            <a:r>
              <a:rPr lang="cs-CZ" dirty="0" err="1"/>
              <a:t>sending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forwarding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images</a:t>
            </a:r>
            <a:r>
              <a:rPr lang="cs-CZ" dirty="0"/>
              <a:t>“ (p.9.);,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and </a:t>
            </a:r>
            <a:r>
              <a:rPr lang="cs-CZ" dirty="0" err="1"/>
              <a:t>embarassing</a:t>
            </a:r>
            <a:r>
              <a:rPr lang="cs-CZ" dirty="0"/>
              <a:t>; </a:t>
            </a:r>
            <a:r>
              <a:rPr lang="cs-CZ" dirty="0" err="1"/>
              <a:t>trickery</a:t>
            </a:r>
            <a:r>
              <a:rPr lang="cs-CZ" dirty="0"/>
              <a:t> jakou součást </a:t>
            </a:r>
            <a:r>
              <a:rPr lang="cs-CZ" dirty="0" err="1"/>
              <a:t>outing</a:t>
            </a:r>
            <a:endParaRPr lang="cs-CZ" dirty="0"/>
          </a:p>
          <a:p>
            <a:r>
              <a:rPr lang="cs-CZ" b="1" dirty="0" err="1"/>
              <a:t>Exclusion</a:t>
            </a:r>
            <a:r>
              <a:rPr lang="cs-CZ" dirty="0"/>
              <a:t> </a:t>
            </a:r>
          </a:p>
          <a:p>
            <a:r>
              <a:rPr lang="cs-CZ" b="1" dirty="0"/>
              <a:t>Cyberstalking</a:t>
            </a:r>
            <a:r>
              <a:rPr lang="cs-CZ" dirty="0"/>
              <a:t> – </a:t>
            </a:r>
            <a:r>
              <a:rPr lang="cs-CZ" dirty="0" err="1"/>
              <a:t>repeatedly</a:t>
            </a:r>
            <a:r>
              <a:rPr lang="cs-CZ" dirty="0"/>
              <a:t> </a:t>
            </a:r>
            <a:r>
              <a:rPr lang="cs-CZ" dirty="0" err="1"/>
              <a:t>sending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messages</a:t>
            </a:r>
            <a:r>
              <a:rPr lang="cs-CZ" dirty="0"/>
              <a:t>, </a:t>
            </a:r>
            <a:r>
              <a:rPr lang="cs-CZ" dirty="0" err="1"/>
              <a:t>threats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</a:t>
            </a:r>
            <a:r>
              <a:rPr lang="cs-CZ" dirty="0"/>
              <a:t>, </a:t>
            </a:r>
            <a:r>
              <a:rPr lang="cs-CZ" dirty="0" err="1"/>
              <a:t>intimidating</a:t>
            </a:r>
            <a:r>
              <a:rPr lang="cs-CZ" dirty="0"/>
              <a:t> and </a:t>
            </a:r>
            <a:r>
              <a:rPr lang="cs-CZ" dirty="0" err="1"/>
              <a:t>offensive</a:t>
            </a:r>
            <a:r>
              <a:rPr lang="cs-CZ" dirty="0"/>
              <a:t>, </a:t>
            </a:r>
            <a:r>
              <a:rPr lang="cs-CZ" dirty="0" err="1"/>
              <a:t>extortion</a:t>
            </a:r>
            <a:r>
              <a:rPr lang="cs-CZ" dirty="0"/>
              <a:t>; </a:t>
            </a:r>
            <a:r>
              <a:rPr lang="cs-CZ" dirty="0" err="1"/>
              <a:t>tries</a:t>
            </a:r>
            <a:r>
              <a:rPr lang="cs-CZ" dirty="0"/>
              <a:t> to </a:t>
            </a:r>
            <a:r>
              <a:rPr lang="cs-CZ" dirty="0" err="1"/>
              <a:t>denigrate</a:t>
            </a:r>
            <a:r>
              <a:rPr lang="cs-CZ" dirty="0"/>
              <a:t>, to </a:t>
            </a:r>
            <a:r>
              <a:rPr lang="cs-CZ" dirty="0" err="1"/>
              <a:t>destroy</a:t>
            </a:r>
            <a:r>
              <a:rPr lang="cs-CZ" dirty="0"/>
              <a:t> </a:t>
            </a:r>
            <a:r>
              <a:rPr lang="cs-CZ" dirty="0" err="1"/>
              <a:t>reputation</a:t>
            </a:r>
            <a:r>
              <a:rPr lang="cs-CZ" dirty="0"/>
              <a:t>;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linked</a:t>
            </a:r>
            <a:r>
              <a:rPr lang="cs-CZ" dirty="0"/>
              <a:t> to (</a:t>
            </a:r>
            <a:r>
              <a:rPr lang="cs-CZ" dirty="0" err="1"/>
              <a:t>onlin</a:t>
            </a:r>
            <a:r>
              <a:rPr lang="cs-CZ" dirty="0"/>
              <a:t>/</a:t>
            </a:r>
            <a:r>
              <a:rPr lang="cs-CZ" dirty="0" err="1"/>
              <a:t>offline</a:t>
            </a:r>
            <a:r>
              <a:rPr lang="cs-CZ" dirty="0"/>
              <a:t>)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relationshisp</a:t>
            </a:r>
            <a:endParaRPr lang="cs-CZ" dirty="0"/>
          </a:p>
          <a:p>
            <a:r>
              <a:rPr lang="cs-CZ" b="1" dirty="0" err="1"/>
              <a:t>Cyberthreads</a:t>
            </a:r>
            <a:r>
              <a:rPr lang="cs-CZ" dirty="0"/>
              <a:t> – direct </a:t>
            </a:r>
            <a:r>
              <a:rPr lang="cs-CZ" dirty="0" err="1"/>
              <a:t>threats</a:t>
            </a:r>
            <a:r>
              <a:rPr lang="cs-CZ" dirty="0"/>
              <a:t> and </a:t>
            </a:r>
            <a:r>
              <a:rPr lang="cs-CZ" dirty="0" err="1"/>
              <a:t>distressing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FA59A3-9B6C-4E5C-95F6-8A1BD102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0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FF9CC-92A6-4F6D-BC79-94E99F22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agrese - dimenze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475504-3FBD-428C-82A7-AFD327DF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Přímá </a:t>
            </a:r>
            <a:r>
              <a:rPr lang="cs-CZ" dirty="0" err="1"/>
              <a:t>vs</a:t>
            </a:r>
            <a:r>
              <a:rPr lang="cs-CZ" dirty="0"/>
              <a:t> nepřímá</a:t>
            </a:r>
          </a:p>
          <a:p>
            <a:r>
              <a:rPr lang="cs-CZ" dirty="0"/>
              <a:t>Soukromá </a:t>
            </a:r>
            <a:r>
              <a:rPr lang="cs-CZ" dirty="0" err="1"/>
              <a:t>vs</a:t>
            </a:r>
            <a:r>
              <a:rPr lang="cs-CZ" dirty="0"/>
              <a:t> veřejná</a:t>
            </a:r>
          </a:p>
          <a:p>
            <a:r>
              <a:rPr lang="cs-CZ" dirty="0"/>
              <a:t>Komunikována oběti </a:t>
            </a:r>
            <a:r>
              <a:rPr lang="cs-CZ" dirty="0" err="1"/>
              <a:t>vs</a:t>
            </a:r>
            <a:r>
              <a:rPr lang="cs-CZ" dirty="0"/>
              <a:t> ostatním</a:t>
            </a:r>
          </a:p>
          <a:p>
            <a:endParaRPr lang="cs-CZ" dirty="0"/>
          </a:p>
          <a:p>
            <a:r>
              <a:rPr lang="cs-CZ" dirty="0"/>
              <a:t>Aspekty vázané </a:t>
            </a:r>
            <a:r>
              <a:rPr lang="cs-CZ"/>
              <a:t>na </a:t>
            </a:r>
            <a:r>
              <a:rPr lang="cs-CZ" smtClean="0"/>
              <a:t>technologie?</a:t>
            </a:r>
            <a:endParaRPr lang="cs-CZ" dirty="0"/>
          </a:p>
          <a:p>
            <a:r>
              <a:rPr lang="cs-CZ" dirty="0"/>
              <a:t>Dříve – přes internet a mobilní telefon (dnes?)</a:t>
            </a:r>
          </a:p>
          <a:p>
            <a:r>
              <a:rPr lang="cs-CZ" dirty="0"/>
              <a:t>Jeden kanál a multiplicitní útoky</a:t>
            </a:r>
          </a:p>
          <a:p>
            <a:r>
              <a:rPr lang="cs-CZ" dirty="0"/>
              <a:t>Specifické prostředí (komunity, hry) a sociální média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1B5ED1-E156-4E57-8314-CD187761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14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Online </a:t>
            </a:r>
            <a:r>
              <a:rPr lang="cs-CZ" sz="2800" dirty="0" err="1" smtClean="0"/>
              <a:t>disinhibice</a:t>
            </a:r>
            <a:r>
              <a:rPr lang="cs-CZ" sz="2800" dirty="0" smtClean="0"/>
              <a:t> (</a:t>
            </a:r>
            <a:r>
              <a:rPr lang="cs-CZ" sz="2800" dirty="0" err="1" smtClean="0"/>
              <a:t>Suler</a:t>
            </a:r>
            <a:r>
              <a:rPr lang="cs-CZ" sz="2800" dirty="0" smtClean="0"/>
              <a:t>, 2004)</a:t>
            </a:r>
            <a:endParaRPr lang="cs-CZ" sz="2800" dirty="0"/>
          </a:p>
          <a:p>
            <a:pPr lvl="1"/>
            <a:r>
              <a:rPr lang="cs-CZ" sz="2400" dirty="0" err="1"/>
              <a:t>Hostilita</a:t>
            </a:r>
            <a:endParaRPr lang="cs-CZ" sz="2400" dirty="0"/>
          </a:p>
          <a:p>
            <a:pPr lvl="1"/>
            <a:r>
              <a:rPr lang="cs-CZ" sz="2400" dirty="0"/>
              <a:t>Anonymity, </a:t>
            </a:r>
            <a:r>
              <a:rPr lang="cs-CZ" sz="2400" dirty="0" err="1"/>
              <a:t>invisibility</a:t>
            </a:r>
            <a:r>
              <a:rPr lang="cs-CZ" sz="2400" dirty="0"/>
              <a:t>, </a:t>
            </a:r>
            <a:r>
              <a:rPr lang="cs-CZ" sz="2400" dirty="0" err="1"/>
              <a:t>asynchronicity</a:t>
            </a:r>
            <a:r>
              <a:rPr lang="cs-CZ" sz="2400" dirty="0"/>
              <a:t>, </a:t>
            </a:r>
            <a:r>
              <a:rPr lang="cs-CZ" sz="2400" dirty="0" err="1"/>
              <a:t>solipstic</a:t>
            </a:r>
            <a:r>
              <a:rPr lang="cs-CZ" sz="2400" dirty="0"/>
              <a:t> </a:t>
            </a:r>
            <a:r>
              <a:rPr lang="cs-CZ" sz="2400" dirty="0" err="1"/>
              <a:t>introjection</a:t>
            </a:r>
            <a:r>
              <a:rPr lang="cs-CZ" sz="2400" dirty="0"/>
              <a:t>, </a:t>
            </a:r>
            <a:r>
              <a:rPr lang="cs-CZ" sz="2400" dirty="0" err="1"/>
              <a:t>dissociative</a:t>
            </a:r>
            <a:r>
              <a:rPr lang="cs-CZ" sz="2400" dirty="0"/>
              <a:t> </a:t>
            </a:r>
            <a:r>
              <a:rPr lang="cs-CZ" sz="2400" dirty="0" err="1"/>
              <a:t>imagination</a:t>
            </a:r>
            <a:r>
              <a:rPr lang="cs-CZ" sz="2400" dirty="0"/>
              <a:t>, </a:t>
            </a:r>
            <a:r>
              <a:rPr lang="cs-CZ" sz="2400" dirty="0" err="1"/>
              <a:t>minimization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status and </a:t>
            </a:r>
            <a:r>
              <a:rPr lang="cs-CZ" sz="2400" dirty="0" err="1"/>
              <a:t>authority</a:t>
            </a:r>
            <a:endParaRPr lang="cs-CZ" sz="2400" dirty="0"/>
          </a:p>
          <a:p>
            <a:pPr lvl="1"/>
            <a:endParaRPr lang="cs-CZ" sz="2400" dirty="0"/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09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online agrese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SIDE model</a:t>
            </a:r>
          </a:p>
          <a:p>
            <a:pPr lvl="1"/>
            <a:r>
              <a:rPr lang="cs-CZ" sz="2400" dirty="0"/>
              <a:t>Role sociální identity (</a:t>
            </a:r>
            <a:r>
              <a:rPr lang="cs-CZ" sz="2400" dirty="0" err="1"/>
              <a:t>Tajfel</a:t>
            </a:r>
            <a:r>
              <a:rPr lang="cs-CZ" sz="2400" dirty="0"/>
              <a:t>, Turner)</a:t>
            </a:r>
          </a:p>
          <a:p>
            <a:pPr lvl="1"/>
            <a:endParaRPr lang="cs-CZ" sz="2400" dirty="0"/>
          </a:p>
          <a:p>
            <a:r>
              <a:rPr lang="cs-CZ" sz="2800" dirty="0"/>
              <a:t>Vnímaná anonymita vs. Identifikovatelnost</a:t>
            </a:r>
          </a:p>
          <a:p>
            <a:r>
              <a:rPr lang="cs-CZ" sz="2000" dirty="0"/>
              <a:t>Menší anonymita – snížení agresivních komentářů v diskusích (</a:t>
            </a:r>
            <a:r>
              <a:rPr lang="cs-CZ" sz="2000" dirty="0" err="1"/>
              <a:t>Cho</a:t>
            </a:r>
            <a:r>
              <a:rPr lang="cs-CZ" sz="2000" dirty="0"/>
              <a:t> &amp; </a:t>
            </a:r>
            <a:r>
              <a:rPr lang="cs-CZ" sz="2000" dirty="0" err="1"/>
              <a:t>Kwon</a:t>
            </a:r>
            <a:r>
              <a:rPr lang="cs-CZ" sz="2000" dirty="0"/>
              <a:t>, 2015)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6081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1268</Words>
  <Application>Microsoft Office PowerPoint</Application>
  <PresentationFormat>Předvádění na obrazovce (4:3)</PresentationFormat>
  <Paragraphs>281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Agresivní projevy na internetu</vt:lpstr>
      <vt:lpstr>Agrese online</vt:lpstr>
      <vt:lpstr>Agrese</vt:lpstr>
      <vt:lpstr>Agrese online</vt:lpstr>
      <vt:lpstr>Agrese online (Pyzalski, 2012)</vt:lpstr>
      <vt:lpstr>Cyberbullying and cyberthreads (Willard, 2007)</vt:lpstr>
      <vt:lpstr>Online agrese - dimenze</vt:lpstr>
      <vt:lpstr>Vysvětlení online agrese</vt:lpstr>
      <vt:lpstr>Vysvětlení online agrese</vt:lpstr>
      <vt:lpstr>Teorie sociální identity (Tajfel, 2010; Turner &amp; Reynolds, 2001)</vt:lpstr>
      <vt:lpstr>SIDE model (Reicher, Spears, &amp; Postmes, 1995)</vt:lpstr>
      <vt:lpstr>Prezentace aplikace PowerPoint</vt:lpstr>
      <vt:lpstr>Moral disengagement</vt:lpstr>
      <vt:lpstr>Prezentace aplikace PowerPoint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Kyberšikana a online obtěžování</vt:lpstr>
      <vt:lpstr>Specifika online prostředí</vt:lpstr>
      <vt:lpstr>Kyberšikana a online obtěžování</vt:lpstr>
      <vt:lpstr>Všimneme si incidentu?</vt:lpstr>
      <vt:lpstr>Cyberhate</vt:lpstr>
      <vt:lpstr>Cyberhate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647</cp:revision>
  <dcterms:created xsi:type="dcterms:W3CDTF">2014-11-27T05:54:34Z</dcterms:created>
  <dcterms:modified xsi:type="dcterms:W3CDTF">2018-05-03T09:27:10Z</dcterms:modified>
</cp:coreProperties>
</file>