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8" r:id="rId3"/>
    <p:sldId id="328" r:id="rId4"/>
    <p:sldId id="300" r:id="rId5"/>
    <p:sldId id="301" r:id="rId6"/>
    <p:sldId id="307" r:id="rId7"/>
    <p:sldId id="303" r:id="rId8"/>
    <p:sldId id="329" r:id="rId9"/>
    <p:sldId id="304" r:id="rId10"/>
    <p:sldId id="302" r:id="rId11"/>
    <p:sldId id="281" r:id="rId12"/>
    <p:sldId id="322" r:id="rId13"/>
    <p:sldId id="305" r:id="rId14"/>
    <p:sldId id="285" r:id="rId15"/>
    <p:sldId id="306" r:id="rId16"/>
    <p:sldId id="331" r:id="rId17"/>
    <p:sldId id="314" r:id="rId18"/>
    <p:sldId id="315" r:id="rId19"/>
    <p:sldId id="316" r:id="rId20"/>
    <p:sldId id="317" r:id="rId21"/>
    <p:sldId id="318" r:id="rId22"/>
    <p:sldId id="335" r:id="rId23"/>
    <p:sldId id="337" r:id="rId24"/>
    <p:sldId id="308" r:id="rId25"/>
    <p:sldId id="336" r:id="rId26"/>
    <p:sldId id="330" r:id="rId27"/>
    <p:sldId id="288" r:id="rId28"/>
    <p:sldId id="321" r:id="rId29"/>
    <p:sldId id="313" r:id="rId30"/>
    <p:sldId id="323" r:id="rId31"/>
    <p:sldId id="324" r:id="rId32"/>
    <p:sldId id="310" r:id="rId33"/>
    <p:sldId id="311" r:id="rId34"/>
    <p:sldId id="312" r:id="rId35"/>
    <p:sldId id="325" r:id="rId36"/>
    <p:sldId id="33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556" autoAdjust="0"/>
  </p:normalViewPr>
  <p:slideViewPr>
    <p:cSldViewPr>
      <p:cViewPr varScale="1">
        <p:scale>
          <a:sx n="68" d="100"/>
          <a:sy n="68" d="100"/>
        </p:scale>
        <p:origin x="14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F326BD-089A-4E20-862E-64FD7978CFE0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Komunikace v rámci online komunit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Macháčková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467540" y="1334103"/>
            <a:ext cx="2880324" cy="87076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Formální či neformální?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23528" y="2498317"/>
            <a:ext cx="2880324" cy="87076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„Řízená shora“ či decentralizovaná?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6902921" y="1808820"/>
            <a:ext cx="201622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Velikost?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827580" y="3821712"/>
            <a:ext cx="2880324" cy="8707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Otevřená všem?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1403648" y="5055363"/>
            <a:ext cx="2880324" cy="8707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Offline</a:t>
            </a:r>
            <a:r>
              <a:rPr lang="cs-CZ" sz="2400" dirty="0">
                <a:solidFill>
                  <a:schemeClr val="tx1"/>
                </a:solidFill>
              </a:rPr>
              <a:t> kontakt?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3707904" y="1556791"/>
            <a:ext cx="2880324" cy="8707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Explicitně zaměřená?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743908" y="2881662"/>
            <a:ext cx="2088232" cy="8707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Moderovaná?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5076058" y="5229200"/>
            <a:ext cx="2880324" cy="87076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A DALŠÍ….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6038814" y="2929260"/>
            <a:ext cx="2900055" cy="85029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Oficiální členství?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83972" y="4077072"/>
            <a:ext cx="2880324" cy="8707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Identifikující informace?</a:t>
            </a:r>
          </a:p>
        </p:txBody>
      </p:sp>
    </p:spTree>
    <p:extLst>
      <p:ext uri="{BB962C8B-B14F-4D97-AF65-F5344CB8AC3E}">
        <p14:creationId xmlns:p14="http://schemas.microsoft.com/office/powerpoint/2010/main" val="404916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Podoby participace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Oficiální členství a neoficiální návštěvy (</a:t>
            </a:r>
            <a:r>
              <a:rPr lang="cs-CZ" dirty="0" err="1"/>
              <a:t>lurkers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Možnosti interakce?</a:t>
            </a:r>
          </a:p>
          <a:p>
            <a:endParaRPr lang="cs-CZ" dirty="0"/>
          </a:p>
          <a:p>
            <a:r>
              <a:rPr lang="cs-CZ" dirty="0"/>
              <a:t>Členství:</a:t>
            </a:r>
          </a:p>
          <a:p>
            <a:r>
              <a:rPr lang="cs-CZ" dirty="0"/>
              <a:t>Aktivita a pasivita</a:t>
            </a:r>
          </a:p>
          <a:p>
            <a:pPr lvl="1"/>
            <a:r>
              <a:rPr lang="cs-CZ" dirty="0"/>
              <a:t>Strávený čas, frekvence návštěv</a:t>
            </a:r>
          </a:p>
          <a:p>
            <a:pPr lvl="1"/>
            <a:r>
              <a:rPr lang="cs-CZ" dirty="0"/>
              <a:t>Skutečná aktivita a interaktivita (komunikace, vkládání materiálů)</a:t>
            </a:r>
          </a:p>
          <a:p>
            <a:endParaRPr lang="cs-CZ" dirty="0"/>
          </a:p>
          <a:p>
            <a:r>
              <a:rPr lang="cs-CZ" dirty="0"/>
              <a:t>Publikace identifikujících (a osobních) materiálů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35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Podoby participace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Zaměření na komunitu</a:t>
            </a:r>
          </a:p>
          <a:p>
            <a:r>
              <a:rPr lang="cs-CZ" dirty="0"/>
              <a:t>Kolaborace</a:t>
            </a:r>
          </a:p>
          <a:p>
            <a:r>
              <a:rPr lang="cs-CZ" dirty="0"/>
              <a:t>Agrese a hostilita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Zaměření na jedince</a:t>
            </a:r>
          </a:p>
          <a:p>
            <a:r>
              <a:rPr lang="cs-CZ" dirty="0"/>
              <a:t>Sebe-exprese</a:t>
            </a:r>
          </a:p>
          <a:p>
            <a:r>
              <a:rPr lang="cs-CZ" dirty="0"/>
              <a:t>Hledání informací, pomoci</a:t>
            </a:r>
          </a:p>
          <a:p>
            <a:endParaRPr lang="cs-CZ" dirty="0"/>
          </a:p>
          <a:p>
            <a:r>
              <a:rPr lang="cs-CZ" dirty="0"/>
              <a:t>Ve skutečnosti často nelze rozlišit</a:t>
            </a:r>
          </a:p>
        </p:txBody>
      </p:sp>
    </p:spTree>
    <p:extLst>
      <p:ext uri="{BB962C8B-B14F-4D97-AF65-F5344CB8AC3E}">
        <p14:creationId xmlns:p14="http://schemas.microsoft.com/office/powerpoint/2010/main" val="694698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v online komunitách: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Mnoho aspektů analogických jako v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Komunikujeme v rámci specifické sociální skupiny</a:t>
            </a:r>
          </a:p>
          <a:p>
            <a:r>
              <a:rPr lang="cs-CZ" dirty="0"/>
              <a:t>Účel komunikace/komunity</a:t>
            </a:r>
          </a:p>
          <a:p>
            <a:r>
              <a:rPr lang="cs-CZ" dirty="0"/>
              <a:t>Zavedený styl příspěvků</a:t>
            </a:r>
          </a:p>
          <a:p>
            <a:r>
              <a:rPr lang="cs-CZ" dirty="0"/>
              <a:t>Sociální struktura</a:t>
            </a:r>
          </a:p>
          <a:p>
            <a:endParaRPr lang="cs-CZ" dirty="0"/>
          </a:p>
          <a:p>
            <a:r>
              <a:rPr lang="en-US" dirty="0"/>
              <a:t>Williams (2009) </a:t>
            </a:r>
            <a:r>
              <a:rPr lang="cs-CZ" dirty="0"/>
              <a:t>„sdílený referenční rámec“</a:t>
            </a:r>
          </a:p>
          <a:p>
            <a:pPr lvl="1"/>
            <a:r>
              <a:rPr lang="cs-CZ" dirty="0"/>
              <a:t>Normy, cíle, identita…</a:t>
            </a:r>
          </a:p>
          <a:p>
            <a:r>
              <a:rPr lang="cs-CZ" dirty="0"/>
              <a:t>Vymezování hranic</a:t>
            </a:r>
          </a:p>
          <a:p>
            <a:pPr lvl="1"/>
            <a:r>
              <a:rPr lang="cs-CZ" dirty="0"/>
              <a:t>Důležité – ale online komplikované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78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Vymezování hranic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Liší se napříč komunitami</a:t>
            </a:r>
          </a:p>
          <a:p>
            <a:pPr lvl="1"/>
            <a:r>
              <a:rPr lang="cs-CZ" dirty="0"/>
              <a:t>Více či méně explicitní</a:t>
            </a:r>
          </a:p>
          <a:p>
            <a:pPr lvl="1"/>
            <a:r>
              <a:rPr lang="cs-CZ" dirty="0"/>
              <a:t>Vlastní jazyk</a:t>
            </a:r>
          </a:p>
          <a:p>
            <a:endParaRPr lang="cs-CZ" dirty="0"/>
          </a:p>
          <a:p>
            <a:r>
              <a:rPr lang="cs-CZ" dirty="0"/>
              <a:t>Součást budování „identity komunity“</a:t>
            </a:r>
          </a:p>
          <a:p>
            <a:endParaRPr lang="cs-CZ" dirty="0"/>
          </a:p>
          <a:p>
            <a:r>
              <a:rPr lang="cs-CZ" dirty="0"/>
              <a:t>Rozeznání ne/členů</a:t>
            </a:r>
          </a:p>
          <a:p>
            <a:pPr lvl="1"/>
            <a:r>
              <a:rPr lang="cs-CZ" dirty="0"/>
              <a:t>Negativní motivace – škodí kohezi celé komunity</a:t>
            </a:r>
          </a:p>
          <a:p>
            <a:pPr lvl="1"/>
            <a:r>
              <a:rPr lang="en-US" dirty="0"/>
              <a:t>Smith (2005)</a:t>
            </a:r>
            <a:r>
              <a:rPr lang="cs-CZ" dirty="0"/>
              <a:t>: sociální a technická kontrola </a:t>
            </a:r>
          </a:p>
          <a:p>
            <a:pPr lvl="1"/>
            <a:r>
              <a:rPr lang="en-US" dirty="0" err="1"/>
              <a:t>Donath</a:t>
            </a:r>
            <a:r>
              <a:rPr lang="en-US" dirty="0"/>
              <a:t> (2005)</a:t>
            </a:r>
            <a:r>
              <a:rPr lang="cs-CZ" dirty="0"/>
              <a:t>: legitimní identita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v online komunitách: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Specifika v online prostředí</a:t>
            </a:r>
          </a:p>
          <a:p>
            <a:r>
              <a:rPr lang="cs-CZ" dirty="0"/>
              <a:t>Velmi záleží na platformě a možnostech komunikace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affordances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Jiná „vodítka“ v komunikaci</a:t>
            </a:r>
          </a:p>
          <a:p>
            <a:r>
              <a:rPr lang="cs-CZ" dirty="0"/>
              <a:t>Anonymita (?)</a:t>
            </a:r>
          </a:p>
          <a:p>
            <a:r>
              <a:rPr lang="cs-CZ" dirty="0"/>
              <a:t>Distance</a:t>
            </a:r>
          </a:p>
          <a:p>
            <a:r>
              <a:rPr lang="cs-CZ" dirty="0"/>
              <a:t>Nejsou </a:t>
            </a:r>
            <a:r>
              <a:rPr lang="cs-CZ" dirty="0" err="1"/>
              <a:t>časo</a:t>
            </a:r>
            <a:r>
              <a:rPr lang="cs-CZ" dirty="0"/>
              <a:t>/prostorové bariéry</a:t>
            </a:r>
          </a:p>
          <a:p>
            <a:r>
              <a:rPr lang="cs-CZ" dirty="0"/>
              <a:t>Mizí sociální bariéry</a:t>
            </a:r>
          </a:p>
          <a:p>
            <a:endParaRPr lang="cs-CZ" dirty="0"/>
          </a:p>
          <a:p>
            <a:r>
              <a:rPr lang="cs-CZ" dirty="0"/>
              <a:t>Důsledky pro sebe-expresi i interakci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9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online komunitě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Otázka identity</a:t>
            </a:r>
          </a:p>
          <a:p>
            <a:endParaRPr lang="cs-CZ" dirty="0"/>
          </a:p>
          <a:p>
            <a:r>
              <a:rPr lang="cs-CZ" dirty="0"/>
              <a:t>Experimentování s identitou? Odlišná sebeprezentace?</a:t>
            </a:r>
          </a:p>
          <a:p>
            <a:pPr lvl="1"/>
            <a:r>
              <a:rPr lang="cs-CZ" dirty="0"/>
              <a:t>Potenciál</a:t>
            </a:r>
          </a:p>
          <a:p>
            <a:endParaRPr lang="cs-CZ" dirty="0"/>
          </a:p>
          <a:p>
            <a:r>
              <a:rPr lang="cs-CZ" dirty="0"/>
              <a:t>Záleží na typu komunity</a:t>
            </a:r>
          </a:p>
          <a:p>
            <a:endParaRPr lang="cs-CZ" dirty="0"/>
          </a:p>
          <a:p>
            <a:r>
              <a:rPr lang="cs-CZ" dirty="0"/>
              <a:t>Spíše vliv členství na sociální identitu</a:t>
            </a:r>
          </a:p>
          <a:p>
            <a:endParaRPr lang="cs-CZ" dirty="0"/>
          </a:p>
          <a:p>
            <a:r>
              <a:rPr lang="cs-CZ" dirty="0"/>
              <a:t>Komunita – </a:t>
            </a:r>
            <a:r>
              <a:rPr lang="cs-CZ" u="sng" dirty="0"/>
              <a:t>sociální skupina</a:t>
            </a:r>
          </a:p>
          <a:p>
            <a:r>
              <a:rPr lang="cs-CZ" dirty="0"/>
              <a:t>Sociální identita</a:t>
            </a:r>
          </a:p>
          <a:p>
            <a:pPr lvl="1"/>
            <a:r>
              <a:rPr lang="cs-CZ" dirty="0"/>
              <a:t>Něco málo o teorii sociální identity (</a:t>
            </a:r>
            <a:r>
              <a:rPr lang="cs-CZ" dirty="0" err="1"/>
              <a:t>Tajfel</a:t>
            </a:r>
            <a:r>
              <a:rPr lang="cs-CZ" dirty="0"/>
              <a:t>, Turner)</a:t>
            </a:r>
          </a:p>
          <a:p>
            <a:pPr lvl="1"/>
            <a:r>
              <a:rPr lang="cs-CZ" dirty="0"/>
              <a:t>Personální a sociální identita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00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SIDE</a:t>
            </a:r>
          </a:p>
          <a:p>
            <a:endParaRPr lang="cs-CZ" dirty="0"/>
          </a:p>
          <a:p>
            <a:r>
              <a:rPr lang="cs-CZ" dirty="0"/>
              <a:t>Online – mohou chybět „osobní“ vodítka</a:t>
            </a:r>
          </a:p>
          <a:p>
            <a:pPr lvl="1"/>
            <a:r>
              <a:rPr lang="cs-CZ" dirty="0"/>
              <a:t>Více vnímáme v rámci sociální identity (pokud existuje)</a:t>
            </a:r>
            <a:endParaRPr lang="en-US" dirty="0"/>
          </a:p>
          <a:p>
            <a:r>
              <a:rPr lang="cs-CZ" dirty="0"/>
              <a:t>Jednotné vnímání členů jako </a:t>
            </a:r>
            <a:r>
              <a:rPr lang="cs-CZ" u="sng" dirty="0"/>
              <a:t>skupiny</a:t>
            </a:r>
          </a:p>
          <a:p>
            <a:r>
              <a:rPr lang="cs-CZ" dirty="0"/>
              <a:t>Vymezování ostatních (in/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To má důsledky pro chování</a:t>
            </a:r>
          </a:p>
        </p:txBody>
      </p:sp>
    </p:spTree>
    <p:extLst>
      <p:ext uri="{BB962C8B-B14F-4D97-AF65-F5344CB8AC3E}">
        <p14:creationId xmlns:p14="http://schemas.microsoft.com/office/powerpoint/2010/main" val="1818610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80017" y="1219200"/>
            <a:ext cx="4383965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035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Pokud je výrazná sociální identita</a:t>
            </a:r>
          </a:p>
          <a:p>
            <a:r>
              <a:rPr lang="cs-CZ" dirty="0"/>
              <a:t>Identifikovatelnost in-</a:t>
            </a:r>
            <a:r>
              <a:rPr lang="cs-CZ" dirty="0" err="1"/>
              <a:t>group</a:t>
            </a:r>
            <a:r>
              <a:rPr lang="cs-CZ" dirty="0"/>
              <a:t>: větší koheze</a:t>
            </a:r>
          </a:p>
          <a:p>
            <a:endParaRPr lang="en-US" dirty="0"/>
          </a:p>
          <a:p>
            <a:r>
              <a:rPr lang="cs-CZ" dirty="0"/>
              <a:t>V rámci skupiny vede k: konformita, posilování koheze, členství </a:t>
            </a:r>
          </a:p>
          <a:p>
            <a:endParaRPr lang="en-US" dirty="0"/>
          </a:p>
          <a:p>
            <a:r>
              <a:rPr lang="cs-CZ" dirty="0"/>
              <a:t>V porovnání k dalším skupinám: diferenciace, soutěživost, </a:t>
            </a:r>
            <a:r>
              <a:rPr lang="en-US" dirty="0"/>
              <a:t>in-group</a:t>
            </a:r>
            <a:r>
              <a:rPr lang="cs-CZ" dirty="0"/>
              <a:t> a </a:t>
            </a:r>
            <a:r>
              <a:rPr lang="cs-CZ" dirty="0" err="1"/>
              <a:t>out-group</a:t>
            </a:r>
            <a:r>
              <a:rPr lang="en-US" dirty="0"/>
              <a:t> bias…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7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si pod tímto pojmem představíte?</a:t>
            </a:r>
          </a:p>
          <a:p>
            <a:endParaRPr lang="cs-CZ" dirty="0"/>
          </a:p>
          <a:p>
            <a:r>
              <a:rPr lang="cs-CZ" dirty="0"/>
              <a:t>Různost názorů</a:t>
            </a:r>
          </a:p>
          <a:p>
            <a:endParaRPr lang="cs-CZ" dirty="0"/>
          </a:p>
          <a:p>
            <a:r>
              <a:rPr lang="cs-CZ" dirty="0"/>
              <a:t>Obtížné definovat – i ve výzkumu</a:t>
            </a:r>
          </a:p>
          <a:p>
            <a:endParaRPr lang="cs-CZ" dirty="0"/>
          </a:p>
          <a:p>
            <a:r>
              <a:rPr lang="cs-CZ" dirty="0"/>
              <a:t>Návaznost na </a:t>
            </a:r>
            <a:r>
              <a:rPr lang="cs-CZ" dirty="0" err="1"/>
              <a:t>offline</a:t>
            </a:r>
            <a:r>
              <a:rPr lang="cs-CZ" dirty="0"/>
              <a:t> „komunity“?</a:t>
            </a:r>
          </a:p>
          <a:p>
            <a:endParaRPr lang="cs-CZ" dirty="0"/>
          </a:p>
          <a:p>
            <a:r>
              <a:rPr lang="cs-CZ" dirty="0"/>
              <a:t>Co je a co není komunita?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95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Identifikovatelnost vůči </a:t>
            </a:r>
            <a:r>
              <a:rPr lang="cs-CZ" dirty="0" err="1"/>
              <a:t>out-group</a:t>
            </a:r>
            <a:endParaRPr lang="cs-CZ" dirty="0"/>
          </a:p>
          <a:p>
            <a:pPr lvl="1"/>
            <a:r>
              <a:rPr lang="cs-CZ" dirty="0"/>
              <a:t>Represe skupiny? Útoky?</a:t>
            </a:r>
          </a:p>
          <a:p>
            <a:endParaRPr lang="cs-CZ" dirty="0"/>
          </a:p>
          <a:p>
            <a:r>
              <a:rPr lang="cs-CZ" dirty="0"/>
              <a:t>Anonymita: vůči </a:t>
            </a:r>
            <a:r>
              <a:rPr lang="cs-CZ" dirty="0" err="1"/>
              <a:t>out-group</a:t>
            </a:r>
            <a:endParaRPr lang="cs-CZ" dirty="0"/>
          </a:p>
          <a:p>
            <a:endParaRPr lang="cs-CZ" dirty="0"/>
          </a:p>
          <a:p>
            <a:r>
              <a:rPr lang="cs-CZ" dirty="0"/>
              <a:t>Strategická dimenze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Identifikovatelnost in-</a:t>
            </a:r>
            <a:r>
              <a:rPr lang="cs-CZ" dirty="0" err="1"/>
              <a:t>group</a:t>
            </a:r>
            <a:r>
              <a:rPr lang="cs-CZ" dirty="0"/>
              <a:t>: větší koheze, přístupnost, koordinace, rezistence, posilovaný </a:t>
            </a:r>
            <a:r>
              <a:rPr lang="cs-CZ" dirty="0" err="1"/>
              <a:t>narativ</a:t>
            </a:r>
            <a:r>
              <a:rPr lang="cs-CZ" dirty="0"/>
              <a:t>/diskurz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123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Pozitivní i negativní stránka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395536" y="1844824"/>
            <a:ext cx="4392488" cy="2232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Podpora a rozvíjení skupiny, názorů, postojů, nabídka opory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923928" y="3717032"/>
            <a:ext cx="4392488" cy="223224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Intolerance, „nežádoucí komunity“ – názory, chování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09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neangažovanost online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8075204" cy="3914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ný popisek 3"/>
          <p:cNvSpPr/>
          <p:nvPr/>
        </p:nvSpPr>
        <p:spPr>
          <a:xfrm>
            <a:off x="5076056" y="1179237"/>
            <a:ext cx="2448272" cy="108012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„neviditelnost“</a:t>
            </a:r>
            <a:endParaRPr lang="en-US" dirty="0"/>
          </a:p>
        </p:txBody>
      </p:sp>
      <p:sp>
        <p:nvSpPr>
          <p:cNvPr id="6" name="Oválný popisek 5"/>
          <p:cNvSpPr/>
          <p:nvPr/>
        </p:nvSpPr>
        <p:spPr>
          <a:xfrm>
            <a:off x="2161426" y="1135835"/>
            <a:ext cx="2448272" cy="108012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Rétorika komunity</a:t>
            </a:r>
            <a:endParaRPr lang="en-US" dirty="0"/>
          </a:p>
        </p:txBody>
      </p:sp>
      <p:sp>
        <p:nvSpPr>
          <p:cNvPr id="7" name="Oválný popisek 6"/>
          <p:cNvSpPr/>
          <p:nvPr/>
        </p:nvSpPr>
        <p:spPr>
          <a:xfrm>
            <a:off x="5292080" y="4653136"/>
            <a:ext cx="2448272" cy="108012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82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Podpora nežádoucího chování – př. anorexie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álný popisek 3"/>
          <p:cNvSpPr/>
          <p:nvPr/>
        </p:nvSpPr>
        <p:spPr>
          <a:xfrm>
            <a:off x="5076056" y="1179237"/>
            <a:ext cx="2448272" cy="108012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„neviditelnost“</a:t>
            </a:r>
            <a:endParaRPr lang="en-US" dirty="0"/>
          </a:p>
        </p:txBody>
      </p:sp>
      <p:sp>
        <p:nvSpPr>
          <p:cNvPr id="6" name="Oválný popisek 5"/>
          <p:cNvSpPr/>
          <p:nvPr/>
        </p:nvSpPr>
        <p:spPr>
          <a:xfrm>
            <a:off x="2161426" y="1135835"/>
            <a:ext cx="2448272" cy="1080120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Rétorika komunity</a:t>
            </a:r>
            <a:endParaRPr lang="en-US" dirty="0"/>
          </a:p>
        </p:txBody>
      </p:sp>
      <p:sp>
        <p:nvSpPr>
          <p:cNvPr id="7" name="Oválný popisek 6"/>
          <p:cNvSpPr/>
          <p:nvPr/>
        </p:nvSpPr>
        <p:spPr>
          <a:xfrm>
            <a:off x="5292080" y="4653136"/>
            <a:ext cx="2448272" cy="1080120"/>
          </a:xfrm>
          <a:prstGeom prst="wedgeEllipseCallout">
            <a:avLst>
              <a:gd name="adj1" fmla="val -49479"/>
              <a:gd name="adj2" fmla="val -5996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distance</a:t>
            </a:r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971600" y="2492896"/>
            <a:ext cx="2808312" cy="151216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Volba vs. nemoc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605754" y="2636912"/>
            <a:ext cx="2808312" cy="18002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Vůči normám ostatních a chování (ZV) ostatních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771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online komunitě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Rozvoj specifické sociální identity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intraskupinové</a:t>
            </a:r>
            <a:r>
              <a:rPr lang="cs-CZ" dirty="0"/>
              <a:t> dynamiky</a:t>
            </a:r>
          </a:p>
          <a:p>
            <a:endParaRPr lang="cs-CZ" dirty="0"/>
          </a:p>
          <a:p>
            <a:r>
              <a:rPr lang="cs-CZ" dirty="0"/>
              <a:t>Na základě sdílených zdrojů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14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Intraskupinové</a:t>
            </a:r>
            <a:r>
              <a:rPr lang="cs-CZ" dirty="0"/>
              <a:t> procesy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Rozvoj specifické sociální identity</a:t>
            </a:r>
          </a:p>
          <a:p>
            <a:endParaRPr lang="cs-CZ" dirty="0"/>
          </a:p>
          <a:p>
            <a:r>
              <a:rPr lang="cs-CZ" dirty="0"/>
              <a:t>Také rozvoj identity v rámci této skupiny</a:t>
            </a:r>
          </a:p>
          <a:p>
            <a:endParaRPr lang="cs-CZ" dirty="0"/>
          </a:p>
          <a:p>
            <a:r>
              <a:rPr lang="cs-CZ" dirty="0"/>
              <a:t>Specifické role, chování, reputace, diskurz</a:t>
            </a:r>
          </a:p>
          <a:p>
            <a:pPr lvl="1"/>
            <a:r>
              <a:rPr lang="cs-CZ" dirty="0"/>
              <a:t>Často vyčleňování </a:t>
            </a:r>
            <a:r>
              <a:rPr lang="cs-CZ" dirty="0" err="1"/>
              <a:t>subskupin</a:t>
            </a:r>
            <a:endParaRPr lang="cs-CZ" dirty="0"/>
          </a:p>
          <a:p>
            <a:endParaRPr lang="cs-CZ" dirty="0"/>
          </a:p>
          <a:p>
            <a:r>
              <a:rPr lang="cs-CZ" dirty="0"/>
              <a:t>Častým aspektem určitá „soutěživost“</a:t>
            </a:r>
          </a:p>
          <a:p>
            <a:pPr lvl="1"/>
            <a:r>
              <a:rPr lang="cs-CZ" dirty="0"/>
              <a:t>Opět navázáno na technické i sociální faktory</a:t>
            </a:r>
          </a:p>
          <a:p>
            <a:pPr lvl="1"/>
            <a:r>
              <a:rPr lang="cs-CZ" dirty="0"/>
              <a:t>Lajky, řazení příspěvků (top), pravomoci, reputace…</a:t>
            </a:r>
          </a:p>
          <a:p>
            <a:r>
              <a:rPr lang="cs-CZ" dirty="0"/>
              <a:t>Pozitivní i negativní důsledky</a:t>
            </a:r>
          </a:p>
          <a:p>
            <a:pPr lvl="1"/>
            <a:r>
              <a:rPr lang="cs-CZ" dirty="0"/>
              <a:t>Podpora participace</a:t>
            </a:r>
          </a:p>
          <a:p>
            <a:pPr lvl="1"/>
            <a:r>
              <a:rPr lang="cs-CZ" dirty="0"/>
              <a:t>Narušení dynamiky?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729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Zdroj: informace, materiály, opora</a:t>
            </a:r>
          </a:p>
          <a:p>
            <a:endParaRPr lang="cs-CZ" b="1" dirty="0"/>
          </a:p>
          <a:p>
            <a:r>
              <a:rPr lang="cs-CZ" dirty="0"/>
              <a:t>V rámci komunity vzniká specifický soubor informací a materiálů</a:t>
            </a:r>
          </a:p>
          <a:p>
            <a:pPr lvl="1"/>
            <a:r>
              <a:rPr lang="cs-CZ" dirty="0"/>
              <a:t>Jsou ovlivněny charakterem členů a prostředí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Jedna z největších předností online komunit</a:t>
            </a:r>
          </a:p>
          <a:p>
            <a:endParaRPr lang="cs-CZ" dirty="0"/>
          </a:p>
          <a:p>
            <a:r>
              <a:rPr lang="cs-CZ" dirty="0"/>
              <a:t>Hledání informací jako nejčastější důvod návštěv komunit</a:t>
            </a:r>
          </a:p>
          <a:p>
            <a:pPr lvl="1"/>
            <a:r>
              <a:rPr lang="cs-CZ" dirty="0"/>
              <a:t>Často se později pojí se sociálním motivem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30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Wasko</a:t>
            </a:r>
            <a:r>
              <a:rPr lang="en-US" dirty="0"/>
              <a:t> and </a:t>
            </a:r>
            <a:r>
              <a:rPr lang="en-US" dirty="0" err="1"/>
              <a:t>Faraj</a:t>
            </a:r>
            <a:r>
              <a:rPr lang="en-US" dirty="0"/>
              <a:t> (2000)</a:t>
            </a:r>
            <a:r>
              <a:rPr lang="cs-CZ" dirty="0"/>
              <a:t>:</a:t>
            </a:r>
            <a:r>
              <a:rPr lang="en-US" dirty="0"/>
              <a:t> knowledge embedded in a community</a:t>
            </a:r>
            <a:endParaRPr lang="cs-CZ" dirty="0"/>
          </a:p>
          <a:p>
            <a:pPr lvl="1"/>
            <a:r>
              <a:rPr lang="en-US" dirty="0"/>
              <a:t>"knowledge as a public good that is </a:t>
            </a:r>
            <a:r>
              <a:rPr lang="en-US" u="sng" dirty="0"/>
              <a:t>socially</a:t>
            </a:r>
            <a:r>
              <a:rPr lang="en-US" dirty="0"/>
              <a:t> generated, maintained, and exchanged within emergent communities of practice" (p. 156). </a:t>
            </a:r>
          </a:p>
          <a:p>
            <a:endParaRPr lang="cs-CZ" dirty="0"/>
          </a:p>
          <a:p>
            <a:r>
              <a:rPr lang="cs-CZ" dirty="0" err="1"/>
              <a:t>Lévy</a:t>
            </a:r>
            <a:r>
              <a:rPr lang="cs-CZ" dirty="0"/>
              <a:t> (1999): kolektivní inteligence</a:t>
            </a:r>
          </a:p>
          <a:p>
            <a:endParaRPr lang="cs-CZ" dirty="0"/>
          </a:p>
          <a:p>
            <a:r>
              <a:rPr lang="en-US" dirty="0"/>
              <a:t>Bruhn 2011</a:t>
            </a:r>
            <a:r>
              <a:rPr lang="cs-CZ" dirty="0"/>
              <a:t>: </a:t>
            </a:r>
            <a:r>
              <a:rPr lang="en-US" dirty="0"/>
              <a:t>“networked resources” </a:t>
            </a:r>
            <a:endParaRPr lang="cs-CZ" dirty="0"/>
          </a:p>
          <a:p>
            <a:endParaRPr lang="cs-CZ" dirty="0"/>
          </a:p>
          <a:p>
            <a:r>
              <a:rPr lang="cs-CZ" dirty="0"/>
              <a:t>„</a:t>
            </a:r>
            <a:r>
              <a:rPr lang="en-US" dirty="0"/>
              <a:t>fast and useful sources of information</a:t>
            </a:r>
            <a:r>
              <a:rPr lang="cs-CZ" dirty="0"/>
              <a:t> (…) and</a:t>
            </a:r>
            <a:r>
              <a:rPr lang="en-US" dirty="0"/>
              <a:t> excellent sources of expertise, direct from leading experts” (</a:t>
            </a:r>
            <a:r>
              <a:rPr lang="en-US" dirty="0" err="1"/>
              <a:t>Wasko</a:t>
            </a:r>
            <a:r>
              <a:rPr lang="en-US" dirty="0"/>
              <a:t> &amp; </a:t>
            </a:r>
            <a:r>
              <a:rPr lang="en-US" dirty="0" err="1"/>
              <a:t>Faraj</a:t>
            </a:r>
            <a:r>
              <a:rPr lang="en-US" dirty="0"/>
              <a:t>, 2000: 166)</a:t>
            </a:r>
          </a:p>
        </p:txBody>
      </p:sp>
    </p:spTree>
    <p:extLst>
      <p:ext uri="{BB962C8B-B14F-4D97-AF65-F5344CB8AC3E}">
        <p14:creationId xmlns:p14="http://schemas.microsoft.com/office/powerpoint/2010/main" val="871839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Výhody i nevýhody komunikace v online prostředí</a:t>
            </a:r>
          </a:p>
          <a:p>
            <a:endParaRPr lang="cs-CZ" dirty="0"/>
          </a:p>
          <a:p>
            <a:r>
              <a:rPr lang="cs-CZ" dirty="0"/>
              <a:t>Komprese informací</a:t>
            </a:r>
          </a:p>
          <a:p>
            <a:r>
              <a:rPr lang="cs-CZ" dirty="0"/>
              <a:t>Rychlý přenos</a:t>
            </a:r>
          </a:p>
          <a:p>
            <a:r>
              <a:rPr lang="cs-CZ" dirty="0"/>
              <a:t>Nenáročnost</a:t>
            </a:r>
          </a:p>
          <a:p>
            <a:endParaRPr lang="cs-CZ" dirty="0"/>
          </a:p>
          <a:p>
            <a:r>
              <a:rPr lang="cs-CZ" dirty="0"/>
              <a:t>Otázka přenosu „implicitního vědění“ (</a:t>
            </a:r>
            <a:r>
              <a:rPr lang="cs-CZ" dirty="0" err="1"/>
              <a:t>tacit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22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Sharing</a:t>
            </a:r>
            <a:r>
              <a:rPr lang="cs-CZ" dirty="0"/>
              <a:t>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Informace, materiály, vědění…</a:t>
            </a:r>
          </a:p>
          <a:p>
            <a:r>
              <a:rPr lang="cs-CZ" dirty="0"/>
              <a:t>Paradox? </a:t>
            </a:r>
          </a:p>
          <a:p>
            <a:pPr lvl="1"/>
            <a:r>
              <a:rPr lang="cs-CZ" dirty="0"/>
              <a:t> od „cizích lidí“ k „cizím lidem“</a:t>
            </a:r>
          </a:p>
          <a:p>
            <a:endParaRPr lang="cs-CZ" dirty="0"/>
          </a:p>
          <a:p>
            <a:r>
              <a:rPr lang="cs-CZ" dirty="0"/>
              <a:t>Reciprocita: na úrovni celé komunity</a:t>
            </a:r>
          </a:p>
          <a:p>
            <a:pPr lvl="1"/>
            <a:r>
              <a:rPr lang="en-US" dirty="0" err="1"/>
              <a:t>Wasko</a:t>
            </a:r>
            <a:r>
              <a:rPr lang="en-US" dirty="0"/>
              <a:t> </a:t>
            </a:r>
            <a:r>
              <a:rPr lang="en-GB" dirty="0"/>
              <a:t>&amp;</a:t>
            </a:r>
            <a:r>
              <a:rPr lang="en-US" dirty="0"/>
              <a:t> </a:t>
            </a:r>
            <a:r>
              <a:rPr lang="en-US" dirty="0" err="1"/>
              <a:t>Faraj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2005</a:t>
            </a:r>
            <a:r>
              <a:rPr lang="cs-CZ" dirty="0"/>
              <a:t>): „generalizovaná výměna“</a:t>
            </a:r>
          </a:p>
          <a:p>
            <a:r>
              <a:rPr lang="cs-CZ" dirty="0"/>
              <a:t>Soutěživost</a:t>
            </a:r>
          </a:p>
          <a:p>
            <a:endParaRPr lang="cs-CZ" dirty="0"/>
          </a:p>
          <a:p>
            <a:r>
              <a:rPr lang="cs-CZ" dirty="0"/>
              <a:t>Norma</a:t>
            </a:r>
          </a:p>
          <a:p>
            <a:pPr lvl="1"/>
            <a:r>
              <a:rPr lang="cs-CZ" dirty="0"/>
              <a:t>Rozdíl mezi členy a nečleny (ne vždy!)</a:t>
            </a:r>
          </a:p>
          <a:p>
            <a:pPr lvl="1"/>
            <a:r>
              <a:rPr lang="cs-CZ" dirty="0"/>
              <a:t>Návaznost na status v rámci komunity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800" dirty="0"/>
              <a:t>Mnoho definic, např.</a:t>
            </a:r>
          </a:p>
          <a:p>
            <a:pPr marL="109728" indent="0">
              <a:buNone/>
            </a:pPr>
            <a:r>
              <a:rPr lang="cs-CZ" sz="2800" dirty="0"/>
              <a:t>Společenství lidí, kteří :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/>
              <a:t>spolu </a:t>
            </a:r>
            <a:r>
              <a:rPr lang="cs-CZ" sz="2800" u="sng" dirty="0"/>
              <a:t>alespoň v určité míře </a:t>
            </a:r>
            <a:r>
              <a:rPr lang="cs-CZ" sz="2800" dirty="0"/>
              <a:t>rozvíjejí a udržují vztahy na konkrétním </a:t>
            </a:r>
            <a:r>
              <a:rPr lang="cs-CZ" sz="2800" u="sng" dirty="0"/>
              <a:t>online</a:t>
            </a:r>
            <a:r>
              <a:rPr lang="cs-CZ" sz="2800" dirty="0"/>
              <a:t> místě/místech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/>
              <a:t>mají (implicitně i explicitně) definovány určité normy, hodnoty a role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/>
              <a:t>spojuje společný cíl, zájem, historie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>
                <a:solidFill>
                  <a:srgbClr val="FF0000"/>
                </a:solidFill>
              </a:rPr>
              <a:t>kteří cítí či vnímají, že jsou členy této komunity, že do ní určitým způsobem náleží a že pro ně má svůj specifický význam </a:t>
            </a:r>
          </a:p>
          <a:p>
            <a:pPr marL="566928" indent="-457200">
              <a:buFont typeface="+mj-lt"/>
              <a:buAutoNum type="arabicPeriod"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(Smith a </a:t>
            </a:r>
            <a:r>
              <a:rPr lang="cs-CZ" dirty="0" err="1"/>
              <a:t>Kollock</a:t>
            </a:r>
            <a:r>
              <a:rPr lang="cs-CZ" dirty="0"/>
              <a:t>, 1999; </a:t>
            </a:r>
            <a:r>
              <a:rPr lang="cs-CZ" dirty="0" err="1"/>
              <a:t>Yuan</a:t>
            </a:r>
            <a:r>
              <a:rPr lang="cs-CZ" dirty="0"/>
              <a:t>, 2012)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08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u uživatelů podporuje výměnu informací? </a:t>
            </a:r>
            <a:r>
              <a:rPr lang="en-US" dirty="0"/>
              <a:t>(Kollock,2005, p.233</a:t>
            </a:r>
            <a:r>
              <a:rPr lang="cs-CZ" dirty="0"/>
              <a:t>-4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Pokračující interakce </a:t>
            </a:r>
          </a:p>
          <a:p>
            <a:r>
              <a:rPr lang="cs-CZ" dirty="0"/>
              <a:t>Trvalejší identita</a:t>
            </a:r>
          </a:p>
          <a:p>
            <a:r>
              <a:rPr lang="cs-CZ" dirty="0"/>
              <a:t>Znalost předchozích interakcí</a:t>
            </a:r>
          </a:p>
          <a:p>
            <a:r>
              <a:rPr lang="cs-CZ" dirty="0"/>
              <a:t>Vymezené a chráněné hranice komunity</a:t>
            </a:r>
          </a:p>
          <a:p>
            <a:r>
              <a:rPr lang="cs-CZ" dirty="0"/>
              <a:t>Viditelnost pomáhajících příspěvků</a:t>
            </a:r>
          </a:p>
          <a:p>
            <a:r>
              <a:rPr lang="cs-CZ" dirty="0"/>
              <a:t>Uznání za snahu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89391"/>
            <a:ext cx="3649588" cy="204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326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Sharing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Rozdíl: v kontextu </a:t>
            </a:r>
          </a:p>
          <a:p>
            <a:endParaRPr lang="cs-CZ" dirty="0"/>
          </a:p>
          <a:p>
            <a:r>
              <a:rPr lang="cs-CZ" dirty="0"/>
              <a:t>Referenčním rámci a diskurzu komunity</a:t>
            </a:r>
          </a:p>
          <a:p>
            <a:pPr lvl="1"/>
            <a:r>
              <a:rPr lang="cs-CZ" dirty="0"/>
              <a:t>Základní dotaz v </a:t>
            </a:r>
          </a:p>
          <a:p>
            <a:pPr lvl="1"/>
            <a:r>
              <a:rPr lang="cs-CZ" dirty="0"/>
              <a:t>a) široké komunitě </a:t>
            </a:r>
          </a:p>
          <a:p>
            <a:pPr lvl="1"/>
            <a:r>
              <a:rPr lang="cs-CZ" dirty="0"/>
              <a:t>b) velmi specificky zaměřené odborné komunitě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054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Velké komunity:</a:t>
            </a:r>
          </a:p>
          <a:p>
            <a:endParaRPr lang="cs-CZ" dirty="0"/>
          </a:p>
          <a:p>
            <a:r>
              <a:rPr lang="cs-CZ" dirty="0"/>
              <a:t>Velká různorodost členů</a:t>
            </a:r>
          </a:p>
          <a:p>
            <a:r>
              <a:rPr lang="cs-CZ" dirty="0"/>
              <a:t>Větší šance získat správnou odpověď</a:t>
            </a:r>
          </a:p>
          <a:p>
            <a:endParaRPr lang="cs-CZ" dirty="0"/>
          </a:p>
          <a:p>
            <a:r>
              <a:rPr lang="cs-CZ" dirty="0"/>
              <a:t>Ale neplatí vždy!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522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Voelpel</a:t>
            </a:r>
            <a:r>
              <a:rPr lang="cs-CZ" dirty="0"/>
              <a:t> a kol. (2014)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Malé (</a:t>
            </a:r>
            <a:r>
              <a:rPr lang="en-US" dirty="0"/>
              <a:t>&lt;99</a:t>
            </a:r>
            <a:r>
              <a:rPr lang="cs-CZ" dirty="0"/>
              <a:t>), střední (</a:t>
            </a:r>
            <a:r>
              <a:rPr lang="en-US" dirty="0"/>
              <a:t>100-250</a:t>
            </a:r>
            <a:r>
              <a:rPr lang="cs-CZ" dirty="0"/>
              <a:t>), velké (</a:t>
            </a:r>
            <a:r>
              <a:rPr lang="en-US" dirty="0"/>
              <a:t>251-500</a:t>
            </a:r>
            <a:r>
              <a:rPr lang="cs-CZ" dirty="0"/>
              <a:t>) a obrovské (</a:t>
            </a:r>
            <a:r>
              <a:rPr lang="en-US" dirty="0"/>
              <a:t>501-10 523</a:t>
            </a:r>
            <a:r>
              <a:rPr lang="cs-CZ" dirty="0"/>
              <a:t>) komunity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5259487" cy="425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508105" y="2204864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Četnost (pravděpodobnost reakce): </a:t>
            </a:r>
          </a:p>
          <a:p>
            <a:r>
              <a:rPr lang="cs-CZ" dirty="0"/>
              <a:t>Není lineární trend</a:t>
            </a:r>
          </a:p>
          <a:p>
            <a:endParaRPr lang="cs-CZ" dirty="0"/>
          </a:p>
          <a:p>
            <a:r>
              <a:rPr lang="cs-CZ" dirty="0"/>
              <a:t>Nebyl rozdíl v čase 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820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Voelpel</a:t>
            </a:r>
            <a:r>
              <a:rPr lang="cs-CZ" dirty="0"/>
              <a:t> a kol. (2014)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Malé (</a:t>
            </a:r>
            <a:r>
              <a:rPr lang="en-US" dirty="0"/>
              <a:t>&lt;99</a:t>
            </a:r>
            <a:r>
              <a:rPr lang="cs-CZ" dirty="0"/>
              <a:t>), střední (</a:t>
            </a:r>
            <a:r>
              <a:rPr lang="en-US" dirty="0"/>
              <a:t>100-250</a:t>
            </a:r>
            <a:r>
              <a:rPr lang="cs-CZ" dirty="0"/>
              <a:t>), velké (</a:t>
            </a:r>
            <a:r>
              <a:rPr lang="en-US" dirty="0"/>
              <a:t>251-500</a:t>
            </a:r>
            <a:r>
              <a:rPr lang="cs-CZ" dirty="0"/>
              <a:t>) a obrovské (</a:t>
            </a:r>
            <a:r>
              <a:rPr lang="en-US" dirty="0"/>
              <a:t>501-10 523</a:t>
            </a:r>
            <a:r>
              <a:rPr lang="cs-CZ" dirty="0"/>
              <a:t>) komunity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15" y="2132856"/>
            <a:ext cx="7764252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3707904" y="2776121"/>
            <a:ext cx="2232248" cy="26739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627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v komunitě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Sdílení informací, ale také názorů, postojů </a:t>
            </a:r>
          </a:p>
          <a:p>
            <a:pPr lvl="1"/>
            <a:r>
              <a:rPr lang="cs-CZ" dirty="0"/>
              <a:t>Často nelze odlišit</a:t>
            </a:r>
          </a:p>
          <a:p>
            <a:pPr lvl="1"/>
            <a:endParaRPr lang="cs-CZ" dirty="0"/>
          </a:p>
          <a:p>
            <a:r>
              <a:rPr lang="cs-CZ" dirty="0"/>
              <a:t>Otázka důvěryhodnosti informací</a:t>
            </a:r>
          </a:p>
          <a:p>
            <a:endParaRPr lang="cs-CZ" dirty="0"/>
          </a:p>
          <a:p>
            <a:r>
              <a:rPr lang="cs-CZ" dirty="0"/>
              <a:t>Významný aspekt: důvěra </a:t>
            </a:r>
          </a:p>
          <a:p>
            <a:pPr lvl="1"/>
            <a:r>
              <a:rPr lang="cs-CZ" u="sng" dirty="0"/>
              <a:t>Hodnocení informací </a:t>
            </a:r>
            <a:r>
              <a:rPr lang="cs-CZ" dirty="0"/>
              <a:t>i motivace sdílet informace (</a:t>
            </a:r>
            <a:r>
              <a:rPr lang="en-US" dirty="0"/>
              <a:t>Wu &amp; Tsang, 2008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Aspekty členství (viz dříve)</a:t>
            </a:r>
          </a:p>
          <a:p>
            <a:pPr lvl="1"/>
            <a:r>
              <a:rPr lang="cs-CZ" dirty="0"/>
              <a:t>Rozdíl pro členy a nečleny</a:t>
            </a:r>
          </a:p>
          <a:p>
            <a:r>
              <a:rPr lang="cs-CZ" dirty="0"/>
              <a:t>Celkové hodnocení komunity (platforma) (</a:t>
            </a:r>
            <a:r>
              <a:rPr lang="en-US" dirty="0" err="1"/>
              <a:t>Kineta</a:t>
            </a:r>
            <a:r>
              <a:rPr lang="en-US" dirty="0"/>
              <a:t>, Li, </a:t>
            </a:r>
            <a:r>
              <a:rPr lang="en-US" dirty="0" err="1"/>
              <a:t>Tse</a:t>
            </a:r>
            <a:r>
              <a:rPr lang="en-US" dirty="0"/>
              <a:t>, 2011</a:t>
            </a:r>
            <a:r>
              <a:rPr lang="cs-CZ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035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Opora v komunitě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Opora: obrovský význam podpůrných komunit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 od „cizích lidí“ k „cizím lidem“?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 err="1"/>
              <a:t>Self-disclosure</a:t>
            </a:r>
            <a:endParaRPr lang="cs-CZ" dirty="0"/>
          </a:p>
          <a:p>
            <a:pPr marL="0"/>
            <a:endParaRPr lang="cs-CZ" dirty="0"/>
          </a:p>
          <a:p>
            <a:pPr marL="0"/>
            <a:r>
              <a:rPr lang="cs-CZ" dirty="0"/>
              <a:t>Záleží na prostředí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sdílené téma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oddělenost od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či naopak sdílení i </a:t>
            </a:r>
            <a:r>
              <a:rPr lang="cs-CZ" dirty="0" err="1"/>
              <a:t>offline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80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Psychologický zážitek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„zážitek, prožitek a vnímání toho, že člen do konkrétní komunity patří, že mu na dalších členech záleží, že členy spojuje určité pouto a závazek, díky němuž vzájemně mohou naplňovat své potřeby, ať už konkrétní materiální nebo sociální a emoční (např. v podobě pocitu náležení)“ </a:t>
            </a:r>
          </a:p>
          <a:p>
            <a:pPr marL="109728" indent="0">
              <a:buNone/>
            </a:pPr>
            <a:r>
              <a:rPr lang="cs-CZ" dirty="0"/>
              <a:t>Dimenze: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členství (rozlišení ne/členů)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vliv členů na komunitu a komunity na členy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integrace a naplnění potřeb (na základě sdílených hodnot a zdrojů) 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sdílené emoční pouto </a:t>
            </a:r>
          </a:p>
          <a:p>
            <a:r>
              <a:rPr lang="cs-CZ" dirty="0"/>
              <a:t>(Halamová, 2002; </a:t>
            </a:r>
            <a:r>
              <a:rPr lang="cs-CZ" dirty="0" err="1"/>
              <a:t>McMillan</a:t>
            </a:r>
            <a:r>
              <a:rPr lang="cs-CZ" dirty="0"/>
              <a:t> a </a:t>
            </a:r>
            <a:r>
              <a:rPr lang="cs-CZ" dirty="0" err="1"/>
              <a:t>Chavis</a:t>
            </a:r>
            <a:r>
              <a:rPr lang="cs-CZ" dirty="0"/>
              <a:t>, 1986).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různé míře u různých komunit!</a:t>
            </a:r>
          </a:p>
          <a:p>
            <a:endParaRPr lang="cs-CZ" dirty="0"/>
          </a:p>
          <a:p>
            <a:r>
              <a:rPr lang="cs-CZ" dirty="0"/>
              <a:t>Komunita s 20, 200 a 20 000 členy…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25043"/>
            <a:ext cx="4160816" cy="150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365206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44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– typy komunit?</a:t>
            </a:r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5364088" y="1556792"/>
            <a:ext cx="3312368" cy="12961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„Brand </a:t>
            </a:r>
            <a:r>
              <a:rPr lang="cs-CZ" sz="2400" dirty="0" err="1">
                <a:solidFill>
                  <a:schemeClr val="tx1"/>
                </a:solidFill>
              </a:rPr>
              <a:t>communities</a:t>
            </a:r>
            <a:r>
              <a:rPr lang="cs-CZ" sz="2400" dirty="0">
                <a:solidFill>
                  <a:schemeClr val="tx1"/>
                </a:solidFill>
              </a:rPr>
              <a:t>“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043608" y="1340768"/>
            <a:ext cx="3312368" cy="129614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Komunity praxe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79512" y="3068960"/>
            <a:ext cx="3312368" cy="129614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Fanouškovské komunity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995936" y="3172780"/>
            <a:ext cx="3312368" cy="129614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Pracovní komunity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035706" y="4941168"/>
            <a:ext cx="3312368" cy="129614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Komunity spolužáků/kolegů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076056" y="4941168"/>
            <a:ext cx="3312368" cy="129614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Herní komunity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4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 – typy komunit?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Podoba komunity ovlivňuje interakci a komunikaci členů</a:t>
            </a:r>
          </a:p>
          <a:p>
            <a:endParaRPr lang="cs-CZ" dirty="0"/>
          </a:p>
          <a:p>
            <a:r>
              <a:rPr lang="cs-CZ" dirty="0"/>
              <a:t>Technická stránka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affordances</a:t>
            </a:r>
            <a:r>
              <a:rPr lang="cs-CZ" dirty="0"/>
              <a:t>“ (synchronní komunikace, </a:t>
            </a:r>
            <a:r>
              <a:rPr lang="cs-CZ" dirty="0" err="1"/>
              <a:t>upload</a:t>
            </a:r>
            <a:r>
              <a:rPr lang="cs-CZ" dirty="0"/>
              <a:t>…)</a:t>
            </a:r>
          </a:p>
          <a:p>
            <a:r>
              <a:rPr lang="cs-CZ" dirty="0"/>
              <a:t>Sociální stránka</a:t>
            </a:r>
          </a:p>
          <a:p>
            <a:pPr lvl="1"/>
            <a:r>
              <a:rPr lang="cs-CZ" dirty="0"/>
              <a:t>Historie, diskurz, téma….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75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Online komunita – typy komunit?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18" y="3429000"/>
            <a:ext cx="1503611" cy="150361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532" y="3352713"/>
            <a:ext cx="1656184" cy="16561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7015" y="1971117"/>
            <a:ext cx="2317341" cy="231734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952" y="2289835"/>
            <a:ext cx="1656184" cy="165618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843" y="1249148"/>
            <a:ext cx="1333689" cy="133368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39752" y="1206106"/>
            <a:ext cx="1236316" cy="124183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52120" y="5075670"/>
            <a:ext cx="2857500" cy="16002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9752" y="5092854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400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 – typy komunit?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Podoba komunity ovlivňuje interakci a komunikaci členů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Online komunita </a:t>
            </a:r>
            <a:r>
              <a:rPr lang="cs-CZ" b="1" u="sng" dirty="0"/>
              <a:t>je ¨současně tvořena </a:t>
            </a:r>
            <a:r>
              <a:rPr lang="cs-CZ" b="1" dirty="0"/>
              <a:t>interakcí členů</a:t>
            </a:r>
          </a:p>
          <a:p>
            <a:pPr lvl="1"/>
            <a:r>
              <a:rPr lang="cs-CZ" dirty="0"/>
              <a:t>Neustále se vyvíjí</a:t>
            </a:r>
          </a:p>
          <a:p>
            <a:pPr lvl="1"/>
            <a:r>
              <a:rPr lang="cs-CZ" dirty="0"/>
              <a:t>Specifické využití možností komunity</a:t>
            </a:r>
          </a:p>
          <a:p>
            <a:pPr lvl="1"/>
            <a:r>
              <a:rPr lang="cs-CZ" dirty="0"/>
              <a:t>Proměny technického i sociálního rázu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83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870</TotalTime>
  <Words>1185</Words>
  <Application>Microsoft Office PowerPoint</Application>
  <PresentationFormat>Předvádění na obrazovce (4:3)</PresentationFormat>
  <Paragraphs>303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Bookman Old Style</vt:lpstr>
      <vt:lpstr>Gill Sans MT</vt:lpstr>
      <vt:lpstr>Wingdings</vt:lpstr>
      <vt:lpstr>Wingdings 3</vt:lpstr>
      <vt:lpstr>Původ</vt:lpstr>
      <vt:lpstr>Komunikace v rámci online komunit</vt:lpstr>
      <vt:lpstr>Online komunita</vt:lpstr>
      <vt:lpstr>Online komunita</vt:lpstr>
      <vt:lpstr>Psychologický zážitek komunity</vt:lpstr>
      <vt:lpstr>Online komunity</vt:lpstr>
      <vt:lpstr>Online komunity – typy komunit?</vt:lpstr>
      <vt:lpstr>Online komunita – typy komunit?</vt:lpstr>
      <vt:lpstr>Online komunita – typy komunit?</vt:lpstr>
      <vt:lpstr>Online komunita – typy komunit?</vt:lpstr>
      <vt:lpstr>Online komunity</vt:lpstr>
      <vt:lpstr>Podoby participace</vt:lpstr>
      <vt:lpstr>Podoby participace</vt:lpstr>
      <vt:lpstr>Komunikace v online komunitách: </vt:lpstr>
      <vt:lpstr>Vymezování hranic</vt:lpstr>
      <vt:lpstr>Komunikace v online komunitách: </vt:lpstr>
      <vt:lpstr>Členství v online komunitě</vt:lpstr>
      <vt:lpstr>SIDE</vt:lpstr>
      <vt:lpstr>SIDE</vt:lpstr>
      <vt:lpstr>SIDE</vt:lpstr>
      <vt:lpstr>SIDE</vt:lpstr>
      <vt:lpstr>Pozitivní i negativní stránka</vt:lpstr>
      <vt:lpstr>Morální neangažovanost online</vt:lpstr>
      <vt:lpstr>Podpora nežádoucího chování – př. anorexie</vt:lpstr>
      <vt:lpstr>Členství v online komunitě</vt:lpstr>
      <vt:lpstr>Intraskupinové procesy</vt:lpstr>
      <vt:lpstr>Online komunity jako zdroj</vt:lpstr>
      <vt:lpstr>Online komunity jako zdroj</vt:lpstr>
      <vt:lpstr>Online komunity jako zdroj</vt:lpstr>
      <vt:lpstr>„Sharing“</vt:lpstr>
      <vt:lpstr>Co u uživatelů podporuje výměnu informací? (Kollock,2005, p.233-4)</vt:lpstr>
      <vt:lpstr>„Sharing“</vt:lpstr>
      <vt:lpstr>Komunity jako zdroj</vt:lpstr>
      <vt:lpstr>Voelpel a kol. (2014)</vt:lpstr>
      <vt:lpstr>Voelpel a kol. (2014)</vt:lpstr>
      <vt:lpstr>Informace v komunitě</vt:lpstr>
      <vt:lpstr>Opora v komunitě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rámci online komunit</dc:title>
  <dc:creator>Hana Macháčková</dc:creator>
  <cp:lastModifiedBy>Hanka</cp:lastModifiedBy>
  <cp:revision>202</cp:revision>
  <dcterms:created xsi:type="dcterms:W3CDTF">2015-03-16T13:21:45Z</dcterms:created>
  <dcterms:modified xsi:type="dcterms:W3CDTF">2018-03-22T09:18:08Z</dcterms:modified>
</cp:coreProperties>
</file>