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70" r:id="rId3"/>
    <p:sldId id="371" r:id="rId4"/>
    <p:sldId id="374" r:id="rId5"/>
    <p:sldId id="375" r:id="rId6"/>
    <p:sldId id="405" r:id="rId7"/>
    <p:sldId id="377" r:id="rId8"/>
    <p:sldId id="407" r:id="rId9"/>
    <p:sldId id="452" r:id="rId10"/>
    <p:sldId id="453" r:id="rId11"/>
    <p:sldId id="454" r:id="rId12"/>
    <p:sldId id="455" r:id="rId13"/>
    <p:sldId id="456" r:id="rId14"/>
    <p:sldId id="458" r:id="rId15"/>
    <p:sldId id="403" r:id="rId16"/>
    <p:sldId id="4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9940-59E2-4DB1-AA1E-2DFB9DC688CD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D0C0D-BBAF-47FB-88CB-D21A534D6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00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eanonlinegroomingprojec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F78AB-2901-4371-853F-1C01AA9F9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Riziková komunikace dětí a dospívajících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562CA2-3D8B-4165-8909-07C5B4FF6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ZUR388</a:t>
            </a:r>
          </a:p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15794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EA555-A21B-4215-A821-CA1F761F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predátoři v </a:t>
            </a:r>
            <a:r>
              <a:rPr lang="cs-CZ" dirty="0" err="1"/>
              <a:t>usa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6AFC55-EBB2-491A-8B3E-FB25C255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err="1"/>
              <a:t>National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Juvenile</a:t>
            </a:r>
            <a:r>
              <a:rPr lang="cs-CZ" altLang="cs-CZ" sz="2400" dirty="0"/>
              <a:t> Online </a:t>
            </a:r>
            <a:r>
              <a:rPr lang="cs-CZ" altLang="cs-CZ" sz="2400" dirty="0" err="1"/>
              <a:t>Victimization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survey</a:t>
            </a:r>
            <a:endParaRPr lang="cs-CZ" altLang="cs-CZ" sz="2400" dirty="0"/>
          </a:p>
          <a:p>
            <a:r>
              <a:rPr lang="cs-CZ" sz="2400" dirty="0"/>
              <a:t>Vzorek sexuálních kriminálních případů dospělý x nezletilý, kde se oběť a pachatel setkali na internetu</a:t>
            </a:r>
          </a:p>
          <a:p>
            <a:r>
              <a:rPr lang="cs-CZ" sz="2400" dirty="0"/>
              <a:t>Zaměřili se na porovnání stereotypních představ a toho, co na vzorku zjistili:</a:t>
            </a:r>
          </a:p>
          <a:p>
            <a:pPr lvl="1"/>
            <a:r>
              <a:rPr lang="cs-CZ" dirty="0"/>
              <a:t>Pachatelé nejsou pedofilové (spíše </a:t>
            </a:r>
            <a:r>
              <a:rPr lang="cs-CZ" dirty="0" err="1"/>
              <a:t>hebefilní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Nelžou o věku, vzhledu ani o svých motivech (mít s dotyčným sexuální vztah)</a:t>
            </a:r>
          </a:p>
          <a:p>
            <a:pPr lvl="1"/>
            <a:r>
              <a:rPr lang="cs-CZ" dirty="0"/>
              <a:t>Nebývají impulzivní</a:t>
            </a:r>
          </a:p>
          <a:p>
            <a:pPr lvl="1"/>
            <a:r>
              <a:rPr lang="cs-CZ" dirty="0"/>
              <a:t>Oběti jsou dospívající, ne děti</a:t>
            </a:r>
          </a:p>
          <a:p>
            <a:pPr lvl="1"/>
            <a:r>
              <a:rPr lang="cs-CZ" dirty="0"/>
              <a:t>Polovina obětí byla zamilovaná, s pachatelem se potkávali opakovaně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A19995-BCFF-4811-A0C9-CC6FECF897C0}"/>
              </a:ext>
            </a:extLst>
          </p:cNvPr>
          <p:cNvSpPr txBox="1"/>
          <p:nvPr/>
        </p:nvSpPr>
        <p:spPr>
          <a:xfrm>
            <a:off x="347472" y="6210446"/>
            <a:ext cx="6528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1100" dirty="0"/>
              <a:t>Wolak, J., </a:t>
            </a:r>
            <a:r>
              <a:rPr lang="en-US" altLang="cs-CZ" sz="1100" dirty="0" err="1"/>
              <a:t>Finkelhor</a:t>
            </a:r>
            <a:r>
              <a:rPr lang="en-US" altLang="cs-CZ" sz="1100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742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70E5-E5FE-4C94-BA95-EAAD7518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Ohrožená populace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E95DD-4B29-4E84-8052-49EBCAA54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Dívky a chlapci s homosexuální nebo zatím nejistou orientací (75 % obětí jsou dívky, z 25 % chlapců je většina s muži)</a:t>
            </a:r>
          </a:p>
          <a:p>
            <a:r>
              <a:rPr lang="cs-CZ" altLang="cs-CZ" dirty="0"/>
              <a:t>Slabé vztahy s rodiči, konflikty s rodiči, rodiče nesledují, co děti dělají</a:t>
            </a:r>
          </a:p>
          <a:p>
            <a:r>
              <a:rPr lang="cs-CZ" altLang="cs-CZ" dirty="0"/>
              <a:t>Depresivní, osamělí, problémy se soc. interakcí</a:t>
            </a:r>
          </a:p>
          <a:p>
            <a:r>
              <a:rPr lang="cs-CZ" altLang="cs-CZ" dirty="0"/>
              <a:t>Oběti </a:t>
            </a:r>
            <a:r>
              <a:rPr lang="cs-CZ" altLang="cs-CZ" dirty="0" err="1"/>
              <a:t>offline</a:t>
            </a:r>
            <a:r>
              <a:rPr lang="cs-CZ" altLang="cs-CZ" dirty="0"/>
              <a:t> fyzického nebo sexuálního zneužití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25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F618-9992-441A-A691-F0AF1217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dirty="0"/>
              <a:t>Rizikovost Komunikace pouze na internetu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BC0318-B96D-42E4-92DC-EF471952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Adolescenti 10-17 let (</a:t>
            </a:r>
            <a:r>
              <a:rPr lang="cs-CZ" altLang="cs-CZ" sz="2400" i="1" dirty="0"/>
              <a:t>N</a:t>
            </a:r>
            <a:r>
              <a:rPr lang="cs-CZ" altLang="cs-CZ" sz="2400" dirty="0"/>
              <a:t>=1501)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 kým se baví online – jak dobře dané lidi znají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 skupiny: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Opatrní – jen RL známí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Zprostředkovaní přáteli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Neomezení – ti dále dělení na </a:t>
            </a:r>
            <a:r>
              <a:rPr lang="cs-CZ" altLang="cs-CZ" sz="2000" dirty="0" err="1"/>
              <a:t>high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low</a:t>
            </a:r>
            <a:r>
              <a:rPr lang="cs-CZ" altLang="cs-CZ" sz="2000" dirty="0"/>
              <a:t> risk podle počtu potenciálně rizikových aktivit</a:t>
            </a:r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chemeClr val="accent1"/>
                </a:solidFill>
              </a:rPr>
              <a:t>Agresivní sexuální obtěžování online</a:t>
            </a:r>
            <a:r>
              <a:rPr lang="cs-CZ" altLang="cs-CZ" sz="2400" dirty="0"/>
              <a:t> – nevyžádané </a:t>
            </a:r>
            <a:r>
              <a:rPr lang="cs-CZ" altLang="cs-CZ" sz="2400" dirty="0" err="1"/>
              <a:t>sex.návrhy</a:t>
            </a:r>
            <a:r>
              <a:rPr lang="cs-CZ" altLang="cs-CZ" sz="2400" dirty="0"/>
              <a:t> zahrnující pokus o setkání nebo skutečné setkání </a:t>
            </a:r>
            <a:r>
              <a:rPr lang="cs-CZ" altLang="cs-CZ" sz="2400" dirty="0" err="1"/>
              <a:t>offline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B6BD7-6CA1-481C-B8B0-890FDE59E6DD}"/>
              </a:ext>
            </a:extLst>
          </p:cNvPr>
          <p:cNvSpPr txBox="1"/>
          <p:nvPr/>
        </p:nvSpPr>
        <p:spPr>
          <a:xfrm>
            <a:off x="283464" y="6099048"/>
            <a:ext cx="651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Wolak, J., </a:t>
            </a:r>
            <a:r>
              <a:rPr lang="en-US" sz="1200" dirty="0" err="1"/>
              <a:t>Finkelhor</a:t>
            </a:r>
            <a:r>
              <a:rPr lang="en-US" sz="1200" dirty="0"/>
              <a:t>, D., &amp; Mitchell, K. (2008). Is talking online to unknown people always risky? Distinguishing online interaction styles in a national sample of youth Internet users. </a:t>
            </a:r>
            <a:r>
              <a:rPr lang="en-US" sz="1200" i="1" dirty="0" err="1"/>
              <a:t>CyberPsychology</a:t>
            </a:r>
            <a:r>
              <a:rPr lang="en-US" sz="1200" i="1" dirty="0"/>
              <a:t> &amp; Behavior</a:t>
            </a:r>
            <a:r>
              <a:rPr lang="en-US" sz="1200" dirty="0"/>
              <a:t>, </a:t>
            </a:r>
            <a:r>
              <a:rPr lang="en-US" sz="1200" i="1" dirty="0"/>
              <a:t>11</a:t>
            </a:r>
            <a:r>
              <a:rPr lang="en-US" sz="1200" dirty="0"/>
              <a:t>(3), 340-343.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5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5EC98-5B8B-4155-9C09-17129A6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Podíl rizikové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5A3F9-7ED7-4EFA-BDBD-4EC9A50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1400A3CF-6143-4C12-82F5-DD43A8262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104848"/>
              </p:ext>
            </p:extLst>
          </p:nvPr>
        </p:nvGraphicFramePr>
        <p:xfrm>
          <a:off x="2122608" y="2427752"/>
          <a:ext cx="8352928" cy="34450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2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Sexuální návrhy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high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low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21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Zprostředkovaní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Opatrní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CELKEM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4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5EC98-5B8B-4155-9C09-17129A6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Podíl rizikové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5A3F9-7ED7-4EFA-BDBD-4EC9A50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1400A3CF-6143-4C12-82F5-DD43A8262FD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22608" y="2427752"/>
          <a:ext cx="8352928" cy="34450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2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Sexuální návrhy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%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high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17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Neomezení -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low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risk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21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Zprostředkovaní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Opatrní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CELKEM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cs-CZ" altLang="cs-CZ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5A67733-477E-46EE-BEF3-66B722FB27F6}"/>
              </a:ext>
            </a:extLst>
          </p:cNvPr>
          <p:cNvSpPr txBox="1"/>
          <p:nvPr/>
        </p:nvSpPr>
        <p:spPr>
          <a:xfrm>
            <a:off x="170364" y="55769"/>
            <a:ext cx="4730820" cy="3099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High</a:t>
            </a:r>
            <a:r>
              <a:rPr lang="cs-CZ" altLang="cs-CZ" sz="2800" dirty="0">
                <a:solidFill>
                  <a:schemeClr val="accent1"/>
                </a:solidFill>
              </a:rPr>
              <a:t> risk</a:t>
            </a:r>
            <a:r>
              <a:rPr lang="cs-CZ" altLang="cs-CZ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teenageři (13-17 x 10-12</a:t>
            </a:r>
            <a:r>
              <a:rPr lang="cs-CZ" altLang="cs-CZ" sz="2400" dirty="0" smtClean="0"/>
              <a:t>);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více používají internet a zapojují se do interaktivních aktivit </a:t>
            </a:r>
            <a:r>
              <a:rPr lang="cs-CZ" altLang="cs-CZ" sz="2400" dirty="0" smtClean="0"/>
              <a:t>online;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častěji jsou oběťmi 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 obtěžování (rvaček, šikany</a:t>
            </a:r>
            <a:r>
              <a:rPr lang="cs-CZ" altLang="cs-CZ" sz="2400" dirty="0" smtClean="0"/>
              <a:t>);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mají vyšší míru </a:t>
            </a:r>
            <a:r>
              <a:rPr lang="cs-CZ" altLang="cs-CZ" sz="2400" dirty="0" err="1"/>
              <a:t>depresivity</a:t>
            </a:r>
            <a:endParaRPr lang="cs-CZ" altLang="cs-CZ" sz="2400" dirty="0"/>
          </a:p>
          <a:p>
            <a:pPr lvl="1">
              <a:lnSpc>
                <a:spcPct val="80000"/>
              </a:lnSpc>
            </a:pPr>
            <a:endParaRPr lang="cs-CZ" altLang="cs-CZ" sz="2400" dirty="0"/>
          </a:p>
          <a:p>
            <a:pPr lvl="1">
              <a:lnSpc>
                <a:spcPct val="80000"/>
              </a:lnSpc>
            </a:pPr>
            <a:r>
              <a:rPr lang="cs-CZ" altLang="cs-CZ" sz="2400" dirty="0">
                <a:sym typeface="Wingdings" panose="05000000000000000000" pitchFamily="2" charset="2"/>
              </a:rPr>
              <a:t> „</a:t>
            </a:r>
            <a:r>
              <a:rPr lang="cs-CZ" altLang="cs-CZ" sz="2400" dirty="0" err="1">
                <a:sym typeface="Wingdings" panose="05000000000000000000" pitchFamily="2" charset="2"/>
              </a:rPr>
              <a:t>vulnerabilní</a:t>
            </a:r>
            <a:r>
              <a:rPr lang="cs-CZ" altLang="cs-CZ" sz="2400" dirty="0">
                <a:sym typeface="Wingdings" panose="05000000000000000000" pitchFamily="2" charset="2"/>
              </a:rPr>
              <a:t> populace“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6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1" y="548640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1064" y="5995161"/>
            <a:ext cx="915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Cernikova</a:t>
            </a:r>
            <a:r>
              <a:rPr lang="en-US" sz="1200" dirty="0"/>
              <a:t>, M,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Smahel</a:t>
            </a:r>
            <a:r>
              <a:rPr lang="en-US" sz="1200" dirty="0"/>
              <a:t>, D. (2018). Youth interaction with online strangers: Experiences and reactions to unknown people on the Internet. </a:t>
            </a:r>
            <a:r>
              <a:rPr lang="en-US" sz="1200" i="1" dirty="0"/>
              <a:t>Information, Communication &amp; Society, 21, </a:t>
            </a:r>
            <a:r>
              <a:rPr lang="en-US" sz="1200" dirty="0"/>
              <a:t>94-110.</a:t>
            </a:r>
            <a:endParaRPr lang="cs-CZ" sz="1200" dirty="0"/>
          </a:p>
          <a:p>
            <a:r>
              <a:rPr lang="cs-CZ" sz="1200" dirty="0"/>
              <a:t>Dedkova, L., </a:t>
            </a:r>
            <a:r>
              <a:rPr lang="cs-CZ" sz="1200" dirty="0" err="1"/>
              <a:t>Cerna</a:t>
            </a:r>
            <a:r>
              <a:rPr lang="cs-CZ" sz="1200" dirty="0"/>
              <a:t>, A., </a:t>
            </a:r>
            <a:r>
              <a:rPr lang="cs-CZ" sz="1200" dirty="0" err="1"/>
              <a:t>Janasova</a:t>
            </a:r>
            <a:r>
              <a:rPr lang="cs-CZ" sz="1200" dirty="0"/>
              <a:t>, K., &amp; </a:t>
            </a:r>
            <a:r>
              <a:rPr lang="cs-CZ" sz="1200" dirty="0" err="1"/>
              <a:t>Daneback</a:t>
            </a:r>
            <a:r>
              <a:rPr lang="cs-CZ" sz="1200" dirty="0"/>
              <a:t>, K. (2014). Meeting online </a:t>
            </a:r>
            <a:r>
              <a:rPr lang="cs-CZ" sz="1200" dirty="0" err="1"/>
              <a:t>strangers</a:t>
            </a:r>
            <a:r>
              <a:rPr lang="cs-CZ" sz="1200" dirty="0"/>
              <a:t> </a:t>
            </a:r>
            <a:r>
              <a:rPr lang="cs-CZ" sz="1200" dirty="0" err="1"/>
              <a:t>offline</a:t>
            </a:r>
            <a:r>
              <a:rPr lang="cs-CZ" sz="1200" dirty="0"/>
              <a:t>: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nature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upsetting</a:t>
            </a:r>
            <a:r>
              <a:rPr lang="cs-CZ" sz="1200" dirty="0"/>
              <a:t> </a:t>
            </a:r>
            <a:r>
              <a:rPr lang="cs-CZ" sz="1200" dirty="0" err="1"/>
              <a:t>experiences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adolescent </a:t>
            </a:r>
            <a:r>
              <a:rPr lang="cs-CZ" sz="1200" dirty="0" err="1"/>
              <a:t>girls</a:t>
            </a:r>
            <a:r>
              <a:rPr lang="cs-CZ" sz="1200" dirty="0"/>
              <a:t>. </a:t>
            </a:r>
            <a:r>
              <a:rPr lang="cs-CZ" sz="1200" i="1" dirty="0"/>
              <a:t>Communications. </a:t>
            </a:r>
            <a:r>
              <a:rPr lang="cs-CZ" sz="1200" i="1" dirty="0" err="1"/>
              <a:t>European</a:t>
            </a:r>
            <a:r>
              <a:rPr lang="cs-CZ" sz="1200" i="1" dirty="0"/>
              <a:t>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Communication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, 39,</a:t>
            </a:r>
            <a:r>
              <a:rPr lang="cs-CZ" sz="1200" dirty="0"/>
              <a:t> 327–346</a:t>
            </a:r>
            <a:endParaRPr lang="cs-CZ" altLang="cs-CZ" sz="1200" dirty="0"/>
          </a:p>
          <a:p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4FF7AB-F7FE-4771-A76C-83A365017380}"/>
              </a:ext>
            </a:extLst>
          </p:cNvPr>
          <p:cNvSpPr txBox="1"/>
          <p:nvPr/>
        </p:nvSpPr>
        <p:spPr>
          <a:xfrm>
            <a:off x="9290305" y="862839"/>
            <a:ext cx="26151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Zkušenosti dětí s neznámými lidmi podle míry interakce, ke které v každé fázi dochází</a:t>
            </a:r>
          </a:p>
        </p:txBody>
      </p:sp>
    </p:spTree>
    <p:extLst>
      <p:ext uri="{BB962C8B-B14F-4D97-AF65-F5344CB8AC3E}">
        <p14:creationId xmlns:p14="http://schemas.microsoft.com/office/powerpoint/2010/main" val="136498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8BADA-E651-48A7-8098-DD5C07AF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9F6C2E-8D8A-4A31-AA8E-BDABA5AA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/>
              <a:t>(i když i to se může stát)</a:t>
            </a:r>
          </a:p>
          <a:p>
            <a:endParaRPr lang="cs-CZ" dirty="0"/>
          </a:p>
          <a:p>
            <a:r>
              <a:rPr lang="cs-CZ" dirty="0"/>
              <a:t>Proč bychom měli chtít změnit povědomí o tom, co je na internetu opravdu problémové?</a:t>
            </a:r>
          </a:p>
          <a:p>
            <a:pPr lvl="1"/>
            <a:r>
              <a:rPr lang="cs-CZ" dirty="0"/>
              <a:t>Edukativní programy a preventivní a legislativní opatření proti „neexistujícímu nepříteli“ nejsou účinná – nepomáhají dětem v tom, co skutečně zažívají, a odvádějí pozornost odborné i laické veřejnosti jinam</a:t>
            </a:r>
          </a:p>
          <a:p>
            <a:pPr lvl="1"/>
            <a:r>
              <a:rPr lang="cs-CZ" dirty="0"/>
              <a:t>Dávejte si sami pozor na svoje stereotypní představy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84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Meeting online </a:t>
            </a:r>
            <a:r>
              <a:rPr lang="cs-CZ" dirty="0" err="1"/>
              <a:t>strangers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 interakce s neznámými lidmi na internetu</a:t>
            </a:r>
          </a:p>
          <a:p>
            <a:pPr lvl="1"/>
            <a:r>
              <a:rPr lang="cs-CZ" dirty="0"/>
              <a:t>Pouze na internetu (online </a:t>
            </a:r>
            <a:r>
              <a:rPr lang="cs-CZ" dirty="0" err="1"/>
              <a:t>friends</a:t>
            </a:r>
            <a:r>
              <a:rPr lang="cs-CZ" dirty="0"/>
              <a:t>, 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/>
              <a:t>U dospělých – spíše „seznamování se na </a:t>
            </a:r>
            <a:r>
              <a:rPr lang="cs-CZ" dirty="0" smtClean="0"/>
              <a:t>internetu“ (online </a:t>
            </a:r>
            <a:r>
              <a:rPr lang="cs-CZ" dirty="0" err="1" smtClean="0"/>
              <a:t>dating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/>
              <a:t>Fokus přednášky: děti a dospívající</a:t>
            </a:r>
          </a:p>
        </p:txBody>
      </p:sp>
    </p:spTree>
    <p:extLst>
      <p:ext uri="{BB962C8B-B14F-4D97-AF65-F5344CB8AC3E}">
        <p14:creationId xmlns:p14="http://schemas.microsoft.com/office/powerpoint/2010/main" val="294364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16D03-0FF6-4CE6-8C4C-AA0955C6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obavy: 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0397F-3972-40D8-A482-E6064D7B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Sexualita</a:t>
            </a:r>
          </a:p>
          <a:p>
            <a:pPr lvl="1"/>
            <a:r>
              <a:rPr lang="cs-CZ" dirty="0"/>
              <a:t>Na internetu: sexuální pobídky (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solicitations</a:t>
            </a:r>
            <a:r>
              <a:rPr lang="cs-CZ" dirty="0"/>
              <a:t>), </a:t>
            </a:r>
            <a:r>
              <a:rPr lang="cs-CZ" dirty="0" err="1"/>
              <a:t>sexting</a:t>
            </a:r>
            <a:r>
              <a:rPr lang="cs-CZ" dirty="0"/>
              <a:t>, shlížení sexuálně explicitních nebo pornografických materiálů</a:t>
            </a:r>
          </a:p>
          <a:p>
            <a:pPr lvl="1"/>
            <a:r>
              <a:rPr lang="cs-CZ" dirty="0"/>
              <a:t>Při přenosu komunikace </a:t>
            </a:r>
            <a:r>
              <a:rPr lang="cs-CZ" dirty="0" err="1"/>
              <a:t>offline</a:t>
            </a:r>
            <a:r>
              <a:rPr lang="cs-CZ" dirty="0"/>
              <a:t>: sexuální zneužití</a:t>
            </a:r>
          </a:p>
          <a:p>
            <a:r>
              <a:rPr lang="cs-CZ" dirty="0"/>
              <a:t>Agresivita</a:t>
            </a:r>
          </a:p>
          <a:p>
            <a:pPr lvl="1"/>
            <a:r>
              <a:rPr lang="cs-CZ" dirty="0"/>
              <a:t>Na internetu: agresivní projevy (obtěžování, kyberšikana) </a:t>
            </a:r>
          </a:p>
          <a:p>
            <a:pPr lvl="1"/>
            <a:r>
              <a:rPr lang="cs-CZ" dirty="0"/>
              <a:t>Při přenosu komunikace </a:t>
            </a:r>
            <a:r>
              <a:rPr lang="cs-CZ" dirty="0" err="1"/>
              <a:t>offline</a:t>
            </a:r>
            <a:r>
              <a:rPr lang="cs-CZ" dirty="0"/>
              <a:t>: fyzické ublížení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sz="2200" dirty="0"/>
              <a:t>Lhaní a manipulace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cs-CZ" dirty="0"/>
              <a:t>Na internetu: usnadněné lhaní díky anonymitě a neviditelnosti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sz="2200" dirty="0"/>
              <a:t>Soukromí</a:t>
            </a:r>
          </a:p>
          <a:p>
            <a:pPr lvl="1"/>
            <a:r>
              <a:rPr lang="cs-CZ" dirty="0"/>
              <a:t>Na internetu: sdílení osobních údajů v (polo)veřejném prostoru </a:t>
            </a:r>
          </a:p>
        </p:txBody>
      </p:sp>
    </p:spTree>
    <p:extLst>
      <p:ext uri="{BB962C8B-B14F-4D97-AF65-F5344CB8AC3E}">
        <p14:creationId xmlns:p14="http://schemas.microsoft.com/office/powerpoint/2010/main" val="36590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36E6-4471-40A1-B16D-96CE724D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Obavy jsou často „v jednom balíčku“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C98B1-C05D-4C4F-84BE-8F857FF4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Prototyp online darebáka (ve vztahu k dítěti): </a:t>
            </a:r>
          </a:p>
          <a:p>
            <a:r>
              <a:rPr lang="cs-CZ" dirty="0"/>
              <a:t>předstírá, že je ve věku dítěte, sbírá informace o dítěti, aby jej snadněji přesvědčil (zmanipuloval/vydíral) k osobnímu setkání s úmyslem jej zneužít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07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36E6-4471-40A1-B16D-96CE724D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Obavy jsou často „v jednom balíčku“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C98B1-C05D-4C4F-84BE-8F857FF4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Prototyp online darebáka (ve vztahu k dítěti): </a:t>
            </a:r>
          </a:p>
          <a:p>
            <a:r>
              <a:rPr lang="cs-CZ" dirty="0"/>
              <a:t>předstírá, že je ve věku dítěte, sbírá informace o dítěti, aby jej snadněji přesvědčil (zmanipuloval/vydíral) k osobnímu setkání s úmyslem jej zneužít</a:t>
            </a:r>
          </a:p>
          <a:p>
            <a:endParaRPr lang="cs-CZ" dirty="0"/>
          </a:p>
          <a:p>
            <a:r>
              <a:rPr lang="cs-CZ" dirty="0"/>
              <a:t>Takové popisy slyšíme od dětí, když se jich zeptáme na to, proč by se na internetu neměly bavit s neznámými lidmi (EUKO III)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7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4468E-0174-4C02-9FBD-788FB2CC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790C6DF-3162-4113-99F8-EBB9C8221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521364"/>
            <a:ext cx="12127992" cy="5751419"/>
          </a:xfrm>
        </p:spPr>
      </p:pic>
    </p:spTree>
    <p:extLst>
      <p:ext uri="{BB962C8B-B14F-4D97-AF65-F5344CB8AC3E}">
        <p14:creationId xmlns:p14="http://schemas.microsoft.com/office/powerpoint/2010/main" val="266292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27935" y="6475931"/>
            <a:ext cx="4995841" cy="396885"/>
          </a:xfrm>
          <a:noFill/>
        </p:spPr>
        <p:txBody>
          <a:bodyPr wrap="square" rtlCol="0">
            <a:spAutoFit/>
          </a:bodyPr>
          <a:lstStyle/>
          <a:p>
            <a:pPr marL="0" defTabSz="457200"/>
            <a:r>
              <a:rPr lang="en-US" sz="1000"/>
              <a:t>Murumaa-Mengel</a:t>
            </a:r>
            <a:r>
              <a:rPr lang="en-US" sz="1000" dirty="0"/>
              <a:t>, M. (2015). Drawing the Threat A Study on Perceptions of the Online Pervert among Estonian High School Students</a:t>
            </a:r>
            <a:r>
              <a:rPr lang="en-US" sz="1000"/>
              <a:t>. Young, </a:t>
            </a:r>
            <a:r>
              <a:rPr lang="en-US" sz="1000" dirty="0"/>
              <a:t>23</a:t>
            </a:r>
            <a:r>
              <a:rPr lang="cs-CZ" sz="1000"/>
              <a:t>(1)</a:t>
            </a:r>
            <a:r>
              <a:rPr lang="en-US" sz="1000" dirty="0"/>
              <a:t>, 1-18.</a:t>
            </a:r>
            <a:endParaRPr lang="cs-CZ" sz="1000" dirty="0"/>
          </a:p>
          <a:p>
            <a:pPr marL="0" defTabSz="457200"/>
            <a:endParaRPr lang="cs-CZ" sz="1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8" y="382069"/>
            <a:ext cx="4283968" cy="609386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5519E94-F960-4703-9FA1-5A087E26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198567"/>
            <a:ext cx="9720072" cy="1499616"/>
          </a:xfrm>
        </p:spPr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pedophile</a:t>
            </a:r>
            <a:r>
              <a:rPr lang="cs-CZ" dirty="0"/>
              <a:t>, online </a:t>
            </a:r>
            <a:r>
              <a:rPr lang="cs-CZ" dirty="0" err="1"/>
              <a:t>predator</a:t>
            </a:r>
            <a:r>
              <a:rPr lang="cs-CZ" dirty="0"/>
              <a:t>, online </a:t>
            </a:r>
            <a:r>
              <a:rPr lang="cs-CZ" dirty="0" err="1"/>
              <a:t>pervert</a:t>
            </a:r>
            <a:r>
              <a:rPr lang="cs-CZ" dirty="0"/>
              <a:t>, </a:t>
            </a:r>
            <a:r>
              <a:rPr lang="cs-CZ" dirty="0" err="1"/>
              <a:t>cybergoomer</a:t>
            </a:r>
            <a:r>
              <a:rPr lang="cs-CZ" dirty="0"/>
              <a:t>: děti</a:t>
            </a:r>
          </a:p>
        </p:txBody>
      </p:sp>
      <p:pic>
        <p:nvPicPr>
          <p:cNvPr id="12" name="Obrázek 11" descr="Výřez obrazovky">
            <a:extLst>
              <a:ext uri="{FF2B5EF4-FFF2-40B4-BE49-F238E27FC236}">
                <a16:creationId xmlns:a16="http://schemas.microsoft.com/office/drawing/2014/main" id="{D791CEAF-88FA-4528-B6E1-AFC0298B4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7" y="1698183"/>
            <a:ext cx="6050618" cy="453643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4EA74E-5936-4E4D-A27E-FE33659F5F86}"/>
              </a:ext>
            </a:extLst>
          </p:cNvPr>
          <p:cNvSpPr txBox="1"/>
          <p:nvPr/>
        </p:nvSpPr>
        <p:spPr>
          <a:xfrm>
            <a:off x="45382" y="6374739"/>
            <a:ext cx="605061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Webster, S., Davidson, J., </a:t>
            </a:r>
            <a:r>
              <a:rPr lang="en-US" sz="1000" dirty="0" err="1"/>
              <a:t>Bifulco</a:t>
            </a:r>
            <a:r>
              <a:rPr lang="en-US" sz="1000" dirty="0"/>
              <a:t>, A., Gottschalk, P., </a:t>
            </a:r>
            <a:r>
              <a:rPr lang="en-US" sz="1000" dirty="0" err="1"/>
              <a:t>Caretti</a:t>
            </a:r>
            <a:r>
              <a:rPr lang="en-US" sz="1000" dirty="0"/>
              <a:t>, V., Pham, T., ... &amp; </a:t>
            </a:r>
            <a:r>
              <a:rPr lang="en-US" sz="1000" dirty="0" err="1"/>
              <a:t>Craparo</a:t>
            </a:r>
            <a:r>
              <a:rPr lang="en-US" sz="1000" dirty="0"/>
              <a:t>, G. (2012). </a:t>
            </a:r>
            <a:r>
              <a:rPr lang="en-US" sz="1000" i="1" dirty="0"/>
              <a:t>European Online Grooming Project: Final report</a:t>
            </a:r>
            <a:r>
              <a:rPr lang="en-US" sz="1000" dirty="0"/>
              <a:t>. </a:t>
            </a:r>
            <a:r>
              <a:rPr lang="en-US" sz="1000" dirty="0" err="1"/>
              <a:t>NatCen</a:t>
            </a:r>
            <a:r>
              <a:rPr lang="en-US" sz="1000" dirty="0"/>
              <a:t>: London. Retrieved from: </a:t>
            </a:r>
            <a:r>
              <a:rPr lang="en-US" sz="1000" dirty="0">
                <a:hlinkClick r:id="rId4"/>
              </a:rPr>
              <a:t>http://www.europeanonlinegroomingproject.com/</a:t>
            </a:r>
            <a:endParaRPr lang="cs-CZ" sz="10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1262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B4B59-FD6E-4F80-9909-0518229C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Nicméně…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D6F78E-CC89-4C26-9290-5B5125AB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584448"/>
          </a:xfrm>
        </p:spPr>
        <p:txBody>
          <a:bodyPr>
            <a:normAutofit/>
          </a:bodyPr>
          <a:lstStyle/>
          <a:p>
            <a:r>
              <a:rPr lang="cs-CZ" dirty="0"/>
              <a:t>… pokud se dětí zeptáme obecněji na to, co je ne internetu pro ně potenciálně nepříjemné, pak častěji zmiňují jiné věci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Polovina dětí popisuje „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(shlížení pornografie, násilného obsahu)</a:t>
            </a:r>
          </a:p>
          <a:p>
            <a:pPr lvl="1"/>
            <a:r>
              <a:rPr lang="cs-CZ" dirty="0"/>
              <a:t>Pětina dětí zmiňuje „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(šikana, </a:t>
            </a:r>
            <a:r>
              <a:rPr lang="cs-CZ" dirty="0" err="1"/>
              <a:t>hacking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14% dětí zmiňuje některý z „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“ (předstírání, lhaní, setkávání se s lidmi z internetu, sexuální obtěžování)</a:t>
            </a:r>
          </a:p>
          <a:p>
            <a:endParaRPr lang="cs-CZ" dirty="0"/>
          </a:p>
          <a:p>
            <a:r>
              <a:rPr lang="cs-CZ" dirty="0"/>
              <a:t>Samy se totiž s „online predátory“ a podobnými prototypickými darebáky nepotkávají, častěji zažívají jiné negativní situace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2210BA-3FE4-419B-8A5C-DD6D4B743B1A}"/>
              </a:ext>
            </a:extLst>
          </p:cNvPr>
          <p:cNvSpPr txBox="1"/>
          <p:nvPr/>
        </p:nvSpPr>
        <p:spPr>
          <a:xfrm>
            <a:off x="118872" y="6272784"/>
            <a:ext cx="980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Livingstone</a:t>
            </a:r>
            <a:r>
              <a:rPr lang="cs-CZ" sz="1200" dirty="0"/>
              <a:t>, S., </a:t>
            </a:r>
            <a:r>
              <a:rPr lang="cs-CZ" sz="1200" dirty="0" err="1"/>
              <a:t>Kirwil</a:t>
            </a:r>
            <a:r>
              <a:rPr lang="cs-CZ" sz="1200" dirty="0"/>
              <a:t>, L., Ponte, C., &amp; </a:t>
            </a:r>
            <a:r>
              <a:rPr lang="cs-CZ" sz="1200" dirty="0" err="1"/>
              <a:t>Staksrud</a:t>
            </a:r>
            <a:r>
              <a:rPr lang="cs-CZ" sz="1200" dirty="0"/>
              <a:t>, E. (2014) In </a:t>
            </a:r>
            <a:r>
              <a:rPr lang="cs-CZ" sz="1200" dirty="0" err="1"/>
              <a:t>their</a:t>
            </a:r>
            <a:r>
              <a:rPr lang="cs-CZ" sz="1200" dirty="0"/>
              <a:t> </a:t>
            </a:r>
            <a:r>
              <a:rPr lang="cs-CZ" sz="1200" dirty="0" err="1"/>
              <a:t>own</a:t>
            </a:r>
            <a:r>
              <a:rPr lang="cs-CZ" sz="1200" dirty="0"/>
              <a:t> </a:t>
            </a:r>
            <a:r>
              <a:rPr lang="cs-CZ" sz="1200" dirty="0" err="1"/>
              <a:t>words</a:t>
            </a:r>
            <a:r>
              <a:rPr lang="cs-CZ" sz="1200" dirty="0"/>
              <a:t>: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dirty="0" err="1"/>
              <a:t>bothers</a:t>
            </a:r>
            <a:r>
              <a:rPr lang="cs-CZ" sz="1200" dirty="0"/>
              <a:t> </a:t>
            </a:r>
            <a:r>
              <a:rPr lang="cs-CZ" sz="1200" dirty="0" err="1"/>
              <a:t>children</a:t>
            </a:r>
            <a:r>
              <a:rPr lang="cs-CZ" sz="1200" dirty="0"/>
              <a:t> online? </a:t>
            </a:r>
            <a:r>
              <a:rPr lang="cs-CZ" sz="1200" dirty="0" err="1"/>
              <a:t>European</a:t>
            </a:r>
            <a:r>
              <a:rPr lang="cs-CZ" sz="1200" dirty="0"/>
              <a:t> </a:t>
            </a:r>
            <a:r>
              <a:rPr lang="cs-CZ" sz="1200" dirty="0" err="1"/>
              <a:t>Journal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Communication</a:t>
            </a:r>
            <a:r>
              <a:rPr lang="cs-CZ" sz="1200" dirty="0"/>
              <a:t>, 29(3), 271-288. </a:t>
            </a:r>
            <a:r>
              <a:rPr lang="cs-CZ" sz="1200" dirty="0" err="1"/>
              <a:t>doi</a:t>
            </a:r>
            <a:r>
              <a:rPr lang="cs-CZ" sz="1200" dirty="0"/>
              <a:t>: 10.1177/0267323114521045.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5514" y="1179512"/>
            <a:ext cx="3816350" cy="4498975"/>
          </a:xfrm>
        </p:spPr>
        <p:txBody>
          <a:bodyPr/>
          <a:lstStyle/>
          <a:p>
            <a:r>
              <a:rPr lang="cs-CZ" altLang="cs-CZ" dirty="0"/>
              <a:t>11% dětí, které se s někým sešly, řeklo, že setkání bylo „</a:t>
            </a:r>
            <a:r>
              <a:rPr lang="cs-CZ" altLang="cs-CZ" dirty="0" err="1"/>
              <a:t>bothering</a:t>
            </a:r>
            <a:r>
              <a:rPr lang="cs-CZ" altLang="cs-CZ" dirty="0"/>
              <a:t>“</a:t>
            </a:r>
          </a:p>
          <a:p>
            <a:pPr lvl="1"/>
            <a:r>
              <a:rPr lang="cs-CZ" altLang="cs-CZ" dirty="0"/>
              <a:t>Polovina z nich v další otázce na to, jak moc byli „</a:t>
            </a:r>
            <a:r>
              <a:rPr lang="cs-CZ" altLang="cs-CZ" dirty="0" err="1"/>
              <a:t>upset</a:t>
            </a:r>
            <a:r>
              <a:rPr lang="cs-CZ" altLang="cs-CZ" dirty="0"/>
              <a:t>“, odpověděla, že vůbec nebo jen trochu</a:t>
            </a:r>
          </a:p>
          <a:p>
            <a:pPr lvl="1"/>
            <a:r>
              <a:rPr lang="cs-CZ" altLang="cs-CZ" dirty="0"/>
              <a:t>I v rámci negativních setkání byla většina s vrstevníkem nebo člověkem jen o pár let mladším/starším</a:t>
            </a:r>
          </a:p>
          <a:p>
            <a:pPr lvl="1"/>
            <a:endParaRPr lang="cs-CZ" altLang="cs-CZ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altLang="cs-CZ" sz="2200" dirty="0"/>
              <a:t>V jiných výzkumech je podíl negativních zkušeností ještě nižší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76" y="1054292"/>
            <a:ext cx="43926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E7AFBE0-E069-431D-B51E-D6176A02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94" y="6003450"/>
            <a:ext cx="57249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err="1"/>
              <a:t>Livingstone</a:t>
            </a:r>
            <a:r>
              <a:rPr lang="cs-CZ" sz="1400" dirty="0"/>
              <a:t>, S., </a:t>
            </a:r>
            <a:r>
              <a:rPr lang="cs-CZ" sz="1400" dirty="0" err="1"/>
              <a:t>Haddon</a:t>
            </a:r>
            <a:r>
              <a:rPr lang="cs-CZ" sz="1400" dirty="0"/>
              <a:t>, L., </a:t>
            </a:r>
            <a:r>
              <a:rPr lang="cs-CZ" sz="1400" dirty="0" err="1"/>
              <a:t>Görzig</a:t>
            </a:r>
            <a:r>
              <a:rPr lang="cs-CZ" sz="1400" dirty="0"/>
              <a:t>, A., &amp; </a:t>
            </a:r>
            <a:r>
              <a:rPr lang="cs-CZ" sz="1400" dirty="0" err="1"/>
              <a:t>Ólafsson</a:t>
            </a:r>
            <a:r>
              <a:rPr lang="cs-CZ" sz="1400" dirty="0"/>
              <a:t>, K. (2011). </a:t>
            </a:r>
            <a:r>
              <a:rPr lang="cs-CZ" sz="1400" i="1" dirty="0"/>
              <a:t>Risk and </a:t>
            </a:r>
            <a:r>
              <a:rPr lang="cs-CZ" sz="1400" i="1" dirty="0" err="1"/>
              <a:t>safety</a:t>
            </a:r>
            <a:r>
              <a:rPr lang="cs-CZ" sz="1400" i="1" dirty="0"/>
              <a:t> on </a:t>
            </a:r>
            <a:r>
              <a:rPr lang="cs-CZ" sz="1400" i="1" dirty="0" err="1"/>
              <a:t>the</a:t>
            </a:r>
            <a:r>
              <a:rPr lang="cs-CZ" sz="1400" i="1" dirty="0"/>
              <a:t> Internet: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perspective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European</a:t>
            </a:r>
            <a:r>
              <a:rPr lang="cs-CZ" sz="1400" i="1" dirty="0"/>
              <a:t> </a:t>
            </a:r>
            <a:r>
              <a:rPr lang="cs-CZ" sz="1400" i="1" dirty="0" err="1"/>
              <a:t>children</a:t>
            </a:r>
            <a:r>
              <a:rPr lang="cs-CZ" sz="1400" i="1" dirty="0"/>
              <a:t>. Full </a:t>
            </a:r>
            <a:r>
              <a:rPr lang="cs-CZ" sz="1400" i="1" dirty="0" err="1"/>
              <a:t>findings</a:t>
            </a:r>
            <a:r>
              <a:rPr lang="cs-CZ" sz="1400" dirty="0"/>
              <a:t>. LSE, London: EU </a:t>
            </a:r>
            <a:r>
              <a:rPr lang="cs-CZ" sz="1400" dirty="0" err="1"/>
              <a:t>Kids</a:t>
            </a:r>
            <a:r>
              <a:rPr lang="cs-CZ" sz="1400" dirty="0"/>
              <a:t> Online.</a:t>
            </a:r>
          </a:p>
        </p:txBody>
      </p:sp>
    </p:spTree>
    <p:extLst>
      <p:ext uri="{BB962C8B-B14F-4D97-AF65-F5344CB8AC3E}">
        <p14:creationId xmlns:p14="http://schemas.microsoft.com/office/powerpoint/2010/main" val="179493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</TotalTime>
  <Words>1163</Words>
  <Application>Microsoft Office PowerPoint</Application>
  <PresentationFormat>Širokoúhlá obrazovka</PresentationFormat>
  <Paragraphs>128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Riziková komunikace dětí a dospívajících</vt:lpstr>
      <vt:lpstr>Meeting online strangers</vt:lpstr>
      <vt:lpstr>Časté obavy: oblasti</vt:lpstr>
      <vt:lpstr>Obavy jsou často „v jednom balíčku“</vt:lpstr>
      <vt:lpstr>Obavy jsou často „v jednom balíčku“</vt:lpstr>
      <vt:lpstr>Prezentace aplikace PowerPoint</vt:lpstr>
      <vt:lpstr>Online pedophile, online predator, online pervert, cybergoomer: děti</vt:lpstr>
      <vt:lpstr>Nicméně…</vt:lpstr>
      <vt:lpstr>Prezentace aplikace PowerPoint</vt:lpstr>
      <vt:lpstr>Online predátoři v usa</vt:lpstr>
      <vt:lpstr>Ohrožená populace</vt:lpstr>
      <vt:lpstr>Rizikovost Komunikace pouze na internetu</vt:lpstr>
      <vt:lpstr>Podíl rizikové komunikace</vt:lpstr>
      <vt:lpstr>Podíl rizikové komunikace</vt:lpstr>
      <vt:lpstr>Prezentace aplikace PowerPoint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Riziková komunikace dětí a dospívajících</dc:title>
  <dc:creator>lenka dedkova</dc:creator>
  <cp:lastModifiedBy>Lenka Dědková</cp:lastModifiedBy>
  <cp:revision>20</cp:revision>
  <dcterms:created xsi:type="dcterms:W3CDTF">2018-05-16T14:04:58Z</dcterms:created>
  <dcterms:modified xsi:type="dcterms:W3CDTF">2018-05-17T08:51:02Z</dcterms:modified>
</cp:coreProperties>
</file>