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70" r:id="rId12"/>
    <p:sldId id="266" r:id="rId13"/>
    <p:sldId id="267" r:id="rId14"/>
    <p:sldId id="281" r:id="rId15"/>
    <p:sldId id="268" r:id="rId16"/>
    <p:sldId id="269" r:id="rId17"/>
    <p:sldId id="272" r:id="rId18"/>
    <p:sldId id="282" r:id="rId19"/>
    <p:sldId id="280" r:id="rId20"/>
    <p:sldId id="274" r:id="rId21"/>
    <p:sldId id="273" r:id="rId22"/>
    <p:sldId id="275" r:id="rId23"/>
    <p:sldId id="278" r:id="rId24"/>
    <p:sldId id="276" r:id="rId25"/>
    <p:sldId id="277" r:id="rId26"/>
    <p:sldId id="279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70927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80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71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5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1357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10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579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34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6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77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115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C2FF06E-8D73-4BC7-B64C-ECB5619462A7}" type="datetimeFigureOut">
              <a:rPr lang="cs-CZ" smtClean="0"/>
              <a:t>17.5.2018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B27E58B-B651-4DB8-BC50-F6A1F497C61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905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Sebeprezentace na sociálních sítích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ZUR388 Specifika online komunikace</a:t>
            </a:r>
          </a:p>
          <a:p>
            <a:r>
              <a:rPr lang="cs-CZ" dirty="0"/>
              <a:t>Lenka Dědková</a:t>
            </a:r>
          </a:p>
        </p:txBody>
      </p:sp>
    </p:spTree>
    <p:extLst>
      <p:ext uri="{BB962C8B-B14F-4D97-AF65-F5344CB8AC3E}">
        <p14:creationId xmlns:p14="http://schemas.microsoft.com/office/powerpoint/2010/main" val="308779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Sebeprezentace na SNS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35864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Sebeprezentace v prostředích, kde v budoucnu lze očekávat </a:t>
            </a:r>
            <a:r>
              <a:rPr lang="cs-CZ" dirty="0" err="1"/>
              <a:t>offline</a:t>
            </a:r>
            <a:r>
              <a:rPr lang="cs-CZ" dirty="0"/>
              <a:t> kontakt</a:t>
            </a:r>
          </a:p>
          <a:p>
            <a:r>
              <a:rPr lang="cs-CZ" dirty="0"/>
              <a:t>Sebeprezentace bez (reálně zvažované) možnosti setkat se s ostatními </a:t>
            </a:r>
            <a:r>
              <a:rPr lang="cs-CZ" dirty="0" err="1"/>
              <a:t>offline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/>
              <a:t>výzkumů o chování online (Walther,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) víme, že pokud lidé očekávají budoucí interakci, chovají se jinak:</a:t>
            </a:r>
          </a:p>
          <a:p>
            <a:pPr lvl="1"/>
            <a:r>
              <a:rPr lang="cs-CZ" dirty="0"/>
              <a:t>Ptají se na více osobních věcí</a:t>
            </a:r>
          </a:p>
          <a:p>
            <a:pPr lvl="1"/>
            <a:r>
              <a:rPr lang="cs-CZ" dirty="0"/>
              <a:t>Sami více sdílejí</a:t>
            </a:r>
          </a:p>
          <a:p>
            <a:pPr lvl="1"/>
            <a:r>
              <a:rPr lang="cs-CZ" dirty="0"/>
              <a:t>Hodnotí se navzájem více pozitivně</a:t>
            </a:r>
          </a:p>
          <a:p>
            <a:pPr lvl="1"/>
            <a:r>
              <a:rPr lang="cs-CZ" dirty="0"/>
              <a:t>(na druhé straně: </a:t>
            </a:r>
            <a:r>
              <a:rPr lang="cs-CZ" dirty="0" err="1"/>
              <a:t>passing</a:t>
            </a:r>
            <a:r>
              <a:rPr lang="cs-CZ" dirty="0"/>
              <a:t> </a:t>
            </a:r>
            <a:r>
              <a:rPr lang="cs-CZ" dirty="0" err="1"/>
              <a:t>stranger</a:t>
            </a:r>
            <a:r>
              <a:rPr lang="cs-CZ" dirty="0"/>
              <a:t> </a:t>
            </a:r>
            <a:r>
              <a:rPr lang="cs-CZ" dirty="0" err="1"/>
              <a:t>phenomenon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SNS: </a:t>
            </a:r>
            <a:r>
              <a:rPr lang="cs-CZ" dirty="0" smtClean="0"/>
              <a:t>v </a:t>
            </a:r>
            <a:r>
              <a:rPr lang="cs-CZ" dirty="0"/>
              <a:t>publiku typicky existují lidé, kteří nás znají </a:t>
            </a:r>
            <a:r>
              <a:rPr lang="cs-CZ" dirty="0" err="1"/>
              <a:t>offline</a:t>
            </a:r>
            <a:endParaRPr lang="cs-CZ" dirty="0"/>
          </a:p>
          <a:p>
            <a:pPr lvl="1"/>
            <a:r>
              <a:rPr lang="cs-CZ" dirty="0"/>
              <a:t>Naše sebeprezentace by tak neměla být zcela odlišná od našeho </a:t>
            </a:r>
            <a:r>
              <a:rPr lang="cs-CZ" dirty="0" err="1"/>
              <a:t>offline</a:t>
            </a:r>
            <a:r>
              <a:rPr lang="cs-CZ" dirty="0"/>
              <a:t> </a:t>
            </a:r>
            <a:r>
              <a:rPr lang="cs-CZ" dirty="0" err="1" smtClean="0"/>
              <a:t>self</a:t>
            </a:r>
            <a:endParaRPr lang="cs-CZ" dirty="0" smtClean="0"/>
          </a:p>
          <a:p>
            <a:pPr lvl="1"/>
            <a:r>
              <a:rPr lang="cs-CZ" dirty="0"/>
              <a:t>Ověřitelnost sebeprezentace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Sebeprezentace na SNS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se v tomto směru zkoumá:</a:t>
            </a:r>
          </a:p>
          <a:p>
            <a:pPr lvl="1"/>
            <a:r>
              <a:rPr lang="cs-CZ" dirty="0" smtClean="0"/>
              <a:t>Jak se různí lidé na SNS prezentují různě (jak se v jejich SNS používání odráží jejich </a:t>
            </a:r>
            <a:r>
              <a:rPr lang="cs-CZ" dirty="0" err="1" smtClean="0"/>
              <a:t>offline</a:t>
            </a:r>
            <a:r>
              <a:rPr lang="cs-CZ" dirty="0" smtClean="0"/>
              <a:t> </a:t>
            </a:r>
            <a:r>
              <a:rPr lang="cs-CZ" dirty="0" err="1" smtClean="0"/>
              <a:t>self</a:t>
            </a:r>
            <a:r>
              <a:rPr lang="cs-CZ" dirty="0" smtClean="0"/>
              <a:t> – jejich osobnost, charakteristiky)</a:t>
            </a:r>
          </a:p>
          <a:p>
            <a:pPr lvl="1"/>
            <a:r>
              <a:rPr lang="cs-CZ" dirty="0" smtClean="0"/>
              <a:t>Jaká vodítka na SNS nejlépe odráží </a:t>
            </a:r>
            <a:r>
              <a:rPr lang="cs-CZ" dirty="0" err="1" smtClean="0"/>
              <a:t>offline</a:t>
            </a:r>
            <a:r>
              <a:rPr lang="cs-CZ" dirty="0" smtClean="0"/>
              <a:t> osobnost (fotky? Frekvence používání? Komentování?)</a:t>
            </a:r>
          </a:p>
          <a:p>
            <a:pPr lvl="1"/>
            <a:r>
              <a:rPr lang="cs-CZ" dirty="0" smtClean="0"/>
              <a:t>Jak ostatní lidé vnímají sebeprezentaci lidí? Dokáží z ní poznat osobnostní charakteristiky? Jaká vodítka k tomu používají</a:t>
            </a:r>
          </a:p>
        </p:txBody>
      </p:sp>
    </p:spTree>
    <p:extLst>
      <p:ext uri="{BB962C8B-B14F-4D97-AF65-F5344CB8AC3E}">
        <p14:creationId xmlns:p14="http://schemas.microsoft.com/office/powerpoint/2010/main" val="239107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Zkuste se sami zamyslet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Představte si, že se díváte na profil člověka, kterého neznáte</a:t>
            </a:r>
          </a:p>
          <a:p>
            <a:r>
              <a:rPr lang="cs-CZ" dirty="0" smtClean="0"/>
              <a:t>Jaké jeho vlastnosti si myslíte byste z jeho FB profilu dokázali poznat?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Skupina A: navíc se zamyslete nad tím, na základě čeho byste dané vlastnosti hodnotili</a:t>
            </a:r>
          </a:p>
          <a:p>
            <a:r>
              <a:rPr lang="cs-CZ" dirty="0" smtClean="0"/>
              <a:t>Skupina B: navíc se zamyslete, jak byste výzkumně ověřovali, zda se pozorovatelé profilu trefují?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16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Big </a:t>
            </a:r>
            <a:r>
              <a:rPr lang="cs-CZ" dirty="0" err="1" smtClean="0"/>
              <a:t>five</a:t>
            </a:r>
            <a:r>
              <a:rPr lang="cs-CZ" dirty="0" smtClean="0"/>
              <a:t> (</a:t>
            </a:r>
            <a:r>
              <a:rPr lang="cs-CZ" dirty="0" err="1"/>
              <a:t>Costa</a:t>
            </a:r>
            <a:r>
              <a:rPr lang="cs-CZ" dirty="0"/>
              <a:t> &amp;</a:t>
            </a:r>
            <a:r>
              <a:rPr lang="cs-CZ" dirty="0" smtClean="0"/>
              <a:t> </a:t>
            </a:r>
            <a:r>
              <a:rPr lang="cs-CZ" dirty="0" err="1" smtClean="0"/>
              <a:t>MacCrae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58112"/>
            <a:ext cx="9601200" cy="5059680"/>
          </a:xfrm>
        </p:spPr>
        <p:txBody>
          <a:bodyPr>
            <a:normAutofit/>
          </a:bodyPr>
          <a:lstStyle/>
          <a:p>
            <a:r>
              <a:rPr lang="cs-CZ" dirty="0" smtClean="0"/>
              <a:t>OCEAN</a:t>
            </a:r>
            <a:r>
              <a:rPr lang="cs-CZ" dirty="0"/>
              <a:t>, </a:t>
            </a:r>
            <a:r>
              <a:rPr lang="cs-CZ" dirty="0" smtClean="0"/>
              <a:t>NEOPS: </a:t>
            </a:r>
            <a:r>
              <a:rPr lang="cs-CZ" dirty="0"/>
              <a:t>popis osobnosti v pěti základních dimenzích</a:t>
            </a:r>
          </a:p>
          <a:p>
            <a:pPr lvl="1"/>
            <a:r>
              <a:rPr lang="en-US" b="1" dirty="0"/>
              <a:t>Openness</a:t>
            </a:r>
            <a:r>
              <a:rPr lang="cs-CZ" b="1" dirty="0"/>
              <a:t> (otevřenost): </a:t>
            </a:r>
            <a:r>
              <a:rPr lang="cs-CZ" dirty="0"/>
              <a:t>kreativita, potřeba novosti</a:t>
            </a:r>
          </a:p>
          <a:p>
            <a:pPr lvl="2"/>
            <a:r>
              <a:rPr lang="cs-CZ" dirty="0"/>
              <a:t>Častěji </a:t>
            </a:r>
            <a:r>
              <a:rPr lang="cs-CZ" dirty="0" err="1"/>
              <a:t>postují</a:t>
            </a:r>
            <a:r>
              <a:rPr lang="cs-CZ" dirty="0"/>
              <a:t> na zdi ostatních a využívají SNS k plánování akcí</a:t>
            </a:r>
          </a:p>
          <a:p>
            <a:pPr lvl="2"/>
            <a:r>
              <a:rPr lang="cs-CZ" dirty="0"/>
              <a:t>Častěji blogují a mají na profilech SNS víc osobních informací</a:t>
            </a:r>
          </a:p>
          <a:p>
            <a:pPr lvl="1"/>
            <a:r>
              <a:rPr lang="en-US" b="1" dirty="0"/>
              <a:t>Conscientiousness</a:t>
            </a:r>
            <a:r>
              <a:rPr lang="cs-CZ" b="1" dirty="0"/>
              <a:t> (svědomitost): </a:t>
            </a:r>
            <a:r>
              <a:rPr lang="cs-CZ" dirty="0"/>
              <a:t>disciplinovanost, zodpovědnost, pořádkumilovnost</a:t>
            </a:r>
          </a:p>
          <a:p>
            <a:pPr lvl="2"/>
            <a:r>
              <a:rPr lang="cs-CZ" dirty="0"/>
              <a:t>Používají SNS méně často, více kontrolují to, co </a:t>
            </a:r>
            <a:r>
              <a:rPr lang="cs-CZ" dirty="0" err="1"/>
              <a:t>postují</a:t>
            </a:r>
            <a:r>
              <a:rPr lang="cs-CZ" dirty="0"/>
              <a:t> a mají vyšší pocity lítosti při </a:t>
            </a:r>
            <a:r>
              <a:rPr lang="cs-CZ" dirty="0" err="1"/>
              <a:t>postnutí</a:t>
            </a:r>
            <a:r>
              <a:rPr lang="cs-CZ" dirty="0"/>
              <a:t> nevhodných obsahů</a:t>
            </a:r>
          </a:p>
          <a:p>
            <a:pPr lvl="2"/>
            <a:r>
              <a:rPr lang="cs-CZ" dirty="0"/>
              <a:t>Jejich sebeprezentace na SNS více odpovídá jejich aktuálnímu </a:t>
            </a:r>
            <a:r>
              <a:rPr lang="cs-CZ" dirty="0" err="1"/>
              <a:t>self</a:t>
            </a:r>
            <a:endParaRPr lang="cs-CZ" dirty="0"/>
          </a:p>
          <a:p>
            <a:pPr lvl="1"/>
            <a:r>
              <a:rPr lang="en-US" b="1" dirty="0"/>
              <a:t>Agreeableness</a:t>
            </a:r>
            <a:r>
              <a:rPr lang="cs-CZ" b="1" dirty="0"/>
              <a:t> (přívětivost)</a:t>
            </a:r>
            <a:r>
              <a:rPr lang="cs-CZ" dirty="0"/>
              <a:t>: </a:t>
            </a:r>
            <a:r>
              <a:rPr lang="cs-CZ" dirty="0" err="1"/>
              <a:t>kooperativnost</a:t>
            </a:r>
            <a:r>
              <a:rPr lang="cs-CZ" dirty="0"/>
              <a:t>, vřelost, nápomocnost</a:t>
            </a:r>
          </a:p>
          <a:p>
            <a:pPr lvl="2"/>
            <a:r>
              <a:rPr lang="cs-CZ" dirty="0"/>
              <a:t>Přívětiví lidé mají vyšší kontrolu nad svou online sebeprezentací a prezentují sami sebe více konzistentně a autenticky</a:t>
            </a:r>
          </a:p>
          <a:p>
            <a:pPr lvl="2"/>
            <a:r>
              <a:rPr lang="cs-CZ" dirty="0"/>
              <a:t>Jejich sebeprezentace na SNS více odpovídá jejich aktuálnímu </a:t>
            </a:r>
            <a:r>
              <a:rPr lang="cs-CZ" dirty="0" err="1"/>
              <a:t>self</a:t>
            </a:r>
            <a:endParaRPr lang="cs-CZ" dirty="0"/>
          </a:p>
          <a:p>
            <a:pPr lvl="2"/>
            <a:r>
              <a:rPr lang="cs-CZ" dirty="0"/>
              <a:t>(v mnoha studiích ale </a:t>
            </a:r>
            <a:r>
              <a:rPr lang="cs-CZ" dirty="0" err="1"/>
              <a:t>ns</a:t>
            </a:r>
            <a:r>
              <a:rPr lang="cs-CZ" dirty="0"/>
              <a:t>. vztahy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56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Big </a:t>
            </a:r>
            <a:r>
              <a:rPr lang="cs-CZ" dirty="0" err="1"/>
              <a:t>five</a:t>
            </a:r>
            <a:r>
              <a:rPr lang="cs-CZ" dirty="0"/>
              <a:t> (</a:t>
            </a:r>
            <a:r>
              <a:rPr lang="cs-CZ" dirty="0" err="1"/>
              <a:t>Costa</a:t>
            </a:r>
            <a:r>
              <a:rPr lang="cs-CZ" dirty="0"/>
              <a:t> &amp; </a:t>
            </a:r>
            <a:r>
              <a:rPr lang="cs-CZ" dirty="0" err="1"/>
              <a:t>MacCrae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Extraversion</a:t>
            </a:r>
            <a:r>
              <a:rPr lang="cs-CZ" b="1" dirty="0"/>
              <a:t>:</a:t>
            </a:r>
            <a:r>
              <a:rPr lang="cs-CZ" dirty="0"/>
              <a:t> vysoká sociabilita, energie, potřeba být s lidmi</a:t>
            </a:r>
          </a:p>
          <a:p>
            <a:pPr lvl="2"/>
            <a:r>
              <a:rPr lang="cs-CZ" dirty="0"/>
              <a:t>Používají SNS více, častěji kontaktují ostatní a píšou jim zprávy a komentáře, častěji si prohlížejí profily ostatních, mají vyšší počet přátel v seznamu</a:t>
            </a:r>
          </a:p>
          <a:p>
            <a:pPr lvl="2"/>
            <a:r>
              <a:rPr lang="cs-CZ" dirty="0"/>
              <a:t>Častěji mění </a:t>
            </a:r>
            <a:r>
              <a:rPr lang="cs-CZ" dirty="0" err="1"/>
              <a:t>profilovky</a:t>
            </a:r>
            <a:r>
              <a:rPr lang="cs-CZ" dirty="0"/>
              <a:t> a častěji </a:t>
            </a:r>
            <a:r>
              <a:rPr lang="cs-CZ" dirty="0" err="1"/>
              <a:t>postují</a:t>
            </a:r>
            <a:r>
              <a:rPr lang="cs-CZ" dirty="0"/>
              <a:t> fotky s dalšími lidmi</a:t>
            </a:r>
          </a:p>
          <a:p>
            <a:pPr lvl="1"/>
            <a:r>
              <a:rPr lang="cs-CZ" b="1" dirty="0" err="1"/>
              <a:t>Neuroticism</a:t>
            </a:r>
            <a:r>
              <a:rPr lang="cs-CZ" dirty="0"/>
              <a:t>: úzkostnost, náladovost, emoční nestabilita</a:t>
            </a:r>
          </a:p>
          <a:p>
            <a:pPr lvl="2"/>
            <a:r>
              <a:rPr lang="cs-CZ" dirty="0"/>
              <a:t>Mívají velké rozdíly v aktuálním a ideálním já</a:t>
            </a:r>
          </a:p>
          <a:p>
            <a:pPr lvl="2"/>
            <a:r>
              <a:rPr lang="cs-CZ" dirty="0"/>
              <a:t>Častěji blogují a </a:t>
            </a:r>
            <a:r>
              <a:rPr lang="cs-CZ" dirty="0" err="1"/>
              <a:t>postují</a:t>
            </a:r>
            <a:r>
              <a:rPr lang="cs-CZ" dirty="0"/>
              <a:t> na svou zeď</a:t>
            </a:r>
          </a:p>
          <a:p>
            <a:pPr lvl="2"/>
            <a:r>
              <a:rPr lang="cs-CZ" dirty="0"/>
              <a:t>(v mnoha studiích ale </a:t>
            </a:r>
            <a:r>
              <a:rPr lang="cs-CZ" dirty="0" err="1"/>
              <a:t>ns</a:t>
            </a:r>
            <a:r>
              <a:rPr lang="cs-CZ" dirty="0"/>
              <a:t>. vztahy)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872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 </a:t>
            </a:r>
            <a:r>
              <a:rPr lang="cs-CZ" dirty="0" err="1"/>
              <a:t>zero</a:t>
            </a:r>
            <a:r>
              <a:rPr lang="cs-CZ" dirty="0"/>
              <a:t> </a:t>
            </a:r>
            <a:r>
              <a:rPr lang="cs-CZ" dirty="0" err="1" smtClean="0"/>
              <a:t>acquaintance</a:t>
            </a:r>
            <a:r>
              <a:rPr lang="cs-CZ" dirty="0" smtClean="0"/>
              <a:t>“ – pozorovatelé jsou lidé, kteří neznají hodnocenou osobu</a:t>
            </a:r>
          </a:p>
          <a:p>
            <a:pPr lvl="1"/>
            <a:r>
              <a:rPr lang="cs-CZ" dirty="0" smtClean="0"/>
              <a:t>Nejčastější případ</a:t>
            </a:r>
          </a:p>
          <a:p>
            <a:endParaRPr lang="cs-CZ" dirty="0"/>
          </a:p>
          <a:p>
            <a:r>
              <a:rPr lang="cs-CZ" dirty="0" smtClean="0"/>
              <a:t>V různých výzkumech různá úroveň shody mezi pozorovateli a hodnocenými:</a:t>
            </a:r>
          </a:p>
          <a:p>
            <a:pPr lvl="1"/>
            <a:r>
              <a:rPr lang="cs-CZ" dirty="0" smtClean="0"/>
              <a:t>Extraverze: typicky největší shoda</a:t>
            </a:r>
          </a:p>
          <a:p>
            <a:pPr lvl="1"/>
            <a:r>
              <a:rPr lang="cs-CZ" dirty="0" smtClean="0"/>
              <a:t>Otevřenost: </a:t>
            </a:r>
          </a:p>
          <a:p>
            <a:pPr lvl="1"/>
            <a:r>
              <a:rPr lang="cs-CZ" dirty="0" err="1" smtClean="0"/>
              <a:t>Neuroticismus</a:t>
            </a:r>
            <a:r>
              <a:rPr lang="cs-CZ" dirty="0" smtClean="0"/>
              <a:t>: nejobtížnější rozpoznat</a:t>
            </a:r>
          </a:p>
          <a:p>
            <a:r>
              <a:rPr lang="cs-CZ" dirty="0" err="1" smtClean="0"/>
              <a:t>Back</a:t>
            </a:r>
            <a:r>
              <a:rPr lang="cs-CZ" dirty="0" smtClean="0"/>
              <a:t> et al. (2010), </a:t>
            </a:r>
            <a:r>
              <a:rPr lang="cs-CZ" dirty="0" err="1" smtClean="0"/>
              <a:t>Gosling</a:t>
            </a:r>
            <a:r>
              <a:rPr lang="cs-CZ" dirty="0" smtClean="0"/>
              <a:t> et al. (2011</a:t>
            </a:r>
            <a:r>
              <a:rPr lang="cs-CZ" dirty="0"/>
              <a:t>), </a:t>
            </a:r>
            <a:r>
              <a:rPr lang="cs-CZ" dirty="0" err="1"/>
              <a:t>Mehdizadeh</a:t>
            </a:r>
            <a:r>
              <a:rPr lang="cs-CZ" dirty="0"/>
              <a:t> (2010)</a:t>
            </a:r>
          </a:p>
          <a:p>
            <a:r>
              <a:rPr lang="cs-CZ" dirty="0" smtClean="0"/>
              <a:t>Vodítka: vhodné u extraverze, u </a:t>
            </a:r>
            <a:r>
              <a:rPr lang="cs-CZ" dirty="0"/>
              <a:t>otevřenosti pozorovatelé hodnotili na základě vodítek, která nebyla reálně pro tuto vlastnost důležitá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78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hodnotí kamarádi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Marriott</a:t>
            </a:r>
            <a:r>
              <a:rPr lang="cs-CZ" dirty="0" smtClean="0"/>
              <a:t> </a:t>
            </a:r>
            <a:r>
              <a:rPr lang="en-US" dirty="0" smtClean="0"/>
              <a:t>&amp; Buchanan</a:t>
            </a:r>
            <a:r>
              <a:rPr lang="cs-CZ" dirty="0"/>
              <a:t> </a:t>
            </a:r>
            <a:r>
              <a:rPr lang="cs-CZ" dirty="0" smtClean="0"/>
              <a:t>(2014) – jejich pozorovatelé znali hodnocené -  a to buď </a:t>
            </a:r>
            <a:r>
              <a:rPr lang="cs-CZ" dirty="0" err="1" smtClean="0"/>
              <a:t>offline</a:t>
            </a:r>
            <a:r>
              <a:rPr lang="cs-CZ" dirty="0" smtClean="0"/>
              <a:t> anebo jenom online</a:t>
            </a:r>
          </a:p>
          <a:p>
            <a:pPr lvl="1"/>
            <a:r>
              <a:rPr lang="cs-CZ" dirty="0" smtClean="0"/>
              <a:t>Big </a:t>
            </a:r>
            <a:r>
              <a:rPr lang="cs-CZ" dirty="0" err="1" smtClean="0"/>
              <a:t>five</a:t>
            </a:r>
            <a:endParaRPr lang="cs-CZ" dirty="0" smtClean="0"/>
          </a:p>
          <a:p>
            <a:pPr lvl="1"/>
            <a:r>
              <a:rPr lang="cs-CZ" dirty="0" smtClean="0"/>
              <a:t>Online kamarádi se s hodnocenými shodují v extraverzi, přívětivosti a svědomitosti</a:t>
            </a:r>
          </a:p>
          <a:p>
            <a:pPr lvl="1"/>
            <a:r>
              <a:rPr lang="cs-CZ" dirty="0" err="1" smtClean="0"/>
              <a:t>Offline</a:t>
            </a:r>
            <a:r>
              <a:rPr lang="cs-CZ" dirty="0" smtClean="0"/>
              <a:t> kamarádi navíc správně posoudili </a:t>
            </a:r>
            <a:r>
              <a:rPr lang="cs-CZ" dirty="0" err="1" smtClean="0"/>
              <a:t>neuroticismus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248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Twitter</a:t>
            </a:r>
            <a:r>
              <a:rPr lang="cs-CZ" dirty="0" smtClean="0"/>
              <a:t>: 140 znaků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Orehek</a:t>
            </a:r>
            <a:r>
              <a:rPr lang="cs-CZ" dirty="0" smtClean="0"/>
              <a:t> &amp; </a:t>
            </a:r>
            <a:r>
              <a:rPr lang="cs-CZ" dirty="0" err="1" smtClean="0"/>
              <a:t>Human</a:t>
            </a:r>
            <a:r>
              <a:rPr lang="cs-CZ" dirty="0" smtClean="0"/>
              <a:t> (2017): zaměřili se na </a:t>
            </a:r>
            <a:r>
              <a:rPr lang="cs-CZ" dirty="0" err="1" smtClean="0"/>
              <a:t>impulzitivitu</a:t>
            </a:r>
            <a:r>
              <a:rPr lang="cs-CZ" dirty="0" smtClean="0"/>
              <a:t>, </a:t>
            </a:r>
            <a:r>
              <a:rPr lang="cs-CZ" dirty="0" err="1" smtClean="0"/>
              <a:t>self-esteem</a:t>
            </a:r>
            <a:r>
              <a:rPr lang="cs-CZ" dirty="0" smtClean="0"/>
              <a:t> a </a:t>
            </a:r>
            <a:r>
              <a:rPr lang="cs-CZ" dirty="0" err="1" smtClean="0"/>
              <a:t>attachment</a:t>
            </a:r>
            <a:endParaRPr lang="cs-CZ" dirty="0" smtClean="0"/>
          </a:p>
          <a:p>
            <a:pPr lvl="1"/>
            <a:r>
              <a:rPr lang="cs-CZ" dirty="0" smtClean="0"/>
              <a:t>Pro I a SE se pozorovatelé shodli, </a:t>
            </a:r>
            <a:r>
              <a:rPr lang="cs-CZ" dirty="0" err="1" smtClean="0"/>
              <a:t>attachment</a:t>
            </a:r>
            <a:r>
              <a:rPr lang="cs-CZ" dirty="0" smtClean="0"/>
              <a:t> je komplexnější koncept a nedokázali správně ohodnotit</a:t>
            </a:r>
          </a:p>
          <a:p>
            <a:pPr lvl="1"/>
            <a:r>
              <a:rPr lang="cs-CZ" dirty="0" smtClean="0"/>
              <a:t>Ovšem: přesnost nižší než u jiných studií s Big </a:t>
            </a:r>
            <a:r>
              <a:rPr lang="cs-CZ" dirty="0" err="1" smtClean="0"/>
              <a:t>Five</a:t>
            </a:r>
            <a:endParaRPr lang="cs-CZ" dirty="0" smtClean="0"/>
          </a:p>
          <a:p>
            <a:pPr lvl="1"/>
            <a:r>
              <a:rPr lang="cs-CZ" dirty="0" smtClean="0"/>
              <a:t>Více slov predikovalo větší přesnost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90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„Falešné“ sebeprezentace na FB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Snáze </a:t>
            </a:r>
            <a:r>
              <a:rPr lang="cs-CZ" dirty="0" err="1"/>
              <a:t>misinterpretují</a:t>
            </a:r>
            <a:r>
              <a:rPr lang="cs-CZ" dirty="0"/>
              <a:t> ti, kteří mají vyšší kognitivní dovednosti, jsou mladší (</a:t>
            </a:r>
            <a:r>
              <a:rPr lang="cs-CZ" dirty="0" err="1"/>
              <a:t>uni</a:t>
            </a:r>
            <a:r>
              <a:rPr lang="cs-CZ" dirty="0"/>
              <a:t>. studenti), méně často používají FB (</a:t>
            </a:r>
            <a:r>
              <a:rPr lang="en-US" dirty="0"/>
              <a:t>Schroeder, &amp; Cavanaugh</a:t>
            </a:r>
            <a:r>
              <a:rPr lang="cs-CZ" dirty="0"/>
              <a:t>,</a:t>
            </a:r>
            <a:r>
              <a:rPr lang="en-US" dirty="0"/>
              <a:t> 2018</a:t>
            </a:r>
            <a:r>
              <a:rPr lang="cs-CZ" dirty="0"/>
              <a:t>)</a:t>
            </a:r>
          </a:p>
          <a:p>
            <a:r>
              <a:rPr lang="cs-CZ" dirty="0" err="1"/>
              <a:t>Wright</a:t>
            </a:r>
            <a:r>
              <a:rPr lang="cs-CZ" dirty="0"/>
              <a:t> et al (2018</a:t>
            </a:r>
            <a:r>
              <a:rPr lang="cs-CZ" dirty="0" smtClean="0"/>
              <a:t>): Dva </a:t>
            </a:r>
            <a:r>
              <a:rPr lang="cs-CZ" dirty="0"/>
              <a:t>faktory mis-reprezentace</a:t>
            </a:r>
          </a:p>
          <a:p>
            <a:pPr lvl="1"/>
            <a:r>
              <a:rPr lang="cs-CZ" dirty="0"/>
              <a:t>Lhaní (o věku, o vztahu, práci, statusy o aktivitách, které ve skutečnosti nedělali apod.)</a:t>
            </a:r>
          </a:p>
          <a:p>
            <a:pPr lvl="1"/>
            <a:r>
              <a:rPr lang="cs-CZ" dirty="0"/>
              <a:t>„falešné“ </a:t>
            </a:r>
            <a:r>
              <a:rPr lang="cs-CZ" dirty="0" err="1"/>
              <a:t>lajkování</a:t>
            </a:r>
            <a:r>
              <a:rPr lang="cs-CZ" dirty="0"/>
              <a:t> (</a:t>
            </a:r>
            <a:r>
              <a:rPr lang="cs-CZ" dirty="0" err="1"/>
              <a:t>like</a:t>
            </a:r>
            <a:r>
              <a:rPr lang="cs-CZ" dirty="0"/>
              <a:t> videu, které neviděli; 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něeho</a:t>
            </a:r>
            <a:r>
              <a:rPr lang="cs-CZ" dirty="0"/>
              <a:t>, o co se ve skutečnosti nezajímají;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satusů</a:t>
            </a:r>
            <a:r>
              <a:rPr lang="cs-CZ" dirty="0"/>
              <a:t> kamarádů, se kterými nesouhlasí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Celkově: častější falešné lajky než lhaní. </a:t>
            </a:r>
          </a:p>
          <a:p>
            <a:r>
              <a:rPr lang="cs-CZ" dirty="0" smtClean="0"/>
              <a:t>Prediktory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Lhaní: </a:t>
            </a:r>
            <a:r>
              <a:rPr lang="cs-CZ" dirty="0" err="1"/>
              <a:t>sig</a:t>
            </a:r>
            <a:r>
              <a:rPr lang="cs-CZ" dirty="0"/>
              <a:t> </a:t>
            </a:r>
            <a:r>
              <a:rPr lang="cs-CZ" dirty="0" smtClean="0"/>
              <a:t>prediktor </a:t>
            </a:r>
            <a:r>
              <a:rPr lang="cs-CZ" dirty="0"/>
              <a:t>pouze morální normy (zda považují lhaní na FB za ok)</a:t>
            </a:r>
          </a:p>
          <a:p>
            <a:pPr lvl="1"/>
            <a:r>
              <a:rPr lang="cs-CZ" dirty="0" err="1"/>
              <a:t>Nesig</a:t>
            </a:r>
            <a:r>
              <a:rPr lang="cs-CZ" dirty="0"/>
              <a:t>: gender, věk, </a:t>
            </a:r>
            <a:r>
              <a:rPr lang="cs-CZ" dirty="0" err="1"/>
              <a:t>self-esteem</a:t>
            </a:r>
            <a:r>
              <a:rPr lang="cs-CZ" dirty="0"/>
              <a:t>…</a:t>
            </a:r>
          </a:p>
          <a:p>
            <a:r>
              <a:rPr lang="cs-CZ" dirty="0"/>
              <a:t>Falešné </a:t>
            </a:r>
            <a:r>
              <a:rPr lang="cs-CZ" dirty="0" err="1"/>
              <a:t>lajkování</a:t>
            </a:r>
            <a:r>
              <a:rPr lang="cs-CZ" dirty="0"/>
              <a:t>: </a:t>
            </a:r>
            <a:r>
              <a:rPr lang="en-US" dirty="0"/>
              <a:t>age, self-esteem, moral norms, and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norms</a:t>
            </a:r>
            <a:r>
              <a:rPr lang="cs-CZ" dirty="0"/>
              <a:t> (</a:t>
            </a:r>
            <a:r>
              <a:rPr lang="cs-CZ" dirty="0" err="1"/>
              <a:t>nesig</a:t>
            </a:r>
            <a:r>
              <a:rPr lang="cs-CZ" dirty="0"/>
              <a:t> gender</a:t>
            </a:r>
            <a:r>
              <a:rPr lang="cs-CZ" dirty="0" smtClean="0"/>
              <a:t>)</a:t>
            </a:r>
          </a:p>
          <a:p>
            <a:r>
              <a:rPr lang="cs-CZ" dirty="0"/>
              <a:t>Negativní dopady: Lhaní: úzkostnost; Falešné </a:t>
            </a:r>
            <a:r>
              <a:rPr lang="cs-CZ" dirty="0" err="1"/>
              <a:t>lajkování</a:t>
            </a:r>
            <a:r>
              <a:rPr lang="cs-CZ" dirty="0"/>
              <a:t>: stres, úzkostnost, deprese </a:t>
            </a:r>
          </a:p>
          <a:p>
            <a:pPr lvl="1"/>
            <a:r>
              <a:rPr lang="cs-CZ" dirty="0" smtClean="0"/>
              <a:t>ale </a:t>
            </a:r>
            <a:r>
              <a:rPr lang="cs-CZ" dirty="0"/>
              <a:t>průřezová </a:t>
            </a:r>
            <a:r>
              <a:rPr lang="cs-CZ" dirty="0" smtClean="0"/>
              <a:t>data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987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Dark</a:t>
            </a:r>
            <a:r>
              <a:rPr lang="cs-CZ" dirty="0"/>
              <a:t> </a:t>
            </a:r>
            <a:r>
              <a:rPr lang="cs-CZ" dirty="0" err="1"/>
              <a:t>triad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Subklinická </a:t>
            </a:r>
            <a:r>
              <a:rPr lang="cs-CZ" dirty="0"/>
              <a:t>úroveň machiavelismu, narcismu a psychopatie (</a:t>
            </a:r>
            <a:r>
              <a:rPr lang="cs-CZ" dirty="0" err="1"/>
              <a:t>antisociánlí</a:t>
            </a:r>
            <a:r>
              <a:rPr lang="cs-CZ" dirty="0"/>
              <a:t> </a:t>
            </a:r>
            <a:r>
              <a:rPr lang="cs-CZ" dirty="0" err="1"/>
              <a:t>osobnosstní</a:t>
            </a:r>
            <a:r>
              <a:rPr lang="cs-CZ" dirty="0"/>
              <a:t> rysy) </a:t>
            </a:r>
          </a:p>
          <a:p>
            <a:pPr lvl="1"/>
            <a:r>
              <a:rPr lang="cs-CZ" dirty="0"/>
              <a:t>Machiavelismus: strategičnost, cyničnost, zaměření na vlastní cíle a potřeby bez ohledu na ostatní nebo morální hodnoty, často manipulující</a:t>
            </a:r>
          </a:p>
          <a:p>
            <a:pPr lvl="1"/>
            <a:r>
              <a:rPr lang="cs-CZ" dirty="0"/>
              <a:t>Narcismus: egocentrismus, grandiozita, pocit oprávněnosti, často se vnímají jako chytřejší, atraktivnější a lepší než ostatní, zároveň ale značná citlivost a nejistota</a:t>
            </a:r>
          </a:p>
          <a:p>
            <a:pPr lvl="1"/>
            <a:r>
              <a:rPr lang="cs-CZ" dirty="0"/>
              <a:t>Psychopatie: nedostatek empatie, častá </a:t>
            </a:r>
            <a:r>
              <a:rPr lang="cs-CZ" dirty="0" err="1"/>
              <a:t>impulzitita</a:t>
            </a:r>
            <a:r>
              <a:rPr lang="cs-CZ" dirty="0"/>
              <a:t> a hledání vzrušujících zážitků bez ohledu na ostatní, nedostatek sebekontroly</a:t>
            </a:r>
          </a:p>
          <a:p>
            <a:pPr lvl="1"/>
            <a:r>
              <a:rPr lang="cs-CZ" dirty="0"/>
              <a:t>Všechny tři pak: sklony k podvodům, </a:t>
            </a:r>
            <a:r>
              <a:rPr lang="cs-CZ" dirty="0" err="1"/>
              <a:t>self-promotion</a:t>
            </a:r>
            <a:r>
              <a:rPr lang="cs-CZ" dirty="0"/>
              <a:t>, chlad, nepřívětivost, využívání ostatních, agresivita</a:t>
            </a:r>
          </a:p>
          <a:p>
            <a:r>
              <a:rPr lang="cs-CZ" dirty="0"/>
              <a:t>(někdy </a:t>
            </a:r>
            <a:r>
              <a:rPr lang="cs-CZ" dirty="0" err="1"/>
              <a:t>dark</a:t>
            </a:r>
            <a:r>
              <a:rPr lang="cs-CZ" dirty="0"/>
              <a:t> </a:t>
            </a:r>
            <a:r>
              <a:rPr lang="cs-CZ" dirty="0" err="1"/>
              <a:t>tetrad</a:t>
            </a:r>
            <a:r>
              <a:rPr lang="cs-CZ" dirty="0"/>
              <a:t> = navíc sadismus)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8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sebeprezentace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Irving</a:t>
            </a:r>
            <a:r>
              <a:rPr lang="cs-CZ" dirty="0" smtClean="0"/>
              <a:t> </a:t>
            </a:r>
            <a:r>
              <a:rPr lang="cs-CZ" dirty="0" err="1" smtClean="0"/>
              <a:t>Goffman</a:t>
            </a:r>
            <a:r>
              <a:rPr lang="cs-CZ" dirty="0" smtClean="0"/>
              <a:t> (1959): teorie sebeprezentace </a:t>
            </a:r>
          </a:p>
          <a:p>
            <a:pPr lvl="1"/>
            <a:r>
              <a:rPr lang="cs-CZ" dirty="0" smtClean="0"/>
              <a:t>Metafora </a:t>
            </a:r>
            <a:r>
              <a:rPr lang="cs-CZ" dirty="0"/>
              <a:t>světa jako divadla, v němž lidé hrají svůj život v interakci s a v reakci na své okolí</a:t>
            </a:r>
          </a:p>
          <a:p>
            <a:pPr lvl="1"/>
            <a:r>
              <a:rPr lang="cs-CZ" dirty="0" err="1"/>
              <a:t>Stage</a:t>
            </a:r>
            <a:r>
              <a:rPr lang="cs-CZ" dirty="0"/>
              <a:t> a </a:t>
            </a:r>
            <a:r>
              <a:rPr lang="cs-CZ" dirty="0" err="1" smtClean="0"/>
              <a:t>bakstage</a:t>
            </a:r>
            <a:endParaRPr lang="cs-CZ" dirty="0" smtClean="0"/>
          </a:p>
          <a:p>
            <a:r>
              <a:rPr lang="cs-CZ" dirty="0" smtClean="0"/>
              <a:t>Kdy dochází k sebeprezentaci: kdykoliv utváříme dojem o sobě vůči ostatním lidem (takřka neustále); sebeprezentace je jakékoliv chování, které je zaměřené na vytvoření, upravování nebo udržování dojmů</a:t>
            </a:r>
          </a:p>
          <a:p>
            <a:pPr lvl="1"/>
            <a:r>
              <a:rPr lang="cs-CZ" dirty="0" err="1" smtClean="0"/>
              <a:t>Impression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Goffman</a:t>
            </a:r>
            <a:r>
              <a:rPr lang="cs-CZ" dirty="0" smtClean="0"/>
              <a:t> online</a:t>
            </a:r>
            <a:r>
              <a:rPr lang="cs-CZ" dirty="0"/>
              <a:t>: jevištěm může být jakýkoliv kyberprostor (FB profil, seznamka, diskuze, online hra…)</a:t>
            </a:r>
          </a:p>
          <a:p>
            <a:r>
              <a:rPr lang="cs-CZ" dirty="0" smtClean="0"/>
              <a:t>Publikum může být reálné nebo představované – online je prostor pro „</a:t>
            </a:r>
            <a:r>
              <a:rPr lang="cs-CZ" dirty="0" err="1" smtClean="0"/>
              <a:t>imagined</a:t>
            </a:r>
            <a:r>
              <a:rPr lang="cs-CZ" dirty="0" smtClean="0"/>
              <a:t> </a:t>
            </a:r>
            <a:r>
              <a:rPr lang="cs-CZ" dirty="0" err="1" smtClean="0"/>
              <a:t>audiences</a:t>
            </a:r>
            <a:r>
              <a:rPr lang="cs-CZ" dirty="0" smtClean="0"/>
              <a:t>“ mnohem větší než </a:t>
            </a:r>
            <a:r>
              <a:rPr lang="cs-CZ" dirty="0" err="1" smtClean="0"/>
              <a:t>offline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95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Selfies</a:t>
            </a:r>
            <a:r>
              <a:rPr lang="cs-CZ" dirty="0" smtClean="0"/>
              <a:t> a </a:t>
            </a:r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triad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Selfie</a:t>
            </a:r>
            <a:r>
              <a:rPr lang="cs-CZ" dirty="0" smtClean="0"/>
              <a:t> </a:t>
            </a:r>
            <a:r>
              <a:rPr lang="cs-CZ" dirty="0" err="1"/>
              <a:t>posting</a:t>
            </a:r>
            <a:r>
              <a:rPr lang="cs-CZ" dirty="0"/>
              <a:t> a </a:t>
            </a:r>
            <a:r>
              <a:rPr lang="cs-CZ" dirty="0" smtClean="0"/>
              <a:t>narcismus (</a:t>
            </a:r>
            <a:r>
              <a:rPr lang="cs-CZ" dirty="0" err="1"/>
              <a:t>Sorokowski</a:t>
            </a:r>
            <a:r>
              <a:rPr lang="cs-CZ" dirty="0"/>
              <a:t> </a:t>
            </a:r>
            <a:r>
              <a:rPr lang="cs-CZ" dirty="0" smtClean="0"/>
              <a:t>et al., 2015):</a:t>
            </a:r>
            <a:endParaRPr lang="cs-CZ" dirty="0"/>
          </a:p>
          <a:p>
            <a:pPr lvl="1"/>
            <a:r>
              <a:rPr lang="cs-CZ" dirty="0"/>
              <a:t>Ženy </a:t>
            </a:r>
            <a:r>
              <a:rPr lang="cs-CZ" dirty="0" err="1"/>
              <a:t>postují</a:t>
            </a:r>
            <a:r>
              <a:rPr lang="cs-CZ" dirty="0"/>
              <a:t> </a:t>
            </a:r>
            <a:r>
              <a:rPr lang="cs-CZ" dirty="0" err="1"/>
              <a:t>selfie</a:t>
            </a:r>
            <a:r>
              <a:rPr lang="cs-CZ" dirty="0"/>
              <a:t> napříč kategoriemi častěji než muži (vlastní </a:t>
            </a:r>
            <a:r>
              <a:rPr lang="cs-CZ" dirty="0" err="1"/>
              <a:t>selfie</a:t>
            </a:r>
            <a:r>
              <a:rPr lang="cs-CZ" dirty="0"/>
              <a:t>, </a:t>
            </a:r>
            <a:r>
              <a:rPr lang="cs-CZ" dirty="0" err="1"/>
              <a:t>selfie</a:t>
            </a:r>
            <a:r>
              <a:rPr lang="cs-CZ" dirty="0"/>
              <a:t> s partnerem, skupinové </a:t>
            </a:r>
            <a:r>
              <a:rPr lang="cs-CZ" dirty="0" err="1"/>
              <a:t>selfie</a:t>
            </a:r>
            <a:r>
              <a:rPr lang="cs-CZ" dirty="0"/>
              <a:t>) – ale u žen </a:t>
            </a:r>
            <a:r>
              <a:rPr lang="cs-CZ" dirty="0" err="1"/>
              <a:t>enní</a:t>
            </a:r>
            <a:r>
              <a:rPr lang="cs-CZ" dirty="0"/>
              <a:t> vztah s narcismem</a:t>
            </a:r>
          </a:p>
          <a:p>
            <a:pPr lvl="1"/>
            <a:r>
              <a:rPr lang="cs-CZ" dirty="0"/>
              <a:t>U mužů vyšší narcismus predikuje frekvenci všech typů </a:t>
            </a:r>
            <a:r>
              <a:rPr lang="cs-CZ" dirty="0" err="1"/>
              <a:t>selfies</a:t>
            </a:r>
            <a:endParaRPr lang="cs-CZ" dirty="0"/>
          </a:p>
          <a:p>
            <a:r>
              <a:rPr lang="en-US" dirty="0"/>
              <a:t>McCain</a:t>
            </a:r>
            <a:r>
              <a:rPr lang="cs-CZ" dirty="0"/>
              <a:t> et al. </a:t>
            </a:r>
            <a:r>
              <a:rPr lang="en-US" dirty="0"/>
              <a:t>(2016</a:t>
            </a:r>
            <a:r>
              <a:rPr lang="en-US" dirty="0" smtClean="0"/>
              <a:t>)</a:t>
            </a:r>
            <a:r>
              <a:rPr lang="cs-CZ" dirty="0" smtClean="0"/>
              <a:t>: </a:t>
            </a:r>
            <a:r>
              <a:rPr lang="cs-CZ" dirty="0" smtClean="0">
                <a:sym typeface="Wingdings" panose="05000000000000000000" pitchFamily="2" charset="2"/>
              </a:rPr>
              <a:t>Různé </a:t>
            </a:r>
            <a:r>
              <a:rPr lang="cs-CZ" dirty="0" err="1">
                <a:sym typeface="Wingdings" panose="05000000000000000000" pitchFamily="2" charset="2"/>
              </a:rPr>
              <a:t>selfies</a:t>
            </a:r>
            <a:r>
              <a:rPr lang="cs-CZ" dirty="0">
                <a:sym typeface="Wingdings" panose="05000000000000000000" pitchFamily="2" charset="2"/>
              </a:rPr>
              <a:t> kontexty: </a:t>
            </a:r>
            <a:r>
              <a:rPr lang="cs-CZ" dirty="0" err="1">
                <a:sym typeface="Wingdings" panose="05000000000000000000" pitchFamily="2" charset="2"/>
              </a:rPr>
              <a:t>social</a:t>
            </a:r>
            <a:r>
              <a:rPr lang="cs-CZ" dirty="0">
                <a:sym typeface="Wingdings" panose="05000000000000000000" pitchFamily="2" charset="2"/>
              </a:rPr>
              <a:t> (návštěva u někoho, party, víkendové akce), </a:t>
            </a:r>
            <a:r>
              <a:rPr lang="cs-CZ" dirty="0" err="1">
                <a:sym typeface="Wingdings" panose="05000000000000000000" pitchFamily="2" charset="2"/>
              </a:rPr>
              <a:t>workday</a:t>
            </a:r>
            <a:r>
              <a:rPr lang="cs-CZ" dirty="0">
                <a:sym typeface="Wingdings" panose="05000000000000000000" pitchFamily="2" charset="2"/>
              </a:rPr>
              <a:t> (v práci, během hodiny,..), </a:t>
            </a:r>
            <a:r>
              <a:rPr lang="cs-CZ" dirty="0" err="1">
                <a:sym typeface="Wingdings" panose="05000000000000000000" pitchFamily="2" charset="2"/>
              </a:rPr>
              <a:t>freetime</a:t>
            </a:r>
            <a:r>
              <a:rPr lang="cs-CZ" dirty="0">
                <a:sym typeface="Wingdings" panose="05000000000000000000" pitchFamily="2" charset="2"/>
              </a:rPr>
              <a:t> (doma, během víkendu, během volného odpoledne)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Workday</a:t>
            </a:r>
            <a:r>
              <a:rPr lang="cs-CZ" dirty="0">
                <a:sym typeface="Wingdings" panose="05000000000000000000" pitchFamily="2" charset="2"/>
              </a:rPr>
              <a:t>: vztah s machiavelismem, narcismem, psychopatií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Social</a:t>
            </a:r>
            <a:r>
              <a:rPr lang="cs-CZ" dirty="0">
                <a:sym typeface="Wingdings" panose="05000000000000000000" pitchFamily="2" charset="2"/>
              </a:rPr>
              <a:t>: vztah s narcismem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Freetime</a:t>
            </a:r>
            <a:r>
              <a:rPr lang="cs-CZ" dirty="0">
                <a:sym typeface="Wingdings" panose="05000000000000000000" pitchFamily="2" charset="2"/>
              </a:rPr>
              <a:t>: s narcismem</a:t>
            </a:r>
          </a:p>
          <a:p>
            <a:r>
              <a:rPr lang="cs-CZ" dirty="0">
                <a:sym typeface="Wingdings" panose="05000000000000000000" pitchFamily="2" charset="2"/>
              </a:rPr>
              <a:t>Emoce během </a:t>
            </a:r>
            <a:r>
              <a:rPr lang="cs-CZ" dirty="0" err="1">
                <a:sym typeface="Wingdings" panose="05000000000000000000" pitchFamily="2" charset="2"/>
              </a:rPr>
              <a:t>selfie-taking</a:t>
            </a:r>
            <a:r>
              <a:rPr lang="cs-CZ" dirty="0">
                <a:sym typeface="Wingdings" panose="05000000000000000000" pitchFamily="2" charset="2"/>
              </a:rPr>
              <a:t> (</a:t>
            </a:r>
            <a:r>
              <a:rPr lang="cs-CZ" dirty="0" err="1">
                <a:sym typeface="Wingdings" panose="05000000000000000000" pitchFamily="2" charset="2"/>
              </a:rPr>
              <a:t>postování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likes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comments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diskiles</a:t>
            </a:r>
            <a:r>
              <a:rPr lang="cs-CZ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Pozitivní emoce spojeny s narcismem (s výjimkou </a:t>
            </a:r>
            <a:r>
              <a:rPr lang="cs-CZ" dirty="0" err="1">
                <a:sym typeface="Wingdings" panose="05000000000000000000" pitchFamily="2" charset="2"/>
              </a:rPr>
              <a:t>dislike</a:t>
            </a:r>
            <a:r>
              <a:rPr lang="cs-CZ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Negativní emoce s psychopatií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955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Selfies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Krämer</a:t>
            </a:r>
            <a:r>
              <a:rPr lang="cs-CZ" dirty="0" smtClean="0"/>
              <a:t> et al. (2017) </a:t>
            </a:r>
          </a:p>
          <a:p>
            <a:pPr lvl="1"/>
            <a:r>
              <a:rPr lang="cs-CZ" dirty="0"/>
              <a:t>Hodnocení </a:t>
            </a:r>
            <a:r>
              <a:rPr lang="cs-CZ" dirty="0" err="1"/>
              <a:t>selfies</a:t>
            </a:r>
            <a:r>
              <a:rPr lang="cs-CZ" dirty="0"/>
              <a:t> ostatními je více negativní než hodnocení fotek focených jinými lidmi (falešné profily se stejnými lidmi na </a:t>
            </a:r>
            <a:r>
              <a:rPr lang="cs-CZ" dirty="0" err="1"/>
              <a:t>selfie</a:t>
            </a:r>
            <a:r>
              <a:rPr lang="cs-CZ" dirty="0"/>
              <a:t> i druhé fotce)</a:t>
            </a:r>
          </a:p>
          <a:p>
            <a:pPr lvl="1"/>
            <a:r>
              <a:rPr lang="cs-CZ" dirty="0" err="1"/>
              <a:t>Selfíčkáři</a:t>
            </a:r>
            <a:r>
              <a:rPr lang="cs-CZ" dirty="0"/>
              <a:t> byli hodnocení jako méně důvěryhodní, méně sociálně atraktivní, více narcistní, extrovertní, méně otevření novým zkušenostem</a:t>
            </a:r>
          </a:p>
          <a:p>
            <a:pPr lvl="1"/>
            <a:r>
              <a:rPr lang="cs-CZ" dirty="0"/>
              <a:t>Muži </a:t>
            </a:r>
            <a:r>
              <a:rPr lang="cs-CZ" dirty="0" err="1"/>
              <a:t>selfíčkáři</a:t>
            </a:r>
            <a:r>
              <a:rPr lang="cs-CZ" dirty="0"/>
              <a:t> byli hodnoceni jako více narcističtí a méně důvěryhodní než ženy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798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vypadají </a:t>
            </a:r>
            <a:r>
              <a:rPr lang="cs-CZ" dirty="0" err="1" smtClean="0"/>
              <a:t>selfies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triad</a:t>
            </a:r>
            <a:r>
              <a:rPr lang="cs-CZ" dirty="0" smtClean="0"/>
              <a:t>: </a:t>
            </a:r>
            <a:r>
              <a:rPr lang="cs-CZ" dirty="0" err="1" smtClean="0"/>
              <a:t>prvsky</a:t>
            </a:r>
            <a:r>
              <a:rPr lang="cs-CZ" dirty="0" smtClean="0"/>
              <a:t> v </a:t>
            </a:r>
            <a:r>
              <a:rPr lang="cs-CZ" dirty="0" err="1" smtClean="0"/>
              <a:t>selfies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pozitivní korelace: </a:t>
            </a:r>
            <a:r>
              <a:rPr lang="cs-CZ" dirty="0" err="1" smtClean="0"/>
              <a:t>fashionable</a:t>
            </a:r>
            <a:r>
              <a:rPr lang="cs-CZ" dirty="0" smtClean="0"/>
              <a:t>, sexy, </a:t>
            </a:r>
            <a:r>
              <a:rPr lang="cs-CZ" dirty="0" err="1" smtClean="0"/>
              <a:t>ducklips</a:t>
            </a:r>
            <a:r>
              <a:rPr lang="cs-CZ" dirty="0" smtClean="0"/>
              <a:t>, </a:t>
            </a:r>
            <a:r>
              <a:rPr lang="cs-CZ" dirty="0" err="1" smtClean="0"/>
              <a:t>makeup</a:t>
            </a:r>
            <a:endParaRPr lang="cs-CZ" dirty="0" smtClean="0"/>
          </a:p>
          <a:p>
            <a:pPr lvl="1"/>
            <a:r>
              <a:rPr lang="cs-CZ" dirty="0" smtClean="0"/>
              <a:t>Negativní korelace: </a:t>
            </a:r>
            <a:r>
              <a:rPr lang="cs-CZ" dirty="0" err="1" smtClean="0"/>
              <a:t>appearing</a:t>
            </a:r>
            <a:r>
              <a:rPr lang="cs-CZ" dirty="0" smtClean="0"/>
              <a:t> </a:t>
            </a:r>
            <a:r>
              <a:rPr lang="cs-CZ" dirty="0" err="1" smtClean="0"/>
              <a:t>cheerful</a:t>
            </a:r>
            <a:r>
              <a:rPr lang="cs-CZ" dirty="0" smtClean="0"/>
              <a:t>, </a:t>
            </a:r>
            <a:r>
              <a:rPr lang="cs-CZ" dirty="0" err="1" smtClean="0"/>
              <a:t>smiling</a:t>
            </a:r>
            <a:endParaRPr lang="cs-CZ" dirty="0" smtClean="0"/>
          </a:p>
          <a:p>
            <a:r>
              <a:rPr lang="cs-CZ" dirty="0" err="1" smtClean="0"/>
              <a:t>Self-esteem</a:t>
            </a:r>
            <a:r>
              <a:rPr lang="cs-CZ" dirty="0" smtClean="0"/>
              <a:t>: vyšší </a:t>
            </a:r>
            <a:r>
              <a:rPr lang="cs-CZ" dirty="0" err="1" smtClean="0"/>
              <a:t>self-esteem</a:t>
            </a:r>
            <a:r>
              <a:rPr lang="cs-CZ" dirty="0" smtClean="0"/>
              <a:t> víc </a:t>
            </a:r>
            <a:r>
              <a:rPr lang="cs-CZ" dirty="0" err="1" smtClean="0"/>
              <a:t>cheerful</a:t>
            </a:r>
            <a:r>
              <a:rPr lang="cs-CZ" dirty="0" smtClean="0"/>
              <a:t> a </a:t>
            </a:r>
            <a:r>
              <a:rPr lang="cs-CZ" dirty="0" err="1" smtClean="0"/>
              <a:t>smiling</a:t>
            </a:r>
            <a:r>
              <a:rPr lang="cs-CZ" dirty="0" smtClean="0"/>
              <a:t> a méně sexy</a:t>
            </a:r>
          </a:p>
          <a:p>
            <a:r>
              <a:rPr lang="cs-CZ" dirty="0" smtClean="0"/>
              <a:t>Rozpoznané osobnostní charakteristiky (ale neptali se na všechny):</a:t>
            </a:r>
          </a:p>
          <a:p>
            <a:pPr lvl="1"/>
            <a:r>
              <a:rPr lang="cs-CZ" dirty="0" smtClean="0"/>
              <a:t>Narcismus (středně silný rozpoznání)– ten byl dále spojován s vnímaným vyšším </a:t>
            </a:r>
            <a:r>
              <a:rPr lang="cs-CZ" dirty="0" err="1" smtClean="0"/>
              <a:t>self-esteemem</a:t>
            </a:r>
            <a:r>
              <a:rPr lang="cs-CZ" dirty="0" smtClean="0"/>
              <a:t> a atraktivitou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1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Selfies</a:t>
            </a:r>
            <a:r>
              <a:rPr lang="cs-CZ" dirty="0" smtClean="0"/>
              <a:t> a big </a:t>
            </a:r>
            <a:r>
              <a:rPr lang="cs-CZ" dirty="0" err="1" smtClean="0"/>
              <a:t>five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53840"/>
          </a:xfrm>
        </p:spPr>
        <p:txBody>
          <a:bodyPr>
            <a:normAutofit/>
          </a:bodyPr>
          <a:lstStyle/>
          <a:p>
            <a:r>
              <a:rPr lang="cs-CZ" dirty="0" err="1"/>
              <a:t>Qiu</a:t>
            </a:r>
            <a:r>
              <a:rPr lang="cs-CZ" dirty="0"/>
              <a:t> et al </a:t>
            </a:r>
            <a:r>
              <a:rPr lang="cs-CZ" dirty="0" smtClean="0"/>
              <a:t>2015</a:t>
            </a:r>
          </a:p>
          <a:p>
            <a:r>
              <a:rPr lang="cs-CZ" dirty="0"/>
              <a:t>Participanti: Big </a:t>
            </a:r>
            <a:r>
              <a:rPr lang="cs-CZ" dirty="0" err="1"/>
              <a:t>five</a:t>
            </a:r>
            <a:r>
              <a:rPr lang="cs-CZ" dirty="0"/>
              <a:t>, používání </a:t>
            </a:r>
            <a:r>
              <a:rPr lang="cs-CZ" dirty="0" err="1"/>
              <a:t>Sina</a:t>
            </a:r>
            <a:r>
              <a:rPr lang="cs-CZ" dirty="0"/>
              <a:t> </a:t>
            </a:r>
            <a:r>
              <a:rPr lang="cs-CZ" dirty="0" err="1"/>
              <a:t>Weibo</a:t>
            </a:r>
            <a:r>
              <a:rPr lang="cs-CZ" dirty="0"/>
              <a:t> (</a:t>
            </a:r>
            <a:r>
              <a:rPr lang="cs-CZ" dirty="0" err="1"/>
              <a:t>mikroblog</a:t>
            </a:r>
            <a:r>
              <a:rPr lang="cs-CZ" dirty="0"/>
              <a:t> služba populární v Číně, obdoba </a:t>
            </a:r>
            <a:r>
              <a:rPr lang="cs-CZ" dirty="0" err="1"/>
              <a:t>Twitteru</a:t>
            </a:r>
            <a:r>
              <a:rPr lang="cs-CZ" dirty="0"/>
              <a:t>) </a:t>
            </a:r>
          </a:p>
          <a:p>
            <a:r>
              <a:rPr lang="cs-CZ" dirty="0" err="1"/>
              <a:t>Selfies</a:t>
            </a:r>
            <a:r>
              <a:rPr lang="cs-CZ" dirty="0"/>
              <a:t> z profilových obrázků – cca </a:t>
            </a:r>
            <a:r>
              <a:rPr lang="cs-CZ" dirty="0" smtClean="0"/>
              <a:t>polovina (</a:t>
            </a:r>
            <a:r>
              <a:rPr lang="cs-CZ" dirty="0" err="1" smtClean="0"/>
              <a:t>selfie</a:t>
            </a:r>
            <a:r>
              <a:rPr lang="cs-CZ" dirty="0" smtClean="0"/>
              <a:t>: častěji ženy, mladší)</a:t>
            </a:r>
            <a:endParaRPr lang="cs-CZ" dirty="0"/>
          </a:p>
          <a:p>
            <a:pPr lvl="1"/>
            <a:r>
              <a:rPr lang="cs-CZ" dirty="0" smtClean="0"/>
              <a:t>Hodnocená </a:t>
            </a:r>
            <a:r>
              <a:rPr lang="cs-CZ" dirty="0"/>
              <a:t>vodítka: </a:t>
            </a:r>
            <a:r>
              <a:rPr lang="cs-CZ" dirty="0" err="1"/>
              <a:t>duckface</a:t>
            </a:r>
            <a:r>
              <a:rPr lang="cs-CZ" dirty="0"/>
              <a:t>, </a:t>
            </a:r>
            <a:r>
              <a:rPr lang="cs-CZ" dirty="0" err="1"/>
              <a:t>pressed</a:t>
            </a:r>
            <a:r>
              <a:rPr lang="cs-CZ" dirty="0"/>
              <a:t> </a:t>
            </a:r>
            <a:r>
              <a:rPr lang="cs-CZ" dirty="0" err="1"/>
              <a:t>lips</a:t>
            </a:r>
            <a:r>
              <a:rPr lang="cs-CZ" dirty="0"/>
              <a:t>, pozitivní emoce, oční kontakt, výška foťáku (nad hlavou, ve stejné úrovni, pod), front face, viditelnost obličeje (celý, část), počet dalších lidí, viditelnost těla, lokalita (public, </a:t>
            </a:r>
            <a:r>
              <a:rPr lang="cs-CZ" dirty="0" err="1"/>
              <a:t>private</a:t>
            </a:r>
            <a:r>
              <a:rPr lang="cs-CZ" dirty="0"/>
              <a:t>), editovaná fotka + atraktivita </a:t>
            </a:r>
          </a:p>
          <a:p>
            <a:r>
              <a:rPr lang="cs-CZ" dirty="0"/>
              <a:t>Pozorovatelé se mezi sebou shodovali ve všech pěti rysech (nejvíc u E</a:t>
            </a:r>
          </a:p>
          <a:p>
            <a:r>
              <a:rPr lang="cs-CZ" dirty="0"/>
              <a:t>Shoda pozorovatelů s participanty pouze u </a:t>
            </a:r>
            <a:r>
              <a:rPr lang="cs-CZ" dirty="0" err="1"/>
              <a:t>openness</a:t>
            </a:r>
            <a:r>
              <a:rPr lang="cs-CZ" dirty="0"/>
              <a:t> a pouze u </a:t>
            </a:r>
            <a:r>
              <a:rPr lang="cs-CZ" dirty="0" err="1"/>
              <a:t>composite</a:t>
            </a:r>
            <a:r>
              <a:rPr lang="cs-CZ" dirty="0"/>
              <a:t> </a:t>
            </a:r>
            <a:r>
              <a:rPr lang="cs-CZ" dirty="0" err="1"/>
              <a:t>skoru</a:t>
            </a:r>
            <a:r>
              <a:rPr lang="cs-CZ" dirty="0"/>
              <a:t> napříč pozorovateli (ne u jednotlivých pozorovatelů separátně)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62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Validita vodítek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Extraverze nespojena s žádným vodítkem (možná protože </a:t>
            </a:r>
            <a:r>
              <a:rPr lang="cs-CZ" dirty="0" err="1" smtClean="0"/>
              <a:t>selfies</a:t>
            </a:r>
            <a:r>
              <a:rPr lang="cs-CZ" dirty="0" smtClean="0"/>
              <a:t> jsou obecně pozitivní a pozitivní emoce byly s E spojovány nejčastěji)</a:t>
            </a:r>
          </a:p>
          <a:p>
            <a:r>
              <a:rPr lang="cs-CZ" dirty="0" smtClean="0"/>
              <a:t>Přívětivost spojena s pozitivními emocemi a výškou foťáku pod hlavou</a:t>
            </a:r>
          </a:p>
          <a:p>
            <a:r>
              <a:rPr lang="cs-CZ" dirty="0" smtClean="0"/>
              <a:t>Svědomitost spojena negativně se </a:t>
            </a:r>
            <a:r>
              <a:rPr lang="cs-CZ" dirty="0" err="1" smtClean="0"/>
              <a:t>selfies</a:t>
            </a:r>
            <a:r>
              <a:rPr lang="cs-CZ" dirty="0" smtClean="0"/>
              <a:t> v soukromí (svědomití méně často odhalují 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location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Neuroticismus</a:t>
            </a:r>
            <a:r>
              <a:rPr lang="cs-CZ" dirty="0" smtClean="0"/>
              <a:t> – </a:t>
            </a:r>
            <a:r>
              <a:rPr lang="cs-CZ" dirty="0" err="1" smtClean="0"/>
              <a:t>duckface</a:t>
            </a:r>
            <a:endParaRPr lang="cs-CZ" dirty="0" smtClean="0"/>
          </a:p>
          <a:p>
            <a:r>
              <a:rPr lang="cs-CZ" dirty="0" err="1" smtClean="0"/>
              <a:t>Openness</a:t>
            </a:r>
            <a:r>
              <a:rPr lang="cs-CZ" dirty="0" smtClean="0"/>
              <a:t> – pozitivní emoce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04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vodítek při hodnocení pozorovatelů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Extraverze: </a:t>
            </a:r>
            <a:r>
              <a:rPr lang="cs-CZ" dirty="0" err="1" smtClean="0"/>
              <a:t>pozitivnví</a:t>
            </a:r>
            <a:r>
              <a:rPr lang="cs-CZ" dirty="0" smtClean="0"/>
              <a:t> emoce, negativně spojena s </a:t>
            </a:r>
            <a:r>
              <a:rPr lang="cs-CZ" dirty="0" err="1" smtClean="0"/>
              <a:t>pressed</a:t>
            </a:r>
            <a:r>
              <a:rPr lang="cs-CZ" dirty="0" smtClean="0"/>
              <a:t> </a:t>
            </a:r>
            <a:r>
              <a:rPr lang="cs-CZ" dirty="0" err="1" smtClean="0"/>
              <a:t>lips</a:t>
            </a:r>
            <a:endParaRPr lang="cs-CZ" dirty="0" smtClean="0"/>
          </a:p>
          <a:p>
            <a:r>
              <a:rPr lang="cs-CZ" dirty="0" smtClean="0"/>
              <a:t>Přívětivost – pozitivní emoce, oční kontakt</a:t>
            </a:r>
          </a:p>
          <a:p>
            <a:r>
              <a:rPr lang="cs-CZ" dirty="0" smtClean="0"/>
              <a:t>Svědomitost: lokalita – veřejná, pozitivní emoce, negativně spojena s </a:t>
            </a:r>
            <a:r>
              <a:rPr lang="cs-CZ" dirty="0" err="1" smtClean="0"/>
              <a:t>duckface</a:t>
            </a:r>
            <a:r>
              <a:rPr lang="cs-CZ" dirty="0" smtClean="0"/>
              <a:t> a editováním fotky</a:t>
            </a:r>
          </a:p>
          <a:p>
            <a:r>
              <a:rPr lang="cs-CZ" dirty="0" err="1" smtClean="0"/>
              <a:t>Neuroticismus</a:t>
            </a:r>
            <a:r>
              <a:rPr lang="cs-CZ" dirty="0" smtClean="0"/>
              <a:t> – </a:t>
            </a:r>
            <a:r>
              <a:rPr lang="cs-CZ" dirty="0" err="1" smtClean="0"/>
              <a:t>negativbní</a:t>
            </a:r>
            <a:r>
              <a:rPr lang="cs-CZ" dirty="0" smtClean="0"/>
              <a:t> vztah s pozitivními emocemi, pozitivní s </a:t>
            </a:r>
            <a:r>
              <a:rPr lang="cs-CZ" dirty="0" err="1" smtClean="0"/>
              <a:t>duckface</a:t>
            </a:r>
            <a:r>
              <a:rPr lang="cs-CZ" dirty="0" smtClean="0"/>
              <a:t> a neukazováním celého obličeje, fotkou o samotě, neukazováním těla </a:t>
            </a:r>
          </a:p>
          <a:p>
            <a:r>
              <a:rPr lang="cs-CZ" dirty="0" smtClean="0"/>
              <a:t>Otevřenost – negativní vztah s „normální“ fotkou – ti, kdo měli sevřené rty, celý obličej hodnoceni jako méně otevření. Naopak  pozitivní emoce</a:t>
            </a:r>
          </a:p>
          <a:p>
            <a:endParaRPr lang="cs-CZ" dirty="0"/>
          </a:p>
          <a:p>
            <a:r>
              <a:rPr lang="cs-CZ" dirty="0" smtClean="0"/>
              <a:t>Celkově: pozorovatelé správně použili validní vodítka u otevřenosti a částečně u </a:t>
            </a:r>
            <a:r>
              <a:rPr lang="cs-CZ" dirty="0" err="1" smtClean="0"/>
              <a:t>neuroticismu</a:t>
            </a:r>
            <a:r>
              <a:rPr lang="cs-CZ" dirty="0" smtClean="0"/>
              <a:t>; u ostatních rysů hodnotili podle nevalidních vodítek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3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 err="1"/>
              <a:t>Back</a:t>
            </a:r>
            <a:r>
              <a:rPr lang="cs-CZ" dirty="0"/>
              <a:t>, M. D., </a:t>
            </a:r>
            <a:r>
              <a:rPr lang="cs-CZ" dirty="0" err="1"/>
              <a:t>Stopfer</a:t>
            </a:r>
            <a:r>
              <a:rPr lang="cs-CZ" dirty="0"/>
              <a:t>, J. M., </a:t>
            </a:r>
            <a:r>
              <a:rPr lang="cs-CZ" dirty="0" err="1"/>
              <a:t>Vazire</a:t>
            </a:r>
            <a:r>
              <a:rPr lang="cs-CZ" dirty="0"/>
              <a:t>, S., </a:t>
            </a:r>
            <a:r>
              <a:rPr lang="cs-CZ" dirty="0" err="1"/>
              <a:t>Gaddis</a:t>
            </a:r>
            <a:r>
              <a:rPr lang="cs-CZ" dirty="0"/>
              <a:t>, S., </a:t>
            </a:r>
            <a:r>
              <a:rPr lang="cs-CZ" dirty="0" err="1"/>
              <a:t>Schmukle</a:t>
            </a:r>
            <a:r>
              <a:rPr lang="cs-CZ" dirty="0"/>
              <a:t>, S. C., </a:t>
            </a:r>
            <a:r>
              <a:rPr lang="cs-CZ" dirty="0" err="1"/>
              <a:t>Egloff</a:t>
            </a:r>
            <a:r>
              <a:rPr lang="cs-CZ" dirty="0"/>
              <a:t>, B., &amp; </a:t>
            </a:r>
            <a:r>
              <a:rPr lang="cs-CZ" dirty="0" err="1"/>
              <a:t>Gosling</a:t>
            </a:r>
            <a:r>
              <a:rPr lang="cs-CZ" dirty="0"/>
              <a:t>, S. D. (2010). </a:t>
            </a:r>
            <a:r>
              <a:rPr lang="cs-CZ" dirty="0" err="1"/>
              <a:t>Facebook</a:t>
            </a:r>
            <a:r>
              <a:rPr lang="cs-CZ" dirty="0"/>
              <a:t> </a:t>
            </a:r>
            <a:r>
              <a:rPr lang="cs-CZ" dirty="0" err="1"/>
              <a:t>profiles</a:t>
            </a:r>
            <a:r>
              <a:rPr lang="cs-CZ" dirty="0"/>
              <a:t> </a:t>
            </a:r>
            <a:r>
              <a:rPr lang="cs-CZ" dirty="0" err="1"/>
              <a:t>reflect</a:t>
            </a:r>
            <a:r>
              <a:rPr lang="cs-CZ" dirty="0"/>
              <a:t> </a:t>
            </a:r>
            <a:r>
              <a:rPr lang="cs-CZ" dirty="0" err="1"/>
              <a:t>actual</a:t>
            </a:r>
            <a:r>
              <a:rPr lang="cs-CZ" dirty="0"/>
              <a:t> personality, not </a:t>
            </a:r>
            <a:r>
              <a:rPr lang="cs-CZ" dirty="0" err="1"/>
              <a:t>self-idealization</a:t>
            </a:r>
            <a:r>
              <a:rPr lang="cs-CZ" dirty="0"/>
              <a:t>. </a:t>
            </a:r>
            <a:r>
              <a:rPr lang="cs-CZ" i="1" dirty="0" err="1"/>
              <a:t>Psychological</a:t>
            </a:r>
            <a:r>
              <a:rPr lang="cs-CZ" i="1" dirty="0"/>
              <a:t> science</a:t>
            </a:r>
            <a:r>
              <a:rPr lang="cs-CZ" dirty="0"/>
              <a:t>, </a:t>
            </a:r>
            <a:r>
              <a:rPr lang="cs-CZ" i="1" dirty="0"/>
              <a:t>21</a:t>
            </a:r>
            <a:r>
              <a:rPr lang="cs-CZ" dirty="0"/>
              <a:t>(3), 372-374.</a:t>
            </a:r>
          </a:p>
          <a:p>
            <a:r>
              <a:rPr lang="en-US" dirty="0"/>
              <a:t>Fox, J., &amp; Rooney, M. C. (2015). The Dark Triad and trait self-objectification as predictors of men’s use and self-presentation behaviors on social networking sites. </a:t>
            </a:r>
            <a:r>
              <a:rPr lang="en-US" i="1" dirty="0"/>
              <a:t>Personality and Individual Differences</a:t>
            </a:r>
            <a:r>
              <a:rPr lang="en-US" dirty="0"/>
              <a:t>, </a:t>
            </a:r>
            <a:r>
              <a:rPr lang="en-US" i="1" dirty="0"/>
              <a:t>76</a:t>
            </a:r>
            <a:r>
              <a:rPr lang="en-US" dirty="0"/>
              <a:t>, 161-165.</a:t>
            </a:r>
          </a:p>
          <a:p>
            <a:r>
              <a:rPr lang="en-US" dirty="0" smtClean="0"/>
              <a:t>Gibbs</a:t>
            </a:r>
            <a:r>
              <a:rPr lang="en-US" dirty="0"/>
              <a:t>, J. L., Ellison, N. B., &amp; </a:t>
            </a:r>
            <a:r>
              <a:rPr lang="en-US" dirty="0" err="1"/>
              <a:t>Heino</a:t>
            </a:r>
            <a:r>
              <a:rPr lang="en-US" dirty="0"/>
              <a:t>, R. D. (2006). Self-presentation in online personals: The role of anticipated future interaction, self-disclosure, and perceived success in Internet dating. </a:t>
            </a:r>
            <a:r>
              <a:rPr lang="en-US" i="1" dirty="0"/>
              <a:t>Communication Research</a:t>
            </a:r>
            <a:r>
              <a:rPr lang="en-US" dirty="0"/>
              <a:t>, </a:t>
            </a:r>
            <a:r>
              <a:rPr lang="en-US" i="1" dirty="0"/>
              <a:t>33</a:t>
            </a:r>
            <a:r>
              <a:rPr lang="en-US" dirty="0"/>
              <a:t>(2), 152-177.</a:t>
            </a:r>
            <a:endParaRPr lang="cs-CZ" dirty="0"/>
          </a:p>
          <a:p>
            <a:r>
              <a:rPr lang="cs-CZ" dirty="0" err="1"/>
              <a:t>Gosling</a:t>
            </a:r>
            <a:r>
              <a:rPr lang="cs-CZ" dirty="0"/>
              <a:t>, S. D., Augustine, A. A., </a:t>
            </a:r>
            <a:r>
              <a:rPr lang="cs-CZ" dirty="0" err="1"/>
              <a:t>Vazire</a:t>
            </a:r>
            <a:r>
              <a:rPr lang="cs-CZ" dirty="0"/>
              <a:t>, S., </a:t>
            </a:r>
            <a:r>
              <a:rPr lang="cs-CZ" dirty="0" err="1"/>
              <a:t>Holtzman</a:t>
            </a:r>
            <a:r>
              <a:rPr lang="cs-CZ" dirty="0"/>
              <a:t>, N., &amp; </a:t>
            </a:r>
            <a:r>
              <a:rPr lang="cs-CZ" dirty="0" err="1"/>
              <a:t>Gaddis</a:t>
            </a:r>
            <a:r>
              <a:rPr lang="cs-CZ" dirty="0"/>
              <a:t>, S. (2011). </a:t>
            </a:r>
            <a:r>
              <a:rPr lang="cs-CZ" dirty="0" err="1"/>
              <a:t>Manifestations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personality in online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Self-reported</a:t>
            </a:r>
            <a:r>
              <a:rPr lang="cs-CZ" dirty="0"/>
              <a:t> </a:t>
            </a:r>
            <a:r>
              <a:rPr lang="cs-CZ" dirty="0" err="1"/>
              <a:t>Facebook-related</a:t>
            </a:r>
            <a:r>
              <a:rPr lang="cs-CZ" dirty="0"/>
              <a:t> </a:t>
            </a:r>
            <a:r>
              <a:rPr lang="cs-CZ" dirty="0" err="1"/>
              <a:t>behaviors</a:t>
            </a:r>
            <a:r>
              <a:rPr lang="cs-CZ" dirty="0"/>
              <a:t> and </a:t>
            </a:r>
            <a:r>
              <a:rPr lang="cs-CZ" dirty="0" err="1"/>
              <a:t>observable</a:t>
            </a:r>
            <a:r>
              <a:rPr lang="cs-CZ" dirty="0"/>
              <a:t> profile </a:t>
            </a:r>
            <a:r>
              <a:rPr lang="cs-CZ" dirty="0" err="1"/>
              <a:t>information</a:t>
            </a:r>
            <a:r>
              <a:rPr lang="cs-CZ" dirty="0"/>
              <a:t>. </a:t>
            </a:r>
            <a:r>
              <a:rPr lang="cs-CZ" i="1" dirty="0" err="1"/>
              <a:t>Cyberpsychology</a:t>
            </a:r>
            <a:r>
              <a:rPr lang="cs-CZ" i="1" dirty="0"/>
              <a:t>, </a:t>
            </a:r>
            <a:r>
              <a:rPr lang="cs-CZ" i="1" dirty="0" err="1"/>
              <a:t>Behavior</a:t>
            </a:r>
            <a:r>
              <a:rPr lang="cs-CZ" i="1" dirty="0"/>
              <a:t>, and </a:t>
            </a:r>
            <a:r>
              <a:rPr lang="cs-CZ" i="1" dirty="0" err="1"/>
              <a:t>Social</a:t>
            </a:r>
            <a:r>
              <a:rPr lang="cs-CZ" i="1" dirty="0"/>
              <a:t> Networking</a:t>
            </a:r>
            <a:r>
              <a:rPr lang="cs-CZ" dirty="0"/>
              <a:t>, </a:t>
            </a:r>
            <a:r>
              <a:rPr lang="cs-CZ" i="1" dirty="0"/>
              <a:t>14</a:t>
            </a:r>
            <a:r>
              <a:rPr lang="cs-CZ" dirty="0"/>
              <a:t>(9), 483-488.</a:t>
            </a:r>
          </a:p>
          <a:p>
            <a:r>
              <a:rPr lang="en-US" dirty="0" err="1"/>
              <a:t>Krämer</a:t>
            </a:r>
            <a:r>
              <a:rPr lang="en-US" dirty="0"/>
              <a:t>, N. C., </a:t>
            </a:r>
            <a:r>
              <a:rPr lang="en-US" dirty="0" err="1"/>
              <a:t>Feurstein</a:t>
            </a:r>
            <a:r>
              <a:rPr lang="en-US" dirty="0"/>
              <a:t>, M., </a:t>
            </a:r>
            <a:r>
              <a:rPr lang="en-US" dirty="0" err="1"/>
              <a:t>Kluck</a:t>
            </a:r>
            <a:r>
              <a:rPr lang="en-US" dirty="0"/>
              <a:t>, J. P., Meier, Y., </a:t>
            </a:r>
            <a:r>
              <a:rPr lang="en-US" dirty="0" err="1"/>
              <a:t>Rother</a:t>
            </a:r>
            <a:r>
              <a:rPr lang="en-US" dirty="0"/>
              <a:t>, M., &amp; Winter, S. (2017). Beware of selfies: The impact of photo type on impression formation based on social networking profiles. </a:t>
            </a:r>
            <a:r>
              <a:rPr lang="en-US" i="1" dirty="0"/>
              <a:t>Frontiers in psychology</a:t>
            </a:r>
            <a:r>
              <a:rPr lang="en-US" dirty="0"/>
              <a:t>, </a:t>
            </a:r>
            <a:r>
              <a:rPr lang="en-US" i="1" dirty="0"/>
              <a:t>8</a:t>
            </a:r>
            <a:r>
              <a:rPr lang="en-US" dirty="0"/>
              <a:t>, 188.</a:t>
            </a:r>
            <a:endParaRPr lang="cs-CZ" dirty="0"/>
          </a:p>
          <a:p>
            <a:r>
              <a:rPr lang="en-US" dirty="0" smtClean="0"/>
              <a:t>McCain</a:t>
            </a:r>
            <a:r>
              <a:rPr lang="en-US" dirty="0"/>
              <a:t>, J. L., Borg, Z. G., Rothenberg, A. H., </a:t>
            </a:r>
            <a:r>
              <a:rPr lang="en-US" dirty="0" err="1"/>
              <a:t>Churillo</a:t>
            </a:r>
            <a:r>
              <a:rPr lang="en-US" dirty="0"/>
              <a:t>, K. M., </a:t>
            </a:r>
            <a:r>
              <a:rPr lang="en-US" dirty="0" err="1"/>
              <a:t>Weiler</a:t>
            </a:r>
            <a:r>
              <a:rPr lang="en-US" dirty="0"/>
              <a:t>, P., &amp; Campbell, W. K. (2016). Personality and selfies: Narcissism and the Dark Triad. </a:t>
            </a:r>
            <a:r>
              <a:rPr lang="en-US" i="1" dirty="0"/>
              <a:t>Computers in Human Behavior</a:t>
            </a:r>
            <a:r>
              <a:rPr lang="en-US" dirty="0"/>
              <a:t>, </a:t>
            </a:r>
            <a:r>
              <a:rPr lang="en-US" i="1" dirty="0"/>
              <a:t>64</a:t>
            </a:r>
            <a:r>
              <a:rPr lang="en-US" dirty="0"/>
              <a:t>, 126-133.</a:t>
            </a:r>
          </a:p>
          <a:p>
            <a:r>
              <a:rPr lang="en-US" dirty="0" err="1" smtClean="0"/>
              <a:t>Nadkarni</a:t>
            </a:r>
            <a:r>
              <a:rPr lang="en-US" dirty="0"/>
              <a:t>, A., &amp; Hofmann, S. G. (2012). Why do people use Facebook?. </a:t>
            </a:r>
            <a:r>
              <a:rPr lang="en-US" i="1" dirty="0"/>
              <a:t>Personality and individual differences</a:t>
            </a:r>
            <a:r>
              <a:rPr lang="en-US" dirty="0"/>
              <a:t>, </a:t>
            </a:r>
            <a:r>
              <a:rPr lang="en-US" i="1" dirty="0"/>
              <a:t>52</a:t>
            </a:r>
            <a:r>
              <a:rPr lang="en-US" dirty="0"/>
              <a:t>(3), 243-249.</a:t>
            </a:r>
            <a:endParaRPr lang="cs-CZ" dirty="0"/>
          </a:p>
          <a:p>
            <a:r>
              <a:rPr lang="cs-CZ" dirty="0" err="1"/>
              <a:t>Mehdizadeh</a:t>
            </a:r>
            <a:r>
              <a:rPr lang="cs-CZ" dirty="0"/>
              <a:t>, S. (2010). </a:t>
            </a:r>
            <a:r>
              <a:rPr lang="cs-CZ" dirty="0" err="1"/>
              <a:t>Self-presentation</a:t>
            </a:r>
            <a:r>
              <a:rPr lang="cs-CZ" dirty="0"/>
              <a:t> 2.0: </a:t>
            </a:r>
            <a:r>
              <a:rPr lang="cs-CZ" dirty="0" err="1"/>
              <a:t>Narcissism</a:t>
            </a:r>
            <a:r>
              <a:rPr lang="cs-CZ" dirty="0"/>
              <a:t> and </a:t>
            </a:r>
            <a:r>
              <a:rPr lang="cs-CZ" dirty="0" err="1"/>
              <a:t>self-esteem</a:t>
            </a:r>
            <a:r>
              <a:rPr lang="cs-CZ" dirty="0"/>
              <a:t> on </a:t>
            </a:r>
            <a:r>
              <a:rPr lang="cs-CZ" dirty="0" err="1"/>
              <a:t>Facebook</a:t>
            </a:r>
            <a:r>
              <a:rPr lang="cs-CZ" dirty="0"/>
              <a:t>. </a:t>
            </a:r>
            <a:r>
              <a:rPr lang="cs-CZ" i="1" dirty="0" err="1"/>
              <a:t>Cyberpsychology</a:t>
            </a:r>
            <a:r>
              <a:rPr lang="cs-CZ" i="1" dirty="0"/>
              <a:t>, </a:t>
            </a:r>
            <a:r>
              <a:rPr lang="cs-CZ" i="1" dirty="0" err="1"/>
              <a:t>behavior</a:t>
            </a:r>
            <a:r>
              <a:rPr lang="cs-CZ" i="1" dirty="0"/>
              <a:t>, and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networking</a:t>
            </a:r>
            <a:r>
              <a:rPr lang="cs-CZ" dirty="0"/>
              <a:t>, </a:t>
            </a:r>
            <a:r>
              <a:rPr lang="cs-CZ" i="1" dirty="0"/>
              <a:t>13</a:t>
            </a:r>
            <a:r>
              <a:rPr lang="cs-CZ" dirty="0"/>
              <a:t>(4), 357-364.</a:t>
            </a:r>
          </a:p>
          <a:p>
            <a:r>
              <a:rPr lang="cs-CZ" dirty="0" err="1"/>
              <a:t>Orehek</a:t>
            </a:r>
            <a:r>
              <a:rPr lang="cs-CZ" dirty="0"/>
              <a:t>, E., &amp; </a:t>
            </a:r>
            <a:r>
              <a:rPr lang="cs-CZ" dirty="0" err="1"/>
              <a:t>Human</a:t>
            </a:r>
            <a:r>
              <a:rPr lang="cs-CZ" dirty="0"/>
              <a:t>, L. J. (2017). </a:t>
            </a:r>
            <a:r>
              <a:rPr lang="cs-CZ" dirty="0" err="1"/>
              <a:t>Self-expression</a:t>
            </a:r>
            <a:r>
              <a:rPr lang="cs-CZ" dirty="0"/>
              <a:t> on </a:t>
            </a:r>
            <a:r>
              <a:rPr lang="cs-CZ" dirty="0" err="1"/>
              <a:t>social</a:t>
            </a:r>
            <a:r>
              <a:rPr lang="cs-CZ" dirty="0"/>
              <a:t> media: Do </a:t>
            </a:r>
            <a:r>
              <a:rPr lang="cs-CZ" dirty="0" err="1"/>
              <a:t>tweets</a:t>
            </a:r>
            <a:r>
              <a:rPr lang="cs-CZ" dirty="0"/>
              <a:t>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accurate</a:t>
            </a:r>
            <a:r>
              <a:rPr lang="cs-CZ" dirty="0"/>
              <a:t> and positive </a:t>
            </a:r>
            <a:r>
              <a:rPr lang="cs-CZ" dirty="0" err="1"/>
              <a:t>portraits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impulsivity, </a:t>
            </a:r>
            <a:r>
              <a:rPr lang="cs-CZ" dirty="0" err="1"/>
              <a:t>self-esteem</a:t>
            </a:r>
            <a:r>
              <a:rPr lang="cs-CZ" dirty="0"/>
              <a:t>, and </a:t>
            </a:r>
            <a:r>
              <a:rPr lang="cs-CZ" dirty="0" err="1"/>
              <a:t>attachment</a:t>
            </a:r>
            <a:r>
              <a:rPr lang="cs-CZ" dirty="0"/>
              <a:t> style?. </a:t>
            </a:r>
            <a:r>
              <a:rPr lang="cs-CZ" i="1" dirty="0"/>
              <a:t>Personality and </a:t>
            </a:r>
            <a:r>
              <a:rPr lang="cs-CZ" i="1" dirty="0" err="1"/>
              <a:t>Social</a:t>
            </a:r>
            <a:r>
              <a:rPr lang="cs-CZ" i="1" dirty="0"/>
              <a:t> Psychology Bulletin</a:t>
            </a:r>
            <a:r>
              <a:rPr lang="cs-CZ" dirty="0"/>
              <a:t>, </a:t>
            </a:r>
            <a:r>
              <a:rPr lang="cs-CZ" i="1" dirty="0"/>
              <a:t>43</a:t>
            </a:r>
            <a:r>
              <a:rPr lang="cs-CZ" dirty="0"/>
              <a:t>(1), 60-70.</a:t>
            </a:r>
          </a:p>
          <a:p>
            <a:r>
              <a:rPr lang="en-US" dirty="0" err="1"/>
              <a:t>Schlenker</a:t>
            </a:r>
            <a:r>
              <a:rPr lang="en-US" dirty="0"/>
              <a:t>, B. R. (2012). Self-presentation. In M. R. Leary &amp; J. P. Tangney (Eds.), </a:t>
            </a:r>
            <a:r>
              <a:rPr lang="en-US" i="1" dirty="0"/>
              <a:t>Handbook of self and identity</a:t>
            </a:r>
            <a:r>
              <a:rPr lang="en-US" dirty="0"/>
              <a:t> (pp. 542-570). New </a:t>
            </a:r>
            <a:r>
              <a:rPr lang="en-US" dirty="0" smtClean="0"/>
              <a:t>York</a:t>
            </a:r>
            <a:r>
              <a:rPr lang="en-US" dirty="0"/>
              <a:t>, NY, US: Guilford Press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err="1"/>
              <a:t>Sorokowski</a:t>
            </a:r>
            <a:r>
              <a:rPr lang="cs-CZ" dirty="0"/>
              <a:t>, P., </a:t>
            </a:r>
            <a:r>
              <a:rPr lang="cs-CZ" dirty="0" err="1"/>
              <a:t>Sorokowska</a:t>
            </a:r>
            <a:r>
              <a:rPr lang="cs-CZ" dirty="0"/>
              <a:t>, A., </a:t>
            </a:r>
            <a:r>
              <a:rPr lang="cs-CZ" dirty="0" err="1"/>
              <a:t>Oleszkiewicz</a:t>
            </a:r>
            <a:r>
              <a:rPr lang="cs-CZ" dirty="0"/>
              <a:t>, A., </a:t>
            </a:r>
            <a:r>
              <a:rPr lang="cs-CZ" dirty="0" err="1"/>
              <a:t>Frackowiak</a:t>
            </a:r>
            <a:r>
              <a:rPr lang="cs-CZ" dirty="0"/>
              <a:t>, T., </a:t>
            </a:r>
            <a:r>
              <a:rPr lang="cs-CZ" dirty="0" err="1"/>
              <a:t>Huk</a:t>
            </a:r>
            <a:r>
              <a:rPr lang="cs-CZ" dirty="0"/>
              <a:t>, A., &amp; </a:t>
            </a:r>
            <a:r>
              <a:rPr lang="cs-CZ" dirty="0" err="1"/>
              <a:t>Pisanski</a:t>
            </a:r>
            <a:r>
              <a:rPr lang="cs-CZ" dirty="0"/>
              <a:t>, K. (2015). </a:t>
            </a:r>
            <a:r>
              <a:rPr lang="cs-CZ" dirty="0" err="1"/>
              <a:t>Selfie</a:t>
            </a:r>
            <a:r>
              <a:rPr lang="cs-CZ" dirty="0"/>
              <a:t> </a:t>
            </a:r>
            <a:r>
              <a:rPr lang="cs-CZ" dirty="0" err="1"/>
              <a:t>posting</a:t>
            </a:r>
            <a:r>
              <a:rPr lang="cs-CZ" dirty="0"/>
              <a:t> </a:t>
            </a:r>
            <a:r>
              <a:rPr lang="cs-CZ" dirty="0" err="1"/>
              <a:t>behaviors</a:t>
            </a:r>
            <a:r>
              <a:rPr lang="cs-CZ" dirty="0"/>
              <a:t> are </a:t>
            </a:r>
            <a:r>
              <a:rPr lang="cs-CZ" dirty="0" err="1"/>
              <a:t>associated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narcissism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men</a:t>
            </a:r>
            <a:r>
              <a:rPr lang="cs-CZ" dirty="0"/>
              <a:t>. </a:t>
            </a:r>
            <a:r>
              <a:rPr lang="cs-CZ" i="1" dirty="0"/>
              <a:t>Personality and </a:t>
            </a:r>
            <a:r>
              <a:rPr lang="cs-CZ" i="1" dirty="0" err="1"/>
              <a:t>Individual</a:t>
            </a:r>
            <a:r>
              <a:rPr lang="cs-CZ" i="1" dirty="0"/>
              <a:t> </a:t>
            </a:r>
            <a:r>
              <a:rPr lang="cs-CZ" i="1" dirty="0" err="1"/>
              <a:t>Differences</a:t>
            </a:r>
            <a:r>
              <a:rPr lang="cs-CZ" dirty="0"/>
              <a:t>, </a:t>
            </a:r>
            <a:r>
              <a:rPr lang="cs-CZ" i="1" dirty="0"/>
              <a:t>85</a:t>
            </a:r>
            <a:r>
              <a:rPr lang="cs-CZ" dirty="0"/>
              <a:t>, 123-127.</a:t>
            </a:r>
          </a:p>
          <a:p>
            <a:r>
              <a:rPr lang="en-US" dirty="0" smtClean="0"/>
              <a:t>Seidman</a:t>
            </a:r>
            <a:r>
              <a:rPr lang="en-US" dirty="0"/>
              <a:t>, G. (2013). Self-presentation and belonging on Facebook: How personality influences social media use and motivations. </a:t>
            </a:r>
            <a:r>
              <a:rPr lang="en-US" i="1" dirty="0"/>
              <a:t>Personality and Individual Differences</a:t>
            </a:r>
            <a:r>
              <a:rPr lang="en-US" dirty="0"/>
              <a:t>, </a:t>
            </a:r>
            <a:r>
              <a:rPr lang="en-US" i="1" dirty="0"/>
              <a:t>54</a:t>
            </a:r>
            <a:r>
              <a:rPr lang="en-US" dirty="0"/>
              <a:t>(3), 402-407.</a:t>
            </a:r>
            <a:endParaRPr lang="cs-CZ" dirty="0"/>
          </a:p>
          <a:p>
            <a:r>
              <a:rPr lang="en-US" dirty="0" smtClean="0"/>
              <a:t>Wright</a:t>
            </a:r>
            <a:r>
              <a:rPr lang="en-US" dirty="0"/>
              <a:t>, E. J., White, K. M., &amp; </a:t>
            </a:r>
            <a:r>
              <a:rPr lang="en-US" dirty="0" err="1"/>
              <a:t>Obst</a:t>
            </a:r>
            <a:r>
              <a:rPr lang="en-US" dirty="0"/>
              <a:t>, P. L. (2018). Facebook False Self-Presentation Behaviors and Negative Mental Health. </a:t>
            </a:r>
            <a:r>
              <a:rPr lang="en-US" i="1" dirty="0"/>
              <a:t>Cyberpsychology, Behavior, and Social Networking</a:t>
            </a:r>
            <a:r>
              <a:rPr lang="en-US" dirty="0"/>
              <a:t>, </a:t>
            </a:r>
            <a:r>
              <a:rPr lang="en-US" i="1" dirty="0"/>
              <a:t>21</a:t>
            </a:r>
            <a:r>
              <a:rPr lang="en-US" dirty="0"/>
              <a:t>(1), 40-49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/>
              <a:t>Qiu</a:t>
            </a:r>
            <a:r>
              <a:rPr lang="en-US" dirty="0"/>
              <a:t>, L., Lu, J., Yang, S., Qu, W., &amp; Zhu, T. (2015). What does your selfie say about you?. </a:t>
            </a:r>
            <a:r>
              <a:rPr lang="en-US" i="1" dirty="0"/>
              <a:t>Computers in Human Behavior</a:t>
            </a:r>
            <a:r>
              <a:rPr lang="en-US" dirty="0"/>
              <a:t>, </a:t>
            </a:r>
            <a:r>
              <a:rPr lang="en-US" i="1" dirty="0"/>
              <a:t>52</a:t>
            </a:r>
            <a:r>
              <a:rPr lang="en-US" dirty="0"/>
              <a:t>, 443-449.</a:t>
            </a:r>
          </a:p>
          <a:p>
            <a:endParaRPr lang="en-US" dirty="0"/>
          </a:p>
          <a:p>
            <a:endParaRPr lang="cs-CZ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21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sebeprezentace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904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Sebeprezentace se odehrává na kontinuu od neuvědomované, automatické po strategickou, promyšlenou</a:t>
            </a:r>
          </a:p>
          <a:p>
            <a:pPr lvl="1"/>
            <a:r>
              <a:rPr lang="cs-CZ" dirty="0"/>
              <a:t>Automatická: neuvědomovaná, vyžaduje málo kognitivní námahy, nemusí být vědomě monitorovaná když akce začne, může být nedobrovolná; </a:t>
            </a:r>
          </a:p>
          <a:p>
            <a:pPr lvl="1"/>
            <a:r>
              <a:rPr lang="cs-CZ" dirty="0"/>
              <a:t>zahrnuje rutiny a zautomatizované činnosti s lidmi a v prostředí, které dobře známe nebo se v něm dokážeme na základě různých vodítek rychle zorientovat</a:t>
            </a:r>
          </a:p>
          <a:p>
            <a:r>
              <a:rPr lang="cs-CZ" dirty="0" smtClean="0"/>
              <a:t>Kdy </a:t>
            </a:r>
            <a:r>
              <a:rPr lang="cs-CZ" dirty="0"/>
              <a:t>jsme motivovaní ke strategické/aktivní/promyšlené sebeprezentaci</a:t>
            </a:r>
          </a:p>
          <a:p>
            <a:pPr lvl="1"/>
            <a:r>
              <a:rPr lang="cs-CZ" dirty="0"/>
              <a:t>Pokud odměny závisí na hodnocení ostatních</a:t>
            </a:r>
            <a:r>
              <a:rPr lang="cs-CZ" dirty="0" smtClean="0"/>
              <a:t>: ústní </a:t>
            </a:r>
            <a:r>
              <a:rPr lang="cs-CZ" dirty="0"/>
              <a:t>zkouška, pracovní pohovor, první rande,…</a:t>
            </a:r>
          </a:p>
          <a:p>
            <a:pPr lvl="1"/>
            <a:r>
              <a:rPr lang="cs-CZ" dirty="0"/>
              <a:t>Pokud je na nás soustředěna pozornost ostatních: prezentace na hodině, rozhovor s novinářem, zachycení toho, že se na nás někdo dívá</a:t>
            </a:r>
          </a:p>
          <a:p>
            <a:pPr lvl="1"/>
            <a:r>
              <a:rPr lang="cs-CZ" dirty="0"/>
              <a:t>Pokud nás ostatní ignorují v situacích, kdy by nás ignorovat </a:t>
            </a:r>
            <a:r>
              <a:rPr lang="cs-CZ" dirty="0" smtClean="0"/>
              <a:t>neměli</a:t>
            </a:r>
          </a:p>
          <a:p>
            <a:pPr lvl="1"/>
            <a:r>
              <a:rPr lang="cs-CZ" dirty="0" smtClean="0"/>
              <a:t>Pokud je situace pro nás významná</a:t>
            </a:r>
          </a:p>
          <a:p>
            <a:r>
              <a:rPr lang="cs-CZ" dirty="0" smtClean="0"/>
              <a:t>Obecně</a:t>
            </a:r>
            <a:r>
              <a:rPr lang="cs-CZ" dirty="0"/>
              <a:t>: kdykoliv, kdy existují překážky k vyvolání kýženého dojmu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70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sebeprezentace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Kdy dochází k automatické sebeprezentaci</a:t>
            </a:r>
          </a:p>
          <a:p>
            <a:pPr lvl="1"/>
            <a:r>
              <a:rPr lang="cs-CZ" dirty="0" smtClean="0"/>
              <a:t>Pokud dobře víme, co se od nás v danou situaci očekává a dokážeme to naplnit</a:t>
            </a:r>
          </a:p>
          <a:p>
            <a:pPr lvl="1"/>
            <a:r>
              <a:rPr lang="cs-CZ" dirty="0" smtClean="0"/>
              <a:t>Častěji s blízkými osobami než se známými nebo při formálním rozhovoru v asymetrické pozici</a:t>
            </a:r>
          </a:p>
          <a:p>
            <a:pPr lvl="1"/>
            <a:endParaRPr lang="cs-CZ" dirty="0"/>
          </a:p>
          <a:p>
            <a:r>
              <a:rPr lang="cs-CZ" dirty="0"/>
              <a:t>Vědomá a kontrolovaná sebeprezentace vyžaduje množství energie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Zároveň platí, že my sami jsme si publikem</a:t>
            </a:r>
          </a:p>
          <a:p>
            <a:pPr lvl="1"/>
            <a:r>
              <a:rPr lang="cs-CZ" dirty="0" smtClean="0"/>
              <a:t>Sebeprezentace může probíhat i o samotě </a:t>
            </a:r>
          </a:p>
          <a:p>
            <a:pPr lvl="1"/>
            <a:r>
              <a:rPr lang="cs-CZ" dirty="0" smtClean="0"/>
              <a:t>Upravujeme své vlastní dojmy o sobě na základě toho, jak se chováme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7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sebeprezentace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Arkin</a:t>
            </a:r>
            <a:r>
              <a:rPr lang="cs-CZ" dirty="0" smtClean="0"/>
              <a:t> (1981) </a:t>
            </a:r>
          </a:p>
          <a:p>
            <a:pPr lvl="1"/>
            <a:r>
              <a:rPr lang="en-US" dirty="0"/>
              <a:t>Acquisitive </a:t>
            </a:r>
            <a:r>
              <a:rPr lang="en-US" dirty="0" smtClean="0"/>
              <a:t>self-presentation</a:t>
            </a:r>
            <a:r>
              <a:rPr lang="cs-CZ" dirty="0" smtClean="0"/>
              <a:t> – cílená na získání </a:t>
            </a:r>
            <a:r>
              <a:rPr lang="cs-CZ" dirty="0" err="1" smtClean="0"/>
              <a:t>approval</a:t>
            </a:r>
            <a:r>
              <a:rPr lang="cs-CZ" dirty="0" smtClean="0"/>
              <a:t> od ostatních</a:t>
            </a:r>
          </a:p>
          <a:p>
            <a:pPr lvl="2"/>
            <a:r>
              <a:rPr lang="cs-CZ" dirty="0" smtClean="0"/>
              <a:t>Vede k pozitivní sebeprezentaci</a:t>
            </a:r>
          </a:p>
          <a:p>
            <a:pPr lvl="1"/>
            <a:r>
              <a:rPr lang="en-US" dirty="0"/>
              <a:t>Protective </a:t>
            </a:r>
            <a:r>
              <a:rPr lang="en-US" dirty="0" smtClean="0"/>
              <a:t>self-presentation</a:t>
            </a:r>
            <a:r>
              <a:rPr lang="cs-CZ" dirty="0" smtClean="0"/>
              <a:t> – cílená na vyhnutí se odmítnutí</a:t>
            </a:r>
          </a:p>
          <a:p>
            <a:pPr lvl="2"/>
            <a:r>
              <a:rPr lang="cs-CZ" dirty="0" smtClean="0"/>
              <a:t>Vede k neutrální a nevýrazné sebeprezentaci </a:t>
            </a:r>
          </a:p>
          <a:p>
            <a:pPr lvl="2"/>
            <a:endParaRPr lang="cs-CZ" dirty="0"/>
          </a:p>
          <a:p>
            <a:r>
              <a:rPr lang="cs-CZ" dirty="0" smtClean="0"/>
              <a:t>Podle </a:t>
            </a:r>
            <a:r>
              <a:rPr lang="cs-CZ" dirty="0" err="1" smtClean="0"/>
              <a:t>Arkina</a:t>
            </a:r>
            <a:r>
              <a:rPr lang="cs-CZ" dirty="0" smtClean="0"/>
              <a:t> lidé celkově chtějí získat souhlas ostatních, a proto se snaží více prezentovat v pozitivním světle a do protektivní sebeprezentace se „přepínají“ v situacích, kdy</a:t>
            </a:r>
          </a:p>
          <a:p>
            <a:pPr lvl="1"/>
            <a:r>
              <a:rPr lang="cs-CZ" dirty="0" smtClean="0"/>
              <a:t>Nemají </a:t>
            </a:r>
            <a:r>
              <a:rPr lang="cs-CZ" dirty="0"/>
              <a:t>znalosti nebo vodítka pro zhodnocení toho, podle čeho </a:t>
            </a:r>
            <a:r>
              <a:rPr lang="cs-CZ" dirty="0" smtClean="0"/>
              <a:t>budou </a:t>
            </a:r>
            <a:r>
              <a:rPr lang="cs-CZ" dirty="0"/>
              <a:t>v dané situaci </a:t>
            </a:r>
            <a:r>
              <a:rPr lang="cs-CZ" dirty="0" smtClean="0"/>
              <a:t>posuzováni</a:t>
            </a:r>
          </a:p>
          <a:p>
            <a:pPr lvl="1"/>
            <a:r>
              <a:rPr lang="cs-CZ" dirty="0" smtClean="0"/>
              <a:t>Chtějí zabránit negativním komentářům </a:t>
            </a:r>
          </a:p>
          <a:p>
            <a:pPr lvl="1"/>
            <a:r>
              <a:rPr lang="cs-CZ" dirty="0" smtClean="0"/>
              <a:t>(plus – někteří lidé mohou inklinovat k protektivní prezentaci více než jiní)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50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sebeprezentace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Lidé </a:t>
            </a:r>
            <a:r>
              <a:rPr lang="cs-CZ" dirty="0" smtClean="0"/>
              <a:t>(obvykle) usilují </a:t>
            </a:r>
            <a:r>
              <a:rPr lang="cs-CZ" dirty="0"/>
              <a:t>o to jevit se v pozitivním </a:t>
            </a:r>
            <a:r>
              <a:rPr lang="cs-CZ" dirty="0" smtClean="0"/>
              <a:t>světle</a:t>
            </a:r>
          </a:p>
          <a:p>
            <a:pPr lvl="1"/>
            <a:r>
              <a:rPr lang="cs-CZ" dirty="0" smtClean="0"/>
              <a:t>Z různých důvodů </a:t>
            </a:r>
          </a:p>
          <a:p>
            <a:r>
              <a:rPr lang="cs-CZ" dirty="0" smtClean="0"/>
              <a:t>Potřeba sociální validace – potřeba ukázat/přesvědčit ostatní o vlastnostech/kvalitách/identitě, které věříme, že máme </a:t>
            </a:r>
            <a:r>
              <a:rPr lang="cs-CZ" dirty="0" smtClean="0">
                <a:sym typeface="Wingdings" panose="05000000000000000000" pitchFamily="2" charset="2"/>
              </a:rPr>
              <a:t> sebeprezentací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Různé identity projevujeme v různých situacích – v různých situacích se různě prezentujeme</a:t>
            </a:r>
          </a:p>
          <a:p>
            <a:pPr lvl="1"/>
            <a:r>
              <a:rPr lang="cs-CZ" dirty="0" smtClean="0"/>
              <a:t>Na hodině při prezentaci</a:t>
            </a:r>
          </a:p>
          <a:p>
            <a:pPr lvl="1"/>
            <a:r>
              <a:rPr lang="cs-CZ" dirty="0" smtClean="0"/>
              <a:t>V hospodě s kamarády</a:t>
            </a:r>
          </a:p>
          <a:p>
            <a:pPr lvl="1"/>
            <a:r>
              <a:rPr lang="cs-CZ" dirty="0" smtClean="0"/>
              <a:t>Na prvním rande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0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Sebeprezentace 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Podobně jako </a:t>
            </a:r>
            <a:r>
              <a:rPr lang="cs-CZ" dirty="0" err="1" smtClean="0"/>
              <a:t>offline</a:t>
            </a:r>
            <a:r>
              <a:rPr lang="cs-CZ" dirty="0" smtClean="0"/>
              <a:t>: v různých kyberprostorech můžeme vyjadřovat různé aspekty </a:t>
            </a:r>
            <a:r>
              <a:rPr lang="cs-CZ" dirty="0" err="1" smtClean="0"/>
              <a:t>self</a:t>
            </a:r>
            <a:r>
              <a:rPr lang="cs-CZ" dirty="0" smtClean="0"/>
              <a:t>, mít různé sebeprezentace</a:t>
            </a:r>
          </a:p>
          <a:p>
            <a:pPr lvl="1"/>
            <a:r>
              <a:rPr lang="cs-CZ" dirty="0" smtClean="0"/>
              <a:t>V MMORPG</a:t>
            </a:r>
          </a:p>
          <a:p>
            <a:pPr lvl="1"/>
            <a:r>
              <a:rPr lang="cs-CZ" dirty="0" smtClean="0"/>
              <a:t>Na online seznamce</a:t>
            </a:r>
          </a:p>
          <a:p>
            <a:pPr lvl="1"/>
            <a:r>
              <a:rPr lang="cs-CZ" dirty="0" smtClean="0"/>
              <a:t>Na FB</a:t>
            </a:r>
          </a:p>
          <a:p>
            <a:r>
              <a:rPr lang="cs-CZ" dirty="0" smtClean="0"/>
              <a:t>Ty všechny dohromady jsou pořád „my“</a:t>
            </a:r>
          </a:p>
          <a:p>
            <a:endParaRPr lang="cs-CZ" dirty="0"/>
          </a:p>
          <a:p>
            <a:r>
              <a:rPr lang="cs-CZ" dirty="0"/>
              <a:t>V počátcích internetu S. </a:t>
            </a:r>
            <a:r>
              <a:rPr lang="cs-CZ" dirty="0" err="1"/>
              <a:t>Turkle</a:t>
            </a:r>
            <a:r>
              <a:rPr lang="cs-CZ" dirty="0"/>
              <a:t> - možnost na internetu vyjadřovat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identities</a:t>
            </a:r>
            <a:endParaRPr lang="cs-CZ" dirty="0"/>
          </a:p>
          <a:p>
            <a:pPr lvl="1"/>
            <a:r>
              <a:rPr lang="cs-CZ" dirty="0"/>
              <a:t>Možnost zkoušet různé sebeprezentace </a:t>
            </a:r>
            <a:r>
              <a:rPr lang="cs-CZ" dirty="0" smtClean="0">
                <a:sym typeface="Wingdings" panose="05000000000000000000" pitchFamily="2" charset="2"/>
              </a:rPr>
              <a:t> vedlo k obavám o to, co s „my“ internet může udělat a k výzkumům o tom, jak moc se na internetu stáváme někým jiným</a:t>
            </a:r>
            <a:endParaRPr lang="cs-CZ" dirty="0"/>
          </a:p>
          <a:p>
            <a:endParaRPr lang="cs-CZ" dirty="0" smtClean="0"/>
          </a:p>
          <a:p>
            <a:pPr marL="530352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01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Sebediskrepančí</a:t>
            </a:r>
            <a:r>
              <a:rPr lang="cs-CZ" dirty="0" smtClean="0"/>
              <a:t> teorie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Higgins</a:t>
            </a:r>
            <a:r>
              <a:rPr lang="cs-CZ" dirty="0"/>
              <a:t>: </a:t>
            </a:r>
            <a:r>
              <a:rPr lang="cs-CZ" dirty="0" smtClean="0"/>
              <a:t>aktuální (jaký jsem), </a:t>
            </a:r>
            <a:r>
              <a:rPr lang="cs-CZ" dirty="0"/>
              <a:t>ideální </a:t>
            </a:r>
            <a:r>
              <a:rPr lang="cs-CZ" dirty="0" smtClean="0"/>
              <a:t> (jaký bych chtěl být) a </a:t>
            </a:r>
            <a:r>
              <a:rPr lang="cs-CZ" dirty="0"/>
              <a:t>chtěné já (jakého si myslím že by mě chtělo okolí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Jaké „já“ vyjadřujeme na internetu?</a:t>
            </a:r>
          </a:p>
          <a:p>
            <a:pPr lvl="1"/>
            <a:r>
              <a:rPr lang="cs-CZ" dirty="0" smtClean="0"/>
              <a:t>Některým lidem se na internetu daří vyjadřovat své „</a:t>
            </a:r>
            <a:r>
              <a:rPr lang="cs-CZ" dirty="0" err="1" smtClean="0"/>
              <a:t>true</a:t>
            </a:r>
            <a:r>
              <a:rPr lang="cs-CZ" dirty="0" smtClean="0"/>
              <a:t> </a:t>
            </a:r>
            <a:r>
              <a:rPr lang="cs-CZ" dirty="0" err="1" smtClean="0"/>
              <a:t>self</a:t>
            </a:r>
            <a:r>
              <a:rPr lang="cs-CZ" dirty="0" smtClean="0"/>
              <a:t>“ lépe než v realitě (sociálně úzkostní, osamělí lidé)</a:t>
            </a:r>
          </a:p>
          <a:p>
            <a:pPr lvl="1"/>
            <a:r>
              <a:rPr lang="cs-CZ" dirty="0" smtClean="0"/>
              <a:t>Jejich prezentace online pak odpovídá i tomu, jak je hodnotí jejich online partneři</a:t>
            </a:r>
            <a:endParaRPr lang="cs-CZ" dirty="0"/>
          </a:p>
          <a:p>
            <a:r>
              <a:rPr lang="cs-CZ" dirty="0" smtClean="0"/>
              <a:t>Nicméně: </a:t>
            </a:r>
            <a:r>
              <a:rPr lang="cs-CZ" dirty="0" err="1" smtClean="0"/>
              <a:t>warranting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2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Warranting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J. B. Walther </a:t>
            </a:r>
          </a:p>
          <a:p>
            <a:r>
              <a:rPr lang="cs-CZ" dirty="0" smtClean="0"/>
              <a:t>Na internetu je jednodušší kontrolovat vlastní sebeprezentaci</a:t>
            </a:r>
          </a:p>
          <a:p>
            <a:r>
              <a:rPr lang="cs-CZ" dirty="0" smtClean="0"/>
              <a:t>To si někteří lidé uvědomují – a podle vlastních měřítek balancují tvorbu dojmů o ostatních lidech</a:t>
            </a:r>
          </a:p>
          <a:p>
            <a:r>
              <a:rPr lang="cs-CZ" dirty="0" err="1" smtClean="0"/>
              <a:t>Warranting</a:t>
            </a:r>
            <a:r>
              <a:rPr lang="cs-CZ" dirty="0" smtClean="0"/>
              <a:t> </a:t>
            </a:r>
            <a:r>
              <a:rPr lang="cs-CZ" dirty="0" err="1" smtClean="0"/>
              <a:t>cue</a:t>
            </a:r>
            <a:r>
              <a:rPr lang="cs-CZ" dirty="0" smtClean="0"/>
              <a:t>: „ověřující“ vodítko – při tvorbě dojmů o ostatních lidech na internetu můžeme využít vodítka, která jimi nejsou (natolik) ovlivnitelná</a:t>
            </a:r>
          </a:p>
          <a:p>
            <a:pPr lvl="1"/>
            <a:r>
              <a:rPr lang="cs-CZ" dirty="0" smtClean="0"/>
              <a:t>Taková vodítka mají vyšší váhu při tvorbě dojmu</a:t>
            </a:r>
          </a:p>
          <a:p>
            <a:pPr lvl="1"/>
            <a:r>
              <a:rPr lang="cs-CZ" dirty="0" smtClean="0"/>
              <a:t>Např. komentáře ostatních lidí na FB zdi, fotografie daného člověka od ostatních lidí, vyhledání profilu daného člověka jinde na internetu</a:t>
            </a:r>
          </a:p>
          <a:p>
            <a:r>
              <a:rPr lang="cs-CZ" dirty="0" smtClean="0"/>
              <a:t>Sami lidé se prezentují jinak podle publika, které může danou sebeprezentaci </a:t>
            </a:r>
            <a:r>
              <a:rPr lang="cs-CZ" dirty="0" err="1" smtClean="0"/>
              <a:t>validizovat</a:t>
            </a:r>
            <a:r>
              <a:rPr lang="cs-CZ" dirty="0" smtClean="0"/>
              <a:t> anebo (veřejně) odmítnout jako nepravdivou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0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2848</TotalTime>
  <Words>2820</Words>
  <Application>Microsoft Office PowerPoint</Application>
  <PresentationFormat>Širokoúhlá obrazovka</PresentationFormat>
  <Paragraphs>220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Franklin Gothic Book</vt:lpstr>
      <vt:lpstr>Wingdings</vt:lpstr>
      <vt:lpstr>Crop</vt:lpstr>
      <vt:lpstr>Sebeprezentace na sociálních sítích</vt:lpstr>
      <vt:lpstr>Co je sebeprezentace</vt:lpstr>
      <vt:lpstr>Co je sebeprezentace</vt:lpstr>
      <vt:lpstr>Co je sebeprezentace</vt:lpstr>
      <vt:lpstr>Co je sebeprezentace</vt:lpstr>
      <vt:lpstr>Co je sebeprezentace</vt:lpstr>
      <vt:lpstr>Sebeprezentace online</vt:lpstr>
      <vt:lpstr>Sebediskrepančí teorie </vt:lpstr>
      <vt:lpstr>Warranting theory</vt:lpstr>
      <vt:lpstr>Sebeprezentace na SNS</vt:lpstr>
      <vt:lpstr>Sebeprezentace na SNS</vt:lpstr>
      <vt:lpstr>Zkuste se sami zamyslet</vt:lpstr>
      <vt:lpstr>Big five (Costa &amp; MacCrae)</vt:lpstr>
      <vt:lpstr>Big five (Costa &amp; MacCrae)</vt:lpstr>
      <vt:lpstr>Výzkumy</vt:lpstr>
      <vt:lpstr>Jak hodnotí kamarádi</vt:lpstr>
      <vt:lpstr>Twitter: 140 znaků</vt:lpstr>
      <vt:lpstr>„Falešné“ sebeprezentace na FB</vt:lpstr>
      <vt:lpstr>Dark triad</vt:lpstr>
      <vt:lpstr>Selfies a dark triad</vt:lpstr>
      <vt:lpstr>Selfies</vt:lpstr>
      <vt:lpstr>Jak vypadají selfies</vt:lpstr>
      <vt:lpstr>Selfies a big five</vt:lpstr>
      <vt:lpstr>Validita vodítek</vt:lpstr>
      <vt:lpstr>Použití vodítek při hodnocení pozorovatelů</vt:lpstr>
      <vt:lpstr>LITERATURA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Sebeprezentace na sociálních sítích</dc:title>
  <dc:creator>Lenka Dědková</dc:creator>
  <cp:lastModifiedBy>Lenka Dědková</cp:lastModifiedBy>
  <cp:revision>155</cp:revision>
  <dcterms:created xsi:type="dcterms:W3CDTF">2018-03-25T06:43:22Z</dcterms:created>
  <dcterms:modified xsi:type="dcterms:W3CDTF">2018-05-17T09:10:45Z</dcterms:modified>
</cp:coreProperties>
</file>