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7" r:id="rId4"/>
    <p:sldId id="279" r:id="rId5"/>
    <p:sldId id="259" r:id="rId6"/>
    <p:sldId id="260" r:id="rId7"/>
    <p:sldId id="261" r:id="rId8"/>
    <p:sldId id="262" r:id="rId9"/>
    <p:sldId id="263" r:id="rId10"/>
    <p:sldId id="264" r:id="rId11"/>
    <p:sldId id="278" r:id="rId12"/>
    <p:sldId id="265" r:id="rId13"/>
    <p:sldId id="268" r:id="rId14"/>
    <p:sldId id="269" r:id="rId15"/>
    <p:sldId id="270" r:id="rId16"/>
    <p:sldId id="271" r:id="rId17"/>
    <p:sldId id="272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556" autoAdjust="0"/>
  </p:normalViewPr>
  <p:slideViewPr>
    <p:cSldViewPr>
      <p:cViewPr varScale="1">
        <p:scale>
          <a:sx n="105" d="100"/>
          <a:sy n="105" d="100"/>
        </p:scale>
        <p:origin x="12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F326BD-089A-4E20-862E-64FD7978CFE0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online informací</a:t>
            </a:r>
            <a:endParaRPr lang="it-IT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Macháčková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kredibility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Dual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/>
              <a:t>Elaboration</a:t>
            </a:r>
            <a:r>
              <a:rPr lang="cs-CZ" dirty="0"/>
              <a:t>  </a:t>
            </a:r>
            <a:r>
              <a:rPr lang="cs-CZ" dirty="0" err="1"/>
              <a:t>Likelihood</a:t>
            </a:r>
            <a:r>
              <a:rPr lang="cs-CZ" dirty="0"/>
              <a:t>  Model  (</a:t>
            </a:r>
            <a:r>
              <a:rPr lang="cs-CZ" dirty="0" err="1"/>
              <a:t>Petty</a:t>
            </a:r>
            <a:r>
              <a:rPr lang="cs-CZ" dirty="0"/>
              <a:t>  &amp;  </a:t>
            </a:r>
            <a:r>
              <a:rPr lang="cs-CZ" dirty="0" err="1"/>
              <a:t>Cacioppo</a:t>
            </a:r>
            <a:r>
              <a:rPr lang="cs-CZ" dirty="0"/>
              <a:t>,  1981)</a:t>
            </a:r>
          </a:p>
          <a:p>
            <a:pPr lvl="1"/>
            <a:r>
              <a:rPr lang="cs-CZ" dirty="0" err="1"/>
              <a:t>Heuristic-Systematic</a:t>
            </a:r>
            <a:r>
              <a:rPr lang="cs-CZ" dirty="0"/>
              <a:t> Model (</a:t>
            </a:r>
            <a:r>
              <a:rPr lang="cs-CZ" dirty="0" err="1"/>
              <a:t>Chaiken</a:t>
            </a:r>
            <a:r>
              <a:rPr lang="cs-CZ" dirty="0"/>
              <a:t>, 1980</a:t>
            </a:r>
            <a:r>
              <a:rPr lang="cs-CZ" dirty="0" smtClean="0"/>
              <a:t>)</a:t>
            </a:r>
          </a:p>
          <a:p>
            <a:r>
              <a:rPr lang="cs-CZ" dirty="0" smtClean="0"/>
              <a:t>Centrální a periferní cesty, analytické a heuristické hodnocení</a:t>
            </a:r>
          </a:p>
          <a:p>
            <a:r>
              <a:rPr lang="cs-CZ" dirty="0" smtClean="0"/>
              <a:t>Význam: schopnosti a motivace</a:t>
            </a:r>
          </a:p>
          <a:p>
            <a:endParaRPr lang="cs-CZ" dirty="0"/>
          </a:p>
          <a:p>
            <a:r>
              <a:rPr lang="en-US" dirty="0" smtClean="0"/>
              <a:t>Metzger </a:t>
            </a:r>
            <a:r>
              <a:rPr lang="en-US" dirty="0"/>
              <a:t>(2007</a:t>
            </a:r>
            <a:r>
              <a:rPr lang="en-US" dirty="0" smtClean="0"/>
              <a:t>)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dirty="0"/>
              <a:t>dual processing model of </a:t>
            </a:r>
            <a:r>
              <a:rPr lang="cs-CZ" dirty="0" smtClean="0"/>
              <a:t>c</a:t>
            </a:r>
            <a:r>
              <a:rPr lang="en-US" dirty="0" err="1" smtClean="0"/>
              <a:t>redibility</a:t>
            </a:r>
            <a:r>
              <a:rPr lang="en-US" dirty="0" smtClean="0"/>
              <a:t> assessment</a:t>
            </a:r>
            <a:endParaRPr lang="cs-CZ" dirty="0" smtClean="0"/>
          </a:p>
          <a:p>
            <a:pPr lvl="1"/>
            <a:r>
              <a:rPr lang="cs-CZ" dirty="0" smtClean="0"/>
              <a:t>Heuristiky</a:t>
            </a:r>
            <a:r>
              <a:rPr lang="cs-CZ" dirty="0"/>
              <a:t>: 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 smtClean="0"/>
              <a:t>, </a:t>
            </a:r>
            <a:r>
              <a:rPr lang="cs-CZ" dirty="0" err="1" smtClean="0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/>
              <a:t>intent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98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Fake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? </a:t>
            </a:r>
            <a:r>
              <a:rPr lang="cs-CZ" dirty="0" err="1" smtClean="0"/>
              <a:t>Clickbaits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Heuristiky: 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/>
              <a:t>, </a:t>
            </a:r>
            <a:r>
              <a:rPr lang="cs-CZ" dirty="0" err="1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 smtClean="0"/>
              <a:t>intent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Specifická rétorika</a:t>
            </a:r>
          </a:p>
          <a:p>
            <a:pPr lvl="1"/>
            <a:r>
              <a:rPr lang="cs-CZ" dirty="0" smtClean="0"/>
              <a:t>na vyvolání emoční reakce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520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kredibility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Heuristické zpracování v prostředí internetu</a:t>
            </a:r>
          </a:p>
          <a:p>
            <a:endParaRPr lang="cs-CZ" dirty="0"/>
          </a:p>
          <a:p>
            <a:r>
              <a:rPr lang="cs-CZ" dirty="0" smtClean="0"/>
              <a:t>Často nezbytné – a ne nutně chybné!</a:t>
            </a:r>
          </a:p>
          <a:p>
            <a:endParaRPr lang="cs-CZ" dirty="0" smtClean="0"/>
          </a:p>
          <a:p>
            <a:r>
              <a:rPr lang="cs-CZ" dirty="0" err="1" smtClean="0"/>
              <a:t>Satisficing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82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Kredibilita – vliv individuálních charakteristik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Demografie – gender, věk, vzdělání</a:t>
            </a:r>
          </a:p>
          <a:p>
            <a:r>
              <a:rPr lang="cs-CZ" dirty="0" smtClean="0"/>
              <a:t>Osobnostní charakteristiky -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cognition</a:t>
            </a:r>
            <a:r>
              <a:rPr lang="cs-CZ" dirty="0" smtClean="0"/>
              <a:t>, </a:t>
            </a:r>
            <a:r>
              <a:rPr lang="cs-CZ" dirty="0" err="1" smtClean="0"/>
              <a:t>anxieta</a:t>
            </a:r>
            <a:r>
              <a:rPr lang="cs-CZ" dirty="0" smtClean="0"/>
              <a:t>, institucionální a sociální důvěra</a:t>
            </a:r>
          </a:p>
          <a:p>
            <a:r>
              <a:rPr lang="cs-CZ" dirty="0"/>
              <a:t>Schopnosti – </a:t>
            </a:r>
            <a:r>
              <a:rPr lang="cs-CZ" dirty="0" err="1"/>
              <a:t>d</a:t>
            </a:r>
            <a:r>
              <a:rPr lang="cs-CZ" dirty="0" err="1" smtClean="0"/>
              <a:t>igital</a:t>
            </a:r>
            <a:r>
              <a:rPr lang="cs-CZ" dirty="0" smtClean="0"/>
              <a:t> </a:t>
            </a:r>
            <a:r>
              <a:rPr lang="cs-CZ" dirty="0" err="1" smtClean="0"/>
              <a:t>literacy</a:t>
            </a:r>
            <a:r>
              <a:rPr lang="cs-CZ" dirty="0" smtClean="0"/>
              <a:t>, zkušenosti s užíváním internetu</a:t>
            </a:r>
          </a:p>
          <a:p>
            <a:r>
              <a:rPr lang="cs-CZ" dirty="0" smtClean="0"/>
              <a:t>Motivace </a:t>
            </a:r>
          </a:p>
          <a:p>
            <a:r>
              <a:rPr lang="cs-CZ" dirty="0" smtClean="0"/>
              <a:t>Další – vlastní politické směřování, zkušenosti…</a:t>
            </a:r>
          </a:p>
          <a:p>
            <a:endParaRPr lang="cs-CZ" dirty="0"/>
          </a:p>
          <a:p>
            <a:r>
              <a:rPr lang="cs-CZ" dirty="0" smtClean="0"/>
              <a:t>Většinou není jen lineární vztah!</a:t>
            </a:r>
          </a:p>
          <a:p>
            <a:r>
              <a:rPr lang="cs-CZ" dirty="0" smtClean="0"/>
              <a:t>V celé zkoumané problematice!</a:t>
            </a:r>
          </a:p>
          <a:p>
            <a:pPr lvl="1"/>
            <a:r>
              <a:rPr lang="cs-CZ" dirty="0" smtClean="0"/>
              <a:t>Mediační a moderační efekty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08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charakter a vliv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Viz </a:t>
            </a:r>
            <a:r>
              <a:rPr lang="cs-CZ" dirty="0" err="1" smtClean="0"/>
              <a:t>endorsement</a:t>
            </a:r>
            <a:r>
              <a:rPr lang="cs-CZ" dirty="0" smtClean="0"/>
              <a:t> (</a:t>
            </a:r>
            <a:r>
              <a:rPr lang="cs-CZ" dirty="0" err="1" smtClean="0"/>
              <a:t>bandwagon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Záleží na skupinové příslušnosti, sociální blízkosti, </a:t>
            </a:r>
            <a:r>
              <a:rPr lang="cs-CZ" dirty="0" err="1" smtClean="0"/>
              <a:t>kongruenci</a:t>
            </a:r>
            <a:r>
              <a:rPr lang="cs-CZ" dirty="0" smtClean="0"/>
              <a:t> s vlastním názorem</a:t>
            </a:r>
          </a:p>
          <a:p>
            <a:pPr lvl="1"/>
            <a:r>
              <a:rPr lang="cs-CZ" dirty="0"/>
              <a:t>konformita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Autor (zdroj) – problematické autorství online</a:t>
            </a:r>
          </a:p>
          <a:p>
            <a:r>
              <a:rPr lang="cs-CZ" dirty="0"/>
              <a:t>Expertíza – individuální a </a:t>
            </a:r>
            <a:r>
              <a:rPr lang="cs-CZ" dirty="0" smtClean="0"/>
              <a:t>„davová“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Oficiální a neoficiální zdroje</a:t>
            </a:r>
          </a:p>
          <a:p>
            <a:pPr lvl="1"/>
            <a:r>
              <a:rPr lang="cs-CZ" dirty="0" smtClean="0"/>
              <a:t>Důvěra ve zdroj – navázaná na vlastní postoje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907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 k vodítkům - </a:t>
            </a:r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Aspekty online prostředí které umožňují určitou akci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Sundar</a:t>
            </a:r>
            <a:r>
              <a:rPr lang="cs-CZ" dirty="0" smtClean="0"/>
              <a:t> (2008) – MAIN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409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 lnSpcReduction="10000"/>
          </a:bodyPr>
          <a:lstStyle/>
          <a:p>
            <a:r>
              <a:rPr lang="en-US" sz="1100" dirty="0"/>
              <a:t>The MAIN Model: A Heuristic Approach to understanding Technology Effects on Credibility</a:t>
            </a:r>
            <a:r>
              <a:rPr lang="en-US" sz="1100" dirty="0" smtClean="0"/>
              <a:t>.„</a:t>
            </a:r>
            <a:r>
              <a:rPr lang="cs-CZ" sz="1100" dirty="0" smtClean="0"/>
              <a:t> </a:t>
            </a:r>
            <a:r>
              <a:rPr lang="en-US" sz="1100" dirty="0" smtClean="0"/>
              <a:t>Digital </a:t>
            </a:r>
            <a:r>
              <a:rPr lang="en-US" sz="1100" dirty="0"/>
              <a:t>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8028155" cy="259228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4531860"/>
            <a:ext cx="8363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very </a:t>
            </a:r>
            <a:r>
              <a:rPr lang="cs-CZ" dirty="0" err="1"/>
              <a:t>likely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 smtClean="0"/>
              <a:t>affordance</a:t>
            </a:r>
            <a:r>
              <a:rPr lang="cs-CZ" dirty="0" smtClean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convey</a:t>
            </a:r>
            <a:r>
              <a:rPr lang="cs-CZ" dirty="0"/>
              <a:t> a variety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cues</a:t>
            </a:r>
            <a:r>
              <a:rPr lang="cs-CZ" dirty="0"/>
              <a:t> </a:t>
            </a:r>
            <a:r>
              <a:rPr lang="cs-CZ" dirty="0" err="1"/>
              <a:t>leading</a:t>
            </a:r>
            <a:r>
              <a:rPr lang="cs-CZ" dirty="0"/>
              <a:t> to a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 smtClean="0"/>
              <a:t>heuristic-based</a:t>
            </a:r>
            <a:r>
              <a:rPr lang="cs-CZ" dirty="0" smtClean="0"/>
              <a:t> </a:t>
            </a:r>
            <a:r>
              <a:rPr lang="cs-CZ" dirty="0" err="1" smtClean="0"/>
              <a:t>judgments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positive and </a:t>
            </a:r>
            <a:r>
              <a:rPr lang="cs-CZ" dirty="0" err="1"/>
              <a:t>others</a:t>
            </a:r>
            <a:r>
              <a:rPr lang="cs-CZ" dirty="0"/>
              <a:t> negative, </a:t>
            </a:r>
            <a:r>
              <a:rPr lang="cs-CZ" dirty="0" err="1"/>
              <a:t>resulting</a:t>
            </a:r>
            <a:r>
              <a:rPr lang="cs-CZ" dirty="0"/>
              <a:t> in a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equation</a:t>
            </a:r>
            <a:r>
              <a:rPr lang="cs-CZ" dirty="0" smtClean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affordance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credibility</a:t>
            </a:r>
            <a:r>
              <a:rPr lang="cs-CZ" dirty="0"/>
              <a:t> </a:t>
            </a:r>
            <a:r>
              <a:rPr lang="cs-CZ" dirty="0" err="1" smtClean="0"/>
              <a:t>assessments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 smtClean="0"/>
              <a:t>trigger</a:t>
            </a:r>
            <a:r>
              <a:rPr lang="cs-CZ" dirty="0" smtClean="0"/>
              <a:t> (p. 79) 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329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 lnSpcReduction="10000"/>
          </a:bodyPr>
          <a:lstStyle/>
          <a:p>
            <a:r>
              <a:rPr lang="en-US" sz="1100" dirty="0"/>
              <a:t>The MAIN Model: A Heuristic Approach to understanding Technology Effects on Credibility</a:t>
            </a:r>
            <a:r>
              <a:rPr lang="en-US" sz="1100" dirty="0" smtClean="0"/>
              <a:t>.„</a:t>
            </a:r>
            <a:r>
              <a:rPr lang="cs-CZ" sz="1100" dirty="0" smtClean="0"/>
              <a:t> </a:t>
            </a:r>
            <a:r>
              <a:rPr lang="en-US" sz="1100" dirty="0" smtClean="0"/>
              <a:t>Digital </a:t>
            </a:r>
            <a:r>
              <a:rPr lang="en-US" sz="1100" dirty="0"/>
              <a:t>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5477639" cy="586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28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Borah</a:t>
            </a:r>
            <a:r>
              <a:rPr lang="cs-CZ" dirty="0" smtClean="0"/>
              <a:t> (2014) – přítomnost </a:t>
            </a:r>
            <a:r>
              <a:rPr lang="cs-CZ" dirty="0" err="1" smtClean="0"/>
              <a:t>hyperlinků</a:t>
            </a:r>
            <a:r>
              <a:rPr lang="cs-CZ" dirty="0" smtClean="0"/>
              <a:t> ve zprávách zvyšuje kredibilitu – ale záleží i na obsahu </a:t>
            </a:r>
          </a:p>
          <a:p>
            <a:pPr lvl="1"/>
            <a:r>
              <a:rPr lang="cs-CZ" dirty="0" err="1" smtClean="0"/>
              <a:t>value</a:t>
            </a:r>
            <a:r>
              <a:rPr lang="cs-CZ" dirty="0" smtClean="0"/>
              <a:t> and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framed</a:t>
            </a:r>
            <a:r>
              <a:rPr lang="cs-CZ" dirty="0" smtClean="0"/>
              <a:t> – </a:t>
            </a:r>
            <a:r>
              <a:rPr lang="cs-CZ" dirty="0" err="1" smtClean="0"/>
              <a:t>moral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a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struggle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endParaRPr lang="cs-CZ" dirty="0" smtClean="0"/>
          </a:p>
          <a:p>
            <a:r>
              <a:rPr lang="cs-CZ" dirty="0" err="1" smtClean="0"/>
              <a:t>Kiousis</a:t>
            </a:r>
            <a:r>
              <a:rPr lang="cs-CZ" dirty="0" smtClean="0"/>
              <a:t> (2006): Ovlivňuje modalita kredibilitu zdroje a sdělení ve zprávách?  M: text, fotky, video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49080"/>
            <a:ext cx="5715798" cy="14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2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informace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prostředí internetu</a:t>
            </a:r>
          </a:p>
          <a:p>
            <a:endParaRPr lang="cs-CZ" dirty="0"/>
          </a:p>
          <a:p>
            <a:r>
              <a:rPr lang="cs-CZ" dirty="0" smtClean="0"/>
              <a:t>Otázka kvality informací – více </a:t>
            </a:r>
            <a:r>
              <a:rPr lang="cs-CZ" dirty="0" smtClean="0"/>
              <a:t>dimenzí</a:t>
            </a:r>
          </a:p>
          <a:p>
            <a:pPr lvl="1"/>
            <a:r>
              <a:rPr lang="en-US" dirty="0"/>
              <a:t>Tao, </a:t>
            </a:r>
            <a:r>
              <a:rPr lang="en-US" dirty="0" err="1"/>
              <a:t>LeRouge</a:t>
            </a:r>
            <a:r>
              <a:rPr lang="en-US" dirty="0"/>
              <a:t>, Smith, and De Leo (2017) </a:t>
            </a:r>
            <a:r>
              <a:rPr lang="en-US" dirty="0" smtClean="0"/>
              <a:t>information </a:t>
            </a:r>
            <a:r>
              <a:rPr lang="en-US" dirty="0"/>
              <a:t>quality for health </a:t>
            </a:r>
            <a:r>
              <a:rPr lang="en-US" dirty="0" smtClean="0"/>
              <a:t>websites</a:t>
            </a:r>
            <a:endParaRPr lang="cs-CZ" dirty="0" smtClean="0"/>
          </a:p>
          <a:p>
            <a:pPr lvl="1"/>
            <a:r>
              <a:rPr lang="en-US" dirty="0" smtClean="0"/>
              <a:t>Completeness </a:t>
            </a:r>
            <a:r>
              <a:rPr lang="en-US" dirty="0"/>
              <a:t>of information, understandability of information, relevance of information, depth of information, and accuracy of information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Kredibilita – významná </a:t>
            </a:r>
            <a:r>
              <a:rPr lang="cs-CZ" dirty="0" smtClean="0"/>
              <a:t>dimenze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Nemusí být pro uživatele primární! A někdy ani důležitá</a:t>
            </a:r>
          </a:p>
          <a:p>
            <a:pPr lvl="1"/>
            <a:r>
              <a:rPr lang="cs-CZ" dirty="0" smtClean="0"/>
              <a:t>zprávy o celebritách</a:t>
            </a:r>
          </a:p>
          <a:p>
            <a:pPr lvl="1"/>
            <a:r>
              <a:rPr lang="cs-CZ" dirty="0" smtClean="0"/>
              <a:t>cílené „</a:t>
            </a:r>
            <a:r>
              <a:rPr lang="cs-CZ" dirty="0" err="1" smtClean="0"/>
              <a:t>Fake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“ </a:t>
            </a:r>
            <a:r>
              <a:rPr lang="cs-CZ" dirty="0" smtClean="0"/>
              <a:t>– </a:t>
            </a:r>
            <a:r>
              <a:rPr lang="cs-CZ" dirty="0" err="1" smtClean="0"/>
              <a:t>Onion</a:t>
            </a:r>
            <a:r>
              <a:rPr lang="cs-CZ" dirty="0"/>
              <a:t> (https://www.theonion.com/)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79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Nepřeberné množství a pluralita</a:t>
            </a:r>
          </a:p>
          <a:p>
            <a:pPr lvl="1"/>
            <a:r>
              <a:rPr lang="cs-CZ" dirty="0"/>
              <a:t>Pluralita zdrojů – a typů </a:t>
            </a:r>
            <a:r>
              <a:rPr lang="cs-CZ" dirty="0" smtClean="0"/>
              <a:t>informací</a:t>
            </a:r>
          </a:p>
          <a:p>
            <a:r>
              <a:rPr lang="cs-CZ" dirty="0"/>
              <a:t>Nejsou </a:t>
            </a:r>
            <a:r>
              <a:rPr lang="cs-CZ" dirty="0" smtClean="0"/>
              <a:t>„</a:t>
            </a:r>
            <a:r>
              <a:rPr lang="cs-CZ" dirty="0" err="1" smtClean="0"/>
              <a:t>gatekeepers</a:t>
            </a:r>
            <a:r>
              <a:rPr lang="cs-CZ" dirty="0" smtClean="0"/>
              <a:t>“ </a:t>
            </a:r>
            <a:r>
              <a:rPr lang="cs-CZ" dirty="0"/>
              <a:t>- </a:t>
            </a:r>
            <a:r>
              <a:rPr lang="cs-CZ" dirty="0" err="1"/>
              <a:t>disintermediation</a:t>
            </a:r>
            <a:r>
              <a:rPr lang="cs-CZ" dirty="0"/>
              <a:t> (</a:t>
            </a:r>
            <a:r>
              <a:rPr lang="cs-CZ" dirty="0" err="1"/>
              <a:t>Eysenbach</a:t>
            </a:r>
            <a:r>
              <a:rPr lang="cs-CZ" dirty="0"/>
              <a:t>, 2008</a:t>
            </a:r>
            <a:r>
              <a:rPr lang="cs-CZ" dirty="0" smtClean="0"/>
              <a:t>) – neplatí vždy (</a:t>
            </a:r>
            <a:r>
              <a:rPr lang="cs-CZ" dirty="0" err="1" smtClean="0"/>
              <a:t>opinion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, oficiální zdroje…)</a:t>
            </a:r>
          </a:p>
          <a:p>
            <a:r>
              <a:rPr lang="cs-CZ" dirty="0" smtClean="0"/>
              <a:t>UGC</a:t>
            </a:r>
          </a:p>
          <a:p>
            <a:r>
              <a:rPr lang="cs-CZ" dirty="0" smtClean="0"/>
              <a:t>Otázka autora a autority a jimi podávaných informací</a:t>
            </a:r>
          </a:p>
          <a:p>
            <a:pPr lvl="1"/>
            <a:r>
              <a:rPr lang="cs-CZ" dirty="0" smtClean="0"/>
              <a:t>Expert a „</a:t>
            </a:r>
            <a:r>
              <a:rPr lang="cs-CZ" dirty="0" err="1" smtClean="0"/>
              <a:t>experiential</a:t>
            </a:r>
            <a:r>
              <a:rPr lang="cs-CZ" dirty="0" smtClean="0"/>
              <a:t>“ </a:t>
            </a:r>
            <a:r>
              <a:rPr lang="cs-CZ" dirty="0" err="1" smtClean="0"/>
              <a:t>information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To vše klade důraz na subjektivní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7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Modave</a:t>
            </a:r>
            <a:r>
              <a:rPr lang="en-US" dirty="0" smtClean="0"/>
              <a:t> </a:t>
            </a:r>
            <a:r>
              <a:rPr lang="en-US" dirty="0"/>
              <a:t>et al. (2014) evaluated the quality of content and author credentials on sites focusing on weight loss. </a:t>
            </a:r>
            <a:endParaRPr lang="cs-CZ" dirty="0" smtClean="0"/>
          </a:p>
          <a:p>
            <a:r>
              <a:rPr lang="en-US" dirty="0" smtClean="0"/>
              <a:t>103 </a:t>
            </a:r>
            <a:r>
              <a:rPr lang="en-US" dirty="0"/>
              <a:t>websites including commercial sites, news and online media sites, blogs, government and university sites, medical sites, and others (such as nonprofits </a:t>
            </a:r>
            <a:r>
              <a:rPr lang="en-US" dirty="0" smtClean="0"/>
              <a:t>).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medical, government, and university sites, along with the blogs provided content with the highest quality. </a:t>
            </a:r>
            <a:endParaRPr lang="cs-CZ" dirty="0" smtClean="0"/>
          </a:p>
          <a:p>
            <a:r>
              <a:rPr lang="en-US" dirty="0" smtClean="0"/>
              <a:t>In </a:t>
            </a:r>
            <a:r>
              <a:rPr lang="en-US" dirty="0"/>
              <a:t>total, less than 20% of sites provided accurate information on more than half of the key information about nutrition, physical activity, or behavioral strategies for weight loss. </a:t>
            </a:r>
            <a:endParaRPr lang="cs-CZ" dirty="0" smtClean="0"/>
          </a:p>
          <a:p>
            <a:r>
              <a:rPr lang="en-US" dirty="0" smtClean="0"/>
              <a:t>Only </a:t>
            </a:r>
            <a:r>
              <a:rPr lang="en-US" dirty="0"/>
              <a:t>29% of the sites provided hyperlinks, 47% provided reputable references and a date of the last update. </a:t>
            </a:r>
            <a:endParaRPr lang="cs-CZ" dirty="0" smtClean="0"/>
          </a:p>
          <a:p>
            <a:r>
              <a:rPr lang="en-US" dirty="0" smtClean="0"/>
              <a:t>Unsubstantiated </a:t>
            </a:r>
            <a:r>
              <a:rPr lang="en-US" dirty="0"/>
              <a:t>claims, particularly regarding nutritional information, were made by 54% of the Web sites, most often </a:t>
            </a:r>
            <a:r>
              <a:rPr lang="en-US" dirty="0" smtClean="0"/>
              <a:t>blogs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4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Kredibilita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Interdisciplinární koncept, více možných pojetí</a:t>
            </a:r>
          </a:p>
          <a:p>
            <a:r>
              <a:rPr lang="cs-CZ" dirty="0" smtClean="0"/>
              <a:t>Dost propojeno s důvěrou – nakolik informaci věříme?</a:t>
            </a:r>
          </a:p>
          <a:p>
            <a:r>
              <a:rPr lang="cs-CZ" dirty="0" smtClean="0"/>
              <a:t>Ale co to konkrétně znamená? </a:t>
            </a:r>
          </a:p>
          <a:p>
            <a:pPr lvl="1"/>
            <a:r>
              <a:rPr lang="cs-CZ" dirty="0" smtClean="0"/>
              <a:t>Akurátnost, nezkreslení, komplexnost (tj. obsahující všechny informace), nezaujatost, celost, …</a:t>
            </a:r>
          </a:p>
          <a:p>
            <a:r>
              <a:rPr lang="cs-CZ" dirty="0" smtClean="0"/>
              <a:t>Tradičně dělena na dvě dimenze:</a:t>
            </a:r>
          </a:p>
          <a:p>
            <a:pPr lvl="1"/>
            <a:r>
              <a:rPr lang="cs-CZ" dirty="0" smtClean="0"/>
              <a:t>Důvěryhodnost </a:t>
            </a:r>
            <a:r>
              <a:rPr lang="cs-CZ" dirty="0"/>
              <a:t>– subjektivně </a:t>
            </a:r>
            <a:r>
              <a:rPr lang="cs-CZ" dirty="0" smtClean="0"/>
              <a:t>hodnocena</a:t>
            </a:r>
          </a:p>
          <a:p>
            <a:pPr lvl="1"/>
            <a:r>
              <a:rPr lang="cs-CZ" dirty="0"/>
              <a:t>Expertíza – i objektivní komponenta (certifikáty, diplom, reputace)</a:t>
            </a:r>
          </a:p>
          <a:p>
            <a:pPr marL="274320" lvl="1" indent="0">
              <a:buNone/>
            </a:pPr>
            <a:r>
              <a:rPr lang="cs-CZ" dirty="0" smtClean="0"/>
              <a:t>	</a:t>
            </a:r>
          </a:p>
          <a:p>
            <a:pPr marL="274320" lvl="1" indent="0">
              <a:buNone/>
            </a:pPr>
            <a:r>
              <a:rPr lang="cs-CZ" dirty="0" smtClean="0"/>
              <a:t>Ale i další přístupy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792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Důvěryhodnost a důvěra</a:t>
            </a:r>
          </a:p>
          <a:p>
            <a:endParaRPr lang="cs-CZ" dirty="0" smtClean="0"/>
          </a:p>
          <a:p>
            <a:r>
              <a:rPr lang="cs-CZ" dirty="0" smtClean="0"/>
              <a:t>Koncept důvěry také komplexní, interdisciplinární</a:t>
            </a:r>
          </a:p>
          <a:p>
            <a:endParaRPr lang="cs-CZ" dirty="0" smtClean="0"/>
          </a:p>
          <a:p>
            <a:r>
              <a:rPr lang="cs-CZ" dirty="0" smtClean="0"/>
              <a:t>Důvěryhodnost – je </a:t>
            </a:r>
            <a:r>
              <a:rPr lang="cs-CZ" dirty="0" err="1" smtClean="0"/>
              <a:t>atribuována</a:t>
            </a:r>
            <a:r>
              <a:rPr lang="cs-CZ" dirty="0" smtClean="0"/>
              <a:t> subjektu, důvěra jako individuální charakteristika a stav</a:t>
            </a:r>
          </a:p>
          <a:p>
            <a:endParaRPr lang="cs-CZ" dirty="0"/>
          </a:p>
          <a:p>
            <a:r>
              <a:rPr lang="cs-CZ" dirty="0" smtClean="0"/>
              <a:t>Kredibilita – </a:t>
            </a:r>
            <a:r>
              <a:rPr lang="cs-CZ" dirty="0" smtClean="0"/>
              <a:t>v pojetí sociálních věd ne </a:t>
            </a:r>
            <a:r>
              <a:rPr lang="cs-CZ" dirty="0" smtClean="0"/>
              <a:t>jako objektivní vlastnost, ale subjektivní percepce</a:t>
            </a:r>
          </a:p>
        </p:txBody>
      </p:sp>
    </p:spTree>
    <p:extLst>
      <p:ext uri="{BB962C8B-B14F-4D97-AF65-F5344CB8AC3E}">
        <p14:creationId xmlns:p14="http://schemas.microsoft.com/office/powerpoint/2010/main" val="200923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Kredibilita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 kredibility a důvěry již od poloviny minulého století</a:t>
            </a:r>
          </a:p>
          <a:p>
            <a:endParaRPr lang="cs-CZ" dirty="0" smtClean="0"/>
          </a:p>
          <a:p>
            <a:r>
              <a:rPr lang="cs-CZ" dirty="0" smtClean="0"/>
              <a:t>Navázáno na výzkumy </a:t>
            </a:r>
            <a:r>
              <a:rPr lang="cs-CZ" dirty="0" err="1" smtClean="0"/>
              <a:t>perzuaze</a:t>
            </a:r>
            <a:r>
              <a:rPr lang="cs-CZ" dirty="0" smtClean="0"/>
              <a:t>, zkoumání masové komunikace</a:t>
            </a:r>
          </a:p>
          <a:p>
            <a:endParaRPr lang="cs-CZ" dirty="0"/>
          </a:p>
          <a:p>
            <a:r>
              <a:rPr lang="cs-CZ" dirty="0" smtClean="0"/>
              <a:t>Tradiční rozdělení: sdělení, zdroj a (později) médium</a:t>
            </a:r>
          </a:p>
          <a:p>
            <a:endParaRPr lang="cs-CZ" dirty="0"/>
          </a:p>
          <a:p>
            <a:r>
              <a:rPr lang="cs-CZ" dirty="0" smtClean="0"/>
              <a:t>Mohou se výrazně lišit a současně ovlivňovat navzájem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9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Kredibilita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Pole velkého zájmu (v souvislosti s více typy informací)</a:t>
            </a:r>
          </a:p>
          <a:p>
            <a:r>
              <a:rPr lang="cs-CZ" dirty="0" smtClean="0"/>
              <a:t>První výzkumy již s příchodem internetu</a:t>
            </a:r>
          </a:p>
          <a:p>
            <a:endParaRPr lang="cs-CZ" b="1" dirty="0" smtClean="0"/>
          </a:p>
          <a:p>
            <a:r>
              <a:rPr lang="cs-CZ" b="1" dirty="0" err="1" smtClean="0"/>
              <a:t>Fogg</a:t>
            </a:r>
            <a:r>
              <a:rPr lang="cs-CZ" b="1" dirty="0" smtClean="0"/>
              <a:t> et al. (2003) – Prominence-</a:t>
            </a:r>
            <a:r>
              <a:rPr lang="cs-CZ" b="1" dirty="0" err="1" smtClean="0"/>
              <a:t>Interpretation</a:t>
            </a:r>
            <a:r>
              <a:rPr lang="cs-CZ" b="1" dirty="0" smtClean="0"/>
              <a:t> </a:t>
            </a:r>
            <a:r>
              <a:rPr lang="cs-CZ" b="1" dirty="0" err="1" smtClean="0"/>
              <a:t>theory</a:t>
            </a:r>
            <a:endParaRPr lang="cs-CZ" b="1" dirty="0" smtClean="0"/>
          </a:p>
          <a:p>
            <a:r>
              <a:rPr lang="cs-CZ" dirty="0" smtClean="0"/>
              <a:t>Výzkum různých typů stránek a vodítek</a:t>
            </a:r>
          </a:p>
          <a:p>
            <a:r>
              <a:rPr lang="cs-CZ" dirty="0" smtClean="0"/>
              <a:t>Vodítka – vedou naši pozornost a hodnocení</a:t>
            </a:r>
          </a:p>
          <a:p>
            <a:pPr lvl="1"/>
            <a:r>
              <a:rPr lang="cs-CZ" dirty="0" smtClean="0"/>
              <a:t>Např. design stránky, chyby v textu, certifikáty atd.</a:t>
            </a:r>
          </a:p>
          <a:p>
            <a:r>
              <a:rPr lang="cs-CZ" dirty="0" smtClean="0"/>
              <a:t>Hodnocení jako iterativní proces: Prominence a interpretace vodítek</a:t>
            </a:r>
          </a:p>
          <a:p>
            <a:endParaRPr lang="cs-CZ" dirty="0" smtClean="0"/>
          </a:p>
          <a:p>
            <a:r>
              <a:rPr lang="cs-CZ" dirty="0" smtClean="0"/>
              <a:t>Individuální faktory – schopnosti, motivace</a:t>
            </a:r>
          </a:p>
          <a:p>
            <a:r>
              <a:rPr lang="cs-CZ" dirty="0" smtClean="0"/>
              <a:t>Kontextuální faktory – typ informace, čas k hodnocení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58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3296"/>
            <a:ext cx="7416824" cy="6293412"/>
          </a:xfrm>
        </p:spPr>
      </p:pic>
    </p:spTree>
    <p:extLst>
      <p:ext uri="{BB962C8B-B14F-4D97-AF65-F5344CB8AC3E}">
        <p14:creationId xmlns:p14="http://schemas.microsoft.com/office/powerpoint/2010/main" val="3903903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1090</TotalTime>
  <Words>932</Words>
  <Application>Microsoft Office PowerPoint</Application>
  <PresentationFormat>Předvádění na obrazovce (4:3)</PresentationFormat>
  <Paragraphs>121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Bookman Old Style</vt:lpstr>
      <vt:lpstr>Gill Sans MT</vt:lpstr>
      <vt:lpstr>Wingdings</vt:lpstr>
      <vt:lpstr>Wingdings 3</vt:lpstr>
      <vt:lpstr>Původ</vt:lpstr>
      <vt:lpstr>Hodnocení online informací</vt:lpstr>
      <vt:lpstr>Online informace a jejich kvalita </vt:lpstr>
      <vt:lpstr>Online informace</vt:lpstr>
      <vt:lpstr>Informace o zdraví</vt:lpstr>
      <vt:lpstr>Kredibilita</vt:lpstr>
      <vt:lpstr>Kredibilita</vt:lpstr>
      <vt:lpstr>Kredibilita</vt:lpstr>
      <vt:lpstr>Kredibilita online</vt:lpstr>
      <vt:lpstr>Prezentace aplikace PowerPoint</vt:lpstr>
      <vt:lpstr>Hodnocení kredibility</vt:lpstr>
      <vt:lpstr>Fake news? Clickbaits?</vt:lpstr>
      <vt:lpstr>Hodnocení kredibility</vt:lpstr>
      <vt:lpstr>Kredibilita – vliv individuálních charakteristik</vt:lpstr>
      <vt:lpstr>Sociální charakter a vliv</vt:lpstr>
      <vt:lpstr>Zpět k vodítkům - affordances</vt:lpstr>
      <vt:lpstr>Prezentace aplikace PowerPoint</vt:lpstr>
      <vt:lpstr>Prezentace aplikace PowerPoint</vt:lpstr>
      <vt:lpstr>Affordances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rámci online komunit</dc:title>
  <dc:creator>Hana Macháčková</dc:creator>
  <cp:lastModifiedBy>Hana Macháčková</cp:lastModifiedBy>
  <cp:revision>385</cp:revision>
  <dcterms:created xsi:type="dcterms:W3CDTF">2015-03-16T13:21:45Z</dcterms:created>
  <dcterms:modified xsi:type="dcterms:W3CDTF">2018-04-05T06:39:31Z</dcterms:modified>
</cp:coreProperties>
</file>