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9" r:id="rId7"/>
    <p:sldId id="267" r:id="rId8"/>
    <p:sldId id="268" r:id="rId9"/>
    <p:sldId id="270" r:id="rId10"/>
    <p:sldId id="271" r:id="rId11"/>
    <p:sldId id="261" r:id="rId12"/>
    <p:sldId id="262" r:id="rId13"/>
    <p:sldId id="263" r:id="rId14"/>
    <p:sldId id="266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B03F43-46C1-419C-AE07-0F8E2810FEA4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A54AF-DF2C-46F7-928F-45F7D90607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0317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A54AF-DF2C-46F7-928F-45F7D906070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190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1153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707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96505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65795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989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60728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9471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04420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8881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7071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8719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7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40882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9941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87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4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388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F942D2-5A64-4FB1-8680-9272319D2959}" type="datetimeFigureOut">
              <a:rPr lang="cs-CZ" smtClean="0"/>
              <a:t>08.05.2018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814CD-0D8F-4D79-B6E2-37F4937D257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7022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anilpinto.blogspot.cz/2011/02/history-of-subaltern-classes-concept-of.html" TargetMode="External"/><Relationship Id="rId2" Type="http://schemas.openxmlformats.org/officeDocument/2006/relationships/hyperlink" Target="https://criticalculturalresources.wordpress.com/2013/12/03/gramsci-a-2006-i-history-of-the-subaltern-classes-ii-the-concept-of-ideology-iii-cultural-themes-ideological-material-in-m-g-durham-d-kellner-d-eds-medi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herylwilliams.wordpress.com/2016/06/15/gramsci-history-of-the-subaltern-classes-ideology-ideological-meteria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EB9F7C-2B7C-4D0D-B5EB-1D61BF7E08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/>
          <a:lstStyle/>
          <a:p>
            <a:r>
              <a:rPr lang="cs-CZ" dirty="0"/>
              <a:t>Antonio </a:t>
            </a:r>
            <a:r>
              <a:rPr lang="cs-CZ" dirty="0" err="1"/>
              <a:t>Gramsci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28F7F19-5EA8-41A7-9F14-FA7F0F543F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3924886"/>
            <a:ext cx="8825658" cy="1713914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cs-CZ" sz="3600" dirty="0" err="1"/>
              <a:t>Culture</a:t>
            </a:r>
            <a:r>
              <a:rPr lang="cs-CZ" sz="3600" dirty="0"/>
              <a:t> and Media</a:t>
            </a:r>
          </a:p>
          <a:p>
            <a:pPr algn="l"/>
            <a:r>
              <a:rPr lang="cs-CZ" dirty="0"/>
              <a:t>Barbora Sittová</a:t>
            </a:r>
          </a:p>
          <a:p>
            <a:pPr algn="l"/>
            <a:r>
              <a:rPr lang="cs-CZ" dirty="0" err="1"/>
              <a:t>Patricija</a:t>
            </a:r>
            <a:r>
              <a:rPr lang="cs-CZ" dirty="0"/>
              <a:t> </a:t>
            </a:r>
            <a:r>
              <a:rPr lang="cs-CZ" dirty="0" err="1"/>
              <a:t>Fašalek</a:t>
            </a:r>
            <a:r>
              <a:rPr lang="cs-CZ" dirty="0"/>
              <a:t> </a:t>
            </a:r>
          </a:p>
          <a:p>
            <a:pPr algn="l"/>
            <a:r>
              <a:rPr lang="cs-CZ" dirty="0"/>
              <a:t>Martina Valentíková</a:t>
            </a:r>
          </a:p>
        </p:txBody>
      </p:sp>
    </p:spTree>
    <p:extLst>
      <p:ext uri="{BB962C8B-B14F-4D97-AF65-F5344CB8AC3E}">
        <p14:creationId xmlns:p14="http://schemas.microsoft.com/office/powerpoint/2010/main" val="15841454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A424FB-6924-4105-A705-857C777D0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Cultural</a:t>
            </a:r>
            <a:r>
              <a:rPr lang="cs-CZ" dirty="0"/>
              <a:t> </a:t>
            </a:r>
            <a:r>
              <a:rPr lang="cs-CZ" dirty="0" err="1"/>
              <a:t>Themes</a:t>
            </a:r>
            <a:r>
              <a:rPr lang="cs-CZ" dirty="0"/>
              <a:t>: </a:t>
            </a:r>
            <a:r>
              <a:rPr lang="cs-CZ" dirty="0" err="1"/>
              <a:t>Ideological</a:t>
            </a:r>
            <a:r>
              <a:rPr lang="cs-CZ" dirty="0"/>
              <a:t> </a:t>
            </a:r>
            <a:r>
              <a:rPr lang="cs-CZ" dirty="0" err="1"/>
              <a:t>Material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E59FA6-2C5C-400C-998B-918850FEC1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2052918"/>
            <a:ext cx="5677316" cy="4587033"/>
          </a:xfrm>
        </p:spPr>
        <p:txBody>
          <a:bodyPr/>
          <a:lstStyle/>
          <a:p>
            <a:r>
              <a:rPr lang="en-US" dirty="0"/>
              <a:t>Material organizations: aimed at maintaining, defending and developing the theoretical or ideological:</a:t>
            </a:r>
            <a:endParaRPr lang="cs-CZ" dirty="0"/>
          </a:p>
          <a:p>
            <a:r>
              <a:rPr lang="en-US" dirty="0"/>
              <a:t>- press (books, newspapers, publishing houses).</a:t>
            </a:r>
            <a:endParaRPr lang="cs-CZ" dirty="0"/>
          </a:p>
          <a:p>
            <a:r>
              <a:rPr lang="en-US" dirty="0"/>
              <a:t>Ideology is </a:t>
            </a:r>
            <a:r>
              <a:rPr lang="en-US" dirty="0" err="1"/>
              <a:t>moulded</a:t>
            </a:r>
            <a:r>
              <a:rPr lang="en-US" dirty="0"/>
              <a:t> by culture and everything which influences or is able to influence public opinion, directly or indirectly, belongs to it: </a:t>
            </a:r>
            <a:endParaRPr lang="cs-CZ" dirty="0"/>
          </a:p>
          <a:p>
            <a:r>
              <a:rPr lang="en-US" dirty="0"/>
              <a:t>- libraries, schools, associations and clubs of various kinds, architecture, names of streets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CE495D7-D836-4394-A7D8-69887348AC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861" y="1625917"/>
            <a:ext cx="4380988" cy="438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7566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3CCBB2-9B55-4BE6-ADA0-66C9DAFACA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07" y="679940"/>
            <a:ext cx="9404723" cy="1400530"/>
          </a:xfrm>
        </p:spPr>
        <p:txBody>
          <a:bodyPr/>
          <a:lstStyle/>
          <a:p>
            <a:r>
              <a:rPr lang="cs-CZ" dirty="0"/>
              <a:t>Hegemony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4276057-24B8-482B-AA8C-D70D9E867A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709" y="1796542"/>
            <a:ext cx="6057143" cy="438151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word hegemony originally comes from Greek</a:t>
            </a:r>
            <a:endParaRPr lang="cs-CZ" dirty="0"/>
          </a:p>
          <a:p>
            <a:r>
              <a:rPr lang="en-US" dirty="0"/>
              <a:t>it means domination and leadership</a:t>
            </a:r>
            <a:endParaRPr lang="cs-CZ" dirty="0"/>
          </a:p>
          <a:p>
            <a:r>
              <a:rPr lang="en-US" dirty="0"/>
              <a:t>he uses this concept for indication of more difficult domination type than was used traditionally</a:t>
            </a:r>
            <a:endParaRPr lang="cs-CZ" dirty="0"/>
          </a:p>
          <a:p>
            <a:r>
              <a:rPr lang="en-US" dirty="0"/>
              <a:t>Gramsci makes his concept of hegemony as the answer to the question:</a:t>
            </a:r>
            <a:r>
              <a:rPr lang="cs-CZ" dirty="0"/>
              <a:t> </a:t>
            </a:r>
            <a:r>
              <a:rPr lang="en-US" dirty="0"/>
              <a:t>How is it possible that the western ideology could stay alive?</a:t>
            </a:r>
            <a:endParaRPr lang="cs-CZ" dirty="0"/>
          </a:p>
          <a:p>
            <a:r>
              <a:rPr lang="en-US" dirty="0"/>
              <a:t>Gramsci explains functioning of ideology in modern capitalist countries by the specific principle of domination in concept of hegemony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340C2B7-58A6-4704-A5DC-E12950DB9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050" y="1600996"/>
            <a:ext cx="4542334" cy="4082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2467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AFE954-FF74-4127-8431-AF6B968A3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Gramsci</a:t>
            </a:r>
            <a:r>
              <a:rPr lang="cs-CZ" dirty="0"/>
              <a:t> vs. Marx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4184DF-1FB0-4A88-84F9-ECFF8BC14D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5212" y="1561515"/>
            <a:ext cx="5520056" cy="4630614"/>
          </a:xfrm>
        </p:spPr>
        <p:txBody>
          <a:bodyPr/>
          <a:lstStyle/>
          <a:p>
            <a:r>
              <a:rPr lang="en-US" dirty="0"/>
              <a:t>in line with Marx Gramsci can see the simple fact that predominant ideas or ideologies of the epoch are identical to the ruling class ideology</a:t>
            </a:r>
            <a:endParaRPr lang="cs-CZ" dirty="0"/>
          </a:p>
          <a:p>
            <a:r>
              <a:rPr lang="en-US" dirty="0"/>
              <a:t>Gramsci did not want to argue with his claim that every form of government is a dictatorship</a:t>
            </a:r>
            <a:endParaRPr lang="cs-CZ" dirty="0"/>
          </a:p>
          <a:p>
            <a:r>
              <a:rPr lang="en-US" dirty="0"/>
              <a:t>but he does not share the claim that the dictatorship is the only form of government that directs the masses</a:t>
            </a:r>
            <a:endParaRPr lang="cs-CZ" dirty="0"/>
          </a:p>
          <a:p>
            <a:r>
              <a:rPr lang="en-US" dirty="0"/>
              <a:t>he asks why the Marxist movement did not win and did not control the society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A75EF01-FA0C-4FCD-93F8-3BE4ABFB6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0" y="1853248"/>
            <a:ext cx="4954126" cy="3602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1641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0185293-69E4-49F3-8372-913CBA7E2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Cultural</a:t>
            </a:r>
            <a:r>
              <a:rPr lang="cs-CZ" dirty="0"/>
              <a:t> Hegemony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388D55-93BD-4A99-B994-E886ED83D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3" y="1645920"/>
            <a:ext cx="4992688" cy="4602479"/>
          </a:xfrm>
        </p:spPr>
        <p:txBody>
          <a:bodyPr/>
          <a:lstStyle/>
          <a:p>
            <a:r>
              <a:rPr lang="en-US" dirty="0"/>
              <a:t>dominance of one </a:t>
            </a:r>
            <a:r>
              <a:rPr lang="en-US" dirty="0" err="1"/>
              <a:t>one</a:t>
            </a:r>
            <a:r>
              <a:rPr lang="en-US" dirty="0"/>
              <a:t> social group over another</a:t>
            </a:r>
            <a:endParaRPr lang="cs-CZ" dirty="0"/>
          </a:p>
          <a:p>
            <a:r>
              <a:rPr lang="en-US" dirty="0"/>
              <a:t>it means that a diverse culture can be ruled or dominated by one group or class</a:t>
            </a:r>
            <a:endParaRPr lang="cs-CZ" dirty="0"/>
          </a:p>
          <a:p>
            <a:r>
              <a:rPr lang="en-US" dirty="0"/>
              <a:t>the theory claims that the ideas of the </a:t>
            </a:r>
            <a:r>
              <a:rPr lang="en-US" dirty="0" err="1"/>
              <a:t>rulling</a:t>
            </a:r>
            <a:r>
              <a:rPr lang="en-US" dirty="0"/>
              <a:t> class come to be seen as the norm</a:t>
            </a:r>
            <a:endParaRPr lang="cs-CZ" dirty="0"/>
          </a:p>
          <a:p>
            <a:r>
              <a:rPr lang="en-US" dirty="0"/>
              <a:t>everyday </a:t>
            </a:r>
            <a:r>
              <a:rPr lang="en-US" dirty="0" err="1"/>
              <a:t>practises</a:t>
            </a:r>
            <a:r>
              <a:rPr lang="en-US" dirty="0"/>
              <a:t> provide the foundation for complex systems of domination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6F5E098-E94B-4200-A570-6AA20EF5ED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96" y="1726809"/>
            <a:ext cx="3556855" cy="35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031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903290-3D3F-4E56-80EF-F4F97E709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else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56E11DC-60FA-457B-A834-8C7377BB9E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48472" y="1152983"/>
            <a:ext cx="4858875" cy="4195481"/>
          </a:xfrm>
        </p:spPr>
        <p:txBody>
          <a:bodyPr/>
          <a:lstStyle/>
          <a:p>
            <a:r>
              <a:rPr lang="en-US" dirty="0"/>
              <a:t>the stability of Gramsci‘s concept of cultural hegemony is provided by three basic pillars which are in continuous interaction</a:t>
            </a:r>
            <a:endParaRPr lang="cs-CZ" dirty="0"/>
          </a:p>
          <a:p>
            <a:r>
              <a:rPr lang="en-US" dirty="0"/>
              <a:t>they are ideological, institutional and process pillars</a:t>
            </a:r>
            <a:endParaRPr lang="cs-CZ" dirty="0"/>
          </a:p>
          <a:p>
            <a:r>
              <a:rPr lang="en-US" dirty="0"/>
              <a:t>a social class can dominate </a:t>
            </a:r>
            <a:r>
              <a:rPr lang="en-US" dirty="0" err="1"/>
              <a:t>thr</a:t>
            </a:r>
            <a:r>
              <a:rPr lang="cs-CZ" dirty="0" err="1"/>
              <a:t>ough</a:t>
            </a:r>
            <a:r>
              <a:rPr lang="en-US" dirty="0"/>
              <a:t> cultural norms</a:t>
            </a:r>
            <a:endParaRPr lang="cs-CZ" dirty="0"/>
          </a:p>
          <a:p>
            <a:r>
              <a:rPr lang="en-US" dirty="0"/>
              <a:t>how media may serve as a propaganda tool to promote the dominant ideology of the power elite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20561CF1-3B86-40B1-A0C6-0C8207E8F5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384" y="1853248"/>
            <a:ext cx="2842846" cy="4396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949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0E14AEA-8E12-48C4-89AB-56E8A5A55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8561" y="2210782"/>
            <a:ext cx="9404723" cy="1400530"/>
          </a:xfrm>
        </p:spPr>
        <p:txBody>
          <a:bodyPr/>
          <a:lstStyle/>
          <a:p>
            <a:r>
              <a:rPr lang="cs-CZ" dirty="0" err="1"/>
              <a:t>Thank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for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attention</a:t>
            </a:r>
            <a:r>
              <a:rPr lang="cs-CZ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89549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F84C3CF-3D7F-4124-9001-45A8C8C5DE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119089-245A-46AF-B12F-01665EED73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3889"/>
            <a:ext cx="10515600" cy="5486400"/>
          </a:xfrm>
        </p:spPr>
        <p:txBody>
          <a:bodyPr>
            <a:normAutofit fontScale="62500" lnSpcReduction="20000"/>
          </a:bodyPr>
          <a:lstStyle/>
          <a:p>
            <a:pPr fontAlgn="base"/>
            <a:r>
              <a:rPr lang="en-US" dirty="0"/>
              <a:t>Bates, Thomas. </a:t>
            </a:r>
            <a:r>
              <a:rPr lang="en-US" i="1" dirty="0"/>
              <a:t>Gramsci and Theory of Hegemony.</a:t>
            </a:r>
            <a:r>
              <a:rPr lang="en-US" dirty="0"/>
              <a:t> In: Journal of the History of Ideas.</a:t>
            </a:r>
          </a:p>
          <a:p>
            <a:pPr fontAlgn="base"/>
            <a:r>
              <a:rPr lang="en-US" i="1" dirty="0"/>
              <a:t>Critical and Cultural Theory Resources</a:t>
            </a:r>
            <a:r>
              <a:rPr lang="en-US" dirty="0"/>
              <a:t>. Gramsci, A. (2006). (</a:t>
            </a:r>
            <a:r>
              <a:rPr lang="en-US" dirty="0" err="1"/>
              <a:t>i</a:t>
            </a:r>
            <a:r>
              <a:rPr lang="en-US" dirty="0"/>
              <a:t>) History of the subaltern classes; (ii) The concept of “ideology”; (iii) Cultural themes: Ideological material.  (2013, December 3) </a:t>
            </a:r>
            <a:r>
              <a:rPr lang="en-US" dirty="0" err="1"/>
              <a:t>Retrived</a:t>
            </a:r>
            <a:r>
              <a:rPr lang="en-US" dirty="0"/>
              <a:t> from: </a:t>
            </a:r>
            <a:r>
              <a:rPr lang="en-US" u="sng" dirty="0">
                <a:hlinkClick r:id="rId2"/>
              </a:rPr>
              <a:t>https://criticalculturalresources.wordpress.com/2013/12/03/gramsci-a-2006-i-history-of-the-subaltern-classes-ii-the-concept-of-ideology-iii-cultural-themes-ideological-material-in-m-g-durham-d-kellner-d-eds-medi/</a:t>
            </a:r>
            <a:endParaRPr lang="en-US" dirty="0"/>
          </a:p>
          <a:p>
            <a:pPr fontAlgn="base"/>
            <a:r>
              <a:rPr lang="en-US" dirty="0"/>
              <a:t>Gramsci, A. (1967). </a:t>
            </a:r>
            <a:r>
              <a:rPr lang="en-US" i="1" dirty="0" err="1"/>
              <a:t>Základy</a:t>
            </a:r>
            <a:r>
              <a:rPr lang="en-US" i="1" dirty="0"/>
              <a:t> </a:t>
            </a:r>
            <a:r>
              <a:rPr lang="en-US" i="1" dirty="0" err="1"/>
              <a:t>politiky</a:t>
            </a:r>
            <a:r>
              <a:rPr lang="en-US" i="1" dirty="0"/>
              <a:t>.</a:t>
            </a:r>
            <a:r>
              <a:rPr lang="en-US" dirty="0"/>
              <a:t> (Out of edition). Prague: </a:t>
            </a:r>
            <a:r>
              <a:rPr lang="en-US" dirty="0" err="1"/>
              <a:t>Mladá</a:t>
            </a:r>
            <a:r>
              <a:rPr lang="en-US" dirty="0"/>
              <a:t> </a:t>
            </a:r>
            <a:r>
              <a:rPr lang="en-US" dirty="0" err="1"/>
              <a:t>fronta</a:t>
            </a:r>
            <a:r>
              <a:rPr lang="en-US" dirty="0"/>
              <a:t>.</a:t>
            </a:r>
          </a:p>
          <a:p>
            <a:pPr fontAlgn="base"/>
            <a:r>
              <a:rPr lang="en-US" dirty="0"/>
              <a:t>Gramsci, A. (2006). </a:t>
            </a:r>
            <a:r>
              <a:rPr lang="en-US" i="1" dirty="0"/>
              <a:t>(</a:t>
            </a:r>
            <a:r>
              <a:rPr lang="en-US" i="1" dirty="0" err="1"/>
              <a:t>i</a:t>
            </a:r>
            <a:r>
              <a:rPr lang="en-US" i="1" dirty="0"/>
              <a:t>) History of the subaltern classes; (ii) The concept of “ideology”; (iii) Cultural themes: Ideological material. In M. G. Durham &amp;amp; D. Kellner, D. (Eds.), Media and cultural studies keyworks (pp.13-17)</a:t>
            </a:r>
            <a:r>
              <a:rPr lang="en-US" dirty="0"/>
              <a:t>. Malden, MA: Wiley-Blackwell.</a:t>
            </a:r>
          </a:p>
          <a:p>
            <a:pPr fontAlgn="base"/>
            <a:r>
              <a:rPr lang="en-US" dirty="0"/>
              <a:t>Jones, S. (2006). </a:t>
            </a:r>
            <a:r>
              <a:rPr lang="en-US" i="1" dirty="0"/>
              <a:t>Antonio Gramsci</a:t>
            </a:r>
            <a:r>
              <a:rPr lang="en-US" dirty="0"/>
              <a:t>. Abingdon: Routledge.</a:t>
            </a:r>
          </a:p>
          <a:p>
            <a:pPr fontAlgn="base"/>
            <a:r>
              <a:rPr lang="en-US" dirty="0" err="1"/>
              <a:t>Louai</a:t>
            </a:r>
            <a:r>
              <a:rPr lang="en-US" dirty="0"/>
              <a:t>, El Habib. (2013). </a:t>
            </a:r>
            <a:r>
              <a:rPr lang="en-US" i="1" dirty="0"/>
              <a:t>African Journal of History and Culture.</a:t>
            </a:r>
            <a:r>
              <a:rPr lang="en-US" dirty="0"/>
              <a:t> Retracing the concept of the subaltern from Gramsci to Spivak: Historical developments and new </a:t>
            </a:r>
            <a:r>
              <a:rPr lang="en-US" dirty="0" err="1"/>
              <a:t>applications.Vol</a:t>
            </a:r>
            <a:r>
              <a:rPr lang="en-US" dirty="0"/>
              <a:t>. 4(1), pp. 4-8.</a:t>
            </a:r>
          </a:p>
          <a:p>
            <a:pPr fontAlgn="base"/>
            <a:r>
              <a:rPr lang="en-US" dirty="0"/>
              <a:t>Pinto, Anil. (2011, February 10). </a:t>
            </a:r>
            <a:r>
              <a:rPr lang="en-US" i="1" dirty="0"/>
              <a:t>"History of the Subaltern Classes" "The Concept of Ideology" "Cultural Themes: Ideological Material"- Antonio Gramsci.</a:t>
            </a:r>
            <a:r>
              <a:rPr lang="en-US" dirty="0"/>
              <a:t> </a:t>
            </a:r>
            <a:r>
              <a:rPr lang="en-US" dirty="0" err="1"/>
              <a:t>Retrived</a:t>
            </a:r>
            <a:r>
              <a:rPr lang="en-US" dirty="0"/>
              <a:t> from:  </a:t>
            </a:r>
            <a:r>
              <a:rPr lang="en-US" u="sng" dirty="0">
                <a:hlinkClick r:id="rId3"/>
              </a:rPr>
              <a:t>http://anilpinto.blogspot.cz/2011/02/history-of-subaltern-classes-concept-of.html</a:t>
            </a:r>
            <a:endParaRPr lang="en-US" b="1" dirty="0"/>
          </a:p>
          <a:p>
            <a:pPr fontAlgn="base"/>
            <a:r>
              <a:rPr lang="en-US" dirty="0" err="1"/>
              <a:t>Radice</a:t>
            </a:r>
            <a:r>
              <a:rPr lang="en-US" dirty="0"/>
              <a:t>, L. L., &amp; Carbone, G. (1953). </a:t>
            </a:r>
            <a:r>
              <a:rPr lang="en-US" i="1" dirty="0" err="1"/>
              <a:t>Život</a:t>
            </a:r>
            <a:r>
              <a:rPr lang="en-US" i="1" dirty="0"/>
              <a:t> Antonia </a:t>
            </a:r>
            <a:r>
              <a:rPr lang="en-US" i="1" dirty="0" err="1"/>
              <a:t>Gramsciho</a:t>
            </a:r>
            <a:r>
              <a:rPr lang="en-US" dirty="0"/>
              <a:t> (1st ed). Prague: </a:t>
            </a:r>
            <a:r>
              <a:rPr lang="en-US" dirty="0" err="1"/>
              <a:t>Státní</a:t>
            </a:r>
            <a:r>
              <a:rPr lang="en-US" dirty="0"/>
              <a:t> </a:t>
            </a:r>
            <a:r>
              <a:rPr lang="en-US" dirty="0" err="1"/>
              <a:t>nakladatelství</a:t>
            </a:r>
            <a:r>
              <a:rPr lang="en-US" dirty="0"/>
              <a:t> </a:t>
            </a:r>
            <a:r>
              <a:rPr lang="en-US" dirty="0" err="1"/>
              <a:t>politické</a:t>
            </a:r>
            <a:r>
              <a:rPr lang="en-US" dirty="0"/>
              <a:t> </a:t>
            </a:r>
            <a:r>
              <a:rPr lang="en-US" dirty="0" err="1"/>
              <a:t>literatury</a:t>
            </a:r>
            <a:r>
              <a:rPr lang="en-US" dirty="0"/>
              <a:t>.</a:t>
            </a:r>
          </a:p>
          <a:p>
            <a:pPr fontAlgn="base"/>
            <a:r>
              <a:rPr lang="en-US" dirty="0" err="1"/>
              <a:t>Strinati</a:t>
            </a:r>
            <a:r>
              <a:rPr lang="en-US" dirty="0"/>
              <a:t>, D. (1995). </a:t>
            </a:r>
            <a:r>
              <a:rPr lang="en-US" i="1" dirty="0"/>
              <a:t>An introduction to theories of popular culture</a:t>
            </a:r>
            <a:r>
              <a:rPr lang="en-US" dirty="0"/>
              <a:t>. (1</a:t>
            </a:r>
            <a:r>
              <a:rPr lang="en-US" baseline="30000" dirty="0"/>
              <a:t>st</a:t>
            </a:r>
            <a:r>
              <a:rPr lang="en-US" dirty="0"/>
              <a:t> ed.). London: Routledge.</a:t>
            </a:r>
          </a:p>
          <a:p>
            <a:pPr fontAlgn="base"/>
            <a:r>
              <a:rPr lang="en-US" dirty="0"/>
              <a:t>Turner, G. (1996). </a:t>
            </a:r>
            <a:r>
              <a:rPr lang="en-US" i="1" dirty="0"/>
              <a:t>British Cultural Studies: An Introduction</a:t>
            </a:r>
            <a:r>
              <a:rPr lang="en-US" dirty="0"/>
              <a:t> (2</a:t>
            </a:r>
            <a:r>
              <a:rPr lang="en-US" baseline="30000" dirty="0"/>
              <a:t>nd</a:t>
            </a:r>
            <a:r>
              <a:rPr lang="en-US" dirty="0"/>
              <a:t> ed.). London and New York: Routledge.</a:t>
            </a:r>
          </a:p>
          <a:p>
            <a:pPr fontAlgn="base"/>
            <a:r>
              <a:rPr lang="en-US" dirty="0"/>
              <a:t>Williams, </a:t>
            </a:r>
            <a:r>
              <a:rPr lang="en-US" dirty="0" err="1"/>
              <a:t>Cherly</a:t>
            </a:r>
            <a:r>
              <a:rPr lang="en-US" dirty="0"/>
              <a:t>. (2016, June 15).  Gramsci (1930) </a:t>
            </a:r>
            <a:r>
              <a:rPr lang="en-US" i="1" dirty="0"/>
              <a:t>“History of the Subaltern Classes” “Ideology” “Ideological Material”</a:t>
            </a:r>
            <a:r>
              <a:rPr lang="en-US" dirty="0"/>
              <a:t>. </a:t>
            </a:r>
            <a:r>
              <a:rPr lang="en-US" dirty="0" err="1"/>
              <a:t>Retrived</a:t>
            </a:r>
            <a:r>
              <a:rPr lang="en-US" dirty="0"/>
              <a:t> from</a:t>
            </a:r>
            <a:r>
              <a:rPr lang="en-US" dirty="0">
                <a:hlinkClick r:id="rId4"/>
              </a:rPr>
              <a:t> </a:t>
            </a:r>
            <a:r>
              <a:rPr lang="en-US" u="sng" dirty="0">
                <a:hlinkClick r:id="rId4"/>
              </a:rPr>
              <a:t>https://cherylwilliams.wordpress.com/2016/06/15/gramsci-history-of-the-subaltern-classes-ideology-ideological-meterial/</a:t>
            </a:r>
            <a:endParaRPr lang="en-US" b="1" dirty="0"/>
          </a:p>
          <a:p>
            <a:r>
              <a:rPr lang="en-US" dirty="0"/>
              <a:t>Woolcock, A. Joseph. (1985).</a:t>
            </a:r>
            <a:r>
              <a:rPr lang="en-US" i="1" dirty="0"/>
              <a:t> Social and Economic Studies.</a:t>
            </a:r>
            <a:r>
              <a:rPr lang="en-US" dirty="0"/>
              <a:t> Politics, Ideology and Hegemony in Gramsci's </a:t>
            </a:r>
            <a:r>
              <a:rPr lang="en-US" dirty="0" err="1"/>
              <a:t>Theory.Vol</a:t>
            </a:r>
            <a:r>
              <a:rPr lang="en-US" dirty="0"/>
              <a:t>. 34 No.3, pp.199-210.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755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EB544F4-65C8-4B96-B3AE-4EE094327F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355" y="1684948"/>
            <a:ext cx="7134795" cy="2788578"/>
          </a:xfrm>
        </p:spPr>
        <p:txBody>
          <a:bodyPr>
            <a:normAutofit/>
          </a:bodyPr>
          <a:lstStyle/>
          <a:p>
            <a:r>
              <a:rPr lang="en-US" dirty="0"/>
              <a:t>1891 – 1937</a:t>
            </a:r>
            <a:endParaRPr lang="cs-CZ" dirty="0"/>
          </a:p>
          <a:p>
            <a:r>
              <a:rPr lang="en-US" dirty="0"/>
              <a:t>Italian philosopher and politician</a:t>
            </a:r>
            <a:endParaRPr lang="cs-CZ" dirty="0"/>
          </a:p>
          <a:p>
            <a:r>
              <a:rPr lang="cs-CZ" dirty="0" err="1"/>
              <a:t>inspired</a:t>
            </a:r>
            <a:r>
              <a:rPr lang="cs-CZ" dirty="0"/>
              <a:t> by: Karl Marx </a:t>
            </a:r>
            <a:r>
              <a:rPr lang="cs-CZ" dirty="0" err="1"/>
              <a:t>Niccolo</a:t>
            </a:r>
            <a:r>
              <a:rPr lang="cs-CZ" dirty="0"/>
              <a:t> </a:t>
            </a:r>
            <a:r>
              <a:rPr lang="cs-CZ" dirty="0" err="1"/>
              <a:t>MachiavelliVilfredo</a:t>
            </a:r>
            <a:r>
              <a:rPr lang="cs-CZ" dirty="0"/>
              <a:t> </a:t>
            </a:r>
            <a:r>
              <a:rPr lang="cs-CZ" dirty="0" err="1"/>
              <a:t>Pareto</a:t>
            </a:r>
            <a:r>
              <a:rPr lang="cs-CZ" dirty="0"/>
              <a:t> Georges </a:t>
            </a:r>
            <a:r>
              <a:rPr lang="cs-CZ" dirty="0" err="1"/>
              <a:t>Sorel</a:t>
            </a:r>
            <a:r>
              <a:rPr lang="cs-CZ" dirty="0"/>
              <a:t> </a:t>
            </a:r>
            <a:r>
              <a:rPr lang="cs-CZ" dirty="0" err="1"/>
              <a:t>Benedetto</a:t>
            </a:r>
            <a:r>
              <a:rPr lang="cs-CZ" dirty="0"/>
              <a:t> </a:t>
            </a:r>
            <a:r>
              <a:rPr lang="cs-CZ" dirty="0" err="1"/>
              <a:t>Croce</a:t>
            </a:r>
            <a:endParaRPr lang="cs-CZ" dirty="0"/>
          </a:p>
          <a:p>
            <a:r>
              <a:rPr lang="en-US" dirty="0"/>
              <a:t>co-founder of the Communist Party of Italy (1921)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ECDADC5-256B-4506-BC9A-A00D418A19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3502" y="700209"/>
            <a:ext cx="3657143" cy="51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790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16F040-1FAD-499F-96E2-9C217A2CBC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Personal</a:t>
            </a:r>
            <a:r>
              <a:rPr lang="cs-CZ" dirty="0"/>
              <a:t> &amp; </a:t>
            </a:r>
            <a:r>
              <a:rPr lang="cs-CZ" dirty="0" err="1"/>
              <a:t>political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A414A24-1D5A-45C6-B85F-840AF56E8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6308188" cy="4237550"/>
          </a:xfrm>
        </p:spPr>
        <p:txBody>
          <a:bodyPr>
            <a:normAutofit/>
          </a:bodyPr>
          <a:lstStyle/>
          <a:p>
            <a:r>
              <a:rPr lang="en-US" dirty="0"/>
              <a:t>canceled his studies at the University of Turin due to his poor health</a:t>
            </a:r>
            <a:endParaRPr lang="cs-CZ" dirty="0"/>
          </a:p>
          <a:p>
            <a:r>
              <a:rPr lang="en-US" dirty="0"/>
              <a:t>1913 member of the Italian Socialist Party</a:t>
            </a:r>
            <a:endParaRPr lang="cs-CZ" dirty="0"/>
          </a:p>
          <a:p>
            <a:r>
              <a:rPr lang="en-US" dirty="0"/>
              <a:t>as a representative of the Communist Party travelled to Moscow to learn, how to fight against fascism (Benito Mussolini)</a:t>
            </a:r>
            <a:endParaRPr lang="cs-CZ" dirty="0"/>
          </a:p>
          <a:p>
            <a:r>
              <a:rPr lang="en-US" dirty="0"/>
              <a:t>he got married in Moscow, but his wife and two sons stayed there, while Gramsci travelled back to Italy as a chief leader of the Party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90D2C3E-47A1-4D96-B8BE-C9540EE17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4351" y="1403527"/>
            <a:ext cx="4029221" cy="2810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772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01D1470-CEDA-479E-B205-8499DA836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 </a:t>
            </a:r>
            <a:r>
              <a:rPr lang="cs-CZ" dirty="0" err="1"/>
              <a:t>prison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5DFCF2E-2469-4239-ADD9-71E045FEF5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</a:t>
            </a:r>
            <a:r>
              <a:rPr lang="en-GB" dirty="0" err="1"/>
              <a:t>espite</a:t>
            </a:r>
            <a:r>
              <a:rPr lang="en-GB" dirty="0"/>
              <a:t> his parliamentary immunity he was arrested and imprisoned in 1926</a:t>
            </a:r>
            <a:endParaRPr lang="cs-CZ" dirty="0"/>
          </a:p>
          <a:p>
            <a:r>
              <a:rPr lang="cs-CZ" dirty="0"/>
              <a:t>a</a:t>
            </a:r>
            <a:r>
              <a:rPr lang="en-GB" dirty="0"/>
              <a:t>t the trial, Gramsci’s prosecutor stated: „For twenty years we must stop this brain from functioning“</a:t>
            </a:r>
            <a:endParaRPr lang="cs-CZ" dirty="0"/>
          </a:p>
          <a:p>
            <a:r>
              <a:rPr lang="cs-CZ" dirty="0"/>
              <a:t>G</a:t>
            </a:r>
            <a:r>
              <a:rPr lang="en-GB" dirty="0" err="1"/>
              <a:t>ramsci</a:t>
            </a:r>
            <a:r>
              <a:rPr lang="en-GB" dirty="0"/>
              <a:t> actually received a sentence of 20 years‘ imprisonment, but due to his state of health he was released in 1937, only several days before he died</a:t>
            </a:r>
            <a:endParaRPr lang="cs-CZ" dirty="0"/>
          </a:p>
          <a:p>
            <a:r>
              <a:rPr lang="cs-CZ" dirty="0"/>
              <a:t>t</a:t>
            </a:r>
            <a:r>
              <a:rPr lang="en-GB" dirty="0"/>
              <a:t>he sentence however didn’t stop Gramsci from „this brain functioning“ – he wrote more than 3000 pages of essays, first published in 1950s as Prison Notebooks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9693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966BF8-8C15-4CF9-8B78-A41279255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death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592EAA2-BD2D-4D5F-A1EF-B86111C7D7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01418" cy="4667250"/>
          </a:xfrm>
        </p:spPr>
        <p:txBody>
          <a:bodyPr/>
          <a:lstStyle/>
          <a:p>
            <a:r>
              <a:rPr lang="cs-CZ" dirty="0"/>
              <a:t>h</a:t>
            </a:r>
            <a:r>
              <a:rPr lang="en-US" dirty="0"/>
              <a:t>e never saw his second son</a:t>
            </a:r>
            <a:endParaRPr lang="cs-CZ" dirty="0"/>
          </a:p>
          <a:p>
            <a:r>
              <a:rPr lang="cs-CZ" dirty="0"/>
              <a:t>h</a:t>
            </a:r>
            <a:r>
              <a:rPr lang="en-US" dirty="0"/>
              <a:t>is essays were first published in 1950s as Prison Notebooks</a:t>
            </a:r>
            <a:endParaRPr lang="cs-CZ" dirty="0"/>
          </a:p>
          <a:p>
            <a:r>
              <a:rPr lang="en-US" dirty="0"/>
              <a:t>thus Althusser, another Marxist theorist, influenced cultural studies before Gramsci, although the latter had an mental influence on the former 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5A0379-47D3-4D9D-A7A5-FAECF533B1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861" y="762780"/>
            <a:ext cx="3999330" cy="533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718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56E6E3-20AA-4CBE-86C5-C6FCF3435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Ideology - </a:t>
            </a:r>
            <a:r>
              <a:rPr lang="cs-CZ" dirty="0" err="1"/>
              <a:t>History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Subaltern</a:t>
            </a:r>
            <a:r>
              <a:rPr lang="cs-CZ" dirty="0"/>
              <a:t> </a:t>
            </a:r>
            <a:r>
              <a:rPr lang="cs-CZ" dirty="0" err="1"/>
              <a:t>Classes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01E982A-8919-4513-979F-45F8664990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348340"/>
            <a:ext cx="8946541" cy="4195481"/>
          </a:xfrm>
        </p:spPr>
        <p:txBody>
          <a:bodyPr/>
          <a:lstStyle/>
          <a:p>
            <a:r>
              <a:rPr lang="en-US" dirty="0"/>
              <a:t>- A historical method for understanding how the subaltern classes are formed.</a:t>
            </a:r>
            <a:endParaRPr lang="cs-CZ" dirty="0"/>
          </a:p>
          <a:p>
            <a:r>
              <a:rPr lang="en-US" dirty="0"/>
              <a:t>- 2 groups:  the ruling classes and the subaltern classes</a:t>
            </a:r>
            <a:endParaRPr lang="cs-CZ" dirty="0"/>
          </a:p>
          <a:p>
            <a:r>
              <a:rPr lang="en-US" dirty="0"/>
              <a:t>- Ruling classes: historically united and their unity is realized through their control of the State</a:t>
            </a:r>
            <a:endParaRPr lang="cs-CZ" dirty="0"/>
          </a:p>
          <a:p>
            <a:r>
              <a:rPr lang="en-US" dirty="0"/>
              <a:t>- Subaltern classes: part of the civil society, not united.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31954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DC1AB59-8614-4210-B7DF-EA857FA00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Subaltern classes can unite - in phases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978863-454E-4C7B-978C-3C1D5B4E34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It is therefore necessary to study:</a:t>
            </a:r>
            <a:endParaRPr lang="cs-CZ" dirty="0"/>
          </a:p>
          <a:p>
            <a:r>
              <a:rPr lang="en-US" dirty="0"/>
              <a:t>1. the objective formation of the subaltern social groups, their developments and transformations occurring in economic production; their quantitative diffusion and their origins in pre-existing social groups</a:t>
            </a:r>
            <a:endParaRPr lang="cs-CZ" dirty="0"/>
          </a:p>
          <a:p>
            <a:r>
              <a:rPr lang="en-US" dirty="0"/>
              <a:t>2. their active or passive affiliation to the dominant political formations, their attempts to influence the </a:t>
            </a:r>
            <a:r>
              <a:rPr lang="en-US" dirty="0" err="1"/>
              <a:t>programmes</a:t>
            </a:r>
            <a:r>
              <a:rPr lang="en-US" dirty="0"/>
              <a:t> of these formations, and the consequences of these attempts; </a:t>
            </a:r>
            <a:endParaRPr lang="cs-CZ" dirty="0"/>
          </a:p>
          <a:p>
            <a:r>
              <a:rPr lang="en-US" dirty="0"/>
              <a:t>3. the birth of new parties of the dominant groups to maintain control over subaltern;</a:t>
            </a:r>
            <a:endParaRPr lang="cs-CZ" dirty="0"/>
          </a:p>
          <a:p>
            <a:r>
              <a:rPr lang="en-US" dirty="0"/>
              <a:t>4. the formations which the subaltern groups themselves produce</a:t>
            </a:r>
            <a:endParaRPr lang="cs-CZ" dirty="0"/>
          </a:p>
          <a:p>
            <a:r>
              <a:rPr lang="en-US" dirty="0"/>
              <a:t>5. new formations which assert the autonomy of the subaltern groups, but within the old framework;</a:t>
            </a:r>
            <a:endParaRPr lang="cs-CZ" dirty="0"/>
          </a:p>
          <a:p>
            <a:r>
              <a:rPr lang="en-US" dirty="0"/>
              <a:t>6. those formations which assert the integral autonomy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5758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71C8B3B-3792-407B-8036-9B5A59604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2974" y="744623"/>
            <a:ext cx="8946541" cy="4195481"/>
          </a:xfrm>
        </p:spPr>
        <p:txBody>
          <a:bodyPr>
            <a:normAutofit/>
          </a:bodyPr>
          <a:lstStyle/>
          <a:p>
            <a:r>
              <a:rPr lang="en-US" sz="3200" dirty="0"/>
              <a:t>Social groups come to power in two ways: as “domination” and as “intellectual and moral leadership” - ideological control, given by consent (hegemony)</a:t>
            </a:r>
            <a:endParaRPr lang="cs-CZ" sz="3200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22DD6A0-68D5-4728-B9C3-275D3773B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409" y="3105008"/>
            <a:ext cx="4423116" cy="3008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26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299363-76DE-452E-B4E0-08C62FBF6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Concept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“Ideology”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1EF6572-9A2E-45D3-BB7B-B75D2BEDD0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“Ideology”: first aspect of “sensationalism”, “science of ideas” or “analysis of ideas”, “investigation of the origin of ideas”.</a:t>
            </a:r>
            <a:endParaRPr lang="cs-CZ" dirty="0"/>
          </a:p>
          <a:p>
            <a:r>
              <a:rPr lang="en-US" dirty="0"/>
              <a:t>The meaning changed with Marxist philosophy: now negative value judgment, suggests that “Ideology” itself must be </a:t>
            </a:r>
            <a:r>
              <a:rPr lang="en-US" dirty="0" err="1"/>
              <a:t>analysed</a:t>
            </a:r>
            <a:r>
              <a:rPr lang="en-US" dirty="0"/>
              <a:t> historically and as a superstructure.</a:t>
            </a:r>
            <a:endParaRPr lang="cs-CZ" dirty="0"/>
          </a:p>
          <a:p>
            <a:r>
              <a:rPr lang="en-US" dirty="0"/>
              <a:t>Gramsci: ideology is distinct from the structure: structure can change the ideology using different means such as mass media.</a:t>
            </a:r>
            <a:endParaRPr lang="cs-CZ" dirty="0"/>
          </a:p>
          <a:p>
            <a:r>
              <a:rPr lang="en-US" dirty="0"/>
              <a:t>2 types of ideology – 1. historically organic, psychological, which organize masses, acquire consciousness of their position, struggle etc., 2. arbitrary, which create individual movements and controversy.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55983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</TotalTime>
  <Words>994</Words>
  <Application>Microsoft Office PowerPoint</Application>
  <PresentationFormat>Širokoúhlá obrazovka</PresentationFormat>
  <Paragraphs>83</Paragraphs>
  <Slides>16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Ion</vt:lpstr>
      <vt:lpstr>Antonio Gramsci</vt:lpstr>
      <vt:lpstr>Prezentace aplikace PowerPoint</vt:lpstr>
      <vt:lpstr>Personal &amp; political</vt:lpstr>
      <vt:lpstr>In prison</vt:lpstr>
      <vt:lpstr>After death</vt:lpstr>
      <vt:lpstr>Ideology - History of Subaltern Classes</vt:lpstr>
      <vt:lpstr>Subaltern classes can unite - in phases</vt:lpstr>
      <vt:lpstr>Prezentace aplikace PowerPoint</vt:lpstr>
      <vt:lpstr>The Concept of “Ideology”</vt:lpstr>
      <vt:lpstr>Cultural Themes: Ideological Material</vt:lpstr>
      <vt:lpstr>Hegemony</vt:lpstr>
      <vt:lpstr>Gramsci vs. Marx</vt:lpstr>
      <vt:lpstr>Cultural Hegemony</vt:lpstr>
      <vt:lpstr>What else?</vt:lpstr>
      <vt:lpstr>Thank you for your attention!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Antonio Gramsci</dc:title>
  <dc:creator>Martina Valentíková</dc:creator>
  <cp:lastModifiedBy>Martina Valentíková</cp:lastModifiedBy>
  <cp:revision>5</cp:revision>
  <dcterms:created xsi:type="dcterms:W3CDTF">2018-05-08T12:08:10Z</dcterms:created>
  <dcterms:modified xsi:type="dcterms:W3CDTF">2018-05-08T18:14:15Z</dcterms:modified>
</cp:coreProperties>
</file>