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8"/>
    <p:restoredTop sz="94728"/>
  </p:normalViewPr>
  <p:slideViewPr>
    <p:cSldViewPr snapToGrid="0" snapToObjects="1">
      <p:cViewPr varScale="1">
        <p:scale>
          <a:sx n="74" d="100"/>
          <a:sy n="74" d="100"/>
        </p:scale>
        <p:origin x="12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DBEYiBkgp8&amp;t=3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113566-64DC-574F-9856-82542E8543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Pierre</a:t>
            </a:r>
            <a:r>
              <a:rPr lang="cs-CZ" dirty="0"/>
              <a:t> </a:t>
            </a:r>
            <a:r>
              <a:rPr lang="cs-CZ" dirty="0" err="1"/>
              <a:t>Bourdieu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Capital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40D1D2-BF25-F04A-AA28-22393CBCC5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Martina Bořutová, Tereza </a:t>
            </a:r>
            <a:r>
              <a:rPr lang="cs-CZ" sz="2000" dirty="0" err="1"/>
              <a:t>Holotíková</a:t>
            </a:r>
            <a:r>
              <a:rPr lang="cs-CZ" sz="2000" dirty="0"/>
              <a:t> and Michaela Vaisová</a:t>
            </a:r>
          </a:p>
        </p:txBody>
      </p:sp>
    </p:spTree>
    <p:extLst>
      <p:ext uri="{BB962C8B-B14F-4D97-AF65-F5344CB8AC3E}">
        <p14:creationId xmlns:p14="http://schemas.microsoft.com/office/powerpoint/2010/main" val="1942415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CA6C9-2A05-A64E-8064-6F2A6C798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err="1"/>
              <a:t>Pierre</a:t>
            </a:r>
            <a:r>
              <a:rPr lang="cs-CZ" sz="4800" dirty="0"/>
              <a:t> </a:t>
            </a:r>
            <a:r>
              <a:rPr lang="cs-CZ" sz="4800" dirty="0" err="1"/>
              <a:t>Bourdieu</a:t>
            </a:r>
            <a:endParaRPr lang="cs-CZ" sz="4800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3CB3E3DD-82B6-4341-A100-9A3DE21CF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6537717" cy="388077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Pierre Bourdieu was born in 1930 in southern France</a:t>
            </a:r>
            <a:r>
              <a:rPr lang="cs-CZ" dirty="0"/>
              <a:t> </a:t>
            </a:r>
          </a:p>
          <a:p>
            <a:r>
              <a:rPr lang="en-US" dirty="0"/>
              <a:t>He received classical philosophical education</a:t>
            </a:r>
            <a:r>
              <a:rPr lang="cs-CZ" dirty="0"/>
              <a:t> </a:t>
            </a:r>
          </a:p>
          <a:p>
            <a:r>
              <a:rPr lang="en-US" dirty="0"/>
              <a:t>Bourdieu changed relatively soon philosophy for social sciences</a:t>
            </a:r>
          </a:p>
          <a:p>
            <a:r>
              <a:rPr lang="en-US" dirty="0"/>
              <a:t>Bourdieu published about thirty books</a:t>
            </a:r>
          </a:p>
          <a:p>
            <a:r>
              <a:rPr lang="en-US" dirty="0"/>
              <a:t>His work is the result of the synthesis of the knowledge ethnological field research with a theoretical concept </a:t>
            </a:r>
            <a:endParaRPr lang="cs-CZ" dirty="0"/>
          </a:p>
          <a:p>
            <a:r>
              <a:rPr lang="en-US" dirty="0"/>
              <a:t>Structuralism and existentialism Bourdieu rejected</a:t>
            </a:r>
            <a:endParaRPr lang="cs-CZ" dirty="0"/>
          </a:p>
          <a:p>
            <a:r>
              <a:rPr lang="en-US" dirty="0"/>
              <a:t>Bourdieu is considered as a poststructuralist</a:t>
            </a:r>
          </a:p>
          <a:p>
            <a:r>
              <a:rPr lang="en-US" dirty="0"/>
              <a:t>His sociological views were formed of his own experience and life career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9" name="Zástupný symbol pro obsah 4">
            <a:extLst>
              <a:ext uri="{FF2B5EF4-FFF2-40B4-BE49-F238E27FC236}">
                <a16:creationId xmlns:a16="http://schemas.microsoft.com/office/drawing/2014/main" id="{6C4F233F-1FCA-E744-A343-DFC1E09267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12544" t="1010" r="6449" b="-1010"/>
          <a:stretch/>
        </p:blipFill>
        <p:spPr>
          <a:xfrm>
            <a:off x="7215051" y="1930400"/>
            <a:ext cx="4976949" cy="3881437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accent6">
                <a:lumMod val="60000"/>
                <a:lumOff val="4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252385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C2790-948B-3142-826C-AB7D76404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Timeline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Pierre</a:t>
            </a:r>
            <a:r>
              <a:rPr lang="cs-CZ" dirty="0"/>
              <a:t> </a:t>
            </a:r>
            <a:r>
              <a:rPr lang="cs-CZ" dirty="0" err="1"/>
              <a:t>Bourdieu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843547-B948-214D-A5D6-AE7B1B751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Bourdieu began his scientific career as an ethnologist of the Maghreb community</a:t>
            </a:r>
          </a:p>
          <a:p>
            <a:r>
              <a:rPr lang="en-US" dirty="0"/>
              <a:t>In the 1960s he continued ethnological study of rituals, kinship and social change in Kabyle</a:t>
            </a:r>
            <a:endParaRPr lang="cs-CZ" dirty="0"/>
          </a:p>
          <a:p>
            <a:r>
              <a:rPr lang="en-US" dirty="0"/>
              <a:t>Since 1964 Bourdieu worked as a professor of sociology at the École </a:t>
            </a:r>
            <a:r>
              <a:rPr lang="en-US" dirty="0" err="1"/>
              <a:t>pratique</a:t>
            </a:r>
            <a:r>
              <a:rPr lang="en-US" dirty="0"/>
              <a:t> des </a:t>
            </a:r>
            <a:r>
              <a:rPr lang="en-US" dirty="0" err="1"/>
              <a:t>hautes</a:t>
            </a:r>
            <a:r>
              <a:rPr lang="en-US" dirty="0"/>
              <a:t> études </a:t>
            </a:r>
            <a:r>
              <a:rPr lang="en-US" dirty="0" err="1"/>
              <a:t>en</a:t>
            </a:r>
            <a:r>
              <a:rPr lang="en-US" dirty="0"/>
              <a:t> sciences </a:t>
            </a:r>
            <a:r>
              <a:rPr lang="en-US" dirty="0" err="1"/>
              <a:t>sociales</a:t>
            </a:r>
            <a:r>
              <a:rPr lang="en-US" dirty="0"/>
              <a:t> </a:t>
            </a:r>
          </a:p>
          <a:p>
            <a:r>
              <a:rPr lang="en-US" dirty="0"/>
              <a:t>During the seventies, he continued to research a wide range of interconnected themes, such as culture, class, and power</a:t>
            </a:r>
            <a:r>
              <a:rPr lang="cs-CZ" dirty="0"/>
              <a:t> </a:t>
            </a:r>
          </a:p>
          <a:p>
            <a:r>
              <a:rPr lang="en-US" dirty="0"/>
              <a:t>In 1975 he founded a periodical </a:t>
            </a:r>
            <a:r>
              <a:rPr lang="en-US" i="1" dirty="0" err="1"/>
              <a:t>Actes</a:t>
            </a:r>
            <a:r>
              <a:rPr lang="en-US" i="1" dirty="0"/>
              <a:t> de la Recherche </a:t>
            </a:r>
            <a:r>
              <a:rPr lang="en-US" i="1" dirty="0" err="1"/>
              <a:t>en</a:t>
            </a:r>
            <a:r>
              <a:rPr lang="en-US" i="1" dirty="0"/>
              <a:t> Sciences </a:t>
            </a:r>
            <a:r>
              <a:rPr lang="en-US" i="1" dirty="0" err="1"/>
              <a:t>Sociales</a:t>
            </a:r>
            <a:endParaRPr lang="en-US" dirty="0"/>
          </a:p>
          <a:p>
            <a:r>
              <a:rPr lang="en-US" dirty="0"/>
              <a:t>From 1981 until his death in 2002, he worked as a professor of sociology at the College de France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310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543DB8-3445-D346-8DF2-EB37D5179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Pierre</a:t>
            </a:r>
            <a:r>
              <a:rPr lang="cs-CZ" dirty="0"/>
              <a:t> </a:t>
            </a:r>
            <a:r>
              <a:rPr lang="cs-CZ" dirty="0" err="1"/>
              <a:t>Bourdieu</a:t>
            </a:r>
            <a:r>
              <a:rPr lang="cs-CZ" dirty="0"/>
              <a:t> –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Ideas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2460F1-A839-0B44-AF4D-1ADDB39AD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691953" cy="4279968"/>
          </a:xfrm>
        </p:spPr>
        <p:txBody>
          <a:bodyPr>
            <a:normAutofit fontScale="92500"/>
          </a:bodyPr>
          <a:lstStyle/>
          <a:p>
            <a:r>
              <a:rPr lang="en-US" dirty="0"/>
              <a:t>Bourdieu in his work presents an original synthesis of theory, methodology and epistemology</a:t>
            </a:r>
            <a:endParaRPr lang="cs-CZ" dirty="0"/>
          </a:p>
          <a:p>
            <a:r>
              <a:rPr lang="en-US" dirty="0"/>
              <a:t>Bourdieu says the social world has its own objective and subjective side</a:t>
            </a:r>
            <a:endParaRPr lang="cs-CZ" dirty="0"/>
          </a:p>
          <a:p>
            <a:r>
              <a:rPr lang="en-US" dirty="0"/>
              <a:t>Sociology according</a:t>
            </a:r>
            <a:r>
              <a:rPr lang="cs-CZ" dirty="0"/>
              <a:t> </a:t>
            </a:r>
            <a:r>
              <a:rPr lang="en-US" dirty="0"/>
              <a:t>Bourdieu is not only a reconstruction of objective relationships, but also researching of the subjective experience and orientation of the participants</a:t>
            </a:r>
            <a:endParaRPr lang="cs-CZ" dirty="0"/>
          </a:p>
          <a:p>
            <a:r>
              <a:rPr lang="en-US" dirty="0"/>
              <a:t>The concept of Bourdieu consists of several basic concepts such as </a:t>
            </a:r>
            <a:r>
              <a:rPr lang="en-US" b="1" dirty="0"/>
              <a:t>habitus, field</a:t>
            </a:r>
            <a:r>
              <a:rPr lang="en-US" dirty="0"/>
              <a:t>, and </a:t>
            </a:r>
            <a:r>
              <a:rPr lang="en-US" b="1" dirty="0"/>
              <a:t>capital</a:t>
            </a:r>
          </a:p>
          <a:p>
            <a:r>
              <a:rPr lang="en-US" dirty="0"/>
              <a:t>The term </a:t>
            </a:r>
            <a:r>
              <a:rPr lang="en-US" b="1" dirty="0"/>
              <a:t>habitus</a:t>
            </a:r>
            <a:r>
              <a:rPr lang="en-US" dirty="0"/>
              <a:t> indicates to the appearance, the image, the way of expression and the unusualness of the personal style of behavior</a:t>
            </a:r>
          </a:p>
          <a:p>
            <a:r>
              <a:rPr lang="en-US" dirty="0"/>
              <a:t>With this concept is related a term of </a:t>
            </a:r>
            <a:r>
              <a:rPr lang="en-US" b="1" dirty="0"/>
              <a:t>dispositions</a:t>
            </a:r>
            <a:r>
              <a:rPr lang="en-US" dirty="0"/>
              <a:t>, which means a tendency to certain behavior</a:t>
            </a:r>
          </a:p>
          <a:p>
            <a:r>
              <a:rPr lang="en-US" dirty="0"/>
              <a:t>Practice forming from habitus is realized in a structured framework called a </a:t>
            </a:r>
            <a:r>
              <a:rPr lang="en-US" b="1" dirty="0"/>
              <a:t>field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0404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51876-9100-9942-9846-02EEABF0D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capital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2AE2E2-BBA2-8643-B86B-7D9605558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capital?</a:t>
            </a:r>
          </a:p>
          <a:p>
            <a:endParaRPr lang="en-US" dirty="0"/>
          </a:p>
          <a:p>
            <a:r>
              <a:rPr lang="en-US" b="1" dirty="0"/>
              <a:t>Economical capital</a:t>
            </a:r>
          </a:p>
          <a:p>
            <a:r>
              <a:rPr lang="en-US" b="1" dirty="0"/>
              <a:t>Social capital</a:t>
            </a:r>
          </a:p>
          <a:p>
            <a:r>
              <a:rPr lang="en-US" b="1" dirty="0"/>
              <a:t>Cultural capital</a:t>
            </a:r>
          </a:p>
          <a:p>
            <a:pPr lvl="1"/>
            <a:r>
              <a:rPr lang="en-US" dirty="0"/>
              <a:t>The embodied state</a:t>
            </a:r>
          </a:p>
          <a:p>
            <a:pPr lvl="1"/>
            <a:r>
              <a:rPr lang="en-US" dirty="0"/>
              <a:t>The objectified state</a:t>
            </a:r>
          </a:p>
          <a:p>
            <a:pPr lvl="1"/>
            <a:r>
              <a:rPr lang="en-US" dirty="0"/>
              <a:t>The institutionalized state 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68533E5-E28B-304A-A0CB-B039207B2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6480" y="2486024"/>
            <a:ext cx="5779719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848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87A85E-9D0D-5B4C-87AA-53559CE9F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F1BA43-A8E3-924A-85C3-5D1128EA8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https://www.youtube.com/watch?v=5DBEYiBkgp8&amp;t=3s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1491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92F877-E14A-1F49-BD97-629A98B16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Distinction</a:t>
            </a:r>
            <a:r>
              <a:rPr lang="cs-CZ" dirty="0"/>
              <a:t>: </a:t>
            </a:r>
            <a:br>
              <a:rPr lang="cs-CZ" dirty="0"/>
            </a:br>
            <a:r>
              <a:rPr lang="cs-CZ" dirty="0"/>
              <a:t>A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Critique</a:t>
            </a:r>
            <a:r>
              <a:rPr lang="cs-CZ" dirty="0"/>
              <a:t> of the </a:t>
            </a:r>
            <a:r>
              <a:rPr lang="cs-CZ" dirty="0" err="1"/>
              <a:t>Judgement</a:t>
            </a:r>
            <a:r>
              <a:rPr lang="cs-CZ" dirty="0"/>
              <a:t> of Taste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80062A-2C9A-5347-A11C-6134C7469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Culture – anthropological sense </a:t>
            </a:r>
          </a:p>
          <a:p>
            <a:r>
              <a:rPr lang="en-US" dirty="0"/>
              <a:t>Cultural capital - A person's education (knowledge and intellectual skills) that provides advantage in achieving a higher social-status in society</a:t>
            </a:r>
          </a:p>
          <a:p>
            <a:r>
              <a:rPr lang="en-US" dirty="0"/>
              <a:t>Society as a judge </a:t>
            </a:r>
          </a:p>
          <a:p>
            <a:r>
              <a:rPr lang="en-US" dirty="0"/>
              <a:t>Class fractions</a:t>
            </a:r>
          </a:p>
          <a:p>
            <a:r>
              <a:rPr lang="en-US" dirty="0"/>
              <a:t>Taste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59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674DED-0F6F-5A4D-8B61-3F6AECA3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institutionalized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(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includes</a:t>
            </a:r>
            <a:r>
              <a:rPr lang="cs-CZ" dirty="0"/>
              <a:t> </a:t>
            </a:r>
            <a:r>
              <a:rPr lang="cs-CZ" dirty="0" err="1"/>
              <a:t>diploma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degree</a:t>
            </a:r>
            <a:r>
              <a:rPr lang="cs-CZ" dirty="0"/>
              <a:t>)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today</a:t>
            </a:r>
            <a:r>
              <a:rPr lang="cs-CZ" dirty="0"/>
              <a:t>?</a:t>
            </a:r>
            <a:br>
              <a:rPr lang="cs-CZ" dirty="0"/>
            </a:br>
            <a:br>
              <a:rPr lang="cs-CZ" dirty="0"/>
            </a:br>
            <a:r>
              <a:rPr lang="cs-CZ" dirty="0" err="1"/>
              <a:t>Does</a:t>
            </a:r>
            <a:r>
              <a:rPr lang="cs-CZ" dirty="0"/>
              <a:t> society </a:t>
            </a:r>
            <a:r>
              <a:rPr lang="cs-CZ" dirty="0" err="1"/>
              <a:t>respect</a:t>
            </a:r>
            <a:r>
              <a:rPr lang="cs-CZ" dirty="0"/>
              <a:t> more </a:t>
            </a:r>
            <a:r>
              <a:rPr lang="cs-CZ"/>
              <a:t>economical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capital</a:t>
            </a:r>
            <a:r>
              <a:rPr lang="cs-CZ" dirty="0"/>
              <a:t> (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relationships</a:t>
            </a:r>
            <a:r>
              <a:rPr lang="cs-CZ" dirty="0"/>
              <a:t>)? </a:t>
            </a:r>
          </a:p>
        </p:txBody>
      </p:sp>
    </p:spTree>
    <p:extLst>
      <p:ext uri="{BB962C8B-B14F-4D97-AF65-F5344CB8AC3E}">
        <p14:creationId xmlns:p14="http://schemas.microsoft.com/office/powerpoint/2010/main" val="716382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A8F0C-C932-C84F-9D02-F582D37F0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Resources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32D06A-1EEA-374C-A808-911E4F7E6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BOURDIEU, </a:t>
            </a:r>
            <a:r>
              <a:rPr lang="cs-CZ" dirty="0" err="1"/>
              <a:t>Pierre</a:t>
            </a:r>
            <a:r>
              <a:rPr lang="cs-CZ" dirty="0"/>
              <a:t>. 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Forms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Capital</a:t>
            </a:r>
            <a:r>
              <a:rPr lang="cs-CZ" dirty="0"/>
              <a:t> [online]. 1986 [cit. 2018-04-15]. Dostupné z: https://</a:t>
            </a:r>
            <a:r>
              <a:rPr lang="cs-CZ" dirty="0" err="1"/>
              <a:t>is.muni.cz</a:t>
            </a:r>
            <a:r>
              <a:rPr lang="cs-CZ" dirty="0"/>
              <a:t>/</a:t>
            </a:r>
            <a:r>
              <a:rPr lang="cs-CZ" dirty="0" err="1"/>
              <a:t>auth</a:t>
            </a:r>
            <a:r>
              <a:rPr lang="cs-CZ" dirty="0"/>
              <a:t>/el/1423/jaro2018/ZUR436/um/</a:t>
            </a:r>
            <a:r>
              <a:rPr lang="cs-CZ" dirty="0" err="1"/>
              <a:t>readings</a:t>
            </a:r>
            <a:r>
              <a:rPr lang="cs-CZ" dirty="0"/>
              <a:t>/week_9/</a:t>
            </a:r>
            <a:r>
              <a:rPr lang="cs-CZ" dirty="0" err="1"/>
              <a:t>bourdieu_forms_of_capital.pdf</a:t>
            </a:r>
            <a:endParaRPr lang="cs-CZ" dirty="0"/>
          </a:p>
          <a:p>
            <a:r>
              <a:rPr lang="cs-CZ" dirty="0"/>
              <a:t>ŠUBRT, Jiří. </a:t>
            </a:r>
            <a:r>
              <a:rPr lang="cs-CZ" i="1" dirty="0"/>
              <a:t>Postavy a problémy soudobé teoretické sociologie: sociologické teorie druhé poloviny 20. století</a:t>
            </a:r>
            <a:r>
              <a:rPr lang="cs-CZ" dirty="0"/>
              <a:t>. Praha: ISV, 2001. Sociologie (ISV). ISBN 80-858-6677-3.</a:t>
            </a:r>
          </a:p>
          <a:p>
            <a:r>
              <a:rPr lang="cs-CZ" dirty="0"/>
              <a:t>RŮŽIČKA, Michal a Petr VAŠÁT. Základní koncepty Pierra </a:t>
            </a:r>
            <a:r>
              <a:rPr lang="cs-CZ" dirty="0" err="1"/>
              <a:t>Bourdieu</a:t>
            </a:r>
            <a:r>
              <a:rPr lang="cs-CZ" dirty="0"/>
              <a:t>: pole – kapitál –habitus. </a:t>
            </a:r>
            <a:r>
              <a:rPr lang="cs-CZ" i="1" dirty="0" err="1"/>
              <a:t>AntropoWebzin</a:t>
            </a:r>
            <a:r>
              <a:rPr lang="cs-CZ" dirty="0"/>
              <a:t> [online]. 2011 [cit. 2018-04-15]. Dostupné z: http://</a:t>
            </a:r>
            <a:r>
              <a:rPr lang="cs-CZ" dirty="0" err="1"/>
              <a:t>www.soc.cas.cz</a:t>
            </a:r>
            <a:r>
              <a:rPr lang="cs-CZ" dirty="0"/>
              <a:t>/</a:t>
            </a:r>
            <a:r>
              <a:rPr lang="cs-CZ" dirty="0" err="1"/>
              <a:t>sites</a:t>
            </a:r>
            <a:r>
              <a:rPr lang="cs-CZ" dirty="0"/>
              <a:t>/default/</a:t>
            </a:r>
            <a:r>
              <a:rPr lang="cs-CZ" dirty="0" err="1"/>
              <a:t>files</a:t>
            </a:r>
            <a:r>
              <a:rPr lang="cs-CZ" dirty="0"/>
              <a:t>/publikace/ruzicka-vasat-2-2011.pdf</a:t>
            </a:r>
          </a:p>
          <a:p>
            <a:r>
              <a:rPr lang="cs-CZ" dirty="0"/>
              <a:t>LACHMANN, Filip. </a:t>
            </a:r>
            <a:r>
              <a:rPr lang="cs-CZ" i="1" dirty="0" err="1"/>
              <a:t>Loïc</a:t>
            </a:r>
            <a:r>
              <a:rPr lang="cs-CZ" i="1" dirty="0"/>
              <a:t> </a:t>
            </a:r>
            <a:r>
              <a:rPr lang="cs-CZ" i="1" dirty="0" err="1"/>
              <a:t>Wacquant</a:t>
            </a:r>
            <a:r>
              <a:rPr lang="cs-CZ" i="1" dirty="0"/>
              <a:t>: teorie a dílo Pierra </a:t>
            </a:r>
            <a:r>
              <a:rPr lang="cs-CZ" i="1" dirty="0" err="1"/>
              <a:t>Bourdieu</a:t>
            </a:r>
            <a:r>
              <a:rPr lang="cs-CZ" dirty="0"/>
              <a:t> [online]. 2012 [cit. 2018-04-15]. Dostupné z: http://</a:t>
            </a:r>
            <a:r>
              <a:rPr lang="cs-CZ" dirty="0" err="1"/>
              <a:t>socialniteorie.cz</a:t>
            </a:r>
            <a:r>
              <a:rPr lang="cs-CZ" dirty="0"/>
              <a:t>/</a:t>
            </a:r>
            <a:r>
              <a:rPr lang="cs-CZ" dirty="0" err="1"/>
              <a:t>loic</a:t>
            </a:r>
            <a:r>
              <a:rPr lang="cs-CZ" dirty="0"/>
              <a:t>-</a:t>
            </a:r>
            <a:r>
              <a:rPr lang="cs-CZ" dirty="0" err="1"/>
              <a:t>wacquant</a:t>
            </a:r>
            <a:r>
              <a:rPr lang="cs-CZ" dirty="0"/>
              <a:t>-teorie-a-</a:t>
            </a:r>
            <a:r>
              <a:rPr lang="cs-CZ" dirty="0" err="1"/>
              <a:t>dilo</a:t>
            </a:r>
            <a:r>
              <a:rPr lang="cs-CZ" dirty="0"/>
              <a:t>-</a:t>
            </a:r>
            <a:r>
              <a:rPr lang="cs-CZ" dirty="0" err="1"/>
              <a:t>pierra-bourdieu</a:t>
            </a:r>
            <a:r>
              <a:rPr lang="cs-CZ" dirty="0"/>
              <a:t>/#ref2</a:t>
            </a:r>
          </a:p>
          <a:p>
            <a:r>
              <a:rPr lang="cs-CZ" dirty="0" err="1"/>
              <a:t>Pierre</a:t>
            </a:r>
            <a:r>
              <a:rPr lang="cs-CZ" dirty="0"/>
              <a:t> </a:t>
            </a:r>
            <a:r>
              <a:rPr lang="cs-CZ" dirty="0" err="1"/>
              <a:t>Bourdieu</a:t>
            </a:r>
            <a:r>
              <a:rPr lang="cs-CZ" dirty="0"/>
              <a:t>. In: </a:t>
            </a:r>
            <a:r>
              <a:rPr lang="cs-CZ" i="1" dirty="0" err="1"/>
              <a:t>Culture</a:t>
            </a:r>
            <a:r>
              <a:rPr lang="cs-CZ" i="1" dirty="0"/>
              <a:t> on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Edge</a:t>
            </a:r>
            <a:r>
              <a:rPr lang="cs-CZ" dirty="0"/>
              <a:t> [online]. 2015 [cit. 2018-04-16]. Dostupné z: https://</a:t>
            </a:r>
            <a:r>
              <a:rPr lang="cs-CZ" dirty="0" err="1"/>
              <a:t>edge.ua.edu</a:t>
            </a:r>
            <a:r>
              <a:rPr lang="cs-CZ" dirty="0"/>
              <a:t>/</a:t>
            </a:r>
            <a:r>
              <a:rPr lang="cs-CZ" dirty="0" err="1"/>
              <a:t>tag</a:t>
            </a:r>
            <a:r>
              <a:rPr lang="cs-CZ" dirty="0"/>
              <a:t>/</a:t>
            </a:r>
            <a:r>
              <a:rPr lang="cs-CZ" dirty="0" err="1"/>
              <a:t>pierre-bourdieu</a:t>
            </a:r>
            <a:r>
              <a:rPr lang="cs-CZ" dirty="0"/>
              <a:t>/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71566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Fazeta</Template>
  <TotalTime>479</TotalTime>
  <Words>408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Fazeta</vt:lpstr>
      <vt:lpstr>Pierre Bourdieu:  The Forms of Capital</vt:lpstr>
      <vt:lpstr>Pierre Bourdieu</vt:lpstr>
      <vt:lpstr>Timeline of Pierre Bourdieu</vt:lpstr>
      <vt:lpstr>Pierre Bourdieu – Main Ideas</vt:lpstr>
      <vt:lpstr>The forms of capital </vt:lpstr>
      <vt:lpstr>PowerPoint Presentation</vt:lpstr>
      <vt:lpstr>Distinction:  A Social Critique of the Judgement of Taste </vt:lpstr>
      <vt:lpstr>Is the institutionalized state (which includes diploma or degree) important today?  Does society respect more economical or social capital (it means for example relationships)? 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Pierre Bourdieu:  The Forms of Capital</dc:title>
  <dc:creator>Charles Elavsky</dc:creator>
  <cp:lastModifiedBy>Charles Elavsky</cp:lastModifiedBy>
  <cp:revision>20</cp:revision>
  <dcterms:created xsi:type="dcterms:W3CDTF">2018-04-16T16:07:40Z</dcterms:created>
  <dcterms:modified xsi:type="dcterms:W3CDTF">2018-04-22T17:10:31Z</dcterms:modified>
</cp:coreProperties>
</file>