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Lato Hairline"/>
      <p:regular r:id="rId26"/>
      <p:bold r:id="rId27"/>
      <p:italic r:id="rId28"/>
      <p:boldItalic r:id="rId29"/>
    </p:embeddedFont>
    <p:embeddedFont>
      <p:font typeface="Lato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Hairlin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LatoHairline-italic.fntdata"/><Relationship Id="rId27" Type="http://schemas.openxmlformats.org/officeDocument/2006/relationships/font" Target="fonts/LatoHairlin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Hairlin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bold.fntdata"/><Relationship Id="rId30" Type="http://schemas.openxmlformats.org/officeDocument/2006/relationships/font" Target="fonts/LatoLight-regular.fntdata"/><Relationship Id="rId11" Type="http://schemas.openxmlformats.org/officeDocument/2006/relationships/slide" Target="slides/slide5.xml"/><Relationship Id="rId33" Type="http://schemas.openxmlformats.org/officeDocument/2006/relationships/font" Target="fonts/La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LatoLigh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55" name="Shape 55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58" name="Shape 58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100" name="Shape 100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2601075" y="2072175"/>
            <a:ext cx="6385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FFFFFF"/>
                </a:solidFill>
              </a:rPr>
              <a:t>Queer Theory</a:t>
            </a:r>
            <a:endParaRPr sz="70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Alana Fiero, Tomáš Hambálek, and Fabián Sosa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539525"/>
            <a:ext cx="6340800" cy="12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Putting the Gay in Games: Cultural production and GLBT</a:t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0" y="1822625"/>
            <a:ext cx="6340800" cy="29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Critics to the evolution narrative of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GLBT representation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i="1" lang="en" sz="1800">
                <a:latin typeface="Lato"/>
                <a:ea typeface="Lato"/>
                <a:cs typeface="Lato"/>
                <a:sym typeface="Lato"/>
              </a:rPr>
              <a:t>Gaymers”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/>
              <a:t>tend to think it will come gradually.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Stakeholders invest money in </a:t>
            </a:r>
            <a:r>
              <a:rPr i="1" lang="en" sz="1800"/>
              <a:t>queer</a:t>
            </a:r>
            <a:r>
              <a:rPr lang="en" sz="1800"/>
              <a:t> representation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Western world based study.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In Japan and Korea ,games with homoerotic content is more common.</a:t>
            </a:r>
            <a:endParaRPr sz="1800"/>
          </a:p>
          <a:p>
            <a: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 sz="1800"/>
              <a:t>Video games are not seen as children’s toys.</a:t>
            </a:r>
            <a:endParaRPr sz="1800"/>
          </a:p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8572505" y="4436100"/>
            <a:ext cx="165600" cy="1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Stereotypical representation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2244400"/>
            <a:ext cx="59637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Members of the collective would prefer not to be represented at all than to be represented stereotypically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Representation </a:t>
            </a:r>
            <a:r>
              <a:rPr lang="en" sz="2400"/>
              <a:t>pretends to </a:t>
            </a:r>
            <a:r>
              <a:rPr lang="en" sz="2400"/>
              <a:t>normalize </a:t>
            </a:r>
            <a:r>
              <a:rPr lang="en" sz="2400"/>
              <a:t>and make these identities more common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Symbolic </a:t>
            </a:r>
            <a:r>
              <a:rPr lang="en" sz="2400"/>
              <a:t>annihilation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685800" y="8655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Money first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Shape 178"/>
          <p:cNvSpPr txBox="1"/>
          <p:nvPr>
            <p:ph idx="1" type="subTitle"/>
          </p:nvPr>
        </p:nvSpPr>
        <p:spPr>
          <a:xfrm>
            <a:off x="685800" y="2463952"/>
            <a:ext cx="5135400" cy="13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Game companies fear that if their product is labelled as “gay” or “queer” on the market, they might miss sales from the heterosexual majority.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How to represent them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266400" y="2276800"/>
            <a:ext cx="63588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When you need a character to hold a gun or kill zombies, developers may not pay much attention to their sexual orientation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Shaw suggests adding queer characteristics just in case it benefits the game itself.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Having a game just about being queer could be </a:t>
            </a:r>
            <a:r>
              <a:rPr lang="en" sz="2000"/>
              <a:t>counterproductive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Shape 190"/>
          <p:cNvSpPr txBox="1"/>
          <p:nvPr>
            <p:ph idx="4294967295" type="title"/>
          </p:nvPr>
        </p:nvSpPr>
        <p:spPr>
          <a:xfrm>
            <a:off x="457200" y="404300"/>
            <a:ext cx="4803600" cy="1414500"/>
          </a:xfrm>
          <a:prstGeom prst="rect">
            <a:avLst/>
          </a:prstGeom>
          <a:effectLst>
            <a:outerShdw rotWithShape="0" algn="bl" dist="9525">
              <a:srgbClr val="FFFFFF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Future &amp; Conclusion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Shape 191"/>
          <p:cNvSpPr txBox="1"/>
          <p:nvPr>
            <p:ph idx="4294967295" type="body"/>
          </p:nvPr>
        </p:nvSpPr>
        <p:spPr>
          <a:xfrm>
            <a:off x="381000" y="1756450"/>
            <a:ext cx="58926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ato Light"/>
              <a:buChar char="×"/>
            </a:pPr>
            <a:r>
              <a:rPr lang="en" sz="3000">
                <a:solidFill>
                  <a:srgbClr val="000000"/>
                </a:solidFill>
              </a:rPr>
              <a:t>Constantly 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transforming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×"/>
            </a:pPr>
            <a:r>
              <a:rPr lang="en" sz="3000">
                <a:solidFill>
                  <a:srgbClr val="000000"/>
                </a:solidFill>
              </a:rPr>
              <a:t>Fear that it has 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already peaked</a:t>
            </a:r>
            <a:br>
              <a:rPr lang="en" sz="3000">
                <a:solidFill>
                  <a:srgbClr val="000000"/>
                </a:solidFill>
              </a:rPr>
            </a:br>
            <a:endParaRPr sz="3000">
              <a:solidFill>
                <a:srgbClr val="000000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ato Light"/>
              <a:buChar char="×"/>
            </a:pPr>
            <a:r>
              <a:rPr lang="en" sz="3000">
                <a:solidFill>
                  <a:srgbClr val="000000"/>
                </a:solidFill>
              </a:rPr>
              <a:t>Any questions?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89775" y="361350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Works Cited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16900" y="1265100"/>
            <a:ext cx="55113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Dyer, R. (1999). Stereotyping. In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Gross, &amp; J. D. Woods (Eds.), The Columbia reader on lesbians &amp; gay men in media, society &amp; politics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New York: Columbia University Press.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Freimüller, S.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Categorization in Relation to Sexual Identity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8-12.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Gerbner, G., &amp; Gross, L. (1976). Living with television: The violence profile.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Communication, 26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172-199.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Halberstam, J. (1998). Transgender Butch.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GLQ: A Journal of Lesbian and Gay Studies 4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287-310.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Hall, S. (1992). The Question of Cultural Identity.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Modernity and its Futures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277.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Halperin, D. (1995). </a:t>
            </a:r>
            <a:r>
              <a:rPr i="1" lang="en" sz="10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Saint Foucault: Towards a Gay Hagiography</a:t>
            </a:r>
            <a:r>
              <a:rPr lang="en" sz="10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New York: Oxford University Press.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Jagose, A. (2005). Queer Theory. In M. C. Horowitz (Ed.),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Dictionary of the History of Ideas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1980-1985.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Jagose, A. (2009). Feminism's Queer Theory.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Feminism &amp; Psychology, 9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157–174.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Shaw, Adrienne. (2009). Putting the Gay in Games.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 and Culture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228–253.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Watson, K. (2005). Queer Theory. 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Analysis 38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67–81.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434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Lato"/>
                <a:ea typeface="Lato"/>
                <a:cs typeface="Lato"/>
                <a:sym typeface="Lato"/>
              </a:rPr>
              <a:t>The Beginning</a:t>
            </a:r>
            <a:endParaRPr b="1"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297425"/>
            <a:ext cx="59379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b="1" lang="en" sz="3000"/>
              <a:t>1990s, Teresa de Laurentis </a:t>
            </a:r>
            <a:endParaRPr b="1"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b="1" lang="en" sz="3000"/>
              <a:t>Roots</a:t>
            </a:r>
            <a:endParaRPr b="1" sz="30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b="1" lang="en" sz="2400"/>
              <a:t>Gay and Lesbian activism</a:t>
            </a:r>
            <a:endParaRPr b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b="1" lang="en" sz="2400"/>
              <a:t>AIDs activism</a:t>
            </a:r>
            <a:endParaRPr b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b="1" lang="en" sz="2400"/>
              <a:t>Feminism</a:t>
            </a:r>
            <a:endParaRPr b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b="1" lang="en" sz="2400"/>
              <a:t>Poststructuralist theory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4294967295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Shape 118"/>
          <p:cNvSpPr txBox="1"/>
          <p:nvPr>
            <p:ph idx="4294967295" type="title"/>
          </p:nvPr>
        </p:nvSpPr>
        <p:spPr>
          <a:xfrm>
            <a:off x="457200" y="404300"/>
            <a:ext cx="4685100" cy="943200"/>
          </a:xfrm>
          <a:prstGeom prst="rect">
            <a:avLst/>
          </a:prstGeom>
          <a:effectLst>
            <a:outerShdw rotWithShape="0" algn="bl" dist="9525">
              <a:srgbClr val="FFFFFF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Key Concepts</a:t>
            </a: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Shape 119"/>
          <p:cNvSpPr txBox="1"/>
          <p:nvPr>
            <p:ph idx="4294967295" type="body"/>
          </p:nvPr>
        </p:nvSpPr>
        <p:spPr>
          <a:xfrm>
            <a:off x="457200" y="1422475"/>
            <a:ext cx="6182400" cy="3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×"/>
            </a:pPr>
            <a:r>
              <a:rPr i="0" lang="en" sz="3000"/>
              <a:t>Challenge heteronormativity</a:t>
            </a:r>
            <a:endParaRPr i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i="0" lang="en" sz="3000"/>
              <a:t>Deconstruct social norms</a:t>
            </a:r>
            <a:endParaRPr i="0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×"/>
            </a:pPr>
            <a:r>
              <a:rPr i="0" lang="en" sz="3000"/>
              <a:t>Interdisciplinary and intersectional</a:t>
            </a:r>
            <a:endParaRPr i="0" sz="30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×"/>
            </a:pPr>
            <a:r>
              <a:rPr i="0" lang="en" sz="3000"/>
              <a:t>Race, gender, class, etc.</a:t>
            </a:r>
            <a:r>
              <a:rPr i="0" lang="en" sz="2500"/>
              <a:t> </a:t>
            </a:r>
            <a:endParaRPr i="0"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117725"/>
            <a:ext cx="5511300" cy="3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Char char="×"/>
            </a:pPr>
            <a:r>
              <a:rPr lang="en" sz="3600">
                <a:solidFill>
                  <a:schemeClr val="dk2"/>
                </a:solidFill>
              </a:rPr>
              <a:t>Michael Foucault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×"/>
            </a:pPr>
            <a:r>
              <a:rPr lang="en" sz="3600">
                <a:solidFill>
                  <a:schemeClr val="dk2"/>
                </a:solidFill>
              </a:rPr>
              <a:t>Gayle Rubin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×"/>
            </a:pPr>
            <a:r>
              <a:rPr lang="en" sz="3600">
                <a:solidFill>
                  <a:schemeClr val="dk2"/>
                </a:solidFill>
              </a:rPr>
              <a:t>Eve Kosofsky Sedwick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×"/>
            </a:pPr>
            <a:r>
              <a:rPr lang="en" sz="3600">
                <a:solidFill>
                  <a:schemeClr val="dk2"/>
                </a:solidFill>
              </a:rPr>
              <a:t>Judith Butler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-38350" y="198975"/>
            <a:ext cx="7419900" cy="857400"/>
          </a:xfrm>
          <a:prstGeom prst="rect">
            <a:avLst/>
          </a:prstGeom>
          <a:effectLst>
            <a:outerShdw rotWithShape="0" algn="bl" dist="9525">
              <a:srgbClr val="FFFFFF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Additional Contributions</a:t>
            </a: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Shape 132"/>
          <p:cNvSpPr txBox="1"/>
          <p:nvPr>
            <p:ph idx="4294967295" type="title"/>
          </p:nvPr>
        </p:nvSpPr>
        <p:spPr>
          <a:xfrm>
            <a:off x="1220850" y="594550"/>
            <a:ext cx="6922200" cy="975000"/>
          </a:xfrm>
          <a:prstGeom prst="rect">
            <a:avLst/>
          </a:prstGeom>
          <a:effectLst>
            <a:outerShdw rotWithShape="0" algn="bl" dist="9525">
              <a:srgbClr val="FFFFFF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Readings</a:t>
            </a:r>
            <a:endParaRPr b="1" sz="5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Shape 133"/>
          <p:cNvSpPr txBox="1"/>
          <p:nvPr>
            <p:ph idx="4294967295" type="body"/>
          </p:nvPr>
        </p:nvSpPr>
        <p:spPr>
          <a:xfrm>
            <a:off x="2573850" y="1195125"/>
            <a:ext cx="46890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-457200" lvl="0" marL="4572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600"/>
              <a:buChar char="×"/>
            </a:pPr>
            <a:r>
              <a:rPr lang="en" sz="3600">
                <a:solidFill>
                  <a:schemeClr val="lt1"/>
                </a:solidFill>
              </a:rPr>
              <a:t>Susanne Frei</a:t>
            </a:r>
            <a:r>
              <a:rPr lang="en" sz="3600">
                <a:solidFill>
                  <a:srgbClr val="FFFFFF"/>
                </a:solidFill>
              </a:rPr>
              <a:t>mül</a:t>
            </a:r>
            <a:r>
              <a:rPr lang="en" sz="3600">
                <a:solidFill>
                  <a:schemeClr val="lt1"/>
                </a:solidFill>
              </a:rPr>
              <a:t>ler</a:t>
            </a:r>
            <a:endParaRPr sz="3600">
              <a:solidFill>
                <a:schemeClr val="lt1"/>
              </a:solidFill>
            </a:endParaRPr>
          </a:p>
          <a:p>
            <a:pPr indent="-4572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Char char="×"/>
            </a:pPr>
            <a:r>
              <a:rPr lang="en" sz="3600">
                <a:solidFill>
                  <a:srgbClr val="FFFFFF"/>
                </a:solidFill>
              </a:rPr>
              <a:t>Adrienne Shaw</a:t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97250" y="107322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“Queer” term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79125" y="2343950"/>
            <a:ext cx="7038600" cy="18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A vague umbrella term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Unifies different sexual identities that are not normative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Ignoring other differences (race, class…)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×"/>
            </a:pPr>
            <a:r>
              <a:rPr lang="en" sz="2000"/>
              <a:t>Solidifies the binary conservative approach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15775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Categorization in Relation to Sexual Identity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8300" y="3060175"/>
            <a:ext cx="2675100" cy="5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Binary conception</a:t>
            </a:r>
            <a:endParaRPr sz="2400"/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2965200" y="2398000"/>
            <a:ext cx="3213600" cy="16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Heterosexual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Queer </a:t>
            </a:r>
            <a:endParaRPr sz="2400"/>
          </a:p>
        </p:txBody>
      </p:sp>
      <p:sp>
        <p:nvSpPr>
          <p:cNvPr id="147" name="Shape 147"/>
          <p:cNvSpPr/>
          <p:nvPr/>
        </p:nvSpPr>
        <p:spPr>
          <a:xfrm>
            <a:off x="2773400" y="2302000"/>
            <a:ext cx="299700" cy="2277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529925" y="12961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“Masculine Continuum”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(Halberstam, 1998)</a:t>
            </a:r>
            <a:endParaRPr sz="1800"/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0" y="2571750"/>
            <a:ext cx="6390300" cy="17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Borders between identities</a:t>
            </a:r>
            <a:endParaRPr sz="2200"/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Overlapping of identities can cause</a:t>
            </a:r>
            <a:r>
              <a:rPr b="1" lang="en" sz="2200">
                <a:latin typeface="Lato"/>
                <a:ea typeface="Lato"/>
                <a:cs typeface="Lato"/>
                <a:sym typeface="Lato"/>
              </a:rPr>
              <a:t> border wars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Lesbians - FTMs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12175" y="47372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Categorization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23950" y="1331125"/>
            <a:ext cx="6200400" cy="35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Involves two different processes</a:t>
            </a:r>
            <a:endParaRPr sz="2400"/>
          </a:p>
          <a:p>
            <a:pPr indent="-381000" lvl="0" marL="914400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being categorized by outsiders</a:t>
            </a:r>
            <a:endParaRPr sz="2400"/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Char char="×"/>
            </a:pPr>
            <a:r>
              <a:rPr lang="en" sz="2400"/>
              <a:t>being categorized by oneself</a:t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This categorization may contradict</a:t>
            </a:r>
            <a:endParaRPr sz="2400"/>
          </a:p>
          <a:p>
            <a: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</a:pPr>
            <a:r>
              <a:rPr lang="en" sz="1800"/>
              <a:t>One can identify as a man, but pre-transition look to society as a butch (masculine lesbian)</a:t>
            </a:r>
            <a:endParaRPr sz="18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