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68" r:id="rId3"/>
    <p:sldId id="270" r:id="rId4"/>
    <p:sldId id="271" r:id="rId5"/>
    <p:sldId id="272" r:id="rId6"/>
    <p:sldId id="273" r:id="rId7"/>
    <p:sldId id="274" r:id="rId8"/>
    <p:sldId id="275" r:id="rId9"/>
    <p:sldId id="276" r:id="rId10"/>
    <p:sldId id="256" r:id="rId11"/>
    <p:sldId id="259" r:id="rId12"/>
    <p:sldId id="257" r:id="rId13"/>
    <p:sldId id="265" r:id="rId14"/>
    <p:sldId id="262" r:id="rId15"/>
    <p:sldId id="258" r:id="rId16"/>
    <p:sldId id="266" r:id="rId17"/>
    <p:sldId id="260" r:id="rId18"/>
    <p:sldId id="263" r:id="rId19"/>
    <p:sldId id="261" r:id="rId20"/>
    <p:sldId id="277"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32"/>
    <p:restoredTop sz="94671"/>
  </p:normalViewPr>
  <p:slideViewPr>
    <p:cSldViewPr snapToGrid="0" snapToObjects="1">
      <p:cViewPr varScale="1">
        <p:scale>
          <a:sx n="70" d="100"/>
          <a:sy n="70" d="100"/>
        </p:scale>
        <p:origin x="258" y="3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sk-SK"/>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sk-SK"/>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Click to edit Master title style</a:t>
            </a:r>
            <a:endParaRPr lang="en-US" dirty="0"/>
          </a:p>
        </p:txBody>
      </p:sp>
      <p:sp>
        <p:nvSpPr>
          <p:cNvPr id="3" name="Content Placeholder 2"/>
          <p:cNvSpPr>
            <a:spLocks noGrp="1"/>
          </p:cNvSpPr>
          <p:nvPr>
            <p:ph idx="1"/>
          </p:nvPr>
        </p:nvSpPr>
        <p:spPr/>
        <p:txBody>
          <a:bodyPr anchor="t"/>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sk-SK"/>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sk-SK"/>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sk-SK"/>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sk-SK"/>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sk-SK"/>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5/17/2018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sk-SK"/>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5/17/2018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is.muni.cz/auth/el/1423/jaro2018/ZUR436/um/readings/week_10/Feminism_Fourth_Wav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417779" y="802298"/>
            <a:ext cx="8637073" cy="1367161"/>
          </a:xfrm>
        </p:spPr>
        <p:txBody>
          <a:bodyPr/>
          <a:lstStyle/>
          <a:p>
            <a:r>
              <a:rPr lang="cs-CZ" dirty="0"/>
              <a:t>         </a:t>
            </a:r>
            <a:r>
              <a:rPr lang="cs-CZ" dirty="0" err="1"/>
              <a:t>Feminism</a:t>
            </a:r>
            <a:endParaRPr lang="cs-CZ" dirty="0"/>
          </a:p>
        </p:txBody>
      </p:sp>
      <p:sp>
        <p:nvSpPr>
          <p:cNvPr id="3" name="Podnadpis 2"/>
          <p:cNvSpPr>
            <a:spLocks noGrp="1"/>
          </p:cNvSpPr>
          <p:nvPr>
            <p:ph type="subTitle" idx="1"/>
          </p:nvPr>
        </p:nvSpPr>
        <p:spPr/>
        <p:txBody>
          <a:bodyPr/>
          <a:lstStyle/>
          <a:p>
            <a:r>
              <a:rPr lang="en-US" dirty="0"/>
              <a:t>feminism is not man hating</a:t>
            </a:r>
            <a:r>
              <a:rPr lang="cs-CZ" dirty="0"/>
              <a:t> </a:t>
            </a:r>
          </a:p>
        </p:txBody>
      </p:sp>
      <p:pic>
        <p:nvPicPr>
          <p:cNvPr id="1026" name="Picture 2"/>
          <p:cNvPicPr>
            <a:picLocks noChangeAspect="1" noChangeArrowheads="1"/>
          </p:cNvPicPr>
          <p:nvPr/>
        </p:nvPicPr>
        <p:blipFill>
          <a:blip r:embed="rId2"/>
          <a:srcRect/>
          <a:stretch>
            <a:fillRect/>
          </a:stretch>
        </p:blipFill>
        <p:spPr bwMode="auto">
          <a:xfrm>
            <a:off x="7105370" y="2599765"/>
            <a:ext cx="2409825" cy="33337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434" y="802298"/>
            <a:ext cx="9284419" cy="2541431"/>
          </a:xfrm>
        </p:spPr>
        <p:txBody>
          <a:bodyPr>
            <a:normAutofit/>
          </a:bodyPr>
          <a:lstStyle/>
          <a:p>
            <a:r>
              <a:rPr lang="en-US" sz="6000" dirty="0"/>
              <a:t>Contested feminism</a:t>
            </a:r>
          </a:p>
        </p:txBody>
      </p:sp>
      <p:sp>
        <p:nvSpPr>
          <p:cNvPr id="3" name="Subtitle 2"/>
          <p:cNvSpPr>
            <a:spLocks noGrp="1"/>
          </p:cNvSpPr>
          <p:nvPr>
            <p:ph type="subTitle" idx="1"/>
          </p:nvPr>
        </p:nvSpPr>
        <p:spPr/>
        <p:txBody>
          <a:bodyPr/>
          <a:lstStyle/>
          <a:p>
            <a:r>
              <a:rPr lang="en-US" dirty="0" err="1"/>
              <a:t>Simona</a:t>
            </a:r>
            <a:r>
              <a:rPr lang="en-US" dirty="0"/>
              <a:t> </a:t>
            </a:r>
            <a:r>
              <a:rPr lang="en-US" dirty="0" err="1"/>
              <a:t>fojtov</a:t>
            </a:r>
            <a:r>
              <a:rPr lang="sk-SK" dirty="0"/>
              <a:t>á</a:t>
            </a:r>
            <a:endParaRPr lang="en-US" dirty="0"/>
          </a:p>
        </p:txBody>
      </p:sp>
    </p:spTree>
    <p:extLst>
      <p:ext uri="{BB962C8B-B14F-4D97-AF65-F5344CB8AC3E}">
        <p14:creationId xmlns:p14="http://schemas.microsoft.com/office/powerpoint/2010/main" val="963393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79" y="814934"/>
            <a:ext cx="9605635" cy="1059305"/>
          </a:xfrm>
        </p:spPr>
        <p:txBody>
          <a:bodyPr/>
          <a:lstStyle/>
          <a:p>
            <a:r>
              <a:rPr lang="en-US"/>
              <a:t>the Western </a:t>
            </a:r>
            <a:r>
              <a:rPr lang="en-US" dirty="0"/>
              <a:t>feminism</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7066" y="1550697"/>
            <a:ext cx="3397343" cy="34480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84433" y="380273"/>
            <a:ext cx="4645025" cy="259309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946" y="2343610"/>
            <a:ext cx="5080000" cy="3390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0285" y="2343610"/>
            <a:ext cx="3491459" cy="3198627"/>
          </a:xfrm>
          <a:prstGeom prst="rect">
            <a:avLst/>
          </a:prstGeom>
        </p:spPr>
      </p:pic>
    </p:spTree>
    <p:extLst>
      <p:ext uri="{BB962C8B-B14F-4D97-AF65-F5344CB8AC3E}">
        <p14:creationId xmlns:p14="http://schemas.microsoft.com/office/powerpoint/2010/main" val="32917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Righ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east/west feminist</a:t>
            </a:r>
            <a:br>
              <a:rPr lang="en-US" dirty="0"/>
            </a:br>
            <a:r>
              <a:rPr lang="en-US" dirty="0"/>
              <a:t>Encounters in the 1900</a:t>
            </a:r>
            <a:r>
              <a:rPr lang="en-US" cap="none" dirty="0"/>
              <a:t>s</a:t>
            </a:r>
            <a:endParaRPr lang="en-US" dirty="0"/>
          </a:p>
        </p:txBody>
      </p:sp>
      <p:sp>
        <p:nvSpPr>
          <p:cNvPr id="5" name="Content Placeholder 4"/>
          <p:cNvSpPr>
            <a:spLocks noGrp="1"/>
          </p:cNvSpPr>
          <p:nvPr>
            <p:ph sz="half" idx="1"/>
          </p:nvPr>
        </p:nvSpPr>
        <p:spPr>
          <a:xfrm>
            <a:off x="5644055" y="5446953"/>
            <a:ext cx="6385035" cy="544914"/>
          </a:xfrm>
        </p:spPr>
        <p:txBody>
          <a:bodyPr>
            <a:normAutofit fontScale="70000" lnSpcReduction="20000"/>
          </a:bodyPr>
          <a:lstStyle/>
          <a:p>
            <a:pPr marL="0" indent="0">
              <a:buNone/>
            </a:pPr>
            <a:r>
              <a:rPr lang="en-US" dirty="0"/>
              <a:t>National Organization for Women sponsors a protest in front of the US capitol, October 7, 1985</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54415" y="2036421"/>
            <a:ext cx="5186854" cy="3390627"/>
          </a:xfrm>
        </p:spPr>
      </p:pic>
      <p:sp>
        <p:nvSpPr>
          <p:cNvPr id="7" name="TextBox 6"/>
          <p:cNvSpPr txBox="1"/>
          <p:nvPr/>
        </p:nvSpPr>
        <p:spPr>
          <a:xfrm>
            <a:off x="8130746" y="-988541"/>
            <a:ext cx="184731" cy="369332"/>
          </a:xfrm>
          <a:prstGeom prst="rect">
            <a:avLst/>
          </a:prstGeom>
          <a:noFill/>
        </p:spPr>
        <p:txBody>
          <a:bodyPr wrap="none" rtlCol="0">
            <a:spAutoFit/>
          </a:bodyPr>
          <a:lstStyle/>
          <a:p>
            <a:endParaRPr lang="en-US" dirty="0"/>
          </a:p>
        </p:txBody>
      </p:sp>
      <p:sp>
        <p:nvSpPr>
          <p:cNvPr id="11" name="TextBox 10"/>
          <p:cNvSpPr txBox="1"/>
          <p:nvPr/>
        </p:nvSpPr>
        <p:spPr>
          <a:xfrm>
            <a:off x="1466193" y="2963076"/>
            <a:ext cx="3468450" cy="1384995"/>
          </a:xfrm>
          <a:prstGeom prst="rect">
            <a:avLst/>
          </a:prstGeom>
          <a:noFill/>
        </p:spPr>
        <p:txBody>
          <a:bodyPr wrap="none" rtlCol="0">
            <a:spAutoFit/>
          </a:bodyPr>
          <a:lstStyle/>
          <a:p>
            <a:pPr marL="285750" indent="-285750">
              <a:buFont typeface="Arial" charset="0"/>
              <a:buChar char="•"/>
            </a:pPr>
            <a:r>
              <a:rPr lang="en-US" sz="2800" dirty="0"/>
              <a:t>Political program</a:t>
            </a:r>
          </a:p>
          <a:p>
            <a:pPr marL="285750" indent="-285750">
              <a:buFont typeface="Arial" charset="0"/>
              <a:buChar char="•"/>
            </a:pPr>
            <a:endParaRPr lang="en-US" sz="2800" dirty="0"/>
          </a:p>
          <a:p>
            <a:pPr marL="285750" indent="-285750">
              <a:buFont typeface="Arial" charset="0"/>
              <a:buChar char="•"/>
            </a:pPr>
            <a:r>
              <a:rPr lang="en-US" sz="2800" dirty="0"/>
              <a:t>Accept it or reject it</a:t>
            </a:r>
          </a:p>
        </p:txBody>
      </p:sp>
    </p:spTree>
    <p:extLst>
      <p:ext uri="{BB962C8B-B14F-4D97-AF65-F5344CB8AC3E}">
        <p14:creationId xmlns:p14="http://schemas.microsoft.com/office/powerpoint/2010/main" val="46938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1242" y="2987565"/>
            <a:ext cx="7446077" cy="1785104"/>
          </a:xfrm>
          <a:prstGeom prst="rect">
            <a:avLst/>
          </a:prstGeom>
          <a:noFill/>
        </p:spPr>
        <p:txBody>
          <a:bodyPr wrap="none" rtlCol="0">
            <a:spAutoFit/>
          </a:bodyPr>
          <a:lstStyle/>
          <a:p>
            <a:r>
              <a:rPr lang="en-US" sz="2800" dirty="0"/>
              <a:t>“</a:t>
            </a:r>
            <a:r>
              <a:rPr lang="en-US" sz="2800" i="1" dirty="0"/>
              <a:t>PLEASE GIVE US TIME FOR OUR SELF-DISCOVERY</a:t>
            </a:r>
            <a:r>
              <a:rPr lang="en-US" sz="2800" dirty="0"/>
              <a:t>”</a:t>
            </a:r>
          </a:p>
          <a:p>
            <a:endParaRPr lang="en-US" dirty="0"/>
          </a:p>
          <a:p>
            <a:endParaRPr lang="en-US" sz="3200" dirty="0"/>
          </a:p>
          <a:p>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214" y="701565"/>
            <a:ext cx="3454400" cy="4572000"/>
          </a:xfrm>
          <a:prstGeom prst="rect">
            <a:avLst/>
          </a:prstGeom>
        </p:spPr>
      </p:pic>
    </p:spTree>
    <p:extLst>
      <p:ext uri="{BB962C8B-B14F-4D97-AF65-F5344CB8AC3E}">
        <p14:creationId xmlns:p14="http://schemas.microsoft.com/office/powerpoint/2010/main" val="1463866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988542" y="2003375"/>
            <a:ext cx="10276378" cy="3025825"/>
          </a:xfrm>
        </p:spPr>
        <p:txBody>
          <a:bodyPr>
            <a:normAutofit fontScale="92500" lnSpcReduction="10000"/>
          </a:bodyPr>
          <a:lstStyle/>
          <a:p>
            <a:pPr marL="0" indent="0">
              <a:buNone/>
            </a:pPr>
            <a:r>
              <a:rPr lang="en-US" sz="3200" dirty="0"/>
              <a:t>“</a:t>
            </a:r>
            <a:r>
              <a:rPr lang="en-US" sz="3200" i="1" dirty="0"/>
              <a:t>Now it has become fashionable in the West to talk of “race, class and gender” as intersection lines of oppression, but this </a:t>
            </a:r>
            <a:r>
              <a:rPr lang="en-US" sz="3200" i="1" dirty="0" err="1"/>
              <a:t>doesn</a:t>
            </a:r>
            <a:r>
              <a:rPr lang="sk-SK" sz="3200" i="1" dirty="0"/>
              <a:t>’t </a:t>
            </a:r>
            <a:r>
              <a:rPr lang="sk-SK" sz="3200" i="1" dirty="0" err="1"/>
              <a:t>offer</a:t>
            </a:r>
            <a:r>
              <a:rPr lang="sk-SK" sz="3200" i="1" dirty="0"/>
              <a:t> a </a:t>
            </a:r>
            <a:r>
              <a:rPr lang="sk-SK" sz="3200" i="1" dirty="0" err="1"/>
              <a:t>framework</a:t>
            </a:r>
            <a:r>
              <a:rPr lang="sk-SK" sz="3200" i="1" dirty="0"/>
              <a:t> </a:t>
            </a:r>
            <a:r>
              <a:rPr lang="sk-SK" sz="3200" i="1" dirty="0" err="1"/>
              <a:t>for</a:t>
            </a:r>
            <a:r>
              <a:rPr lang="sk-SK" sz="3200" i="1" dirty="0"/>
              <a:t> East </a:t>
            </a:r>
            <a:r>
              <a:rPr lang="sk-SK" sz="3200" i="1" dirty="0" err="1"/>
              <a:t>European</a:t>
            </a:r>
            <a:r>
              <a:rPr lang="sk-SK" sz="3200" i="1" dirty="0"/>
              <a:t> </a:t>
            </a:r>
            <a:r>
              <a:rPr lang="sk-SK" sz="3200" i="1" dirty="0" err="1"/>
              <a:t>women’s</a:t>
            </a:r>
            <a:r>
              <a:rPr lang="sk-SK" sz="3200" i="1" dirty="0"/>
              <a:t> </a:t>
            </a:r>
            <a:r>
              <a:rPr lang="sk-SK" sz="3200" i="1" dirty="0" err="1"/>
              <a:t>experience</a:t>
            </a:r>
            <a:r>
              <a:rPr lang="sk-SK" sz="3200" dirty="0"/>
              <a:t>“  </a:t>
            </a:r>
          </a:p>
          <a:p>
            <a:pPr marL="0" indent="0">
              <a:buNone/>
            </a:pPr>
            <a:endParaRPr lang="sk-SK" sz="3200" dirty="0"/>
          </a:p>
          <a:p>
            <a:pPr marL="0" indent="0">
              <a:buNone/>
            </a:pPr>
            <a:r>
              <a:rPr lang="sk-SK" sz="3200" dirty="0"/>
              <a:t>Laura </a:t>
            </a:r>
            <a:r>
              <a:rPr lang="sk-SK" sz="3200" dirty="0" err="1"/>
              <a:t>Busheikin</a:t>
            </a:r>
            <a:r>
              <a:rPr lang="sk-SK" sz="3200" dirty="0"/>
              <a:t> (1993)</a:t>
            </a:r>
            <a:endParaRPr lang="en-US" sz="3200" dirty="0"/>
          </a:p>
        </p:txBody>
      </p:sp>
    </p:spTree>
    <p:extLst>
      <p:ext uri="{BB962C8B-B14F-4D97-AF65-F5344CB8AC3E}">
        <p14:creationId xmlns:p14="http://schemas.microsoft.com/office/powerpoint/2010/main" val="63847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EaSTern</a:t>
            </a:r>
            <a:r>
              <a:rPr lang="en-US" dirty="0"/>
              <a:t> FEMINISM</a:t>
            </a:r>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a:t>
            </a:r>
            <a:r>
              <a:rPr lang="en-US" i="1" dirty="0"/>
              <a:t>We have not demonstrated, we do not revolt as woman</a:t>
            </a:r>
            <a:r>
              <a:rPr lang="mr-IN" i="1" dirty="0"/>
              <a:t>…</a:t>
            </a:r>
            <a:r>
              <a:rPr lang="sk-SK" i="1" dirty="0"/>
              <a:t> </a:t>
            </a:r>
          </a:p>
          <a:p>
            <a:pPr marL="0" marR="0" lvl="0" indent="0" defTabSz="914400" eaLnBrk="1" fontAlgn="auto" latinLnBrk="0" hangingPunct="1">
              <a:lnSpc>
                <a:spcPct val="100000"/>
              </a:lnSpc>
              <a:spcBef>
                <a:spcPts val="0"/>
              </a:spcBef>
              <a:spcAft>
                <a:spcPts val="0"/>
              </a:spcAft>
              <a:buClrTx/>
              <a:buSzTx/>
              <a:buFontTx/>
              <a:buNone/>
              <a:tabLst/>
              <a:defRPr/>
            </a:pPr>
            <a:endParaRPr lang="sk-SK" i="1" dirty="0"/>
          </a:p>
          <a:p>
            <a:pPr marL="0" marR="0" lvl="0" indent="0" defTabSz="914400" eaLnBrk="1" fontAlgn="auto" latinLnBrk="0" hangingPunct="1">
              <a:lnSpc>
                <a:spcPct val="100000"/>
              </a:lnSpc>
              <a:spcBef>
                <a:spcPts val="0"/>
              </a:spcBef>
              <a:spcAft>
                <a:spcPts val="0"/>
              </a:spcAft>
              <a:buClrTx/>
              <a:buSzTx/>
              <a:buFontTx/>
              <a:buNone/>
              <a:tabLst/>
              <a:defRPr/>
            </a:pPr>
            <a:r>
              <a:rPr lang="sk-SK" i="1" dirty="0"/>
              <a:t>...</a:t>
            </a:r>
            <a:r>
              <a:rPr lang="sk-SK" i="1" dirty="0" err="1"/>
              <a:t>Czech</a:t>
            </a:r>
            <a:r>
              <a:rPr lang="sk-SK" i="1" dirty="0"/>
              <a:t> </a:t>
            </a:r>
            <a:r>
              <a:rPr lang="sk-SK" i="1" dirty="0" err="1"/>
              <a:t>women</a:t>
            </a:r>
            <a:r>
              <a:rPr lang="sk-SK" i="1" dirty="0"/>
              <a:t> </a:t>
            </a:r>
            <a:r>
              <a:rPr lang="sk-SK" i="1" dirty="0" err="1"/>
              <a:t>were</a:t>
            </a:r>
            <a:r>
              <a:rPr lang="sk-SK" i="1" dirty="0"/>
              <a:t> </a:t>
            </a:r>
            <a:r>
              <a:rPr lang="sk-SK" i="1" dirty="0" err="1"/>
              <a:t>obligatorily</a:t>
            </a:r>
            <a:r>
              <a:rPr lang="sk-SK" i="1" dirty="0"/>
              <a:t> </a:t>
            </a:r>
            <a:r>
              <a:rPr lang="sk-SK" i="1" dirty="0" err="1"/>
              <a:t>organized</a:t>
            </a:r>
            <a:r>
              <a:rPr lang="sk-SK" i="1" dirty="0"/>
              <a:t> </a:t>
            </a:r>
            <a:r>
              <a:rPr lang="sk-SK" i="1" dirty="0" err="1"/>
              <a:t>for</a:t>
            </a:r>
            <a:r>
              <a:rPr lang="sk-SK" i="1" dirty="0"/>
              <a:t> </a:t>
            </a:r>
            <a:r>
              <a:rPr lang="sk-SK" i="1" dirty="0" err="1"/>
              <a:t>too</a:t>
            </a:r>
            <a:r>
              <a:rPr lang="sk-SK" i="1" dirty="0"/>
              <a:t> </a:t>
            </a:r>
            <a:r>
              <a:rPr lang="sk-SK" i="1" dirty="0" err="1"/>
              <a:t>long</a:t>
            </a:r>
            <a:r>
              <a:rPr lang="sk-SK" i="1" dirty="0"/>
              <a:t>, </a:t>
            </a:r>
            <a:r>
              <a:rPr lang="sk-SK" i="1" dirty="0" err="1"/>
              <a:t>hence</a:t>
            </a:r>
            <a:r>
              <a:rPr lang="sk-SK" i="1" dirty="0"/>
              <a:t>, </a:t>
            </a:r>
            <a:r>
              <a:rPr lang="sk-SK" i="1" dirty="0" err="1"/>
              <a:t>they</a:t>
            </a:r>
            <a:r>
              <a:rPr lang="sk-SK" i="1" dirty="0"/>
              <a:t> </a:t>
            </a:r>
            <a:r>
              <a:rPr lang="sk-SK" i="1" dirty="0" err="1"/>
              <a:t>tend</a:t>
            </a:r>
            <a:r>
              <a:rPr lang="sk-SK" i="1" dirty="0"/>
              <a:t> to </a:t>
            </a:r>
            <a:r>
              <a:rPr lang="sk-SK" i="1" dirty="0" err="1"/>
              <a:t>connect</a:t>
            </a:r>
            <a:r>
              <a:rPr lang="sk-SK" i="1" dirty="0"/>
              <a:t> </a:t>
            </a:r>
            <a:r>
              <a:rPr lang="sk-SK" i="1" dirty="0" err="1"/>
              <a:t>liberty</a:t>
            </a:r>
            <a:r>
              <a:rPr lang="sk-SK" i="1" dirty="0"/>
              <a:t> </a:t>
            </a:r>
            <a:r>
              <a:rPr lang="sk-SK" i="1" dirty="0" err="1"/>
              <a:t>with</a:t>
            </a:r>
            <a:r>
              <a:rPr lang="sk-SK" i="1" dirty="0"/>
              <a:t> </a:t>
            </a:r>
            <a:r>
              <a:rPr lang="sk-SK" i="1" dirty="0" err="1"/>
              <a:t>the</a:t>
            </a:r>
            <a:r>
              <a:rPr lang="sk-SK" i="1" dirty="0"/>
              <a:t> </a:t>
            </a:r>
            <a:r>
              <a:rPr lang="sk-SK" i="1" dirty="0" err="1"/>
              <a:t>liberty</a:t>
            </a:r>
            <a:r>
              <a:rPr lang="sk-SK" i="1" dirty="0"/>
              <a:t> </a:t>
            </a:r>
            <a:r>
              <a:rPr lang="sk-SK" i="1" dirty="0" err="1"/>
              <a:t>not</a:t>
            </a:r>
            <a:r>
              <a:rPr lang="sk-SK" i="1" dirty="0"/>
              <a:t> to </a:t>
            </a:r>
            <a:r>
              <a:rPr lang="sk-SK" i="1" dirty="0" err="1"/>
              <a:t>be</a:t>
            </a:r>
            <a:r>
              <a:rPr lang="sk-SK" i="1" dirty="0"/>
              <a:t> </a:t>
            </a:r>
            <a:r>
              <a:rPr lang="sk-SK" i="1" dirty="0" err="1"/>
              <a:t>organized</a:t>
            </a:r>
            <a:r>
              <a:rPr lang="sk-SK" i="1" dirty="0"/>
              <a:t> in </a:t>
            </a:r>
            <a:r>
              <a:rPr lang="sk-SK" i="1" dirty="0" err="1"/>
              <a:t>any</a:t>
            </a:r>
            <a:r>
              <a:rPr lang="sk-SK" i="1" dirty="0"/>
              <a:t> </a:t>
            </a:r>
            <a:r>
              <a:rPr lang="sk-SK" i="1" dirty="0" err="1"/>
              <a:t>way</a:t>
            </a:r>
            <a:r>
              <a:rPr lang="sk-SK" i="1" dirty="0"/>
              <a:t>.</a:t>
            </a:r>
            <a:r>
              <a:rPr lang="sk-SK" dirty="0"/>
              <a:t>“ </a:t>
            </a:r>
          </a:p>
          <a:p>
            <a:pPr marL="0" marR="0" lvl="0" indent="0" defTabSz="914400" eaLnBrk="1" fontAlgn="auto" latinLnBrk="0" hangingPunct="1">
              <a:lnSpc>
                <a:spcPct val="100000"/>
              </a:lnSpc>
              <a:spcBef>
                <a:spcPts val="0"/>
              </a:spcBef>
              <a:spcAft>
                <a:spcPts val="0"/>
              </a:spcAft>
              <a:buClrTx/>
              <a:buSzTx/>
              <a:buFontTx/>
              <a:buNone/>
              <a:tabLst/>
              <a:defRPr/>
            </a:pPr>
            <a:endParaRPr lang="sk-SK" dirty="0"/>
          </a:p>
          <a:p>
            <a:pPr marL="0" marR="0" lvl="0" indent="0" algn="r" defTabSz="914400" eaLnBrk="1" fontAlgn="auto" latinLnBrk="0" hangingPunct="1">
              <a:lnSpc>
                <a:spcPct val="100000"/>
              </a:lnSpc>
              <a:spcBef>
                <a:spcPts val="0"/>
              </a:spcBef>
              <a:spcAft>
                <a:spcPts val="0"/>
              </a:spcAft>
              <a:buClrTx/>
              <a:buSzTx/>
              <a:buFontTx/>
              <a:buNone/>
              <a:tabLst/>
              <a:defRPr/>
            </a:pPr>
            <a:r>
              <a:rPr lang="sk-SK" dirty="0" err="1"/>
              <a:t>Jiřina</a:t>
            </a:r>
            <a:r>
              <a:rPr lang="sk-SK" dirty="0"/>
              <a:t> </a:t>
            </a:r>
            <a:r>
              <a:rPr lang="sk-SK" dirty="0" err="1"/>
              <a:t>Šiklová</a:t>
            </a:r>
            <a:r>
              <a:rPr lang="sk-SK" dirty="0"/>
              <a:t> (1997)</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1143" y="2010878"/>
            <a:ext cx="4974601" cy="3227963"/>
          </a:xfrm>
        </p:spPr>
      </p:pic>
    </p:spTree>
    <p:extLst>
      <p:ext uri="{BB962C8B-B14F-4D97-AF65-F5344CB8AC3E}">
        <p14:creationId xmlns:p14="http://schemas.microsoft.com/office/powerpoint/2010/main" val="141181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l="7628"/>
          <a:stretch/>
        </p:blipFill>
        <p:spPr>
          <a:xfrm>
            <a:off x="5376041" y="744748"/>
            <a:ext cx="6227379" cy="4465418"/>
          </a:xfrm>
        </p:spPr>
      </p:pic>
      <p:sp>
        <p:nvSpPr>
          <p:cNvPr id="9" name="Text Placeholder 8"/>
          <p:cNvSpPr>
            <a:spLocks noGrp="1"/>
          </p:cNvSpPr>
          <p:nvPr>
            <p:ph type="body" sz="half" idx="2"/>
          </p:nvPr>
        </p:nvSpPr>
        <p:spPr/>
        <p:txBody>
          <a:bodyPr/>
          <a:lstStyle/>
          <a:p>
            <a:r>
              <a:rPr lang="en-US" dirty="0"/>
              <a:t>“</a:t>
            </a:r>
            <a:r>
              <a:rPr lang="en-US" i="1" dirty="0"/>
              <a:t>The old prejudices of some people that women belong to the household are long overdue. This is proved by the women themselves, which we see in different workplaces. They take an example of tough Soviet women</a:t>
            </a:r>
            <a:r>
              <a:rPr lang="en-US" dirty="0"/>
              <a:t>.”</a:t>
            </a:r>
          </a:p>
        </p:txBody>
      </p:sp>
    </p:spTree>
    <p:extLst>
      <p:ext uri="{BB962C8B-B14F-4D97-AF65-F5344CB8AC3E}">
        <p14:creationId xmlns:p14="http://schemas.microsoft.com/office/powerpoint/2010/main" val="280090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16" y="474869"/>
            <a:ext cx="9605635" cy="628495"/>
          </a:xfrm>
        </p:spPr>
        <p:txBody>
          <a:bodyPr/>
          <a:lstStyle/>
          <a:p>
            <a:r>
              <a:rPr lang="en-US" cap="none" dirty="0"/>
              <a:t>Women in the Czech Republic</a:t>
            </a: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020"/>
          <a:stretch/>
        </p:blipFill>
        <p:spPr>
          <a:xfrm>
            <a:off x="1449217" y="1214787"/>
            <a:ext cx="4597657" cy="3084586"/>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2033" y="1214787"/>
            <a:ext cx="5045681" cy="3084586"/>
          </a:xfrm>
        </p:spPr>
      </p:pic>
      <p:sp>
        <p:nvSpPr>
          <p:cNvPr id="6" name="TextBox 5"/>
          <p:cNvSpPr txBox="1"/>
          <p:nvPr/>
        </p:nvSpPr>
        <p:spPr>
          <a:xfrm>
            <a:off x="1150882" y="4758680"/>
            <a:ext cx="4895991" cy="923330"/>
          </a:xfrm>
          <a:prstGeom prst="rect">
            <a:avLst/>
          </a:prstGeom>
          <a:noFill/>
        </p:spPr>
        <p:txBody>
          <a:bodyPr wrap="square" rtlCol="0">
            <a:spAutoFit/>
          </a:bodyPr>
          <a:lstStyle/>
          <a:p>
            <a:r>
              <a:rPr lang="en-US" dirty="0"/>
              <a:t>22-year-old </a:t>
            </a:r>
            <a:r>
              <a:rPr lang="en-US" dirty="0" err="1"/>
              <a:t>Terka</a:t>
            </a:r>
            <a:r>
              <a:rPr lang="en-US" dirty="0"/>
              <a:t> </a:t>
            </a:r>
            <a:r>
              <a:rPr lang="en-US" dirty="0" err="1"/>
              <a:t>Čičová</a:t>
            </a:r>
            <a:r>
              <a:rPr lang="en-US" dirty="0"/>
              <a:t>, after graduating from chemical industry, joined a plant for the production of polystyrene, she has leadership post.</a:t>
            </a:r>
          </a:p>
        </p:txBody>
      </p:sp>
      <p:sp>
        <p:nvSpPr>
          <p:cNvPr id="7" name="TextBox 6"/>
          <p:cNvSpPr txBox="1"/>
          <p:nvPr/>
        </p:nvSpPr>
        <p:spPr>
          <a:xfrm>
            <a:off x="1580891" y="3594493"/>
            <a:ext cx="2017987" cy="830997"/>
          </a:xfrm>
          <a:prstGeom prst="rect">
            <a:avLst/>
          </a:prstGeom>
          <a:noFill/>
        </p:spPr>
        <p:txBody>
          <a:bodyPr wrap="square" rtlCol="0">
            <a:spAutoFit/>
          </a:bodyPr>
          <a:lstStyle/>
          <a:p>
            <a:r>
              <a:rPr lang="en-US" sz="4800" dirty="0">
                <a:solidFill>
                  <a:srgbClr val="FF0000"/>
                </a:solidFill>
              </a:rPr>
              <a:t>1964</a:t>
            </a:r>
          </a:p>
        </p:txBody>
      </p:sp>
      <p:sp>
        <p:nvSpPr>
          <p:cNvPr id="9" name="TextBox 8"/>
          <p:cNvSpPr txBox="1"/>
          <p:nvPr/>
        </p:nvSpPr>
        <p:spPr>
          <a:xfrm>
            <a:off x="6252033" y="4758680"/>
            <a:ext cx="5241029" cy="923330"/>
          </a:xfrm>
          <a:prstGeom prst="rect">
            <a:avLst/>
          </a:prstGeom>
          <a:noFill/>
        </p:spPr>
        <p:txBody>
          <a:bodyPr wrap="square" rtlCol="0">
            <a:spAutoFit/>
          </a:bodyPr>
          <a:lstStyle/>
          <a:p>
            <a:r>
              <a:rPr lang="en-US" dirty="0"/>
              <a:t>Agronomic Training for State Machine Stations. Women are also among the trainees who want to know the agronomy.  Among them is Maria </a:t>
            </a:r>
            <a:r>
              <a:rPr lang="en-US" dirty="0" err="1"/>
              <a:t>Rusnáková</a:t>
            </a:r>
            <a:r>
              <a:rPr lang="en-US" dirty="0"/>
              <a:t>.</a:t>
            </a:r>
          </a:p>
        </p:txBody>
      </p:sp>
      <p:sp>
        <p:nvSpPr>
          <p:cNvPr id="11" name="TextBox 10"/>
          <p:cNvSpPr txBox="1"/>
          <p:nvPr/>
        </p:nvSpPr>
        <p:spPr>
          <a:xfrm>
            <a:off x="9969062" y="3548223"/>
            <a:ext cx="2222938" cy="830997"/>
          </a:xfrm>
          <a:prstGeom prst="rect">
            <a:avLst/>
          </a:prstGeom>
          <a:noFill/>
        </p:spPr>
        <p:txBody>
          <a:bodyPr wrap="square" rtlCol="0">
            <a:spAutoFit/>
          </a:bodyPr>
          <a:lstStyle/>
          <a:p>
            <a:pPr lvl="0"/>
            <a:r>
              <a:rPr lang="en-US" sz="4800" dirty="0">
                <a:solidFill>
                  <a:srgbClr val="FF0000"/>
                </a:solidFill>
              </a:rPr>
              <a:t>1951</a:t>
            </a:r>
          </a:p>
        </p:txBody>
      </p:sp>
    </p:spTree>
    <p:extLst>
      <p:ext uri="{BB962C8B-B14F-4D97-AF65-F5344CB8AC3E}">
        <p14:creationId xmlns:p14="http://schemas.microsoft.com/office/powerpoint/2010/main" val="5725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216" y="474869"/>
            <a:ext cx="9605635" cy="628495"/>
          </a:xfrm>
        </p:spPr>
        <p:txBody>
          <a:bodyPr/>
          <a:lstStyle/>
          <a:p>
            <a:r>
              <a:rPr lang="en-US" cap="none" dirty="0"/>
              <a:t>Women in the Czech republic</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81592" y="1214787"/>
            <a:ext cx="4332906" cy="3084586"/>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90665" y="1214787"/>
            <a:ext cx="4368417" cy="3084586"/>
          </a:xfrm>
        </p:spPr>
      </p:pic>
      <p:sp>
        <p:nvSpPr>
          <p:cNvPr id="6" name="TextBox 5"/>
          <p:cNvSpPr txBox="1"/>
          <p:nvPr/>
        </p:nvSpPr>
        <p:spPr>
          <a:xfrm>
            <a:off x="772510" y="4481681"/>
            <a:ext cx="5274363" cy="1477328"/>
          </a:xfrm>
          <a:prstGeom prst="rect">
            <a:avLst/>
          </a:prstGeom>
          <a:noFill/>
        </p:spPr>
        <p:txBody>
          <a:bodyPr wrap="square" rtlCol="0">
            <a:spAutoFit/>
          </a:bodyPr>
          <a:lstStyle/>
          <a:p>
            <a:r>
              <a:rPr lang="en-US" dirty="0"/>
              <a:t>First 24 women had passed their driving test for Czechoslovak Automobile Transport. They proved that women are able to replace men even in places where they have not worked. CSAD will have another 900 women drivers to release men to other places.</a:t>
            </a:r>
          </a:p>
        </p:txBody>
      </p:sp>
      <p:sp>
        <p:nvSpPr>
          <p:cNvPr id="7" name="TextBox 6"/>
          <p:cNvSpPr txBox="1"/>
          <p:nvPr/>
        </p:nvSpPr>
        <p:spPr>
          <a:xfrm>
            <a:off x="1580891" y="3594493"/>
            <a:ext cx="2017987" cy="830997"/>
          </a:xfrm>
          <a:prstGeom prst="rect">
            <a:avLst/>
          </a:prstGeom>
          <a:noFill/>
        </p:spPr>
        <p:txBody>
          <a:bodyPr wrap="square" rtlCol="0">
            <a:spAutoFit/>
          </a:bodyPr>
          <a:lstStyle/>
          <a:p>
            <a:r>
              <a:rPr lang="en-US" sz="4800" dirty="0">
                <a:solidFill>
                  <a:srgbClr val="FF0000"/>
                </a:solidFill>
              </a:rPr>
              <a:t>1950</a:t>
            </a:r>
          </a:p>
        </p:txBody>
      </p:sp>
      <p:sp>
        <p:nvSpPr>
          <p:cNvPr id="9" name="TextBox 8"/>
          <p:cNvSpPr txBox="1"/>
          <p:nvPr/>
        </p:nvSpPr>
        <p:spPr>
          <a:xfrm>
            <a:off x="6252033" y="4481681"/>
            <a:ext cx="5241029" cy="1477328"/>
          </a:xfrm>
          <a:prstGeom prst="rect">
            <a:avLst/>
          </a:prstGeom>
          <a:noFill/>
        </p:spPr>
        <p:txBody>
          <a:bodyPr wrap="square" rtlCol="0">
            <a:spAutoFit/>
          </a:bodyPr>
          <a:lstStyle/>
          <a:p>
            <a:r>
              <a:rPr lang="en-US" dirty="0"/>
              <a:t>On the International Women's Day, state paid homage to the mothers, women were awarded maternity badges. The government's offices invited the best women workers of different professions in their offices.</a:t>
            </a:r>
          </a:p>
        </p:txBody>
      </p:sp>
      <p:sp>
        <p:nvSpPr>
          <p:cNvPr id="11" name="TextBox 10"/>
          <p:cNvSpPr txBox="1"/>
          <p:nvPr/>
        </p:nvSpPr>
        <p:spPr>
          <a:xfrm>
            <a:off x="9543393" y="3559530"/>
            <a:ext cx="2222938" cy="830997"/>
          </a:xfrm>
          <a:prstGeom prst="rect">
            <a:avLst/>
          </a:prstGeom>
          <a:noFill/>
        </p:spPr>
        <p:txBody>
          <a:bodyPr wrap="square" rtlCol="0">
            <a:spAutoFit/>
          </a:bodyPr>
          <a:lstStyle/>
          <a:p>
            <a:pPr lvl="0"/>
            <a:r>
              <a:rPr lang="en-US" sz="4800" dirty="0">
                <a:solidFill>
                  <a:srgbClr val="FF0000"/>
                </a:solidFill>
              </a:rPr>
              <a:t>1951</a:t>
            </a:r>
          </a:p>
        </p:txBody>
      </p:sp>
    </p:spTree>
    <p:extLst>
      <p:ext uri="{BB962C8B-B14F-4D97-AF65-F5344CB8AC3E}">
        <p14:creationId xmlns:p14="http://schemas.microsoft.com/office/powerpoint/2010/main" val="175139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6256" y="704814"/>
            <a:ext cx="5676798" cy="1059305"/>
          </a:xfrm>
        </p:spPr>
        <p:txBody>
          <a:bodyPr>
            <a:noAutofit/>
          </a:bodyPr>
          <a:lstStyle/>
          <a:p>
            <a:pPr>
              <a:lnSpc>
                <a:spcPct val="100000"/>
              </a:lnSpc>
            </a:pPr>
            <a:r>
              <a:rPr lang="en-US" sz="2800" dirty="0"/>
              <a:t>International Women's Day</a:t>
            </a:r>
            <a:br>
              <a:rPr lang="en-US" sz="2800" dirty="0"/>
            </a:br>
            <a:r>
              <a:rPr lang="en-US" sz="2800" dirty="0"/>
              <a:t>“</a:t>
            </a:r>
            <a:r>
              <a:rPr lang="en-US" sz="1800" i="1" dirty="0"/>
              <a:t>The greatest feast day of working woman</a:t>
            </a:r>
            <a:r>
              <a:rPr lang="en-US" sz="2800" dirty="0"/>
              <a:t>!”</a:t>
            </a:r>
            <a:br>
              <a:rPr lang="en-US" sz="2800" dirty="0"/>
            </a:br>
            <a:endParaRPr lang="en-US" sz="2800" dirty="0"/>
          </a:p>
        </p:txBody>
      </p:sp>
      <p:sp>
        <p:nvSpPr>
          <p:cNvPr id="6" name="Content Placeholder 5"/>
          <p:cNvSpPr>
            <a:spLocks noGrp="1"/>
          </p:cNvSpPr>
          <p:nvPr>
            <p:ph sz="half" idx="1"/>
          </p:nvPr>
        </p:nvSpPr>
        <p:spPr>
          <a:xfrm>
            <a:off x="972079" y="2382969"/>
            <a:ext cx="4645152" cy="1299881"/>
          </a:xfrm>
        </p:spPr>
        <p:txBody>
          <a:bodyPr>
            <a:normAutofit/>
          </a:bodyPr>
          <a:lstStyle/>
          <a:p>
            <a:r>
              <a:rPr lang="en-US" dirty="0"/>
              <a:t>“</a:t>
            </a:r>
            <a:r>
              <a:rPr lang="en-US" i="1" dirty="0"/>
              <a:t>Czechoslovak women are an important component of the International Democratic Women's Federation</a:t>
            </a:r>
            <a:r>
              <a:rPr lang="en-US" dirty="0"/>
              <a:t>.“</a:t>
            </a:r>
          </a:p>
          <a:p>
            <a:endParaRPr lang="en-US" dirty="0"/>
          </a:p>
        </p:txBody>
      </p:sp>
      <p:sp>
        <p:nvSpPr>
          <p:cNvPr id="7" name="Content Placeholder 6"/>
          <p:cNvSpPr>
            <a:spLocks noGrp="1"/>
          </p:cNvSpPr>
          <p:nvPr>
            <p:ph sz="half" idx="2"/>
          </p:nvPr>
        </p:nvSpPr>
        <p:spPr>
          <a:xfrm>
            <a:off x="972079" y="3806991"/>
            <a:ext cx="5552257" cy="3441520"/>
          </a:xfrm>
        </p:spPr>
        <p:txBody>
          <a:bodyPr>
            <a:normAutofit/>
          </a:bodyPr>
          <a:lstStyle/>
          <a:p>
            <a:r>
              <a:rPr lang="en-US" dirty="0"/>
              <a:t>“</a:t>
            </a:r>
            <a:r>
              <a:rPr lang="en-US" i="1" dirty="0"/>
              <a:t>About 40% of the total number of workers in Slovakia are women. They are fully applicable to all sections of our national economy and have a large share in the development of our country</a:t>
            </a:r>
            <a:r>
              <a:rPr lang="en-US" dirty="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9366" y="395637"/>
            <a:ext cx="4963619" cy="3246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173310" y="-2617076"/>
            <a:ext cx="18473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endParaRPr lang="en-US" dirty="0"/>
          </a:p>
        </p:txBody>
      </p:sp>
      <p:sp>
        <p:nvSpPr>
          <p:cNvPr id="10" name="TextBox 9"/>
          <p:cNvSpPr txBox="1"/>
          <p:nvPr/>
        </p:nvSpPr>
        <p:spPr>
          <a:xfrm>
            <a:off x="6216457" y="3820677"/>
            <a:ext cx="5344510" cy="1908215"/>
          </a:xfrm>
          <a:prstGeom prst="rect">
            <a:avLst/>
          </a:prstGeom>
          <a:noFill/>
        </p:spPr>
        <p:txBody>
          <a:bodyPr wrap="square" rtlCol="0">
            <a:spAutoFit/>
          </a:bodyPr>
          <a:lstStyle/>
          <a:p>
            <a:pPr marL="285750" indent="-285750">
              <a:buFont typeface="Arial" charset="0"/>
              <a:buChar char="•"/>
            </a:pPr>
            <a:r>
              <a:rPr lang="en-US" sz="2000" i="1" dirty="0"/>
              <a:t>“They achieved success in building socialism in our country, their political activity and interest, the influence on solving public issues are an example for the women of the capitalist world to fight even more for their rights.”</a:t>
            </a:r>
          </a:p>
          <a:p>
            <a:endParaRPr lang="en-US" dirty="0"/>
          </a:p>
        </p:txBody>
      </p:sp>
    </p:spTree>
    <p:extLst>
      <p:ext uri="{BB962C8B-B14F-4D97-AF65-F5344CB8AC3E}">
        <p14:creationId xmlns:p14="http://schemas.microsoft.com/office/powerpoint/2010/main" val="9959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dissolv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dissolv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t>
            </a:r>
            <a:r>
              <a:rPr lang="cs-CZ" dirty="0" err="1"/>
              <a:t>Feminism</a:t>
            </a:r>
            <a:r>
              <a:rPr lang="cs-CZ" dirty="0"/>
              <a:t> </a:t>
            </a:r>
            <a:r>
              <a:rPr lang="cs-CZ" dirty="0" err="1"/>
              <a:t>is</a:t>
            </a:r>
            <a:r>
              <a:rPr lang="cs-CZ" dirty="0"/>
              <a:t> </a:t>
            </a:r>
            <a:r>
              <a:rPr lang="cs-CZ" dirty="0" err="1"/>
              <a:t>About</a:t>
            </a:r>
            <a:r>
              <a:rPr lang="cs-CZ" dirty="0"/>
              <a:t> </a:t>
            </a:r>
            <a:r>
              <a:rPr lang="cs-CZ" dirty="0" err="1"/>
              <a:t>Equality</a:t>
            </a:r>
            <a:r>
              <a:rPr lang="cs-CZ" dirty="0"/>
              <a:t> </a:t>
            </a:r>
            <a:r>
              <a:rPr lang="cs-CZ" dirty="0" err="1"/>
              <a:t>for</a:t>
            </a:r>
            <a:r>
              <a:rPr lang="cs-CZ" dirty="0"/>
              <a:t> </a:t>
            </a:r>
            <a:r>
              <a:rPr lang="cs-CZ" dirty="0" err="1"/>
              <a:t>the</a:t>
            </a:r>
            <a:r>
              <a:rPr lang="cs-CZ" dirty="0"/>
              <a:t> </a:t>
            </a:r>
            <a:r>
              <a:rPr lang="cs-CZ" dirty="0" err="1"/>
              <a:t>both</a:t>
            </a:r>
            <a:r>
              <a:rPr lang="cs-CZ" dirty="0"/>
              <a:t> </a:t>
            </a:r>
            <a:r>
              <a:rPr lang="cs-CZ" dirty="0" err="1"/>
              <a:t>gender</a:t>
            </a:r>
            <a:br>
              <a:rPr lang="cs-CZ" dirty="0"/>
            </a:br>
            <a:endParaRPr lang="cs-CZ" dirty="0"/>
          </a:p>
        </p:txBody>
      </p:sp>
      <p:sp>
        <p:nvSpPr>
          <p:cNvPr id="3" name="Zástupný symbol pro obsah 2"/>
          <p:cNvSpPr>
            <a:spLocks noGrp="1"/>
          </p:cNvSpPr>
          <p:nvPr>
            <p:ph idx="1"/>
          </p:nvPr>
        </p:nvSpPr>
        <p:spPr/>
        <p:txBody>
          <a:bodyPr/>
          <a:lstStyle/>
          <a:p>
            <a:r>
              <a:rPr lang="en-US" b="1" dirty="0"/>
              <a:t>Feminism</a:t>
            </a:r>
            <a:r>
              <a:rPr lang="en-US" dirty="0"/>
              <a:t> is a range of political movements, ideologies, and social movements that share a common goal: to define, establish, and achieve political, economic, personal, and social equality of </a:t>
            </a:r>
            <a:r>
              <a:rPr lang="en-US" dirty="0" err="1"/>
              <a:t>sexe</a:t>
            </a:r>
            <a:r>
              <a:rPr lang="cs-CZ" dirty="0"/>
              <a:t>s</a:t>
            </a:r>
          </a:p>
        </p:txBody>
      </p:sp>
      <p:pic>
        <p:nvPicPr>
          <p:cNvPr id="15362" name="Picture 2" descr="Výsledek obrázku pro gender equality"/>
          <p:cNvPicPr>
            <a:picLocks noChangeAspect="1" noChangeArrowheads="1"/>
          </p:cNvPicPr>
          <p:nvPr/>
        </p:nvPicPr>
        <p:blipFill>
          <a:blip r:embed="rId2"/>
          <a:srcRect/>
          <a:stretch>
            <a:fillRect/>
          </a:stretch>
        </p:blipFill>
        <p:spPr bwMode="auto">
          <a:xfrm>
            <a:off x="3302006" y="3308163"/>
            <a:ext cx="5723585" cy="318228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sources</a:t>
            </a:r>
            <a:endParaRPr lang="cs-CZ" dirty="0"/>
          </a:p>
        </p:txBody>
      </p:sp>
      <p:sp>
        <p:nvSpPr>
          <p:cNvPr id="3" name="Zástupný symbol pro obsah 2"/>
          <p:cNvSpPr>
            <a:spLocks noGrp="1"/>
          </p:cNvSpPr>
          <p:nvPr>
            <p:ph idx="1"/>
          </p:nvPr>
        </p:nvSpPr>
        <p:spPr/>
        <p:txBody>
          <a:bodyPr/>
          <a:lstStyle/>
          <a:p>
            <a:r>
              <a:rPr lang="cs-CZ" dirty="0" err="1"/>
              <a:t>Ealasaid</a:t>
            </a:r>
            <a:r>
              <a:rPr lang="cs-CZ" dirty="0"/>
              <a:t> </a:t>
            </a:r>
            <a:r>
              <a:rPr lang="cs-CZ" dirty="0" err="1"/>
              <a:t>Munro</a:t>
            </a:r>
            <a:r>
              <a:rPr lang="cs-CZ" dirty="0"/>
              <a:t> - </a:t>
            </a:r>
            <a:r>
              <a:rPr lang="en-US" dirty="0"/>
              <a:t>Feminism: The Fourth Wave</a:t>
            </a:r>
            <a:r>
              <a:rPr lang="cs-CZ" dirty="0"/>
              <a:t> - </a:t>
            </a:r>
            <a:r>
              <a:rPr lang="cs-CZ" b="1" dirty="0">
                <a:hlinkClick r:id="rId2"/>
              </a:rPr>
              <a:t>https://is.muni.cz/auth/el/1423/jaro2018/ZUR436/um/readings/week_10/Feminism_Fourth_Wave.pdf</a:t>
            </a:r>
            <a:endParaRPr lang="cs-CZ" b="1" dirty="0"/>
          </a:p>
          <a:p>
            <a:r>
              <a:rPr lang="en-US" dirty="0"/>
              <a:t>Simona </a:t>
            </a:r>
            <a:r>
              <a:rPr lang="en-US" dirty="0" err="1"/>
              <a:t>Fojtová</a:t>
            </a:r>
            <a:r>
              <a:rPr lang="en-US" dirty="0"/>
              <a:t>:  Contested Feminism: The East/West Feminist Encounters in the 1990s </a:t>
            </a:r>
            <a:endParaRPr lang="cs-CZ" dirty="0"/>
          </a:p>
          <a:p>
            <a:pPr marL="0" indent="0">
              <a:buNone/>
            </a:pPr>
            <a:endParaRPr lang="cs-CZ" dirty="0"/>
          </a:p>
          <a:p>
            <a:endParaRPr lang="cs-CZ" dirty="0"/>
          </a:p>
        </p:txBody>
      </p:sp>
    </p:spTree>
    <p:extLst>
      <p:ext uri="{BB962C8B-B14F-4D97-AF65-F5344CB8AC3E}">
        <p14:creationId xmlns:p14="http://schemas.microsoft.com/office/powerpoint/2010/main" val="124666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91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r>
              <a:rPr lang="cs-CZ" dirty="0" err="1"/>
              <a:t>Waves</a:t>
            </a:r>
            <a:r>
              <a:rPr lang="cs-CZ" dirty="0"/>
              <a:t> </a:t>
            </a:r>
            <a:r>
              <a:rPr lang="cs-CZ" dirty="0" err="1"/>
              <a:t>of</a:t>
            </a:r>
            <a:r>
              <a:rPr lang="cs-CZ" dirty="0"/>
              <a:t> </a:t>
            </a:r>
            <a:r>
              <a:rPr lang="cs-CZ" dirty="0" err="1"/>
              <a:t>Feminism</a:t>
            </a:r>
            <a:endParaRPr lang="cs-CZ" dirty="0"/>
          </a:p>
        </p:txBody>
      </p:sp>
      <p:sp>
        <p:nvSpPr>
          <p:cNvPr id="4" name="Zástupný symbol pro obsah 3"/>
          <p:cNvSpPr>
            <a:spLocks noGrp="1"/>
          </p:cNvSpPr>
          <p:nvPr>
            <p:ph idx="1"/>
          </p:nvPr>
        </p:nvSpPr>
        <p:spPr>
          <a:xfrm>
            <a:off x="1451579" y="2707341"/>
            <a:ext cx="9603275" cy="3388658"/>
          </a:xfrm>
        </p:spPr>
        <p:txBody>
          <a:bodyPr>
            <a:normAutofit fontScale="92500" lnSpcReduction="20000"/>
          </a:bodyPr>
          <a:lstStyle/>
          <a:p>
            <a:r>
              <a:rPr lang="cs-CZ" b="1" dirty="0" err="1"/>
              <a:t>First</a:t>
            </a:r>
            <a:r>
              <a:rPr lang="cs-CZ" b="1" dirty="0"/>
              <a:t>-</a:t>
            </a:r>
            <a:r>
              <a:rPr lang="cs-CZ" b="1" dirty="0" err="1"/>
              <a:t>wave</a:t>
            </a:r>
            <a:r>
              <a:rPr lang="cs-CZ" b="1" dirty="0"/>
              <a:t> </a:t>
            </a:r>
            <a:r>
              <a:rPr lang="cs-CZ" b="1" dirty="0" err="1"/>
              <a:t>feminism</a:t>
            </a:r>
            <a:r>
              <a:rPr lang="cs-CZ" b="1" dirty="0"/>
              <a:t> </a:t>
            </a:r>
            <a:r>
              <a:rPr lang="en-US" dirty="0"/>
              <a:t>(roughly the 19th century to the beginning of the 20th century) is characterized by the critique of de </a:t>
            </a:r>
            <a:r>
              <a:rPr lang="en-US" dirty="0" err="1"/>
              <a:t>iure</a:t>
            </a:r>
            <a:r>
              <a:rPr lang="en-US" dirty="0"/>
              <a:t> inequality and thus the struggle for basic human rights as well as for women and their incorporation into legislation</a:t>
            </a:r>
            <a:endParaRPr lang="cs-CZ" dirty="0"/>
          </a:p>
          <a:p>
            <a:r>
              <a:rPr lang="cs-CZ" b="1" dirty="0" err="1"/>
              <a:t>Second</a:t>
            </a:r>
            <a:r>
              <a:rPr lang="cs-CZ" b="1" dirty="0"/>
              <a:t>-</a:t>
            </a:r>
            <a:r>
              <a:rPr lang="cs-CZ" b="1" dirty="0" err="1"/>
              <a:t>wave</a:t>
            </a:r>
            <a:r>
              <a:rPr lang="cs-CZ" dirty="0"/>
              <a:t> </a:t>
            </a:r>
            <a:r>
              <a:rPr lang="en-US" dirty="0"/>
              <a:t>(roughly 60-80s of the 20th century) focused primarily on combating inequalities</a:t>
            </a:r>
            <a:r>
              <a:rPr lang="cs-CZ" dirty="0"/>
              <a:t> , </a:t>
            </a:r>
            <a:r>
              <a:rPr lang="cs-CZ" dirty="0" err="1"/>
              <a:t>fight</a:t>
            </a:r>
            <a:r>
              <a:rPr lang="cs-CZ" dirty="0"/>
              <a:t> </a:t>
            </a:r>
            <a:r>
              <a:rPr lang="cs-CZ" dirty="0" err="1"/>
              <a:t>for</a:t>
            </a:r>
            <a:r>
              <a:rPr lang="cs-CZ" dirty="0"/>
              <a:t> </a:t>
            </a:r>
            <a:r>
              <a:rPr lang="en-US" dirty="0"/>
              <a:t>equality in society (</a:t>
            </a:r>
            <a:r>
              <a:rPr lang="cs-CZ" dirty="0" err="1"/>
              <a:t>primarilly</a:t>
            </a:r>
            <a:r>
              <a:rPr lang="en-US" dirty="0"/>
              <a:t> work</a:t>
            </a:r>
            <a:r>
              <a:rPr lang="cs-CZ" dirty="0" err="1"/>
              <a:t>ing</a:t>
            </a:r>
            <a:r>
              <a:rPr lang="en-US" dirty="0"/>
              <a:t> one)</a:t>
            </a:r>
            <a:endParaRPr lang="cs-CZ" dirty="0"/>
          </a:p>
          <a:p>
            <a:r>
              <a:rPr lang="cs-CZ" b="1" dirty="0"/>
              <a:t>T</a:t>
            </a:r>
            <a:r>
              <a:rPr lang="en-US" b="1" dirty="0" err="1"/>
              <a:t>hird</a:t>
            </a:r>
            <a:r>
              <a:rPr lang="cs-CZ" b="1" dirty="0"/>
              <a:t>-</a:t>
            </a:r>
            <a:r>
              <a:rPr lang="en-US" b="1" dirty="0"/>
              <a:t>wave of feminism </a:t>
            </a:r>
            <a:r>
              <a:rPr lang="cs-CZ" dirty="0"/>
              <a:t>(</a:t>
            </a:r>
            <a:r>
              <a:rPr lang="en-US" dirty="0"/>
              <a:t>began in the early 1990s</a:t>
            </a:r>
            <a:r>
              <a:rPr lang="cs-CZ" dirty="0"/>
              <a:t>) </a:t>
            </a:r>
            <a:r>
              <a:rPr lang="en-US" dirty="0"/>
              <a:t>focuses on gender differences and includes issues of domestic violence, maternity leave, equal pay, women's suffrage, sexual harassment, and sexual violence</a:t>
            </a:r>
            <a:endParaRPr lang="cs-CZ" dirty="0"/>
          </a:p>
          <a:p>
            <a:r>
              <a:rPr lang="en-US" b="1" dirty="0"/>
              <a:t>Fourth-wave feminism</a:t>
            </a:r>
            <a:r>
              <a:rPr lang="cs-CZ" b="1" dirty="0"/>
              <a:t> </a:t>
            </a:r>
            <a:r>
              <a:rPr lang="cs-CZ" dirty="0"/>
              <a:t>(</a:t>
            </a:r>
            <a:r>
              <a:rPr lang="cs-CZ" dirty="0" err="1"/>
              <a:t>from</a:t>
            </a:r>
            <a:r>
              <a:rPr lang="cs-CZ" dirty="0"/>
              <a:t> 2012 to </a:t>
            </a:r>
            <a:r>
              <a:rPr lang="cs-CZ"/>
              <a:t>today)</a:t>
            </a:r>
            <a:r>
              <a:rPr lang="en-US" dirty="0"/>
              <a:t> is the resurgence of interest in feminism</a:t>
            </a:r>
            <a:r>
              <a:rPr lang="cs-CZ" dirty="0"/>
              <a:t> </a:t>
            </a:r>
            <a:r>
              <a:rPr lang="en-US" dirty="0"/>
              <a:t>that began around 2012 and is associated with the use of social media</a:t>
            </a:r>
            <a:endParaRPr lang="cs-CZ" dirty="0"/>
          </a:p>
          <a:p>
            <a:endParaRPr lang="cs-CZ" dirty="0"/>
          </a:p>
        </p:txBody>
      </p:sp>
      <p:pic>
        <p:nvPicPr>
          <p:cNvPr id="13314" name="Picture 2" descr="https://cdn.someecards.com/someecards/usercards/MjAxMy03OWVhNDhjZTFlNGQyNWZj_510748776c939.png"/>
          <p:cNvPicPr>
            <a:picLocks noChangeAspect="1" noChangeArrowheads="1"/>
          </p:cNvPicPr>
          <p:nvPr/>
        </p:nvPicPr>
        <p:blipFill>
          <a:blip r:embed="rId2"/>
          <a:srcRect/>
          <a:stretch>
            <a:fillRect/>
          </a:stretch>
        </p:blipFill>
        <p:spPr bwMode="auto">
          <a:xfrm>
            <a:off x="8010899" y="197223"/>
            <a:ext cx="3585882" cy="251011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5400" dirty="0"/>
              <a:t>              </a:t>
            </a:r>
            <a:r>
              <a:rPr lang="cs-CZ" sz="5400" dirty="0" err="1"/>
              <a:t>First</a:t>
            </a:r>
            <a:r>
              <a:rPr lang="cs-CZ" sz="5400" dirty="0"/>
              <a:t>- </a:t>
            </a:r>
            <a:r>
              <a:rPr lang="cs-CZ" sz="5400" dirty="0" err="1"/>
              <a:t>wave</a:t>
            </a:r>
            <a:endParaRPr lang="cs-CZ" sz="5400" dirty="0"/>
          </a:p>
        </p:txBody>
      </p:sp>
      <p:sp>
        <p:nvSpPr>
          <p:cNvPr id="3" name="Zástupný symbol pro obsah 2"/>
          <p:cNvSpPr>
            <a:spLocks noGrp="1"/>
          </p:cNvSpPr>
          <p:nvPr>
            <p:ph idx="1"/>
          </p:nvPr>
        </p:nvSpPr>
        <p:spPr>
          <a:xfrm>
            <a:off x="1129554" y="2456330"/>
            <a:ext cx="9350188" cy="3810000"/>
          </a:xfrm>
        </p:spPr>
        <p:txBody>
          <a:bodyPr>
            <a:normAutofit fontScale="92500" lnSpcReduction="10000"/>
          </a:bodyPr>
          <a:lstStyle/>
          <a:p>
            <a:r>
              <a:rPr lang="cs-CZ" dirty="0" err="1"/>
              <a:t>The</a:t>
            </a:r>
            <a:r>
              <a:rPr lang="cs-CZ" dirty="0"/>
              <a:t> </a:t>
            </a:r>
            <a:r>
              <a:rPr lang="cs-CZ" dirty="0" err="1"/>
              <a:t>aim</a:t>
            </a:r>
            <a:r>
              <a:rPr lang="cs-CZ" dirty="0"/>
              <a:t> </a:t>
            </a:r>
            <a:r>
              <a:rPr lang="cs-CZ" dirty="0" err="1"/>
              <a:t>of</a:t>
            </a:r>
            <a:r>
              <a:rPr lang="cs-CZ" dirty="0"/>
              <a:t> </a:t>
            </a:r>
            <a:r>
              <a:rPr lang="cs-CZ" dirty="0" err="1"/>
              <a:t>the</a:t>
            </a:r>
            <a:r>
              <a:rPr lang="cs-CZ" dirty="0"/>
              <a:t> </a:t>
            </a:r>
            <a:r>
              <a:rPr lang="cs-CZ" dirty="0" err="1"/>
              <a:t>first</a:t>
            </a:r>
            <a:r>
              <a:rPr lang="cs-CZ" dirty="0"/>
              <a:t> </a:t>
            </a:r>
            <a:r>
              <a:rPr lang="cs-CZ" dirty="0" err="1"/>
              <a:t>wave</a:t>
            </a:r>
            <a:r>
              <a:rPr lang="cs-CZ" dirty="0"/>
              <a:t> </a:t>
            </a:r>
            <a:r>
              <a:rPr lang="cs-CZ" dirty="0" err="1"/>
              <a:t>of</a:t>
            </a:r>
            <a:r>
              <a:rPr lang="cs-CZ" dirty="0"/>
              <a:t> </a:t>
            </a:r>
            <a:r>
              <a:rPr lang="cs-CZ" dirty="0" err="1"/>
              <a:t>feminism</a:t>
            </a:r>
            <a:r>
              <a:rPr lang="cs-CZ" dirty="0"/>
              <a:t> </a:t>
            </a:r>
            <a:r>
              <a:rPr lang="cs-CZ" dirty="0" err="1"/>
              <a:t>was</a:t>
            </a:r>
            <a:r>
              <a:rPr lang="cs-CZ" dirty="0"/>
              <a:t> to grant </a:t>
            </a:r>
            <a:r>
              <a:rPr lang="cs-CZ" dirty="0" err="1"/>
              <a:t>the</a:t>
            </a:r>
            <a:r>
              <a:rPr lang="cs-CZ" dirty="0"/>
              <a:t> </a:t>
            </a:r>
            <a:r>
              <a:rPr lang="cs-CZ" dirty="0" err="1"/>
              <a:t>right</a:t>
            </a:r>
            <a:r>
              <a:rPr lang="cs-CZ" dirty="0"/>
              <a:t> to </a:t>
            </a:r>
            <a:r>
              <a:rPr lang="cs-CZ" dirty="0" err="1"/>
              <a:t>vote</a:t>
            </a:r>
            <a:r>
              <a:rPr lang="cs-CZ" dirty="0"/>
              <a:t>, </a:t>
            </a:r>
            <a:r>
              <a:rPr lang="cs-CZ" dirty="0" err="1"/>
              <a:t>the</a:t>
            </a:r>
            <a:r>
              <a:rPr lang="cs-CZ" dirty="0"/>
              <a:t> </a:t>
            </a:r>
            <a:r>
              <a:rPr lang="cs-CZ" dirty="0" err="1"/>
              <a:t>right</a:t>
            </a:r>
            <a:r>
              <a:rPr lang="cs-CZ" dirty="0"/>
              <a:t> to</a:t>
            </a:r>
            <a:br>
              <a:rPr lang="cs-CZ" dirty="0"/>
            </a:br>
            <a:r>
              <a:rPr lang="cs-CZ" dirty="0" err="1"/>
              <a:t>education</a:t>
            </a:r>
            <a:r>
              <a:rPr lang="cs-CZ" dirty="0"/>
              <a:t> </a:t>
            </a:r>
            <a:r>
              <a:rPr lang="cs-CZ" dirty="0" err="1"/>
              <a:t>and</a:t>
            </a:r>
            <a:r>
              <a:rPr lang="cs-CZ" dirty="0"/>
              <a:t> </a:t>
            </a:r>
            <a:r>
              <a:rPr lang="cs-CZ" dirty="0" err="1"/>
              <a:t>property</a:t>
            </a:r>
            <a:r>
              <a:rPr lang="cs-CZ" dirty="0"/>
              <a:t> </a:t>
            </a:r>
            <a:r>
              <a:rPr lang="cs-CZ" dirty="0" err="1"/>
              <a:t>ownership</a:t>
            </a:r>
            <a:endParaRPr lang="cs-CZ" dirty="0"/>
          </a:p>
          <a:p>
            <a:r>
              <a:rPr lang="en-US" dirty="0"/>
              <a:t>The inspiration </a:t>
            </a:r>
            <a:r>
              <a:rPr lang="cs-CZ" dirty="0" err="1"/>
              <a:t>for</a:t>
            </a:r>
            <a:r>
              <a:rPr lang="cs-CZ" dirty="0"/>
              <a:t> </a:t>
            </a:r>
            <a:r>
              <a:rPr lang="cs-CZ" dirty="0" err="1"/>
              <a:t>feminist</a:t>
            </a:r>
            <a:r>
              <a:rPr lang="cs-CZ" dirty="0"/>
              <a:t> </a:t>
            </a:r>
            <a:r>
              <a:rPr lang="cs-CZ" dirty="0" err="1"/>
              <a:t>movement</a:t>
            </a:r>
            <a:r>
              <a:rPr lang="cs-CZ" dirty="0"/>
              <a:t> </a:t>
            </a:r>
            <a:r>
              <a:rPr lang="en-US" dirty="0"/>
              <a:t>w</a:t>
            </a:r>
            <a:r>
              <a:rPr lang="cs-CZ" dirty="0" err="1"/>
              <a:t>ere</a:t>
            </a:r>
            <a:r>
              <a:rPr lang="en-US" dirty="0"/>
              <a:t> the Great French Revolution and the American Revolution, which ensured equality of voting rights, but only </a:t>
            </a:r>
            <a:r>
              <a:rPr lang="cs-CZ" dirty="0" err="1"/>
              <a:t>for</a:t>
            </a:r>
            <a:r>
              <a:rPr lang="cs-CZ" dirty="0"/>
              <a:t> </a:t>
            </a:r>
            <a:r>
              <a:rPr lang="en-US" dirty="0"/>
              <a:t>men and women began to demand the same rights</a:t>
            </a:r>
            <a:endParaRPr lang="cs-CZ" dirty="0"/>
          </a:p>
          <a:p>
            <a:r>
              <a:rPr lang="cs-CZ" dirty="0"/>
              <a:t>Mary </a:t>
            </a:r>
            <a:r>
              <a:rPr lang="cs-CZ" dirty="0" err="1"/>
              <a:t>Wollstonecraft</a:t>
            </a:r>
            <a:r>
              <a:rPr lang="cs-CZ" dirty="0"/>
              <a:t> – most </a:t>
            </a:r>
            <a:r>
              <a:rPr lang="cs-CZ" dirty="0" err="1"/>
              <a:t>important</a:t>
            </a:r>
            <a:r>
              <a:rPr lang="cs-CZ" dirty="0"/>
              <a:t> </a:t>
            </a:r>
            <a:r>
              <a:rPr lang="cs-CZ" dirty="0" err="1"/>
              <a:t>feminist</a:t>
            </a:r>
            <a:r>
              <a:rPr lang="cs-CZ" dirty="0"/>
              <a:t> </a:t>
            </a:r>
            <a:r>
              <a:rPr lang="cs-CZ" dirty="0" err="1"/>
              <a:t>of</a:t>
            </a:r>
            <a:r>
              <a:rPr lang="cs-CZ" dirty="0"/>
              <a:t> </a:t>
            </a:r>
            <a:r>
              <a:rPr lang="cs-CZ" dirty="0" err="1"/>
              <a:t>this</a:t>
            </a:r>
            <a:r>
              <a:rPr lang="cs-CZ" dirty="0"/>
              <a:t> period, </a:t>
            </a:r>
            <a:r>
              <a:rPr lang="cs-CZ" dirty="0" err="1"/>
              <a:t>she</a:t>
            </a:r>
            <a:r>
              <a:rPr lang="cs-CZ" dirty="0"/>
              <a:t> </a:t>
            </a:r>
            <a:r>
              <a:rPr lang="en-US" dirty="0"/>
              <a:t>is regarded as the "fore-mother" of the British feminist movement and her ideas shaped the thinking of the suffragettes -  women  </a:t>
            </a:r>
            <a:r>
              <a:rPr lang="en-US" dirty="0" err="1"/>
              <a:t>wh</a:t>
            </a:r>
            <a:r>
              <a:rPr lang="cs-CZ" dirty="0" err="1"/>
              <a:t>ich</a:t>
            </a:r>
            <a:r>
              <a:rPr lang="cs-CZ" dirty="0"/>
              <a:t> </a:t>
            </a:r>
            <a:r>
              <a:rPr lang="cs-CZ" dirty="0" err="1"/>
              <a:t>ones</a:t>
            </a:r>
            <a:r>
              <a:rPr lang="en-US" dirty="0"/>
              <a:t> campaigned for women's vote</a:t>
            </a:r>
            <a:endParaRPr lang="cs-CZ" dirty="0"/>
          </a:p>
          <a:p>
            <a:r>
              <a:rPr lang="cs-CZ" dirty="0" err="1"/>
              <a:t>Women</a:t>
            </a:r>
            <a:r>
              <a:rPr lang="cs-CZ" dirty="0"/>
              <a:t>'s </a:t>
            </a:r>
            <a:r>
              <a:rPr lang="cs-CZ" dirty="0" err="1"/>
              <a:t>electoral</a:t>
            </a:r>
            <a:r>
              <a:rPr lang="cs-CZ" dirty="0"/>
              <a:t> </a:t>
            </a:r>
            <a:r>
              <a:rPr lang="cs-CZ" dirty="0" err="1"/>
              <a:t>law</a:t>
            </a:r>
            <a:r>
              <a:rPr lang="cs-CZ" dirty="0"/>
              <a:t> – New </a:t>
            </a:r>
            <a:r>
              <a:rPr lang="cs-CZ" dirty="0" err="1"/>
              <a:t>Zealand</a:t>
            </a:r>
            <a:r>
              <a:rPr lang="cs-CZ" dirty="0"/>
              <a:t> 1893,  </a:t>
            </a:r>
            <a:r>
              <a:rPr lang="cs-CZ" dirty="0" err="1"/>
              <a:t>United</a:t>
            </a:r>
            <a:r>
              <a:rPr lang="cs-CZ" dirty="0"/>
              <a:t> </a:t>
            </a:r>
            <a:r>
              <a:rPr lang="cs-CZ" dirty="0" err="1"/>
              <a:t>Kingdom</a:t>
            </a:r>
            <a:r>
              <a:rPr lang="cs-CZ" dirty="0"/>
              <a:t> 1918, Czechoslovakia1919, a, 1920 USA </a:t>
            </a:r>
            <a:r>
              <a:rPr lang="cs-CZ" dirty="0" err="1"/>
              <a:t>and</a:t>
            </a:r>
            <a:r>
              <a:rPr lang="cs-CZ" dirty="0"/>
              <a:t> France 1945</a:t>
            </a:r>
          </a:p>
        </p:txBody>
      </p:sp>
      <p:pic>
        <p:nvPicPr>
          <p:cNvPr id="12290" name="Picture 2" descr="https://upload.wikimedia.org/wikipedia/commons/thumb/3/36/Mary_Wollstonecraft_by_John_Opie_%28c._1797%29.jpg/250px-Mary_Wollstonecraft_by_John_Opie_%28c._1797%29.jpg"/>
          <p:cNvPicPr>
            <a:picLocks noChangeAspect="1" noChangeArrowheads="1"/>
          </p:cNvPicPr>
          <p:nvPr/>
        </p:nvPicPr>
        <p:blipFill>
          <a:blip r:embed="rId2"/>
          <a:srcRect/>
          <a:stretch>
            <a:fillRect/>
          </a:stretch>
        </p:blipFill>
        <p:spPr bwMode="auto">
          <a:xfrm>
            <a:off x="9685244" y="161364"/>
            <a:ext cx="2381250" cy="290512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5400" dirty="0"/>
              <a:t>           </a:t>
            </a:r>
            <a:r>
              <a:rPr lang="cs-CZ" sz="5400" dirty="0" err="1"/>
              <a:t>Second</a:t>
            </a:r>
            <a:r>
              <a:rPr lang="cs-CZ" sz="5400" dirty="0"/>
              <a:t>-</a:t>
            </a:r>
            <a:r>
              <a:rPr lang="cs-CZ" sz="5400" dirty="0" err="1"/>
              <a:t>wave</a:t>
            </a:r>
            <a:endParaRPr lang="cs-CZ" sz="5400" dirty="0"/>
          </a:p>
        </p:txBody>
      </p:sp>
      <p:sp>
        <p:nvSpPr>
          <p:cNvPr id="3" name="Zástupný symbol pro obsah 2"/>
          <p:cNvSpPr>
            <a:spLocks noGrp="1"/>
          </p:cNvSpPr>
          <p:nvPr>
            <p:ph idx="1"/>
          </p:nvPr>
        </p:nvSpPr>
        <p:spPr>
          <a:xfrm>
            <a:off x="1451579" y="1853754"/>
            <a:ext cx="9603275" cy="3363705"/>
          </a:xfrm>
        </p:spPr>
        <p:txBody>
          <a:bodyPr>
            <a:normAutofit fontScale="92500"/>
          </a:bodyPr>
          <a:lstStyle/>
          <a:p>
            <a:r>
              <a:rPr lang="cs-CZ" dirty="0" err="1"/>
              <a:t>Second</a:t>
            </a:r>
            <a:r>
              <a:rPr lang="cs-CZ" dirty="0"/>
              <a:t>-</a:t>
            </a:r>
            <a:r>
              <a:rPr lang="cs-CZ" dirty="0" err="1"/>
              <a:t>wave</a:t>
            </a:r>
            <a:r>
              <a:rPr lang="cs-CZ" dirty="0"/>
              <a:t> </a:t>
            </a:r>
            <a:r>
              <a:rPr lang="cs-CZ" dirty="0" err="1"/>
              <a:t>feminism</a:t>
            </a:r>
            <a:r>
              <a:rPr lang="cs-CZ" dirty="0"/>
              <a:t> </a:t>
            </a:r>
            <a:r>
              <a:rPr lang="cs-CZ" dirty="0" err="1"/>
              <a:t>is</a:t>
            </a:r>
            <a:r>
              <a:rPr lang="cs-CZ" dirty="0"/>
              <a:t> a period </a:t>
            </a:r>
            <a:r>
              <a:rPr lang="cs-CZ" dirty="0" err="1"/>
              <a:t>of</a:t>
            </a:r>
            <a:r>
              <a:rPr lang="cs-CZ" dirty="0"/>
              <a:t> </a:t>
            </a:r>
            <a:r>
              <a:rPr lang="cs-CZ" dirty="0" err="1"/>
              <a:t>feminist</a:t>
            </a:r>
            <a:r>
              <a:rPr lang="cs-CZ" dirty="0"/>
              <a:t> </a:t>
            </a:r>
            <a:r>
              <a:rPr lang="cs-CZ" dirty="0" err="1"/>
              <a:t>activity</a:t>
            </a:r>
            <a:r>
              <a:rPr lang="cs-CZ" dirty="0"/>
              <a:t> </a:t>
            </a:r>
            <a:r>
              <a:rPr lang="cs-CZ" dirty="0" err="1"/>
              <a:t>and</a:t>
            </a:r>
            <a:r>
              <a:rPr lang="cs-CZ" dirty="0"/>
              <a:t> </a:t>
            </a:r>
            <a:r>
              <a:rPr lang="cs-CZ" dirty="0" err="1"/>
              <a:t>thought</a:t>
            </a:r>
            <a:r>
              <a:rPr lang="cs-CZ" dirty="0"/>
              <a:t> </a:t>
            </a:r>
            <a:r>
              <a:rPr lang="cs-CZ" dirty="0" err="1"/>
              <a:t>that</a:t>
            </a:r>
            <a:r>
              <a:rPr lang="cs-CZ" dirty="0"/>
              <a:t> </a:t>
            </a:r>
            <a:r>
              <a:rPr lang="cs-CZ" dirty="0" err="1"/>
              <a:t>began</a:t>
            </a:r>
            <a:r>
              <a:rPr lang="cs-CZ" dirty="0"/>
              <a:t> in </a:t>
            </a:r>
            <a:r>
              <a:rPr lang="cs-CZ" dirty="0" err="1"/>
              <a:t>the</a:t>
            </a:r>
            <a:r>
              <a:rPr lang="cs-CZ" dirty="0"/>
              <a:t> </a:t>
            </a:r>
            <a:r>
              <a:rPr lang="cs-CZ" dirty="0" err="1"/>
              <a:t>United</a:t>
            </a:r>
            <a:r>
              <a:rPr lang="cs-CZ" dirty="0"/>
              <a:t> </a:t>
            </a:r>
            <a:r>
              <a:rPr lang="cs-CZ" dirty="0" err="1"/>
              <a:t>States</a:t>
            </a:r>
            <a:r>
              <a:rPr lang="cs-CZ" dirty="0"/>
              <a:t> in </a:t>
            </a:r>
            <a:r>
              <a:rPr lang="cs-CZ" dirty="0" err="1"/>
              <a:t>the</a:t>
            </a:r>
            <a:r>
              <a:rPr lang="cs-CZ" dirty="0"/>
              <a:t> </a:t>
            </a:r>
            <a:r>
              <a:rPr lang="cs-CZ" dirty="0" err="1"/>
              <a:t>early</a:t>
            </a:r>
            <a:r>
              <a:rPr lang="cs-CZ" dirty="0"/>
              <a:t> 1960s </a:t>
            </a:r>
            <a:r>
              <a:rPr lang="cs-CZ" dirty="0" err="1"/>
              <a:t>and</a:t>
            </a:r>
            <a:r>
              <a:rPr lang="cs-CZ" dirty="0"/>
              <a:t> </a:t>
            </a:r>
            <a:r>
              <a:rPr lang="cs-CZ" dirty="0" err="1"/>
              <a:t>lasted</a:t>
            </a:r>
            <a:r>
              <a:rPr lang="cs-CZ" dirty="0"/>
              <a:t> </a:t>
            </a:r>
            <a:r>
              <a:rPr lang="cs-CZ" dirty="0" err="1"/>
              <a:t>roughly</a:t>
            </a:r>
            <a:r>
              <a:rPr lang="cs-CZ" dirty="0"/>
              <a:t> </a:t>
            </a:r>
            <a:r>
              <a:rPr lang="cs-CZ" dirty="0" err="1"/>
              <a:t>two</a:t>
            </a:r>
            <a:r>
              <a:rPr lang="cs-CZ" dirty="0"/>
              <a:t> </a:t>
            </a:r>
            <a:r>
              <a:rPr lang="cs-CZ" dirty="0" err="1"/>
              <a:t>decades</a:t>
            </a:r>
            <a:endParaRPr lang="cs-CZ" dirty="0"/>
          </a:p>
          <a:p>
            <a:r>
              <a:rPr lang="cs-CZ" dirty="0" err="1"/>
              <a:t>The</a:t>
            </a:r>
            <a:r>
              <a:rPr lang="cs-CZ" dirty="0"/>
              <a:t> </a:t>
            </a:r>
            <a:r>
              <a:rPr lang="cs-CZ" dirty="0" err="1"/>
              <a:t>main</a:t>
            </a:r>
            <a:r>
              <a:rPr lang="cs-CZ" dirty="0"/>
              <a:t> </a:t>
            </a:r>
            <a:r>
              <a:rPr lang="cs-CZ" dirty="0" err="1"/>
              <a:t>theme</a:t>
            </a:r>
            <a:r>
              <a:rPr lang="cs-CZ" dirty="0"/>
              <a:t> </a:t>
            </a:r>
            <a:r>
              <a:rPr lang="cs-CZ" dirty="0" err="1"/>
              <a:t>of</a:t>
            </a:r>
            <a:r>
              <a:rPr lang="cs-CZ" dirty="0"/>
              <a:t> </a:t>
            </a:r>
            <a:r>
              <a:rPr lang="cs-CZ" dirty="0" err="1"/>
              <a:t>this</a:t>
            </a:r>
            <a:r>
              <a:rPr lang="cs-CZ" dirty="0"/>
              <a:t> </a:t>
            </a:r>
            <a:r>
              <a:rPr lang="cs-CZ" dirty="0" err="1"/>
              <a:t>wave</a:t>
            </a:r>
            <a:r>
              <a:rPr lang="cs-CZ" dirty="0"/>
              <a:t> </a:t>
            </a:r>
            <a:r>
              <a:rPr lang="cs-CZ" dirty="0" err="1"/>
              <a:t>is</a:t>
            </a:r>
            <a:r>
              <a:rPr lang="cs-CZ" dirty="0"/>
              <a:t> </a:t>
            </a:r>
            <a:r>
              <a:rPr lang="cs-CZ" dirty="0" err="1"/>
              <a:t>the</a:t>
            </a:r>
            <a:r>
              <a:rPr lang="cs-CZ" dirty="0"/>
              <a:t> </a:t>
            </a:r>
            <a:r>
              <a:rPr lang="cs-CZ" dirty="0" err="1"/>
              <a:t>position</a:t>
            </a:r>
            <a:r>
              <a:rPr lang="cs-CZ" dirty="0"/>
              <a:t> </a:t>
            </a:r>
            <a:r>
              <a:rPr lang="cs-CZ" dirty="0" err="1"/>
              <a:t>of</a:t>
            </a:r>
            <a:r>
              <a:rPr lang="cs-CZ" dirty="0"/>
              <a:t> a </a:t>
            </a:r>
            <a:r>
              <a:rPr lang="cs-CZ" dirty="0" err="1"/>
              <a:t>woman</a:t>
            </a:r>
            <a:r>
              <a:rPr lang="cs-CZ" dirty="0"/>
              <a:t> in society, </a:t>
            </a:r>
            <a:r>
              <a:rPr lang="cs-CZ" dirty="0" err="1"/>
              <a:t>disagreement</a:t>
            </a:r>
            <a:r>
              <a:rPr lang="cs-CZ" dirty="0"/>
              <a:t> </a:t>
            </a:r>
            <a:r>
              <a:rPr lang="cs-CZ" dirty="0" err="1"/>
              <a:t>with</a:t>
            </a:r>
            <a:r>
              <a:rPr lang="cs-CZ" dirty="0"/>
              <a:t> </a:t>
            </a:r>
            <a:r>
              <a:rPr lang="cs-CZ" dirty="0" err="1"/>
              <a:t>their</a:t>
            </a:r>
            <a:r>
              <a:rPr lang="cs-CZ" dirty="0"/>
              <a:t> </a:t>
            </a:r>
            <a:r>
              <a:rPr lang="cs-CZ" dirty="0" err="1"/>
              <a:t>exclusion</a:t>
            </a:r>
            <a:r>
              <a:rPr lang="cs-CZ" dirty="0"/>
              <a:t> </a:t>
            </a:r>
            <a:r>
              <a:rPr lang="cs-CZ" dirty="0" err="1"/>
              <a:t>from</a:t>
            </a:r>
            <a:r>
              <a:rPr lang="cs-CZ" dirty="0"/>
              <a:t> public </a:t>
            </a:r>
            <a:r>
              <a:rPr lang="cs-CZ" dirty="0" err="1"/>
              <a:t>life</a:t>
            </a:r>
            <a:r>
              <a:rPr lang="cs-CZ" dirty="0"/>
              <a:t> </a:t>
            </a:r>
            <a:r>
              <a:rPr lang="cs-CZ" dirty="0" err="1"/>
              <a:t>and</a:t>
            </a:r>
            <a:r>
              <a:rPr lang="cs-CZ" dirty="0"/>
              <a:t> </a:t>
            </a:r>
            <a:r>
              <a:rPr lang="cs-CZ" dirty="0" err="1"/>
              <a:t>disagreement</a:t>
            </a:r>
            <a:r>
              <a:rPr lang="cs-CZ" dirty="0"/>
              <a:t> </a:t>
            </a:r>
            <a:r>
              <a:rPr lang="cs-CZ" dirty="0" err="1"/>
              <a:t>with</a:t>
            </a:r>
            <a:r>
              <a:rPr lang="cs-CZ" dirty="0"/>
              <a:t> </a:t>
            </a:r>
            <a:r>
              <a:rPr lang="cs-CZ" dirty="0" err="1"/>
              <a:t>their</a:t>
            </a:r>
            <a:r>
              <a:rPr lang="cs-CZ" dirty="0"/>
              <a:t> </a:t>
            </a:r>
            <a:r>
              <a:rPr lang="cs-CZ" dirty="0" err="1"/>
              <a:t>housewife</a:t>
            </a:r>
            <a:r>
              <a:rPr lang="cs-CZ" dirty="0"/>
              <a:t> </a:t>
            </a:r>
            <a:r>
              <a:rPr lang="cs-CZ" dirty="0" err="1"/>
              <a:t>position</a:t>
            </a:r>
            <a:endParaRPr lang="cs-CZ" dirty="0"/>
          </a:p>
          <a:p>
            <a:r>
              <a:rPr lang="en-US" b="1" dirty="0"/>
              <a:t>Betty Friedan </a:t>
            </a:r>
            <a:r>
              <a:rPr lang="en-US" dirty="0"/>
              <a:t>- important feminist of this wave wrote the bestselling book </a:t>
            </a:r>
            <a:r>
              <a:rPr lang="en-US" i="1" dirty="0"/>
              <a:t>The Feminine Mystique</a:t>
            </a:r>
            <a:r>
              <a:rPr lang="en-US" dirty="0"/>
              <a:t>. She explicitly objected to how women were depicted in the mainstream media, and how they placed them at home limited their possibilities and wasted potential</a:t>
            </a:r>
            <a:endParaRPr lang="cs-CZ" dirty="0"/>
          </a:p>
          <a:p>
            <a:r>
              <a:rPr lang="cs-CZ" dirty="0"/>
              <a:t>W</a:t>
            </a:r>
            <a:r>
              <a:rPr lang="en-US" dirty="0"/>
              <a:t>omen have gained access to all professions</a:t>
            </a:r>
            <a:endParaRPr lang="cs-CZ" dirty="0"/>
          </a:p>
        </p:txBody>
      </p:sp>
      <p:pic>
        <p:nvPicPr>
          <p:cNvPr id="29698" name="Picture 2" descr="Výsledek obrázku pro we can do it"/>
          <p:cNvPicPr>
            <a:picLocks noChangeAspect="1" noChangeArrowheads="1"/>
          </p:cNvPicPr>
          <p:nvPr/>
        </p:nvPicPr>
        <p:blipFill>
          <a:blip r:embed="rId2"/>
          <a:srcRect/>
          <a:stretch>
            <a:fillRect/>
          </a:stretch>
        </p:blipFill>
        <p:spPr bwMode="auto">
          <a:xfrm>
            <a:off x="9859888" y="4345434"/>
            <a:ext cx="1692741" cy="237809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err="1"/>
              <a:t>Third-wave</a:t>
            </a:r>
            <a:endParaRPr lang="cs-CZ" sz="5400" dirty="0"/>
          </a:p>
        </p:txBody>
      </p:sp>
      <p:sp>
        <p:nvSpPr>
          <p:cNvPr id="3" name="Zástupný symbol pro obsah 2"/>
          <p:cNvSpPr>
            <a:spLocks noGrp="1"/>
          </p:cNvSpPr>
          <p:nvPr>
            <p:ph idx="1"/>
          </p:nvPr>
        </p:nvSpPr>
        <p:spPr/>
        <p:txBody>
          <a:bodyPr/>
          <a:lstStyle/>
          <a:p>
            <a:pPr fontAlgn="base"/>
            <a:r>
              <a:rPr lang="en-US" dirty="0"/>
              <a:t>Arose as response to the </a:t>
            </a:r>
            <a:r>
              <a:rPr lang="en-US" dirty="0" err="1"/>
              <a:t>the</a:t>
            </a:r>
            <a:r>
              <a:rPr lang="en-US" dirty="0"/>
              <a:t> failure of the second wave</a:t>
            </a:r>
          </a:p>
          <a:p>
            <a:pPr fontAlgn="base"/>
            <a:r>
              <a:rPr lang="en-US" dirty="0"/>
              <a:t>multiple feminism</a:t>
            </a:r>
          </a:p>
          <a:p>
            <a:pPr fontAlgn="base"/>
            <a:r>
              <a:rPr lang="en-US" dirty="0"/>
              <a:t>heavily influenced by academic investigations of queer theory</a:t>
            </a:r>
          </a:p>
          <a:p>
            <a:pPr fontAlgn="base"/>
            <a:r>
              <a:rPr lang="en-US" dirty="0"/>
              <a:t>→ gender a</a:t>
            </a:r>
            <a:r>
              <a:rPr lang="cs-CZ"/>
              <a:t>n</a:t>
            </a:r>
            <a:r>
              <a:rPr lang="en-US"/>
              <a:t>d </a:t>
            </a:r>
            <a:r>
              <a:rPr lang="en-US" dirty="0"/>
              <a:t>sexuality are fluid categories, do not easily map into “men” and “female”</a:t>
            </a:r>
          </a:p>
          <a:p>
            <a:pPr fontAlgn="base"/>
            <a:r>
              <a:rPr lang="en-US" dirty="0"/>
              <a:t>increased understanding of bisexuals and transgender identities</a:t>
            </a:r>
          </a:p>
          <a:p>
            <a:pPr fontAlgn="base"/>
            <a:r>
              <a:rPr lang="en-US" dirty="0"/>
              <a:t>has been critiqued </a:t>
            </a:r>
            <a:r>
              <a:rPr lang="en-US" dirty="0" err="1"/>
              <a:t>fo</a:t>
            </a:r>
            <a:r>
              <a:rPr lang="cs-CZ" dirty="0"/>
              <a:t>r</a:t>
            </a:r>
            <a:r>
              <a:rPr lang="en-US" dirty="0"/>
              <a:t> its focus on individual </a:t>
            </a:r>
            <a:r>
              <a:rPr lang="en-US" dirty="0" err="1"/>
              <a:t>emanciation</a:t>
            </a:r>
            <a:endParaRPr lang="en-US" dirty="0"/>
          </a:p>
          <a:p>
            <a:pPr fontAlgn="base"/>
            <a:r>
              <a:rPr lang="en-US" dirty="0"/>
              <a:t>“individualism”</a:t>
            </a:r>
          </a:p>
          <a:p>
            <a:endParaRPr lang="cs-CZ" dirty="0"/>
          </a:p>
        </p:txBody>
      </p:sp>
      <p:pic>
        <p:nvPicPr>
          <p:cNvPr id="3076" name="Picture 4" descr="Výsledek obrázku pro third wave of femi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224" y="695171"/>
            <a:ext cx="3523989" cy="264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27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err="1"/>
              <a:t>Fourth-wave</a:t>
            </a:r>
            <a:endParaRPr lang="cs-CZ" sz="5400" dirty="0"/>
          </a:p>
        </p:txBody>
      </p:sp>
      <p:sp>
        <p:nvSpPr>
          <p:cNvPr id="3" name="Zástupný symbol pro obsah 2"/>
          <p:cNvSpPr>
            <a:spLocks noGrp="1"/>
          </p:cNvSpPr>
          <p:nvPr>
            <p:ph idx="1"/>
          </p:nvPr>
        </p:nvSpPr>
        <p:spPr/>
        <p:txBody>
          <a:bodyPr/>
          <a:lstStyle/>
          <a:p>
            <a:pPr fontAlgn="base"/>
            <a:r>
              <a:rPr lang="en-US" dirty="0"/>
              <a:t>due to Internet, there us a shift from third wave</a:t>
            </a:r>
            <a:r>
              <a:rPr lang="cs-CZ" dirty="0"/>
              <a:t> – </a:t>
            </a:r>
            <a:r>
              <a:rPr lang="cs-CZ" dirty="0" err="1"/>
              <a:t>mainly</a:t>
            </a:r>
            <a:r>
              <a:rPr lang="cs-CZ" dirty="0"/>
              <a:t> </a:t>
            </a:r>
            <a:r>
              <a:rPr lang="cs-CZ" dirty="0" err="1"/>
              <a:t>social</a:t>
            </a:r>
            <a:r>
              <a:rPr lang="cs-CZ" dirty="0"/>
              <a:t> media</a:t>
            </a:r>
            <a:endParaRPr lang="en-US" dirty="0"/>
          </a:p>
          <a:p>
            <a:pPr fontAlgn="base"/>
            <a:r>
              <a:rPr lang="en-US" dirty="0"/>
              <a:t>internet has created a “call-out” culture</a:t>
            </a:r>
          </a:p>
          <a:p>
            <a:pPr fontAlgn="base"/>
            <a:r>
              <a:rPr lang="cs-CZ" dirty="0" err="1"/>
              <a:t>Still</a:t>
            </a:r>
            <a:r>
              <a:rPr lang="cs-CZ" dirty="0"/>
              <a:t> </a:t>
            </a:r>
            <a:r>
              <a:rPr lang="en-US" dirty="0"/>
              <a:t>influenced by </a:t>
            </a:r>
            <a:r>
              <a:rPr lang="cs-CZ" dirty="0" err="1"/>
              <a:t>the</a:t>
            </a:r>
            <a:r>
              <a:rPr lang="cs-CZ" dirty="0"/>
              <a:t> </a:t>
            </a:r>
            <a:r>
              <a:rPr lang="en-US" dirty="0"/>
              <a:t>third wave</a:t>
            </a:r>
          </a:p>
          <a:p>
            <a:pPr fontAlgn="base"/>
            <a:r>
              <a:rPr lang="en-US" dirty="0"/>
              <a:t>internet has facilitated the creation of a global community of feminists - discussion and activism</a:t>
            </a:r>
          </a:p>
          <a:p>
            <a:pPr fontAlgn="base"/>
            <a:r>
              <a:rPr lang="en-US" dirty="0"/>
              <a:t>feminism is being reinvigorated by the Internet</a:t>
            </a:r>
          </a:p>
          <a:p>
            <a:endParaRPr lang="cs-CZ" dirty="0"/>
          </a:p>
        </p:txBody>
      </p:sp>
      <p:pic>
        <p:nvPicPr>
          <p:cNvPr id="4" name="Picture 2" descr="Výsledek obrázku pro fourth wave of femi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133" y="405388"/>
            <a:ext cx="2896731" cy="289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9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Pro and </a:t>
            </a:r>
            <a:r>
              <a:rPr lang="cs-CZ" dirty="0" err="1"/>
              <a:t>cons</a:t>
            </a:r>
            <a:endParaRPr lang="cs-CZ" dirty="0"/>
          </a:p>
        </p:txBody>
      </p:sp>
      <p:sp>
        <p:nvSpPr>
          <p:cNvPr id="3" name="Zástupný symbol pro obsah 2"/>
          <p:cNvSpPr>
            <a:spLocks noGrp="1"/>
          </p:cNvSpPr>
          <p:nvPr>
            <p:ph idx="1"/>
          </p:nvPr>
        </p:nvSpPr>
        <p:spPr/>
        <p:txBody>
          <a:bodyPr/>
          <a:lstStyle/>
          <a:p>
            <a:r>
              <a:rPr lang="cs-CZ" dirty="0" err="1"/>
              <a:t>enables</a:t>
            </a:r>
            <a:r>
              <a:rPr lang="cs-CZ" dirty="0"/>
              <a:t> to start </a:t>
            </a:r>
            <a:r>
              <a:rPr lang="cs-CZ" dirty="0" err="1"/>
              <a:t>the</a:t>
            </a:r>
            <a:r>
              <a:rPr lang="cs-CZ" dirty="0"/>
              <a:t> </a:t>
            </a:r>
            <a:r>
              <a:rPr lang="cs-CZ" dirty="0" err="1"/>
              <a:t>discussion</a:t>
            </a:r>
            <a:r>
              <a:rPr lang="cs-CZ" dirty="0"/>
              <a:t> X </a:t>
            </a:r>
            <a:r>
              <a:rPr lang="cs-CZ" dirty="0" err="1"/>
              <a:t>does</a:t>
            </a:r>
            <a:r>
              <a:rPr lang="cs-CZ" dirty="0"/>
              <a:t> </a:t>
            </a:r>
            <a:r>
              <a:rPr lang="cs-CZ" dirty="0" err="1"/>
              <a:t>it</a:t>
            </a:r>
            <a:r>
              <a:rPr lang="cs-CZ" dirty="0"/>
              <a:t> </a:t>
            </a:r>
            <a:r>
              <a:rPr lang="cs-CZ" dirty="0" err="1"/>
              <a:t>have</a:t>
            </a:r>
            <a:r>
              <a:rPr lang="cs-CZ" dirty="0"/>
              <a:t> </a:t>
            </a:r>
            <a:r>
              <a:rPr lang="cs-CZ" dirty="0" err="1"/>
              <a:t>any</a:t>
            </a:r>
            <a:r>
              <a:rPr lang="cs-CZ" dirty="0"/>
              <a:t> </a:t>
            </a:r>
            <a:r>
              <a:rPr lang="cs-CZ" dirty="0" err="1"/>
              <a:t>result</a:t>
            </a:r>
            <a:r>
              <a:rPr lang="cs-CZ" dirty="0"/>
              <a:t>?</a:t>
            </a:r>
          </a:p>
          <a:p>
            <a:r>
              <a:rPr lang="en-US" dirty="0"/>
              <a:t>feminist discussion </a:t>
            </a:r>
            <a:r>
              <a:rPr lang="cs-CZ" dirty="0" err="1"/>
              <a:t>can</a:t>
            </a:r>
            <a:r>
              <a:rPr lang="cs-CZ" dirty="0"/>
              <a:t> </a:t>
            </a:r>
            <a:r>
              <a:rPr lang="cs-CZ" dirty="0" err="1"/>
              <a:t>be</a:t>
            </a:r>
            <a:r>
              <a:rPr lang="en-US" dirty="0"/>
              <a:t> often ‘hidden’ from those who are not sufficiently networked.</a:t>
            </a:r>
          </a:p>
          <a:p>
            <a:r>
              <a:rPr lang="cs-CZ" dirty="0"/>
              <a:t>Not </a:t>
            </a:r>
            <a:r>
              <a:rPr lang="cs-CZ" dirty="0" err="1"/>
              <a:t>enough</a:t>
            </a:r>
            <a:r>
              <a:rPr lang="cs-CZ" dirty="0"/>
              <a:t> support in </a:t>
            </a:r>
            <a:r>
              <a:rPr lang="cs-CZ" dirty="0" err="1"/>
              <a:t>political</a:t>
            </a:r>
            <a:r>
              <a:rPr lang="cs-CZ" dirty="0"/>
              <a:t> </a:t>
            </a:r>
            <a:r>
              <a:rPr lang="cs-CZ" dirty="0" err="1"/>
              <a:t>represention</a:t>
            </a:r>
            <a:r>
              <a:rPr lang="cs-CZ" dirty="0"/>
              <a:t> (internet </a:t>
            </a:r>
            <a:r>
              <a:rPr lang="cs-CZ" dirty="0" err="1"/>
              <a:t>needs</a:t>
            </a:r>
            <a:r>
              <a:rPr lang="cs-CZ" dirty="0"/>
              <a:t> to </a:t>
            </a:r>
            <a:r>
              <a:rPr lang="cs-CZ" dirty="0" err="1"/>
              <a:t>help</a:t>
            </a:r>
            <a:r>
              <a:rPr lang="cs-CZ" dirty="0"/>
              <a:t>)</a:t>
            </a:r>
          </a:p>
          <a:p>
            <a:r>
              <a:rPr lang="en-US" dirty="0"/>
              <a:t>giving the biggest voice to those who can afford and use technology</a:t>
            </a:r>
            <a:r>
              <a:rPr lang="cs-CZ" dirty="0"/>
              <a:t> (</a:t>
            </a:r>
            <a:r>
              <a:rPr lang="cs-CZ" dirty="0" err="1"/>
              <a:t>digital</a:t>
            </a:r>
            <a:r>
              <a:rPr lang="cs-CZ" dirty="0"/>
              <a:t> </a:t>
            </a:r>
            <a:r>
              <a:rPr lang="cs-CZ" dirty="0" err="1"/>
              <a:t>divide</a:t>
            </a:r>
            <a:r>
              <a:rPr lang="cs-CZ" dirty="0"/>
              <a:t>)</a:t>
            </a:r>
          </a:p>
          <a:p>
            <a:endParaRPr lang="cs-CZ" dirty="0"/>
          </a:p>
        </p:txBody>
      </p:sp>
      <p:pic>
        <p:nvPicPr>
          <p:cNvPr id="2050" name="Picture 2" descr="Výsledek obrázku pro pro and 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07" y="4092339"/>
            <a:ext cx="4854836" cy="216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0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Examples</a:t>
            </a:r>
            <a:endParaRPr lang="cs-CZ" dirty="0"/>
          </a:p>
        </p:txBody>
      </p:sp>
      <p:sp>
        <p:nvSpPr>
          <p:cNvPr id="3" name="Zástupný symbol pro obsah 2"/>
          <p:cNvSpPr>
            <a:spLocks noGrp="1"/>
          </p:cNvSpPr>
          <p:nvPr>
            <p:ph idx="1"/>
          </p:nvPr>
        </p:nvSpPr>
        <p:spPr/>
        <p:txBody>
          <a:bodyPr/>
          <a:lstStyle/>
          <a:p>
            <a:r>
              <a:rPr lang="cs-CZ" dirty="0"/>
              <a:t>#</a:t>
            </a:r>
            <a:r>
              <a:rPr lang="cs-CZ" dirty="0" err="1"/>
              <a:t>MeToo</a:t>
            </a:r>
            <a:endParaRPr lang="cs-CZ" dirty="0"/>
          </a:p>
          <a:p>
            <a:r>
              <a:rPr lang="cs-CZ" dirty="0"/>
              <a:t>2017 </a:t>
            </a:r>
            <a:r>
              <a:rPr lang="cs-CZ" dirty="0" err="1"/>
              <a:t>Women's</a:t>
            </a:r>
            <a:r>
              <a:rPr lang="cs-CZ" dirty="0"/>
              <a:t> </a:t>
            </a:r>
            <a:r>
              <a:rPr lang="cs-CZ" dirty="0" err="1"/>
              <a:t>March</a:t>
            </a:r>
            <a:endParaRPr lang="cs-CZ" dirty="0"/>
          </a:p>
          <a:p>
            <a:r>
              <a:rPr lang="cs-CZ" dirty="0"/>
              <a:t>#</a:t>
            </a:r>
            <a:r>
              <a:rPr lang="cs-CZ" dirty="0" err="1"/>
              <a:t>YesAllWomen</a:t>
            </a:r>
            <a:endParaRPr lang="cs-CZ" dirty="0"/>
          </a:p>
          <a:p>
            <a:endParaRPr lang="cs-CZ" dirty="0"/>
          </a:p>
          <a:p>
            <a:endParaRPr lang="cs-CZ" dirty="0"/>
          </a:p>
        </p:txBody>
      </p:sp>
      <p:pic>
        <p:nvPicPr>
          <p:cNvPr id="1026" name="Picture 2" descr="Women's March on Washington (32593123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890" y="226799"/>
            <a:ext cx="4883849" cy="3253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YesAll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226" y="3629093"/>
            <a:ext cx="4129827" cy="2333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ýsledek obrázku pro me t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386" y="3629093"/>
            <a:ext cx="3475184" cy="22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35912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Galéria</Template>
  <TotalTime>1729</TotalTime>
  <Words>979</Words>
  <Application>Microsoft Office PowerPoint</Application>
  <PresentationFormat>Widescreen</PresentationFormat>
  <Paragraphs>79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Gill Sans MT</vt:lpstr>
      <vt:lpstr>Mangal</vt:lpstr>
      <vt:lpstr>Gallery</vt:lpstr>
      <vt:lpstr>         Feminism</vt:lpstr>
      <vt:lpstr> Feminism is About Equality for the both gender </vt:lpstr>
      <vt:lpstr>                  Waves of Feminism</vt:lpstr>
      <vt:lpstr>              First- wave</vt:lpstr>
      <vt:lpstr>           Second-wave</vt:lpstr>
      <vt:lpstr>Third-wave</vt:lpstr>
      <vt:lpstr>Fourth-wave</vt:lpstr>
      <vt:lpstr>Pro and cons</vt:lpstr>
      <vt:lpstr>Examples</vt:lpstr>
      <vt:lpstr>Contested feminism</vt:lpstr>
      <vt:lpstr>the Western feminism</vt:lpstr>
      <vt:lpstr>The east/west feminist Encounters in the 1900s</vt:lpstr>
      <vt:lpstr>PowerPoint Presentation</vt:lpstr>
      <vt:lpstr>PowerPoint Presentation</vt:lpstr>
      <vt:lpstr>EaSTern FEMINISM</vt:lpstr>
      <vt:lpstr>PowerPoint Presentation</vt:lpstr>
      <vt:lpstr>Women in the Czech Republic</vt:lpstr>
      <vt:lpstr>Women in the Czech republic</vt:lpstr>
      <vt:lpstr>International Women's Day “The greatest feast day of working woman!” </vt:lpstr>
      <vt:lpstr>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Pichaničová</dc:creator>
  <cp:lastModifiedBy>Charles Elavsky</cp:lastModifiedBy>
  <cp:revision>67</cp:revision>
  <dcterms:created xsi:type="dcterms:W3CDTF">2018-04-29T18:26:48Z</dcterms:created>
  <dcterms:modified xsi:type="dcterms:W3CDTF">2018-05-17T09:58:27Z</dcterms:modified>
</cp:coreProperties>
</file>