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58" r:id="rId6"/>
    <p:sldId id="272" r:id="rId7"/>
    <p:sldId id="260" r:id="rId8"/>
    <p:sldId id="271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6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1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9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4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0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35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0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4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7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8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8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0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09084-32BB-47D5-B42F-E4D21FEE7876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EBA6C5-7F1A-43E3-888C-C5F4FA29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32848" y="2348880"/>
            <a:ext cx="5308866" cy="1515533"/>
          </a:xfrm>
        </p:spPr>
        <p:txBody>
          <a:bodyPr/>
          <a:lstStyle/>
          <a:p>
            <a:r>
              <a:rPr lang="en-US" dirty="0"/>
              <a:t>ORIENTALISM</a:t>
            </a:r>
            <a:r>
              <a:rPr lang="cs-CZ" dirty="0"/>
              <a:t/>
            </a:r>
            <a:br>
              <a:rPr lang="cs-CZ" dirty="0"/>
            </a:br>
            <a:r>
              <a:rPr lang="en-US" sz="2800" dirty="0"/>
              <a:t>EDWARD W. SAID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11269" y="3717032"/>
            <a:ext cx="5308866" cy="1630873"/>
          </a:xfrm>
        </p:spPr>
        <p:txBody>
          <a:bodyPr>
            <a:normAutofit/>
          </a:bodyPr>
          <a:lstStyle/>
          <a:p>
            <a:r>
              <a:rPr lang="cs-CZ" dirty="0"/>
              <a:t>Monika </a:t>
            </a:r>
            <a:r>
              <a:rPr lang="cs-CZ" dirty="0" err="1"/>
              <a:t>Forethová</a:t>
            </a:r>
            <a:endParaRPr lang="cs-CZ" dirty="0"/>
          </a:p>
          <a:p>
            <a:r>
              <a:rPr lang="cs-CZ" dirty="0" err="1"/>
              <a:t>Volkan</a:t>
            </a:r>
            <a:r>
              <a:rPr lang="cs-CZ" dirty="0"/>
              <a:t> </a:t>
            </a:r>
            <a:r>
              <a:rPr lang="cs-CZ" dirty="0" err="1"/>
              <a:t>Yalvacli</a:t>
            </a:r>
            <a:endParaRPr lang="cs-CZ" dirty="0"/>
          </a:p>
          <a:p>
            <a:r>
              <a:rPr lang="cs-CZ" dirty="0" err="1"/>
              <a:t>Yessenia</a:t>
            </a:r>
            <a:r>
              <a:rPr lang="cs-CZ" dirty="0"/>
              <a:t> </a:t>
            </a:r>
            <a:r>
              <a:rPr lang="cs-CZ" dirty="0" err="1"/>
              <a:t>Lizbeth</a:t>
            </a:r>
            <a:r>
              <a:rPr lang="cs-CZ" dirty="0"/>
              <a:t> </a:t>
            </a:r>
            <a:r>
              <a:rPr lang="cs-CZ" dirty="0" err="1"/>
              <a:t>Soto</a:t>
            </a:r>
            <a:r>
              <a:rPr lang="cs-CZ" dirty="0"/>
              <a:t> Castro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METHODOLOGICAL QUESTION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Starting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his </a:t>
            </a:r>
            <a:r>
              <a:rPr lang="cs-CZ" dirty="0" err="1"/>
              <a:t>project</a:t>
            </a:r>
            <a:endParaRPr lang="cs-CZ" dirty="0"/>
          </a:p>
          <a:p>
            <a:r>
              <a:rPr lang="cs-CZ" dirty="0" err="1"/>
              <a:t>British</a:t>
            </a:r>
            <a:r>
              <a:rPr lang="cs-CZ" dirty="0"/>
              <a:t>, </a:t>
            </a:r>
            <a:r>
              <a:rPr lang="cs-CZ" dirty="0" err="1"/>
              <a:t>French</a:t>
            </a:r>
            <a:r>
              <a:rPr lang="cs-CZ" dirty="0"/>
              <a:t> and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</a:t>
            </a:r>
          </a:p>
          <a:p>
            <a:r>
              <a:rPr lang="cs-CZ" dirty="0" err="1"/>
              <a:t>British</a:t>
            </a:r>
            <a:r>
              <a:rPr lang="cs-CZ" dirty="0"/>
              <a:t> and </a:t>
            </a:r>
            <a:r>
              <a:rPr lang="cs-CZ" dirty="0" err="1"/>
              <a:t>French</a:t>
            </a:r>
            <a:r>
              <a:rPr lang="cs-CZ" dirty="0"/>
              <a:t> </a:t>
            </a:r>
            <a:r>
              <a:rPr lang="cs-CZ" dirty="0" err="1"/>
              <a:t>orientalism</a:t>
            </a:r>
            <a:endParaRPr lang="en-US" dirty="0"/>
          </a:p>
        </p:txBody>
      </p:sp>
      <p:pic>
        <p:nvPicPr>
          <p:cNvPr id="2050" name="Picture 2" descr="VÃ½sledek obrÃ¡zku pro orientali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9692"/>
            <a:ext cx="3528392" cy="20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or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11" y="4223401"/>
            <a:ext cx="3107483" cy="15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PERSONAL DIMENSION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historical circumstances</a:t>
            </a:r>
            <a:endParaRPr lang="cs-CZ" dirty="0"/>
          </a:p>
          <a:p>
            <a:r>
              <a:rPr lang="cs-CZ" dirty="0" err="1"/>
              <a:t>Stereotypes</a:t>
            </a:r>
            <a:r>
              <a:rPr lang="cs-CZ" dirty="0"/>
              <a:t>, </a:t>
            </a:r>
            <a:r>
              <a:rPr lang="cs-CZ" dirty="0" err="1"/>
              <a:t>racism</a:t>
            </a:r>
            <a:r>
              <a:rPr lang="cs-CZ" dirty="0"/>
              <a:t>, </a:t>
            </a:r>
            <a:r>
              <a:rPr lang="cs-CZ" dirty="0" err="1"/>
              <a:t>dehumanizing</a:t>
            </a:r>
            <a:r>
              <a:rPr lang="cs-CZ" dirty="0"/>
              <a:t> ideology, anti-</a:t>
            </a:r>
            <a:r>
              <a:rPr lang="cs-CZ" dirty="0" err="1"/>
              <a:t>semitism</a:t>
            </a:r>
            <a:r>
              <a:rPr lang="cs-CZ" dirty="0"/>
              <a:t>, </a:t>
            </a:r>
            <a:r>
              <a:rPr lang="cs-CZ" dirty="0" err="1"/>
              <a:t>cultural</a:t>
            </a:r>
            <a:r>
              <a:rPr lang="cs-CZ" dirty="0"/>
              <a:t> dominance</a:t>
            </a:r>
          </a:p>
          <a:p>
            <a:r>
              <a:rPr lang="cs-CZ" dirty="0"/>
              <a:t>Raymond </a:t>
            </a:r>
            <a:r>
              <a:rPr lang="cs-CZ" dirty="0" err="1"/>
              <a:t>Williams</a:t>
            </a:r>
            <a:r>
              <a:rPr lang="cs-CZ" dirty="0"/>
              <a:t> - „</a:t>
            </a:r>
            <a:r>
              <a:rPr lang="en-US" dirty="0"/>
              <a:t>unlearning of</a:t>
            </a:r>
            <a:r>
              <a:rPr lang="cs-CZ" dirty="0"/>
              <a:t> </a:t>
            </a:r>
            <a:r>
              <a:rPr lang="en-US" dirty="0"/>
              <a:t>the inherent dominative mode</a:t>
            </a:r>
            <a:r>
              <a:rPr lang="cs-CZ" dirty="0"/>
              <a:t>“</a:t>
            </a:r>
            <a:endParaRPr lang="en-US" dirty="0"/>
          </a:p>
          <a:p>
            <a:endParaRPr lang="en-US" dirty="0"/>
          </a:p>
        </p:txBody>
      </p:sp>
      <p:pic>
        <p:nvPicPr>
          <p:cNvPr id="3080" name="Picture 8" descr="VÃ½sledek obrÃ¡zku pro isl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05863"/>
            <a:ext cx="1800200" cy="18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OTHER CONCEPTS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Zygmunt</a:t>
            </a:r>
            <a:r>
              <a:rPr lang="cs-CZ" dirty="0"/>
              <a:t> </a:t>
            </a:r>
            <a:r>
              <a:rPr lang="cs-CZ" dirty="0" err="1"/>
              <a:t>Bauman</a:t>
            </a:r>
            <a:r>
              <a:rPr lang="cs-CZ" dirty="0"/>
              <a:t>, </a:t>
            </a:r>
            <a:r>
              <a:rPr lang="cs-CZ" dirty="0" err="1"/>
              <a:t>Tim</a:t>
            </a:r>
            <a:r>
              <a:rPr lang="cs-CZ" dirty="0"/>
              <a:t> May – „</a:t>
            </a:r>
            <a:r>
              <a:rPr lang="cs-CZ" dirty="0" err="1"/>
              <a:t>We</a:t>
            </a:r>
            <a:r>
              <a:rPr lang="cs-CZ" dirty="0"/>
              <a:t>“ and „</a:t>
            </a:r>
            <a:r>
              <a:rPr lang="cs-CZ" dirty="0" err="1"/>
              <a:t>others</a:t>
            </a:r>
            <a:r>
              <a:rPr lang="cs-CZ" dirty="0"/>
              <a:t>“</a:t>
            </a:r>
          </a:p>
          <a:p>
            <a:r>
              <a:rPr lang="cs-CZ" dirty="0"/>
              <a:t>Michel </a:t>
            </a:r>
            <a:r>
              <a:rPr lang="cs-CZ" dirty="0" err="1"/>
              <a:t>Foucalt</a:t>
            </a:r>
            <a:r>
              <a:rPr lang="cs-CZ" dirty="0"/>
              <a:t>, Jacques </a:t>
            </a:r>
            <a:r>
              <a:rPr lang="cs-CZ" dirty="0" err="1"/>
              <a:t>Derrida</a:t>
            </a:r>
            <a:r>
              <a:rPr lang="cs-CZ" dirty="0"/>
              <a:t> – „</a:t>
            </a:r>
            <a:r>
              <a:rPr lang="cs-CZ" dirty="0" err="1"/>
              <a:t>They</a:t>
            </a:r>
            <a:r>
              <a:rPr lang="cs-CZ" dirty="0"/>
              <a:t>“</a:t>
            </a:r>
          </a:p>
          <a:p>
            <a:r>
              <a:rPr lang="cs-CZ" dirty="0"/>
              <a:t>Theodor </a:t>
            </a:r>
            <a:r>
              <a:rPr lang="cs-CZ" dirty="0" err="1"/>
              <a:t>Adorno</a:t>
            </a:r>
            <a:r>
              <a:rPr lang="cs-CZ" dirty="0"/>
              <a:t> – </a:t>
            </a:r>
            <a:r>
              <a:rPr lang="cs-CZ" dirty="0" err="1"/>
              <a:t>Authoritarian</a:t>
            </a:r>
            <a:r>
              <a:rPr lang="cs-CZ" dirty="0"/>
              <a:t> society</a:t>
            </a:r>
          </a:p>
          <a:p>
            <a:r>
              <a:rPr lang="cs-CZ" dirty="0"/>
              <a:t>Norbert Elias - T</a:t>
            </a:r>
            <a:r>
              <a:rPr lang="en-US" dirty="0" err="1"/>
              <a:t>heory</a:t>
            </a:r>
            <a:r>
              <a:rPr lang="en-US" dirty="0"/>
              <a:t> of established and outsiders</a:t>
            </a:r>
          </a:p>
        </p:txBody>
      </p:sp>
      <p:pic>
        <p:nvPicPr>
          <p:cNvPr id="4098" name="Picture 2" descr="VÃ½sledek obrÃ¡zku pro ident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66994"/>
            <a:ext cx="2913900" cy="16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90121" y="1221531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cs-CZ" sz="4900" dirty="0"/>
              <a:t>ORIENTALISM</a:t>
            </a:r>
            <a:br>
              <a:rPr lang="cs-CZ" sz="4900" dirty="0"/>
            </a:br>
            <a:r>
              <a:rPr lang="cs-CZ" sz="3100" dirty="0"/>
              <a:t>THANK YOU FOR YOUR ATTENTION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05112" y="4101700"/>
            <a:ext cx="6798736" cy="344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000" dirty="0"/>
              <a:t>Monika </a:t>
            </a:r>
            <a:r>
              <a:rPr lang="cs-CZ" sz="2000" dirty="0" err="1" smtClean="0"/>
              <a:t>Forethová</a:t>
            </a:r>
            <a:r>
              <a:rPr lang="cs-CZ" sz="2000" dirty="0" smtClean="0"/>
              <a:t>, </a:t>
            </a:r>
            <a:r>
              <a:rPr lang="cs-CZ" sz="2000" dirty="0" err="1" smtClean="0"/>
              <a:t>Volkan</a:t>
            </a:r>
            <a:r>
              <a:rPr lang="cs-CZ" sz="2000" dirty="0"/>
              <a:t> </a:t>
            </a:r>
            <a:r>
              <a:rPr lang="cs-CZ" sz="2000" dirty="0" err="1" smtClean="0"/>
              <a:t>Yalvacli</a:t>
            </a:r>
            <a:r>
              <a:rPr lang="cs-CZ" sz="2000" dirty="0" smtClean="0"/>
              <a:t>, </a:t>
            </a:r>
            <a:r>
              <a:rPr lang="cs-CZ" sz="2000" dirty="0" err="1" smtClean="0"/>
              <a:t>Yessenia</a:t>
            </a:r>
            <a:r>
              <a:rPr lang="cs-CZ" sz="2000" dirty="0" smtClean="0"/>
              <a:t> </a:t>
            </a:r>
            <a:r>
              <a:rPr lang="cs-CZ" sz="2000" dirty="0" err="1"/>
              <a:t>Lizbeth</a:t>
            </a:r>
            <a:r>
              <a:rPr lang="cs-CZ" sz="2000" dirty="0"/>
              <a:t> </a:t>
            </a:r>
            <a:r>
              <a:rPr lang="cs-CZ" sz="2000" dirty="0" err="1"/>
              <a:t>Soto</a:t>
            </a:r>
            <a:r>
              <a:rPr lang="cs-CZ" sz="2000" dirty="0"/>
              <a:t> Castro</a:t>
            </a:r>
          </a:p>
          <a:p>
            <a:pPr marL="0" indent="0" algn="ctr">
              <a:buNone/>
            </a:pPr>
            <a:endParaRPr lang="cs-CZ" sz="2800" dirty="0"/>
          </a:p>
        </p:txBody>
      </p:sp>
      <p:pic>
        <p:nvPicPr>
          <p:cNvPr id="1026" name="Picture 2" descr="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12" y="2509053"/>
            <a:ext cx="6768752" cy="31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798734" cy="1303867"/>
          </a:xfrm>
        </p:spPr>
        <p:txBody>
          <a:bodyPr/>
          <a:lstStyle/>
          <a:p>
            <a:r>
              <a:rPr lang="en-US" dirty="0"/>
              <a:t>EDWARD </a:t>
            </a:r>
            <a:r>
              <a:rPr lang="en-US" dirty="0" err="1"/>
              <a:t>WADIE</a:t>
            </a:r>
            <a:r>
              <a:rPr lang="en-US" dirty="0"/>
              <a:t> SAID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3566" y="2780928"/>
            <a:ext cx="4114800" cy="4997152"/>
          </a:xfrm>
        </p:spPr>
        <p:txBody>
          <a:bodyPr>
            <a:normAutofit/>
          </a:bodyPr>
          <a:lstStyle/>
          <a:p>
            <a:r>
              <a:rPr lang="en-US" dirty="0"/>
              <a:t>Born on 1 November 1935, Jerusalem.</a:t>
            </a:r>
          </a:p>
          <a:p>
            <a:r>
              <a:rPr lang="en-US" dirty="0"/>
              <a:t>Founder of the academic field of </a:t>
            </a:r>
            <a:r>
              <a:rPr lang="en-US" u="sng" dirty="0"/>
              <a:t>postcolonial studies.</a:t>
            </a:r>
          </a:p>
          <a:p>
            <a:r>
              <a:rPr lang="en-US" dirty="0"/>
              <a:t>Influenced by </a:t>
            </a:r>
            <a:r>
              <a:rPr lang="en-US" dirty="0" err="1"/>
              <a:t>Gramsci</a:t>
            </a:r>
            <a:r>
              <a:rPr lang="en-US" dirty="0"/>
              <a:t>, Foucault, Fanon, </a:t>
            </a:r>
            <a:r>
              <a:rPr lang="en-US" dirty="0" err="1"/>
              <a:t>Césaire</a:t>
            </a:r>
            <a:r>
              <a:rPr lang="en-US" dirty="0"/>
              <a:t> and </a:t>
            </a:r>
            <a:r>
              <a:rPr lang="en-US" dirty="0" err="1"/>
              <a:t>Adorno</a:t>
            </a:r>
            <a:r>
              <a:rPr lang="en-US" dirty="0"/>
              <a:t>.</a:t>
            </a:r>
          </a:p>
        </p:txBody>
      </p:sp>
      <p:pic>
        <p:nvPicPr>
          <p:cNvPr id="4" name="Picture 2" descr="Resultado de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230425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ORIENTALISM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1" y="2490135"/>
            <a:ext cx="4915769" cy="344499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'Edward' is the name of British, 'Said' is a arabic name. </a:t>
            </a:r>
            <a:endParaRPr lang="tr-TR" dirty="0"/>
          </a:p>
          <a:p>
            <a:r>
              <a:rPr lang="tr-TR" dirty="0"/>
              <a:t>1948 </a:t>
            </a:r>
            <a:r>
              <a:rPr lang="tr-TR" dirty="0" err="1"/>
              <a:t>Israel</a:t>
            </a:r>
            <a:r>
              <a:rPr lang="tr-TR" dirty="0"/>
              <a:t> </a:t>
            </a:r>
            <a:r>
              <a:rPr lang="tr-TR" dirty="0" err="1"/>
              <a:t>established</a:t>
            </a:r>
            <a:r>
              <a:rPr lang="tr-TR" dirty="0"/>
              <a:t>, 1967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war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Palestine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Israel</a:t>
            </a:r>
            <a:r>
              <a:rPr lang="tr-TR" dirty="0"/>
              <a:t>. (</a:t>
            </a:r>
            <a:r>
              <a:rPr lang="en-US" dirty="0"/>
              <a:t>Colonel Bagshot</a:t>
            </a:r>
            <a:r>
              <a:rPr lang="tr-TR" dirty="0"/>
              <a:t> -</a:t>
            </a:r>
            <a:r>
              <a:rPr lang="en-US" dirty="0"/>
              <a:t>Six Day War</a:t>
            </a:r>
            <a:r>
              <a:rPr lang="tr-TR" dirty="0"/>
              <a:t> </a:t>
            </a:r>
            <a:r>
              <a:rPr lang="en-US" dirty="0"/>
              <a:t>1971</a:t>
            </a:r>
            <a:r>
              <a:rPr lang="tr-TR" dirty="0"/>
              <a:t>)</a:t>
            </a:r>
          </a:p>
          <a:p>
            <a:r>
              <a:rPr lang="tr-TR" dirty="0"/>
              <a:t>Princeton &amp; Harvard </a:t>
            </a:r>
            <a:r>
              <a:rPr lang="tr-TR" dirty="0" err="1"/>
              <a:t>University</a:t>
            </a:r>
            <a:endParaRPr lang="tr-TR" dirty="0"/>
          </a:p>
          <a:p>
            <a:r>
              <a:rPr lang="tr-TR" dirty="0"/>
              <a:t>1978 – </a:t>
            </a:r>
            <a:r>
              <a:rPr lang="tr-TR" dirty="0" err="1"/>
              <a:t>Orientalism</a:t>
            </a:r>
            <a:endParaRPr lang="tr-TR" dirty="0"/>
          </a:p>
          <a:p>
            <a:r>
              <a:rPr lang="tr-TR" dirty="0" err="1"/>
              <a:t>Died</a:t>
            </a:r>
            <a:r>
              <a:rPr lang="tr-TR" dirty="0"/>
              <a:t> in New York, 2003.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 descr="kişi, fotoğraf, açık hava, bina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27882ED5-72A5-469E-A6B6-D4DC77B51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25" y="2470028"/>
            <a:ext cx="1874398" cy="34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4A2AAA7B-DD5A-486B-B28F-F195883153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DB99B21-A649-42D2-BB86-486C2E73A08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A631EEB-EF96-4032-8B47-62220C1316E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0B37569-6E3D-4B34-AD3E-0FC79D7CB98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3A0A741-DE46-43B7-A732-2C6D71E7B115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3FB4AD13-112F-436E-9596-F7557110C0D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96D98D9-A8AD-432E-BD4E-FF80012442F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Resim 6" descr="kişi, adam, duvar, bina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A2667D7A-E9F9-43B6-9FFB-9C3C0FAE42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 r="5" b="19635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1" name="İçerik Yer Tutucusu 10" descr="kişi, adam, fotoğraf, kıyafet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87826AD0-834A-4D25-8438-10541419F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3505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95913B9E-ACC7-4B73-8E1E-41B392A4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Before the Book and Term of ‘Orientalism’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CBFD2EB6-B21F-4AD4-B546-16D9D2B7CC52}"/>
              </a:ext>
            </a:extLst>
          </p:cNvPr>
          <p:cNvSpPr txBox="1"/>
          <p:nvPr/>
        </p:nvSpPr>
        <p:spPr>
          <a:xfrm>
            <a:off x="582930" y="2556932"/>
            <a:ext cx="507765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Good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Bad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‘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Orientalist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Thomas Edward Lawrence or Arab Lawrence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Artists, painters, writers..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tr-TR" sz="2400" b="1" dirty="0"/>
              <a:t> </a:t>
            </a:r>
            <a:r>
              <a:rPr lang="en-US" sz="2400" b="1" dirty="0"/>
              <a:t>They cannot represent themselves; they must be represented. -Karl Marx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bina, fotoğraf, duvar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74C0A3A-020B-47AA-BF50-1D65B9A05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69" y="2705496"/>
            <a:ext cx="2054796" cy="284400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262626"/>
                </a:solidFill>
              </a:rPr>
              <a:t>ORIENTALISM</a:t>
            </a:r>
            <a:r>
              <a:rPr lang="tr-TR">
                <a:solidFill>
                  <a:srgbClr val="262626"/>
                </a:solidFill>
              </a:rPr>
              <a:t> - 1978</a:t>
            </a:r>
            <a:endParaRPr lang="cs-CZ">
              <a:solidFill>
                <a:srgbClr val="26262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Known for the book </a:t>
            </a:r>
            <a:r>
              <a:rPr lang="en-US" sz="2200" b="1" dirty="0">
                <a:solidFill>
                  <a:srgbClr val="262626"/>
                </a:solidFill>
              </a:rPr>
              <a:t>ORIENTALISM, </a:t>
            </a:r>
            <a:r>
              <a:rPr lang="en-US" sz="2200" dirty="0">
                <a:solidFill>
                  <a:srgbClr val="262626"/>
                </a:solidFill>
              </a:rPr>
              <a:t>a critique of the cultural representations that are the bases of orientalism (how the Western world perceives the Orient).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L</a:t>
            </a:r>
            <a:r>
              <a:rPr lang="cs-CZ" sz="2000" dirty="0"/>
              <a:t>iving in the Western Region as a native of the Arab</a:t>
            </a:r>
            <a:endParaRPr lang="tr-TR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Applied his education and bi-cultural perspective to illuminating the gaps of cultural and political understanding between the Easter and Western world.</a:t>
            </a:r>
            <a:endParaRPr lang="tr-TR" sz="22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1CD75AC-3095-4815-ADF8-1A1781DA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ORIENTALISM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9845CE7-7488-4CBF-B9B8-3124D31AD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relationship between Occident and Orient is a relationship of power, of domination, of varying degrees of a </a:t>
            </a:r>
            <a:r>
              <a:rPr lang="en-US" dirty="0" err="1"/>
              <a:t>compex</a:t>
            </a:r>
            <a:r>
              <a:rPr lang="en-US" dirty="0"/>
              <a:t> hegemony.</a:t>
            </a:r>
            <a:endParaRPr lang="tr-TR" dirty="0"/>
          </a:p>
          <a:p>
            <a:pPr algn="just"/>
            <a:r>
              <a:rPr lang="tr-TR" dirty="0" err="1"/>
              <a:t>Orientalism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information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Orientalism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dominate</a:t>
            </a:r>
            <a:r>
              <a:rPr lang="tr-TR" dirty="0"/>
              <a:t> ?</a:t>
            </a:r>
          </a:p>
          <a:p>
            <a:r>
              <a:rPr lang="en-US" dirty="0"/>
              <a:t>As a W</a:t>
            </a:r>
            <a:r>
              <a:rPr lang="tr-TR" dirty="0"/>
              <a:t>es</a:t>
            </a:r>
            <a:r>
              <a:rPr lang="en-US" dirty="0"/>
              <a:t>tern style for dominating restructuring, and having authority over the Orient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227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ORIENTALISM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490135"/>
            <a:ext cx="7200800" cy="3444997"/>
          </a:xfrm>
        </p:spPr>
        <p:txBody>
          <a:bodyPr>
            <a:normAutofit/>
          </a:bodyPr>
          <a:lstStyle/>
          <a:p>
            <a:pPr algn="just"/>
            <a:r>
              <a:rPr lang="tr-TR" b="1" dirty="0"/>
              <a:t>1 - </a:t>
            </a:r>
            <a:r>
              <a:rPr lang="tr-TR" b="1" dirty="0" err="1"/>
              <a:t>Academic</a:t>
            </a:r>
            <a:r>
              <a:rPr lang="tr-TR" b="1" dirty="0"/>
              <a:t> </a:t>
            </a:r>
            <a:r>
              <a:rPr lang="tr-TR" b="1" dirty="0" err="1"/>
              <a:t>study</a:t>
            </a:r>
            <a:r>
              <a:rPr lang="tr-TR" b="1" dirty="0"/>
              <a:t> </a:t>
            </a:r>
            <a:r>
              <a:rPr lang="tr-TR" b="1" dirty="0" err="1"/>
              <a:t>field</a:t>
            </a:r>
            <a:r>
              <a:rPr lang="tr-TR" b="1" dirty="0"/>
              <a:t> </a:t>
            </a:r>
            <a:r>
              <a:rPr lang="tr-TR" dirty="0"/>
              <a:t>(Orient </a:t>
            </a:r>
            <a:r>
              <a:rPr lang="tr-TR" dirty="0" err="1"/>
              <a:t>languages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cs-CZ" dirty="0"/>
              <a:t>literature</a:t>
            </a:r>
            <a:r>
              <a:rPr lang="tr-TR" dirty="0"/>
              <a:t>s) </a:t>
            </a:r>
          </a:p>
          <a:p>
            <a:pPr algn="just"/>
            <a:r>
              <a:rPr lang="tr-TR" b="1" dirty="0"/>
              <a:t>2- </a:t>
            </a:r>
            <a:r>
              <a:rPr lang="en-US" b="1" dirty="0"/>
              <a:t>Is a style of thought </a:t>
            </a:r>
            <a:r>
              <a:rPr lang="en-US" dirty="0"/>
              <a:t>based upon and ontological and epistemological  distinction made between “the Orient” and most of the time “the Occident”.</a:t>
            </a:r>
            <a:endParaRPr lang="tr-TR" dirty="0"/>
          </a:p>
          <a:p>
            <a:pPr algn="just"/>
            <a:r>
              <a:rPr lang="tr-TR" b="1" dirty="0"/>
              <a:t>3-</a:t>
            </a:r>
            <a:r>
              <a:rPr lang="tr-TR" dirty="0"/>
              <a:t>  </a:t>
            </a:r>
            <a:r>
              <a:rPr lang="tr-TR" b="1" dirty="0" err="1"/>
              <a:t>Corporate</a:t>
            </a:r>
            <a:r>
              <a:rPr lang="tr-TR" b="1" dirty="0"/>
              <a:t> </a:t>
            </a:r>
            <a:r>
              <a:rPr lang="tr-TR" b="1" dirty="0" err="1"/>
              <a:t>institution</a:t>
            </a:r>
            <a:r>
              <a:rPr lang="tr-TR" b="1" dirty="0"/>
              <a:t> </a:t>
            </a:r>
            <a:endParaRPr lang="tr-TR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İçerik Yer Tutucusu 4" descr="metin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F2873270-721B-4EEB-B896-700B644C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2745"/>
          <a:stretch/>
        </p:blipFill>
        <p:spPr>
          <a:xfrm>
            <a:off x="1059512" y="1410208"/>
            <a:ext cx="2907601" cy="385878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xmlns="" id="{E35F98CA-C125-4423-8BD8-044340B0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r>
              <a:rPr lang="tr-TR" dirty="0" err="1"/>
              <a:t>Occidentalism</a:t>
            </a:r>
            <a:endParaRPr lang="tr-T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9353778-A1F0-4434-958F-179DCEECF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r>
              <a:rPr lang="en-US" dirty="0"/>
              <a:t>Criticizes the rationalism, individualism and mechanization (industrialization) in the West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5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DISTINCTION BETWEEN PURE AND POLITICAL KNOWLEDGE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4127" y="2484753"/>
            <a:ext cx="6798736" cy="3444997"/>
          </a:xfrm>
        </p:spPr>
        <p:txBody>
          <a:bodyPr/>
          <a:lstStyle/>
          <a:p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nonpolitical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not?</a:t>
            </a:r>
          </a:p>
          <a:p>
            <a:r>
              <a:rPr lang="cs-CZ" dirty="0" err="1"/>
              <a:t>Historical</a:t>
            </a:r>
            <a:r>
              <a:rPr lang="cs-CZ" dirty="0"/>
              <a:t> </a:t>
            </a:r>
            <a:r>
              <a:rPr lang="cs-CZ" dirty="0" err="1"/>
              <a:t>connection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imperiums</a:t>
            </a:r>
            <a:endParaRPr lang="cs-CZ" dirty="0"/>
          </a:p>
        </p:txBody>
      </p:sp>
      <p:pic>
        <p:nvPicPr>
          <p:cNvPr id="1026" name="Picture 2" descr="VÃ½sledek obrÃ¡zku pro britske kolonie or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55290"/>
            <a:ext cx="3600400" cy="21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727</TotalTime>
  <Words>411</Words>
  <Application>Microsoft Office PowerPoint</Application>
  <PresentationFormat>Předvádění na obrazovce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Organický</vt:lpstr>
      <vt:lpstr>ORIENTALISM EDWARD W. SAID </vt:lpstr>
      <vt:lpstr>EDWARD WADIE SAID</vt:lpstr>
      <vt:lpstr>ORIENTALISM</vt:lpstr>
      <vt:lpstr>Before the Book and Term of ‘Orientalism’</vt:lpstr>
      <vt:lpstr>ORIENTALISM - 1978</vt:lpstr>
      <vt:lpstr>ORIENTALISM</vt:lpstr>
      <vt:lpstr>ORIENTALISM</vt:lpstr>
      <vt:lpstr>Occidentalism</vt:lpstr>
      <vt:lpstr>THE DISTINCTION BETWEEN PURE AND POLITICAL KNOWLEDGE</vt:lpstr>
      <vt:lpstr>THE METHODOLOGICAL QUESTION</vt:lpstr>
      <vt:lpstr>THE PERSONAL DIMENSION</vt:lpstr>
      <vt:lpstr>OTHER CONCEPTS</vt:lpstr>
      <vt:lpstr>ORIENTALISM THANK YOU FOR YOUR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blanca</dc:creator>
  <cp:lastModifiedBy>Monika</cp:lastModifiedBy>
  <cp:revision>38</cp:revision>
  <dcterms:created xsi:type="dcterms:W3CDTF">2018-04-01T14:12:53Z</dcterms:created>
  <dcterms:modified xsi:type="dcterms:W3CDTF">2018-04-11T04:57:22Z</dcterms:modified>
</cp:coreProperties>
</file>