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2" r:id="rId4"/>
    <p:sldId id="260" r:id="rId5"/>
    <p:sldId id="261" r:id="rId6"/>
    <p:sldId id="257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47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oney.cnn.com/2018/02/20/media/black-panther-box-office-presidents-day/index.html" TargetMode="External"/><Relationship Id="rId2" Type="http://schemas.openxmlformats.org/officeDocument/2006/relationships/hyperlink" Target="https://theconversation.com/poland-is-trying-to-rewrite-history-with-this-controversial-new-holocaust-law-9177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CC59C-326D-43C0-9227-36ED7EED7B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Media and Culture (ZUR 436)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7038B0-7A53-4C93-9EB8-7576E3D800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Professor Elavsky</a:t>
            </a:r>
          </a:p>
        </p:txBody>
      </p:sp>
    </p:spTree>
    <p:extLst>
      <p:ext uri="{BB962C8B-B14F-4D97-AF65-F5344CB8AC3E}">
        <p14:creationId xmlns:p14="http://schemas.microsoft.com/office/powerpoint/2010/main" val="2764201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57538-65D6-44E4-B3F0-E8D93F961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sense of Culture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964F4C-56EB-4F7F-B643-3176CD8AE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hlinkClick r:id="rId2"/>
              </a:rPr>
              <a:t>Poland is trying to rewrite history with this controversial new holocaust law</a:t>
            </a:r>
            <a:endParaRPr lang="en-US" b="1" dirty="0"/>
          </a:p>
          <a:p>
            <a:r>
              <a:rPr lang="en-US" b="1" dirty="0">
                <a:hlinkClick r:id="rId3"/>
              </a:rPr>
              <a:t>'Black Panther' crushes box office records in opening weekend</a:t>
            </a:r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79585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13BFB-84F2-4EE0-843A-9867D235B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Theorize and Analyze?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B9838-0E17-4CE9-9F07-24619351B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Theory</a:t>
            </a:r>
          </a:p>
          <a:p>
            <a:r>
              <a:rPr lang="en-US" dirty="0"/>
              <a:t>a framework or set of ideas that transcends the individual example, but that cannot be proven</a:t>
            </a:r>
          </a:p>
          <a:p>
            <a:r>
              <a:rPr lang="en-US" dirty="0"/>
              <a:t>the “right answer,” vs. exploring how any given theory helps provide insights and new ways of understanding; theory as part of an ongoing process of discovery, not an absolute progression toward truth</a:t>
            </a:r>
          </a:p>
          <a:p>
            <a:r>
              <a:rPr lang="en-US" dirty="0"/>
              <a:t>theory as a tool to be put into practice, not an object of study on its own (academia)</a:t>
            </a:r>
          </a:p>
          <a:p>
            <a:r>
              <a:rPr lang="en-US" dirty="0"/>
              <a:t>no single theory can explain everything about a text; critics need a range of theoretical tools and approaches to be able to answer specific questions and address particular analyses (often in dialogue with other theoretical frameworks)</a:t>
            </a:r>
          </a:p>
          <a:p>
            <a:r>
              <a:rPr lang="en-US" dirty="0"/>
              <a:t>What can we learn about our world at a deeper level?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Goals</a:t>
            </a:r>
          </a:p>
          <a:p>
            <a:pPr lvl="1"/>
            <a:r>
              <a:rPr lang="en-US" dirty="0"/>
              <a:t>be inspired to rethink cultural objects/texts/meanings</a:t>
            </a:r>
          </a:p>
          <a:p>
            <a:pPr lvl="1"/>
            <a:r>
              <a:rPr lang="en-US" dirty="0"/>
              <a:t>come away from this </a:t>
            </a:r>
            <a:r>
              <a:rPr lang="en-US" dirty="0" err="1"/>
              <a:t>cass</a:t>
            </a:r>
            <a:r>
              <a:rPr lang="en-US" dirty="0"/>
              <a:t> with more awareness about your own underlying frameworks and assumptions used when you consume (and produce) culture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9425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7033A-1716-4AA2-979D-FA1EAC754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Cultural 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AC29E-BF7C-4940-9051-FBDC8167D7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i="1" dirty="0"/>
              <a:t>Culturalism, </a:t>
            </a:r>
          </a:p>
          <a:p>
            <a:r>
              <a:rPr lang="en-US" b="1" i="1" dirty="0"/>
              <a:t>Marxism;  Frankfurt School </a:t>
            </a:r>
          </a:p>
          <a:p>
            <a:r>
              <a:rPr lang="en-US" b="1" i="1" dirty="0"/>
              <a:t>Structuralism/Poststructuralism, </a:t>
            </a:r>
          </a:p>
          <a:p>
            <a:r>
              <a:rPr lang="en-US" b="1" i="1" dirty="0"/>
              <a:t>Postmodernism, </a:t>
            </a:r>
          </a:p>
          <a:p>
            <a:r>
              <a:rPr lang="en-US" b="1" i="1" dirty="0"/>
              <a:t>Postcolonialism, </a:t>
            </a:r>
          </a:p>
          <a:p>
            <a:r>
              <a:rPr lang="en-US" b="1" i="1" dirty="0"/>
              <a:t>Identity Politics, </a:t>
            </a:r>
          </a:p>
          <a:p>
            <a:r>
              <a:rPr lang="en-US" b="1" i="1" dirty="0"/>
              <a:t>Critical Sociology/Practice Theory </a:t>
            </a:r>
          </a:p>
          <a:p>
            <a:r>
              <a:rPr lang="en-US" b="1" i="1" dirty="0"/>
              <a:t>Ideology</a:t>
            </a:r>
          </a:p>
          <a:p>
            <a:r>
              <a:rPr lang="en-US" b="1" i="1" dirty="0"/>
              <a:t>Semiotics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465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0B7AE-C033-4427-9DC3-FEB3B4DB3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Culture, Ideology, and Symbolic Meaning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EAA86-0DDF-49AD-B531-7498BD620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Culture/Popular Culture: </a:t>
            </a:r>
          </a:p>
          <a:p>
            <a:pPr lvl="1"/>
            <a:r>
              <a:rPr lang="en-US" dirty="0"/>
              <a:t>A general process of intellectual, spiritual and aesthetic development</a:t>
            </a:r>
          </a:p>
          <a:p>
            <a:pPr lvl="1"/>
            <a:r>
              <a:rPr lang="en-US" dirty="0"/>
              <a:t>A particular way of life</a:t>
            </a:r>
          </a:p>
          <a:p>
            <a:pPr lvl="1"/>
            <a:r>
              <a:rPr lang="en-US" dirty="0"/>
              <a:t>Works and practices of intellectual and especially artistic activity (signifying practices)</a:t>
            </a:r>
          </a:p>
          <a:p>
            <a:r>
              <a:rPr lang="en-US" dirty="0"/>
              <a:t>Ideology</a:t>
            </a:r>
          </a:p>
          <a:p>
            <a:pPr lvl="1"/>
            <a:r>
              <a:rPr lang="en-US" dirty="0"/>
              <a:t>A systematic body of ideas articulated by a particular group of people</a:t>
            </a:r>
          </a:p>
          <a:p>
            <a:pPr lvl="1"/>
            <a:r>
              <a:rPr lang="en-US" dirty="0"/>
              <a:t>A masking, distortion, or concealment (false consciousness/power relations)</a:t>
            </a:r>
          </a:p>
          <a:p>
            <a:pPr lvl="1"/>
            <a:r>
              <a:rPr lang="en-US" dirty="0"/>
              <a:t>Form/Texts (signification)</a:t>
            </a:r>
          </a:p>
          <a:p>
            <a:pPr lvl="1"/>
            <a:r>
              <a:rPr lang="en-US" dirty="0"/>
              <a:t>Connotative operations</a:t>
            </a:r>
          </a:p>
          <a:p>
            <a:pPr lvl="1"/>
            <a:r>
              <a:rPr lang="en-US" dirty="0"/>
              <a:t>Material practice (“practice” of everyday life)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319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7AB7D-3FF7-4717-9DBE-9CA0B6A21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0985E-0E5C-45C0-BA0F-4A097A215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5089628"/>
          </a:xfrm>
        </p:spPr>
        <p:txBody>
          <a:bodyPr>
            <a:normAutofit fontScale="92500" lnSpcReduction="20000"/>
          </a:bodyPr>
          <a:lstStyle/>
          <a:p>
            <a:endParaRPr lang="en-US" sz="1400" b="1" dirty="0"/>
          </a:p>
          <a:p>
            <a:endParaRPr lang="en-US" sz="1400" b="1" dirty="0"/>
          </a:p>
          <a:p>
            <a:endParaRPr lang="en-US" sz="1400" b="1" dirty="0"/>
          </a:p>
          <a:p>
            <a:r>
              <a:rPr lang="en-US" sz="1600" b="1" dirty="0" err="1"/>
              <a:t>Bečáková</a:t>
            </a:r>
            <a:r>
              <a:rPr lang="en-US" sz="1600" b="1" dirty="0"/>
              <a:t>, </a:t>
            </a:r>
            <a:r>
              <a:rPr lang="en-US" sz="1600" b="1" dirty="0" err="1"/>
              <a:t>Klára</a:t>
            </a:r>
            <a:r>
              <a:rPr lang="en-US" sz="1600" b="1" dirty="0"/>
              <a:t>; </a:t>
            </a:r>
            <a:r>
              <a:rPr lang="en-US" sz="1600" b="1" dirty="0" err="1"/>
              <a:t>Čížová</a:t>
            </a:r>
            <a:r>
              <a:rPr lang="en-US" sz="1600" b="1" dirty="0"/>
              <a:t>, Iveta; </a:t>
            </a:r>
            <a:r>
              <a:rPr lang="en-US" sz="1600" b="1" dirty="0" err="1"/>
              <a:t>Filanová</a:t>
            </a:r>
            <a:r>
              <a:rPr lang="en-US" sz="1600" b="1" dirty="0"/>
              <a:t>, Petra – week 4</a:t>
            </a:r>
          </a:p>
          <a:p>
            <a:r>
              <a:rPr lang="en-US" sz="1600" b="1" dirty="0" err="1"/>
              <a:t>Mikešová</a:t>
            </a:r>
            <a:r>
              <a:rPr lang="en-US" sz="1600" b="1" dirty="0"/>
              <a:t>, Marianna; </a:t>
            </a:r>
            <a:r>
              <a:rPr lang="en-US" sz="1600" b="1" dirty="0" err="1"/>
              <a:t>Skopalová</a:t>
            </a:r>
            <a:r>
              <a:rPr lang="en-US" sz="1600" b="1" dirty="0"/>
              <a:t>, Markéta; </a:t>
            </a:r>
            <a:r>
              <a:rPr lang="en-US" sz="1600" b="1" dirty="0" err="1"/>
              <a:t>Kříž</a:t>
            </a:r>
            <a:r>
              <a:rPr lang="en-US" sz="1600" b="1" dirty="0"/>
              <a:t>, Jan – week 4</a:t>
            </a:r>
          </a:p>
          <a:p>
            <a:r>
              <a:rPr lang="en-US" sz="1600" b="1" dirty="0" err="1"/>
              <a:t>Hornová</a:t>
            </a:r>
            <a:r>
              <a:rPr lang="en-US" sz="1600" b="1" dirty="0"/>
              <a:t>, Pavlína; </a:t>
            </a:r>
            <a:r>
              <a:rPr lang="en-US" sz="1600" b="1" dirty="0" err="1"/>
              <a:t>Havlík</a:t>
            </a:r>
            <a:r>
              <a:rPr lang="en-US" sz="1600" b="1" dirty="0"/>
              <a:t>, Tomáš; </a:t>
            </a:r>
            <a:r>
              <a:rPr lang="en-US" sz="1600" b="1" dirty="0" err="1"/>
              <a:t>Skalická</a:t>
            </a:r>
            <a:r>
              <a:rPr lang="en-US" sz="1600" b="1" dirty="0"/>
              <a:t>, Veronika – week 5</a:t>
            </a:r>
          </a:p>
          <a:p>
            <a:r>
              <a:rPr lang="en-US" sz="1600" b="1" dirty="0" err="1"/>
              <a:t>Yalvacli</a:t>
            </a:r>
            <a:r>
              <a:rPr lang="en-US" sz="1600" b="1" dirty="0"/>
              <a:t>, Volkan; </a:t>
            </a:r>
            <a:r>
              <a:rPr lang="en-US" sz="1600" b="1" dirty="0" err="1"/>
              <a:t>Ryšavá</a:t>
            </a:r>
            <a:r>
              <a:rPr lang="en-US" sz="1600" b="1" dirty="0"/>
              <a:t>, Monika; </a:t>
            </a:r>
            <a:r>
              <a:rPr lang="en-US" sz="1600" b="1" dirty="0" err="1"/>
              <a:t>Forethová</a:t>
            </a:r>
            <a:r>
              <a:rPr lang="en-US" sz="1600" b="1" dirty="0"/>
              <a:t>, Monika - week 6</a:t>
            </a:r>
          </a:p>
          <a:p>
            <a:r>
              <a:rPr lang="en-US" sz="1600" b="1" dirty="0"/>
              <a:t>Fiero, Alana Rose; </a:t>
            </a:r>
            <a:r>
              <a:rPr lang="en-US" sz="1600" b="1" dirty="0" err="1"/>
              <a:t>Poledníková</a:t>
            </a:r>
            <a:r>
              <a:rPr lang="en-US" sz="1600" b="1" dirty="0"/>
              <a:t>, Hana; </a:t>
            </a:r>
            <a:r>
              <a:rPr lang="en-US" sz="1600" b="1" dirty="0" err="1"/>
              <a:t>Hambálek</a:t>
            </a:r>
            <a:r>
              <a:rPr lang="en-US" sz="1600" b="1" dirty="0"/>
              <a:t>, Tomáš – week 7</a:t>
            </a:r>
          </a:p>
          <a:p>
            <a:r>
              <a:rPr lang="en-US" sz="1600" b="1" dirty="0" err="1"/>
              <a:t>Kubicová</a:t>
            </a:r>
            <a:r>
              <a:rPr lang="en-US" sz="1600" b="1" dirty="0"/>
              <a:t>, Tatiana; </a:t>
            </a:r>
            <a:r>
              <a:rPr lang="en-US" sz="1600" b="1" dirty="0" err="1"/>
              <a:t>Žiaranová</a:t>
            </a:r>
            <a:r>
              <a:rPr lang="en-US" sz="1600" b="1" dirty="0"/>
              <a:t>, Monika; </a:t>
            </a:r>
            <a:r>
              <a:rPr lang="en-US" sz="1600" b="1" dirty="0" err="1"/>
              <a:t>Bořutová</a:t>
            </a:r>
            <a:r>
              <a:rPr lang="en-US" sz="1600" b="1" dirty="0"/>
              <a:t>, Martina – week 8</a:t>
            </a:r>
          </a:p>
          <a:p>
            <a:r>
              <a:rPr lang="en-US" sz="1600" b="1" dirty="0" err="1"/>
              <a:t>Chumchalová</a:t>
            </a:r>
            <a:r>
              <a:rPr lang="en-US" sz="1600" b="1" dirty="0"/>
              <a:t>, Markéta; Singer, Jan; </a:t>
            </a:r>
            <a:r>
              <a:rPr lang="en-US" sz="1600" b="1" dirty="0" err="1"/>
              <a:t>Vaisová</a:t>
            </a:r>
            <a:r>
              <a:rPr lang="en-US" sz="1600" b="1" dirty="0"/>
              <a:t>, Michaela – week 8</a:t>
            </a:r>
          </a:p>
          <a:p>
            <a:r>
              <a:rPr lang="en-US" sz="1600" b="1" dirty="0"/>
              <a:t>Soto Castro, Yessenia Lizbeth, </a:t>
            </a:r>
            <a:r>
              <a:rPr lang="en-US" sz="1600" b="1" dirty="0" err="1"/>
              <a:t>Fašalek</a:t>
            </a:r>
            <a:r>
              <a:rPr lang="en-US" sz="1600" b="1" dirty="0"/>
              <a:t>, </a:t>
            </a:r>
            <a:r>
              <a:rPr lang="en-US" sz="1600" b="1" dirty="0" err="1"/>
              <a:t>Patricija</a:t>
            </a:r>
            <a:r>
              <a:rPr lang="en-US" sz="1600" b="1" dirty="0"/>
              <a:t>; </a:t>
            </a:r>
            <a:r>
              <a:rPr lang="en-US" sz="1600" b="1" dirty="0" err="1"/>
              <a:t>Martinková</a:t>
            </a:r>
            <a:r>
              <a:rPr lang="en-US" sz="1600" b="1" dirty="0"/>
              <a:t>, Helga – week 9</a:t>
            </a:r>
          </a:p>
          <a:p>
            <a:r>
              <a:rPr lang="en-US" sz="1600" b="1" dirty="0" err="1"/>
              <a:t>Holotíková</a:t>
            </a:r>
            <a:r>
              <a:rPr lang="en-US" sz="1600" b="1" dirty="0"/>
              <a:t>, Tereza; </a:t>
            </a:r>
            <a:r>
              <a:rPr lang="en-US" sz="1600" b="1" dirty="0" err="1"/>
              <a:t>Spoustová</a:t>
            </a:r>
            <a:r>
              <a:rPr lang="en-US" sz="1600" b="1" dirty="0"/>
              <a:t>, Martina; </a:t>
            </a:r>
            <a:r>
              <a:rPr lang="en-US" sz="1600" b="1" dirty="0" err="1"/>
              <a:t>Weinlichová</a:t>
            </a:r>
            <a:r>
              <a:rPr lang="en-US" sz="1600" b="1" dirty="0"/>
              <a:t>, Markéta – week 10</a:t>
            </a:r>
          </a:p>
          <a:p>
            <a:r>
              <a:rPr lang="en-US" sz="1600" b="1" dirty="0" err="1"/>
              <a:t>Kovářová</a:t>
            </a:r>
            <a:r>
              <a:rPr lang="en-US" sz="1600" b="1" dirty="0"/>
              <a:t>, Veronika; Tichá, Radka; </a:t>
            </a:r>
            <a:r>
              <a:rPr lang="en-US" sz="1600" b="1" dirty="0" err="1"/>
              <a:t>Daňková</a:t>
            </a:r>
            <a:r>
              <a:rPr lang="en-US" sz="1600" b="1" dirty="0"/>
              <a:t>, </a:t>
            </a:r>
            <a:r>
              <a:rPr lang="en-US" sz="1600" b="1" dirty="0" err="1"/>
              <a:t>Aneta</a:t>
            </a:r>
            <a:r>
              <a:rPr lang="en-US" sz="1600" b="1" dirty="0"/>
              <a:t> – week 10</a:t>
            </a:r>
          </a:p>
          <a:p>
            <a:r>
              <a:rPr lang="en-US" sz="1600" b="1" dirty="0" err="1"/>
              <a:t>Pichaničová</a:t>
            </a:r>
            <a:r>
              <a:rPr lang="en-US" sz="1600" b="1" dirty="0"/>
              <a:t>, Petra; </a:t>
            </a:r>
            <a:r>
              <a:rPr lang="en-US" sz="1600" b="1" dirty="0" err="1"/>
              <a:t>Chroustová</a:t>
            </a:r>
            <a:r>
              <a:rPr lang="en-US" sz="1600" b="1" dirty="0"/>
              <a:t>, </a:t>
            </a:r>
            <a:r>
              <a:rPr lang="en-US" sz="1600" b="1" dirty="0" err="1"/>
              <a:t>Aneta</a:t>
            </a:r>
            <a:r>
              <a:rPr lang="en-US" sz="1600" b="1" dirty="0"/>
              <a:t>; </a:t>
            </a:r>
            <a:r>
              <a:rPr lang="en-US" sz="1600" b="1" dirty="0" err="1"/>
              <a:t>Vyklická</a:t>
            </a:r>
            <a:r>
              <a:rPr lang="en-US" sz="1600" b="1" dirty="0"/>
              <a:t>, Jana – week 11</a:t>
            </a:r>
          </a:p>
          <a:p>
            <a:r>
              <a:rPr lang="en-US" sz="1600" b="1" dirty="0" err="1"/>
              <a:t>Valentíková</a:t>
            </a:r>
            <a:r>
              <a:rPr lang="en-US" sz="1600" b="1" dirty="0"/>
              <a:t>, Martina; </a:t>
            </a:r>
            <a:r>
              <a:rPr lang="en-US" sz="1600" b="1" dirty="0" err="1"/>
              <a:t>Krošláková</a:t>
            </a:r>
            <a:r>
              <a:rPr lang="en-US" sz="1600" b="1" dirty="0"/>
              <a:t>, Laura; </a:t>
            </a:r>
            <a:r>
              <a:rPr lang="en-US" sz="1600" b="1" dirty="0" err="1"/>
              <a:t>Sittová</a:t>
            </a:r>
            <a:r>
              <a:rPr lang="en-US" sz="1600" b="1" dirty="0"/>
              <a:t>, Barbora – week 12</a:t>
            </a:r>
          </a:p>
          <a:p>
            <a:r>
              <a:rPr lang="en-US" sz="1600" b="1" dirty="0" err="1"/>
              <a:t>Ševčíková</a:t>
            </a:r>
            <a:r>
              <a:rPr lang="en-US" sz="1600" b="1" dirty="0"/>
              <a:t>, Kateřina; </a:t>
            </a:r>
            <a:r>
              <a:rPr lang="en-US" sz="1600" b="1" dirty="0" err="1"/>
              <a:t>Reisiglová</a:t>
            </a:r>
            <a:r>
              <a:rPr lang="en-US" sz="1600" b="1" dirty="0"/>
              <a:t>, Michaela; Fuente Robles, Marina Inmaculada – week 12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44908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3E0FB-6F49-4825-B587-4532FF5D4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for Next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7C338-EDA6-47A1-88DB-090CF5AEA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Meet with your group for coffee/beers</a:t>
            </a:r>
          </a:p>
          <a:p>
            <a:r>
              <a:rPr lang="en-US" dirty="0"/>
              <a:t>Introduce yourself</a:t>
            </a:r>
          </a:p>
          <a:p>
            <a:pPr lvl="1"/>
            <a:r>
              <a:rPr lang="en-US" dirty="0"/>
              <a:t>Introduce yourself (where you are from, why you are here, what you hope to get from this course)</a:t>
            </a:r>
          </a:p>
          <a:p>
            <a:pPr lvl="1"/>
            <a:r>
              <a:rPr lang="en-US" dirty="0"/>
              <a:t>Your favorite cultural/media interests/dislikes</a:t>
            </a:r>
          </a:p>
          <a:p>
            <a:r>
              <a:rPr lang="en-US" dirty="0"/>
              <a:t>Discuss your previous engagement with cultural theory/media analysis</a:t>
            </a:r>
          </a:p>
          <a:p>
            <a:r>
              <a:rPr lang="en-US" dirty="0"/>
              <a:t>Map our your approach to your presentation (who is doing what)</a:t>
            </a:r>
          </a:p>
          <a:p>
            <a:r>
              <a:rPr lang="en-US" b="1" dirty="0"/>
              <a:t>Deposit your 3 page summary online (HW vault) by 3.3.2018 </a:t>
            </a:r>
          </a:p>
          <a:p>
            <a:pPr lvl="1"/>
            <a:r>
              <a:rPr lang="en-US" dirty="0"/>
              <a:t>everyone writes a page about your groupmates; one document (include an outline of your approach)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885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1B384-9DCF-4E7A-A166-3F7839983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A6CB5F-8147-45BB-9A96-53213A2CBF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Syllabus</a:t>
            </a:r>
          </a:p>
          <a:p>
            <a:pPr lvl="1"/>
            <a:r>
              <a:rPr lang="en-US" dirty="0"/>
              <a:t>Readings/Schoology</a:t>
            </a:r>
          </a:p>
          <a:p>
            <a:r>
              <a:rPr lang="en-US" dirty="0"/>
              <a:t>Introductions – Boris </a:t>
            </a:r>
            <a:r>
              <a:rPr lang="en-US" dirty="0" err="1"/>
              <a:t>Rafailov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47960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558</TotalTime>
  <Words>538</Words>
  <Application>Microsoft Office PowerPoint</Application>
  <PresentationFormat>Widescreen</PresentationFormat>
  <Paragraphs>69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Gill Sans MT</vt:lpstr>
      <vt:lpstr>Wingdings 2</vt:lpstr>
      <vt:lpstr>Dividend</vt:lpstr>
      <vt:lpstr>Media and Culture (ZUR 436)</vt:lpstr>
      <vt:lpstr>Making sense of Culture today</vt:lpstr>
      <vt:lpstr>Why Theorize and Analyze?</vt:lpstr>
      <vt:lpstr>Cultural Theory</vt:lpstr>
      <vt:lpstr>Culture, Ideology, and Symbolic Meaning</vt:lpstr>
      <vt:lpstr>Groups</vt:lpstr>
      <vt:lpstr>Assignment for Next week</vt:lpstr>
      <vt:lpstr>Details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and Culture</dc:title>
  <dc:creator>Charles Elavsky</dc:creator>
  <cp:lastModifiedBy>Charles Elavsky</cp:lastModifiedBy>
  <cp:revision>14</cp:revision>
  <dcterms:created xsi:type="dcterms:W3CDTF">2018-02-20T22:17:38Z</dcterms:created>
  <dcterms:modified xsi:type="dcterms:W3CDTF">2018-02-21T07:35:49Z</dcterms:modified>
</cp:coreProperties>
</file>