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96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60D7-206A-4654-94B4-934528D03D0D}" type="datetimeFigureOut">
              <a:rPr lang="cs-CZ" smtClean="0"/>
              <a:t>22.04.2018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20F09-4D2C-4FD0-B46F-53A4915D0FF7}" type="slidenum">
              <a:rPr lang="cs-CZ" smtClean="0"/>
              <a:t>‹#›</a:t>
            </a:fld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60D7-206A-4654-94B4-934528D03D0D}" type="datetimeFigureOut">
              <a:rPr lang="cs-CZ" smtClean="0"/>
              <a:t>22.04.2018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20F09-4D2C-4FD0-B46F-53A4915D0F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60D7-206A-4654-94B4-934528D03D0D}" type="datetimeFigureOut">
              <a:rPr lang="cs-CZ" smtClean="0"/>
              <a:t>22.04.2018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20F09-4D2C-4FD0-B46F-53A4915D0F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60D7-206A-4654-94B4-934528D03D0D}" type="datetimeFigureOut">
              <a:rPr lang="cs-CZ" smtClean="0"/>
              <a:t>22.04.2018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20F09-4D2C-4FD0-B46F-53A4915D0FF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60D7-206A-4654-94B4-934528D03D0D}" type="datetimeFigureOut">
              <a:rPr lang="cs-CZ" smtClean="0"/>
              <a:t>22.04.2018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20F09-4D2C-4FD0-B46F-53A4915D0F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60D7-206A-4654-94B4-934528D03D0D}" type="datetimeFigureOut">
              <a:rPr lang="cs-CZ" smtClean="0"/>
              <a:t>22.04.2018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20F09-4D2C-4FD0-B46F-53A4915D0F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60D7-206A-4654-94B4-934528D03D0D}" type="datetimeFigureOut">
              <a:rPr lang="cs-CZ" smtClean="0"/>
              <a:t>22.04.2018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20F09-4D2C-4FD0-B46F-53A4915D0F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60D7-206A-4654-94B4-934528D03D0D}" type="datetimeFigureOut">
              <a:rPr lang="cs-CZ" smtClean="0"/>
              <a:t>22.04.2018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20F09-4D2C-4FD0-B46F-53A4915D0F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60D7-206A-4654-94B4-934528D03D0D}" type="datetimeFigureOut">
              <a:rPr lang="cs-CZ" smtClean="0"/>
              <a:t>22.04.2018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20F09-4D2C-4FD0-B46F-53A4915D0F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60D7-206A-4654-94B4-934528D03D0D}" type="datetimeFigureOut">
              <a:rPr lang="cs-CZ" smtClean="0"/>
              <a:t>22.04.2018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20F09-4D2C-4FD0-B46F-53A4915D0F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60D7-206A-4654-94B4-934528D03D0D}" type="datetimeFigureOut">
              <a:rPr lang="cs-CZ" smtClean="0"/>
              <a:t>22.04.2018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20F09-4D2C-4FD0-B46F-53A4915D0FF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37560D7-206A-4654-94B4-934528D03D0D}" type="datetimeFigureOut">
              <a:rPr lang="cs-CZ" smtClean="0"/>
              <a:t>22.04.2018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8FB20F09-4D2C-4FD0-B46F-53A4915D0FF7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Ã½sledek obrÃ¡zku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92" t="269" r="4493"/>
          <a:stretch/>
        </p:blipFill>
        <p:spPr bwMode="auto">
          <a:xfrm>
            <a:off x="0" y="16146"/>
            <a:ext cx="9144000" cy="600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6034774"/>
            <a:ext cx="1691680" cy="853143"/>
          </a:xfrm>
        </p:spPr>
        <p:txBody>
          <a:bodyPr>
            <a:normAutofit fontScale="85000" lnSpcReduction="20000"/>
          </a:bodyPr>
          <a:lstStyle/>
          <a:p>
            <a:r>
              <a:rPr lang="cs-CZ" dirty="0">
                <a:solidFill>
                  <a:schemeClr val="tx1"/>
                </a:solidFill>
              </a:rPr>
              <a:t>Damián </a:t>
            </a:r>
            <a:r>
              <a:rPr lang="cs-CZ" dirty="0" err="1">
                <a:solidFill>
                  <a:schemeClr val="tx1"/>
                </a:solidFill>
              </a:rPr>
              <a:t>Moreno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Petra </a:t>
            </a:r>
            <a:r>
              <a:rPr lang="cs-CZ" dirty="0" err="1">
                <a:solidFill>
                  <a:schemeClr val="tx1"/>
                </a:solidFill>
              </a:rPr>
              <a:t>Filanová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Klára </a:t>
            </a:r>
            <a:r>
              <a:rPr lang="cs-CZ" dirty="0" err="1">
                <a:solidFill>
                  <a:schemeClr val="tx1"/>
                </a:solidFill>
              </a:rPr>
              <a:t>Bečáková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45913" y="5387975"/>
            <a:ext cx="7772400" cy="1470025"/>
          </a:xfrm>
        </p:spPr>
        <p:txBody>
          <a:bodyPr/>
          <a:lstStyle/>
          <a:p>
            <a:r>
              <a:rPr lang="cs-CZ" dirty="0" err="1"/>
              <a:t>Stuart</a:t>
            </a:r>
            <a:r>
              <a:rPr lang="cs-CZ" dirty="0"/>
              <a:t> </a:t>
            </a:r>
            <a:r>
              <a:rPr lang="cs-CZ" dirty="0" err="1"/>
              <a:t>Hall</a:t>
            </a:r>
            <a:r>
              <a:rPr lang="cs-CZ" dirty="0"/>
              <a:t> – </a:t>
            </a:r>
            <a:r>
              <a:rPr lang="cs-CZ" dirty="0" err="1"/>
              <a:t>Cultural</a:t>
            </a:r>
            <a:r>
              <a:rPr lang="cs-CZ" dirty="0"/>
              <a:t> identity</a:t>
            </a:r>
          </a:p>
        </p:txBody>
      </p:sp>
    </p:spTree>
    <p:extLst>
      <p:ext uri="{BB962C8B-B14F-4D97-AF65-F5344CB8AC3E}">
        <p14:creationId xmlns:p14="http://schemas.microsoft.com/office/powerpoint/2010/main" val="2421429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Stuart</a:t>
            </a:r>
            <a:r>
              <a:rPr lang="cs-CZ" dirty="0"/>
              <a:t> </a:t>
            </a:r>
            <a:r>
              <a:rPr lang="cs-CZ" dirty="0" err="1"/>
              <a:t>hall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51520" y="1600200"/>
            <a:ext cx="8282880" cy="4997152"/>
          </a:xfrm>
        </p:spPr>
        <p:txBody>
          <a:bodyPr>
            <a:normAutofit lnSpcReduction="10000"/>
          </a:bodyPr>
          <a:lstStyle/>
          <a:p>
            <a:r>
              <a:rPr lang="cs-CZ" sz="1900" dirty="0"/>
              <a:t>Born in 1932 in </a:t>
            </a:r>
            <a:r>
              <a:rPr lang="cs-CZ" sz="1900" dirty="0" err="1"/>
              <a:t>Jamaica</a:t>
            </a:r>
            <a:endParaRPr lang="cs-CZ" sz="1900" dirty="0"/>
          </a:p>
          <a:p>
            <a:r>
              <a:rPr lang="sk-SK" sz="1900" dirty="0" err="1"/>
              <a:t>Cultural</a:t>
            </a:r>
            <a:r>
              <a:rPr lang="sk-SK" sz="1900" dirty="0"/>
              <a:t> </a:t>
            </a:r>
            <a:r>
              <a:rPr lang="sk-SK" sz="1900" dirty="0" err="1"/>
              <a:t>theorist</a:t>
            </a:r>
            <a:r>
              <a:rPr lang="sk-SK" sz="1900" dirty="0"/>
              <a:t>, </a:t>
            </a:r>
            <a:r>
              <a:rPr lang="sk-SK" sz="1900" dirty="0" err="1"/>
              <a:t>political</a:t>
            </a:r>
            <a:r>
              <a:rPr lang="sk-SK" sz="1900" dirty="0"/>
              <a:t> </a:t>
            </a:r>
            <a:r>
              <a:rPr lang="sk-SK" sz="1900" dirty="0" err="1"/>
              <a:t>activist</a:t>
            </a:r>
            <a:r>
              <a:rPr lang="sk-SK" sz="1900" dirty="0"/>
              <a:t> and </a:t>
            </a:r>
            <a:r>
              <a:rPr lang="sk-SK" sz="1900" dirty="0" err="1"/>
              <a:t>sociologist</a:t>
            </a:r>
            <a:endParaRPr lang="sk-SK" sz="1900" dirty="0"/>
          </a:p>
          <a:p>
            <a:r>
              <a:rPr lang="sk-SK" sz="1900" dirty="0" err="1"/>
              <a:t>One</a:t>
            </a:r>
            <a:r>
              <a:rPr lang="sk-SK" sz="1900" dirty="0"/>
              <a:t> </a:t>
            </a:r>
            <a:r>
              <a:rPr lang="sk-SK" sz="1900" dirty="0" err="1"/>
              <a:t>of</a:t>
            </a:r>
            <a:r>
              <a:rPr lang="sk-SK" sz="1900" dirty="0"/>
              <a:t> </a:t>
            </a:r>
            <a:r>
              <a:rPr lang="sk-SK" sz="1900" dirty="0" err="1"/>
              <a:t>the</a:t>
            </a:r>
            <a:r>
              <a:rPr lang="sk-SK" sz="1900" dirty="0"/>
              <a:t> </a:t>
            </a:r>
            <a:r>
              <a:rPr lang="sk-SK" sz="1900" dirty="0" err="1"/>
              <a:t>founders</a:t>
            </a:r>
            <a:r>
              <a:rPr lang="sk-SK" sz="1900" dirty="0"/>
              <a:t> </a:t>
            </a:r>
            <a:r>
              <a:rPr lang="sk-SK" sz="1900" dirty="0" err="1"/>
              <a:t>of</a:t>
            </a:r>
            <a:r>
              <a:rPr lang="sk-SK" sz="1900" dirty="0"/>
              <a:t> </a:t>
            </a:r>
            <a:r>
              <a:rPr lang="sk-SK" sz="1900" dirty="0" err="1"/>
              <a:t>British</a:t>
            </a:r>
            <a:r>
              <a:rPr lang="sk-SK" sz="1900" dirty="0"/>
              <a:t> </a:t>
            </a:r>
            <a:r>
              <a:rPr lang="sk-SK" sz="1900" dirty="0" err="1"/>
              <a:t>Cultural</a:t>
            </a:r>
            <a:r>
              <a:rPr lang="sk-SK" sz="1900" dirty="0"/>
              <a:t> </a:t>
            </a:r>
            <a:r>
              <a:rPr lang="sk-SK" sz="1900" dirty="0" err="1"/>
              <a:t>Studies</a:t>
            </a:r>
            <a:r>
              <a:rPr lang="sk-SK" sz="1900" dirty="0"/>
              <a:t> or </a:t>
            </a:r>
            <a:r>
              <a:rPr lang="sk-SK" sz="1900" dirty="0" err="1"/>
              <a:t>The</a:t>
            </a:r>
            <a:r>
              <a:rPr lang="sk-SK" sz="1900" dirty="0"/>
              <a:t> </a:t>
            </a:r>
            <a:r>
              <a:rPr lang="sk-SK" sz="1900" dirty="0" err="1"/>
              <a:t>Birmingham</a:t>
            </a:r>
            <a:r>
              <a:rPr lang="sk-SK" sz="1900" dirty="0"/>
              <a:t> </a:t>
            </a:r>
            <a:r>
              <a:rPr lang="sk-SK" sz="1900" dirty="0" err="1"/>
              <a:t>School</a:t>
            </a:r>
            <a:r>
              <a:rPr lang="sk-SK" sz="1900" dirty="0"/>
              <a:t> </a:t>
            </a:r>
            <a:r>
              <a:rPr lang="sk-SK" sz="1900" dirty="0" err="1"/>
              <a:t>of</a:t>
            </a:r>
            <a:r>
              <a:rPr lang="sk-SK" sz="1900" dirty="0"/>
              <a:t> </a:t>
            </a:r>
            <a:r>
              <a:rPr lang="sk-SK" sz="1900" dirty="0" err="1"/>
              <a:t>Cultural</a:t>
            </a:r>
            <a:r>
              <a:rPr lang="sk-SK" sz="1900" dirty="0"/>
              <a:t> </a:t>
            </a:r>
            <a:r>
              <a:rPr lang="sk-SK" sz="1900" dirty="0" err="1"/>
              <a:t>Studies</a:t>
            </a:r>
            <a:endParaRPr lang="sk-SK" sz="1900" dirty="0"/>
          </a:p>
          <a:p>
            <a:r>
              <a:rPr lang="sk-SK" sz="1900" dirty="0" err="1"/>
              <a:t>Hall´s</a:t>
            </a:r>
            <a:r>
              <a:rPr lang="sk-SK" sz="1900" dirty="0"/>
              <a:t> </a:t>
            </a:r>
            <a:r>
              <a:rPr lang="sk-SK" sz="1900" dirty="0" err="1"/>
              <a:t>work</a:t>
            </a:r>
            <a:r>
              <a:rPr lang="sk-SK" sz="1900" dirty="0"/>
              <a:t> </a:t>
            </a:r>
            <a:r>
              <a:rPr lang="sk-SK" sz="1900" dirty="0" err="1"/>
              <a:t>covers</a:t>
            </a:r>
            <a:r>
              <a:rPr lang="sk-SK" sz="1900" dirty="0"/>
              <a:t> </a:t>
            </a:r>
            <a:r>
              <a:rPr lang="sk-SK" sz="1900" dirty="0" err="1"/>
              <a:t>issues</a:t>
            </a:r>
            <a:r>
              <a:rPr lang="sk-SK" sz="1900" dirty="0"/>
              <a:t> </a:t>
            </a:r>
            <a:r>
              <a:rPr lang="sk-SK" sz="1900" dirty="0" err="1"/>
              <a:t>of</a:t>
            </a:r>
            <a:r>
              <a:rPr lang="sk-SK" sz="1900" dirty="0"/>
              <a:t> </a:t>
            </a:r>
            <a:r>
              <a:rPr lang="sk-SK" sz="1900" dirty="0" err="1"/>
              <a:t>hegemony</a:t>
            </a:r>
            <a:r>
              <a:rPr lang="sk-SK" sz="1900" dirty="0"/>
              <a:t> and </a:t>
            </a:r>
            <a:r>
              <a:rPr lang="sk-SK" sz="1900" dirty="0" err="1"/>
              <a:t>cultural</a:t>
            </a:r>
            <a:r>
              <a:rPr lang="sk-SK" sz="1900" dirty="0"/>
              <a:t> </a:t>
            </a:r>
            <a:r>
              <a:rPr lang="sk-SK" sz="1900" dirty="0" err="1"/>
              <a:t>studies</a:t>
            </a:r>
            <a:endParaRPr lang="sk-SK" sz="1900" dirty="0"/>
          </a:p>
          <a:p>
            <a:r>
              <a:rPr lang="sk-SK" sz="1900" b="1" dirty="0" err="1"/>
              <a:t>Developed</a:t>
            </a:r>
            <a:r>
              <a:rPr lang="sk-SK" sz="1900" b="1" dirty="0"/>
              <a:t> </a:t>
            </a:r>
            <a:r>
              <a:rPr lang="sk-SK" sz="1900" b="1" dirty="0" err="1"/>
              <a:t>Hall´s</a:t>
            </a:r>
            <a:r>
              <a:rPr lang="sk-SK" sz="1900" b="1" dirty="0"/>
              <a:t> </a:t>
            </a:r>
            <a:r>
              <a:rPr lang="sk-SK" sz="1900" b="1" dirty="0" err="1"/>
              <a:t>theory</a:t>
            </a:r>
            <a:r>
              <a:rPr lang="sk-SK" sz="1900" b="1" dirty="0"/>
              <a:t> </a:t>
            </a:r>
            <a:r>
              <a:rPr lang="sk-SK" sz="1900" b="1" dirty="0" err="1"/>
              <a:t>of</a:t>
            </a:r>
            <a:r>
              <a:rPr lang="sk-SK" sz="1900" b="1" dirty="0"/>
              <a:t> </a:t>
            </a:r>
            <a:r>
              <a:rPr lang="sk-SK" sz="1900" b="1" dirty="0" err="1"/>
              <a:t>encoding</a:t>
            </a:r>
            <a:r>
              <a:rPr lang="sk-SK" sz="1900" b="1" dirty="0"/>
              <a:t> and </a:t>
            </a:r>
            <a:r>
              <a:rPr lang="sk-SK" sz="1900" b="1" dirty="0" err="1"/>
              <a:t>decoding</a:t>
            </a:r>
            <a:r>
              <a:rPr lang="sk-SK" sz="1900" b="1" dirty="0"/>
              <a:t>. =&gt; </a:t>
            </a:r>
            <a:r>
              <a:rPr lang="sk-SK" sz="1900" dirty="0" err="1"/>
              <a:t>This</a:t>
            </a:r>
            <a:r>
              <a:rPr lang="sk-SK" sz="1900" dirty="0"/>
              <a:t> </a:t>
            </a:r>
            <a:r>
              <a:rPr lang="sk-SK" sz="1900" dirty="0" err="1"/>
              <a:t>means</a:t>
            </a:r>
            <a:r>
              <a:rPr lang="sk-SK" sz="1900" dirty="0"/>
              <a:t> </a:t>
            </a:r>
            <a:r>
              <a:rPr lang="sk-SK" sz="1900" dirty="0" err="1"/>
              <a:t>that</a:t>
            </a:r>
            <a:r>
              <a:rPr lang="sk-SK" sz="1900" dirty="0"/>
              <a:t> </a:t>
            </a:r>
            <a:r>
              <a:rPr lang="sk-SK" sz="1900" dirty="0" err="1"/>
              <a:t>the</a:t>
            </a:r>
            <a:r>
              <a:rPr lang="sk-SK" sz="1900" dirty="0"/>
              <a:t> </a:t>
            </a:r>
            <a:r>
              <a:rPr lang="sk-SK" sz="1900" dirty="0" err="1"/>
              <a:t>audience</a:t>
            </a:r>
            <a:r>
              <a:rPr lang="sk-SK" sz="1900" dirty="0"/>
              <a:t> </a:t>
            </a:r>
            <a:r>
              <a:rPr lang="sk-SK" sz="1900" dirty="0" err="1"/>
              <a:t>does</a:t>
            </a:r>
            <a:r>
              <a:rPr lang="sk-SK" sz="1900" dirty="0"/>
              <a:t> </a:t>
            </a:r>
            <a:r>
              <a:rPr lang="sk-SK" sz="1900" dirty="0" err="1"/>
              <a:t>not</a:t>
            </a:r>
            <a:r>
              <a:rPr lang="sk-SK" sz="1900" dirty="0"/>
              <a:t> </a:t>
            </a:r>
            <a:r>
              <a:rPr lang="sk-SK" sz="1900" dirty="0" err="1"/>
              <a:t>simply</a:t>
            </a:r>
            <a:r>
              <a:rPr lang="sk-SK" sz="1900" dirty="0"/>
              <a:t> </a:t>
            </a:r>
            <a:r>
              <a:rPr lang="sk-SK" sz="1900" dirty="0" err="1"/>
              <a:t>passively</a:t>
            </a:r>
            <a:r>
              <a:rPr lang="sk-SK" sz="1900" dirty="0"/>
              <a:t> </a:t>
            </a:r>
            <a:r>
              <a:rPr lang="sk-SK" sz="1900" dirty="0" err="1"/>
              <a:t>accept</a:t>
            </a:r>
            <a:r>
              <a:rPr lang="sk-SK" sz="1900" dirty="0"/>
              <a:t> a text- </a:t>
            </a:r>
            <a:r>
              <a:rPr lang="sk-SK" sz="1900" dirty="0" err="1"/>
              <a:t>social</a:t>
            </a:r>
            <a:r>
              <a:rPr lang="sk-SK" sz="1900" dirty="0"/>
              <a:t> </a:t>
            </a:r>
            <a:r>
              <a:rPr lang="sk-SK" sz="1900" dirty="0" err="1"/>
              <a:t>control</a:t>
            </a:r>
            <a:r>
              <a:rPr lang="sk-SK" sz="1900" dirty="0"/>
              <a:t>. </a:t>
            </a:r>
            <a:r>
              <a:rPr lang="sk-SK" sz="1900" dirty="0" err="1"/>
              <a:t>The</a:t>
            </a:r>
            <a:r>
              <a:rPr lang="sk-SK" sz="1900" dirty="0"/>
              <a:t> </a:t>
            </a:r>
            <a:r>
              <a:rPr lang="sk-SK" sz="1900" dirty="0" err="1"/>
              <a:t>media</a:t>
            </a:r>
            <a:r>
              <a:rPr lang="sk-SK" sz="1900" dirty="0"/>
              <a:t> </a:t>
            </a:r>
            <a:r>
              <a:rPr lang="sk-SK" sz="1900" dirty="0" err="1"/>
              <a:t>play</a:t>
            </a:r>
            <a:r>
              <a:rPr lang="sk-SK" sz="1900" dirty="0"/>
              <a:t> a </a:t>
            </a:r>
            <a:r>
              <a:rPr lang="sk-SK" sz="1900" dirty="0" err="1"/>
              <a:t>central</a:t>
            </a:r>
            <a:r>
              <a:rPr lang="sk-SK" sz="1900" dirty="0"/>
              <a:t> role in </a:t>
            </a:r>
            <a:r>
              <a:rPr lang="sk-SK" sz="1900" dirty="0" err="1"/>
              <a:t>the</a:t>
            </a:r>
            <a:r>
              <a:rPr lang="sk-SK" sz="1900" dirty="0"/>
              <a:t> „</a:t>
            </a:r>
            <a:r>
              <a:rPr lang="sk-SK" sz="1900" dirty="0" err="1"/>
              <a:t>social</a:t>
            </a:r>
            <a:r>
              <a:rPr lang="sk-SK" sz="1900" dirty="0"/>
              <a:t> </a:t>
            </a:r>
            <a:r>
              <a:rPr lang="sk-SK" sz="1900" dirty="0" err="1"/>
              <a:t>production</a:t>
            </a:r>
            <a:r>
              <a:rPr lang="sk-SK" sz="1900" dirty="0"/>
              <a:t> </a:t>
            </a:r>
            <a:r>
              <a:rPr lang="sk-SK" sz="1900" dirty="0" err="1"/>
              <a:t>of</a:t>
            </a:r>
            <a:r>
              <a:rPr lang="sk-SK" sz="1900" dirty="0"/>
              <a:t> </a:t>
            </a:r>
            <a:r>
              <a:rPr lang="sk-SK" sz="1900" dirty="0" err="1"/>
              <a:t>news</a:t>
            </a:r>
            <a:r>
              <a:rPr lang="sk-SK" sz="1900" dirty="0"/>
              <a:t>“. </a:t>
            </a:r>
            <a:endParaRPr lang="cs-CZ" sz="1900" dirty="0"/>
          </a:p>
          <a:p>
            <a:r>
              <a:rPr lang="sk-SK" sz="1900" dirty="0" err="1"/>
              <a:t>He</a:t>
            </a:r>
            <a:r>
              <a:rPr lang="sk-SK" sz="1900" dirty="0"/>
              <a:t> had a major </a:t>
            </a:r>
            <a:r>
              <a:rPr lang="sk-SK" sz="1900" dirty="0" err="1"/>
              <a:t>influence</a:t>
            </a:r>
            <a:r>
              <a:rPr lang="sk-SK" sz="1900" dirty="0"/>
              <a:t> on </a:t>
            </a:r>
            <a:r>
              <a:rPr lang="sk-SK" sz="1900" dirty="0" err="1"/>
              <a:t>cultural</a:t>
            </a:r>
            <a:r>
              <a:rPr lang="sk-SK" sz="1900" dirty="0"/>
              <a:t> </a:t>
            </a:r>
            <a:r>
              <a:rPr lang="sk-SK" sz="1900" dirty="0" err="1"/>
              <a:t>studies</a:t>
            </a:r>
            <a:r>
              <a:rPr lang="sk-SK" sz="1900" dirty="0"/>
              <a:t>, and </a:t>
            </a:r>
            <a:r>
              <a:rPr lang="sk-SK" sz="1900" dirty="0" err="1"/>
              <a:t>many</a:t>
            </a:r>
            <a:r>
              <a:rPr lang="sk-SK" sz="1900" dirty="0"/>
              <a:t> </a:t>
            </a:r>
            <a:r>
              <a:rPr lang="sk-SK" sz="1900" dirty="0" err="1"/>
              <a:t>of</a:t>
            </a:r>
            <a:r>
              <a:rPr lang="sk-SK" sz="1900" dirty="0"/>
              <a:t> </a:t>
            </a:r>
            <a:r>
              <a:rPr lang="sk-SK" sz="1900" dirty="0" err="1"/>
              <a:t>the</a:t>
            </a:r>
            <a:r>
              <a:rPr lang="sk-SK" sz="1900" dirty="0"/>
              <a:t> </a:t>
            </a:r>
            <a:r>
              <a:rPr lang="sk-SK" sz="1900" dirty="0" err="1"/>
              <a:t>terms</a:t>
            </a:r>
            <a:r>
              <a:rPr lang="sk-SK" sz="1900" dirty="0"/>
              <a:t> </a:t>
            </a:r>
            <a:r>
              <a:rPr lang="sk-SK" sz="1900" dirty="0" err="1"/>
              <a:t>his</a:t>
            </a:r>
            <a:r>
              <a:rPr lang="sk-SK" sz="1900" dirty="0"/>
              <a:t> </a:t>
            </a:r>
            <a:r>
              <a:rPr lang="sk-SK" sz="1900" dirty="0" err="1"/>
              <a:t>texts</a:t>
            </a:r>
            <a:r>
              <a:rPr lang="sk-SK" sz="1900" dirty="0"/>
              <a:t> set </a:t>
            </a:r>
            <a:r>
              <a:rPr lang="sk-SK" sz="1900" dirty="0" err="1"/>
              <a:t>forth</a:t>
            </a:r>
            <a:r>
              <a:rPr lang="sk-SK" sz="1900" dirty="0"/>
              <a:t> </a:t>
            </a:r>
            <a:r>
              <a:rPr lang="sk-SK" sz="1900" dirty="0" err="1"/>
              <a:t>continue</a:t>
            </a:r>
            <a:r>
              <a:rPr lang="sk-SK" sz="1900" dirty="0"/>
              <a:t> to </a:t>
            </a:r>
            <a:r>
              <a:rPr lang="sk-SK" sz="1900" dirty="0" err="1"/>
              <a:t>be</a:t>
            </a:r>
            <a:r>
              <a:rPr lang="sk-SK" sz="1900" dirty="0"/>
              <a:t> </a:t>
            </a:r>
            <a:r>
              <a:rPr lang="sk-SK" sz="1900" dirty="0" err="1"/>
              <a:t>used</a:t>
            </a:r>
            <a:r>
              <a:rPr lang="sk-SK" sz="1900" dirty="0"/>
              <a:t> in </a:t>
            </a:r>
            <a:r>
              <a:rPr lang="sk-SK" sz="1900" dirty="0" err="1"/>
              <a:t>the</a:t>
            </a:r>
            <a:r>
              <a:rPr lang="sk-SK" sz="1900" dirty="0"/>
              <a:t> </a:t>
            </a:r>
            <a:r>
              <a:rPr lang="sk-SK" sz="1900" dirty="0" err="1"/>
              <a:t>field</a:t>
            </a:r>
            <a:r>
              <a:rPr lang="sk-SK" sz="1900" dirty="0"/>
              <a:t> </a:t>
            </a:r>
            <a:r>
              <a:rPr lang="sk-SK" sz="1900" dirty="0" err="1"/>
              <a:t>today</a:t>
            </a:r>
            <a:endParaRPr lang="sk-SK" sz="1900" dirty="0"/>
          </a:p>
          <a:p>
            <a:r>
              <a:rPr lang="en-GB" sz="1900" dirty="0"/>
              <a:t>He also widely discussed notions of </a:t>
            </a:r>
            <a:r>
              <a:rPr lang="en-GB" sz="1900" b="1" dirty="0"/>
              <a:t>cultural identity, race and ethnicity</a:t>
            </a:r>
            <a:r>
              <a:rPr lang="en-GB" sz="1900" dirty="0"/>
              <a:t>, particularly in the creation of the politics of Black diasporic identities. </a:t>
            </a:r>
            <a:endParaRPr lang="cs-CZ" sz="1900" dirty="0"/>
          </a:p>
          <a:p>
            <a:r>
              <a:rPr lang="en-GB" sz="1900" dirty="0"/>
              <a:t>Hall believed</a:t>
            </a:r>
            <a:r>
              <a:rPr lang="cs-CZ" sz="1900" dirty="0"/>
              <a:t> in</a:t>
            </a:r>
            <a:r>
              <a:rPr lang="en-GB" sz="1900" dirty="0"/>
              <a:t> identity to be </a:t>
            </a:r>
            <a:r>
              <a:rPr lang="en-GB" sz="1900" b="1" dirty="0"/>
              <a:t>an ongoing product of history and culture</a:t>
            </a:r>
            <a:r>
              <a:rPr lang="en-GB" sz="1900" dirty="0"/>
              <a:t>, rather than a finished product. </a:t>
            </a:r>
            <a:endParaRPr lang="cs-CZ" sz="1900" dirty="0"/>
          </a:p>
          <a:p>
            <a:endParaRPr lang="sk-SK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7942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79512" y="116632"/>
            <a:ext cx="8570912" cy="6625952"/>
          </a:xfrm>
        </p:spPr>
        <p:txBody>
          <a:bodyPr>
            <a:normAutofit/>
          </a:bodyPr>
          <a:lstStyle/>
          <a:p>
            <a:endParaRPr lang="cs-CZ" sz="1800" dirty="0"/>
          </a:p>
          <a:p>
            <a:r>
              <a:rPr lang="cs-CZ" sz="1800" b="1" dirty="0" err="1"/>
              <a:t>Cultural</a:t>
            </a:r>
            <a:r>
              <a:rPr lang="cs-CZ" sz="1800" b="1" dirty="0"/>
              <a:t> identity </a:t>
            </a:r>
            <a:r>
              <a:rPr lang="cs-CZ" sz="1800" dirty="0"/>
              <a:t>– </a:t>
            </a:r>
            <a:r>
              <a:rPr lang="cs-CZ" sz="1800" dirty="0" err="1"/>
              <a:t>aspects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our</a:t>
            </a:r>
            <a:r>
              <a:rPr lang="cs-CZ" sz="1800" dirty="0"/>
              <a:t> </a:t>
            </a:r>
            <a:r>
              <a:rPr lang="cs-CZ" sz="1800" dirty="0" err="1"/>
              <a:t>identities</a:t>
            </a:r>
            <a:r>
              <a:rPr lang="cs-CZ" sz="1800" dirty="0"/>
              <a:t> </a:t>
            </a:r>
            <a:r>
              <a:rPr lang="cs-CZ" sz="1800" dirty="0" err="1"/>
              <a:t>which</a:t>
            </a:r>
            <a:r>
              <a:rPr lang="cs-CZ" sz="1800" dirty="0"/>
              <a:t> </a:t>
            </a:r>
            <a:r>
              <a:rPr lang="cs-CZ" sz="1800" dirty="0" err="1"/>
              <a:t>arise</a:t>
            </a:r>
            <a:r>
              <a:rPr lang="cs-CZ" sz="1800" dirty="0"/>
              <a:t> </a:t>
            </a:r>
            <a:r>
              <a:rPr lang="cs-CZ" sz="1800" dirty="0" err="1"/>
              <a:t>from</a:t>
            </a:r>
            <a:r>
              <a:rPr lang="cs-CZ" sz="1800" dirty="0"/>
              <a:t> </a:t>
            </a:r>
            <a:r>
              <a:rPr lang="cs-CZ" sz="1800" dirty="0" err="1"/>
              <a:t>our</a:t>
            </a:r>
            <a:r>
              <a:rPr lang="cs-CZ" sz="1800" dirty="0"/>
              <a:t> </a:t>
            </a:r>
            <a:r>
              <a:rPr lang="cs-CZ" sz="1800" dirty="0" err="1"/>
              <a:t>belonging</a:t>
            </a:r>
            <a:r>
              <a:rPr lang="cs-CZ" sz="1800" dirty="0"/>
              <a:t> to </a:t>
            </a:r>
            <a:r>
              <a:rPr lang="cs-CZ" sz="1800" dirty="0" err="1"/>
              <a:t>ethnic</a:t>
            </a:r>
            <a:r>
              <a:rPr lang="cs-CZ" sz="1800" dirty="0"/>
              <a:t>, </a:t>
            </a:r>
            <a:r>
              <a:rPr lang="cs-CZ" sz="1800" dirty="0" err="1"/>
              <a:t>religious</a:t>
            </a:r>
            <a:r>
              <a:rPr lang="cs-CZ" sz="1800" dirty="0"/>
              <a:t>, </a:t>
            </a:r>
            <a:r>
              <a:rPr lang="cs-CZ" sz="1800" dirty="0" err="1"/>
              <a:t>racial</a:t>
            </a:r>
            <a:r>
              <a:rPr lang="cs-CZ" sz="1800" dirty="0"/>
              <a:t> </a:t>
            </a:r>
            <a:r>
              <a:rPr lang="cs-CZ" sz="1800" dirty="0" err="1"/>
              <a:t>or</a:t>
            </a:r>
            <a:r>
              <a:rPr lang="cs-CZ" sz="1800" dirty="0"/>
              <a:t> </a:t>
            </a:r>
            <a:r>
              <a:rPr lang="cs-CZ" sz="1800" dirty="0" err="1"/>
              <a:t>linguistic</a:t>
            </a:r>
            <a:r>
              <a:rPr lang="cs-CZ" sz="1800" dirty="0"/>
              <a:t> </a:t>
            </a:r>
            <a:r>
              <a:rPr lang="cs-CZ" sz="1800" dirty="0" err="1"/>
              <a:t>culture</a:t>
            </a:r>
            <a:r>
              <a:rPr lang="cs-CZ" sz="1800" dirty="0"/>
              <a:t>.</a:t>
            </a:r>
          </a:p>
          <a:p>
            <a:r>
              <a:rPr lang="en-GB" sz="1800" dirty="0"/>
              <a:t>Identity is formed </a:t>
            </a:r>
            <a:r>
              <a:rPr lang="en-GB" sz="1800" b="1" dirty="0"/>
              <a:t>through life</a:t>
            </a:r>
            <a:r>
              <a:rPr lang="en-GB" sz="1800" dirty="0"/>
              <a:t>, from experiences of its way of interacting and communicating with others</a:t>
            </a:r>
            <a:r>
              <a:rPr lang="cs-CZ" sz="1800" dirty="0"/>
              <a:t>. </a:t>
            </a:r>
            <a:r>
              <a:rPr lang="cs-CZ" sz="1800" b="1" dirty="0"/>
              <a:t>N</a:t>
            </a:r>
            <a:r>
              <a:rPr lang="en-GB" sz="1800" b="1" dirty="0" err="1"/>
              <a:t>obody</a:t>
            </a:r>
            <a:r>
              <a:rPr lang="en-GB" sz="1800" b="1" dirty="0"/>
              <a:t> perceives the same world</a:t>
            </a:r>
            <a:r>
              <a:rPr lang="cs-CZ" sz="1800" b="1" dirty="0"/>
              <a:t>.</a:t>
            </a:r>
          </a:p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r>
              <a:rPr lang="cs-CZ" sz="1800" b="1" dirty="0"/>
              <a:t>3 </a:t>
            </a:r>
            <a:r>
              <a:rPr lang="cs-CZ" sz="1800" b="1" dirty="0" err="1"/>
              <a:t>types</a:t>
            </a:r>
            <a:r>
              <a:rPr lang="cs-CZ" sz="1800" b="1" dirty="0"/>
              <a:t> </a:t>
            </a:r>
            <a:r>
              <a:rPr lang="cs-CZ" sz="1800" b="1" dirty="0" err="1"/>
              <a:t>of</a:t>
            </a:r>
            <a:r>
              <a:rPr lang="cs-CZ" sz="1800" b="1" dirty="0"/>
              <a:t> identity – </a:t>
            </a:r>
            <a:r>
              <a:rPr lang="cs-CZ" sz="1800" b="1" dirty="0" err="1"/>
              <a:t>enlightenment</a:t>
            </a:r>
            <a:r>
              <a:rPr lang="cs-CZ" sz="1800" b="1" dirty="0"/>
              <a:t> </a:t>
            </a:r>
            <a:r>
              <a:rPr lang="cs-CZ" sz="1800" b="1" dirty="0" err="1"/>
              <a:t>subject</a:t>
            </a:r>
            <a:r>
              <a:rPr lang="cs-CZ" sz="1800" b="1" dirty="0"/>
              <a:t>, </a:t>
            </a:r>
            <a:r>
              <a:rPr lang="cs-CZ" sz="1800" b="1" dirty="0" err="1"/>
              <a:t>sociological</a:t>
            </a:r>
            <a:r>
              <a:rPr lang="cs-CZ" sz="1800" b="1" dirty="0"/>
              <a:t> </a:t>
            </a:r>
            <a:r>
              <a:rPr lang="cs-CZ" sz="1800" b="1" dirty="0" err="1"/>
              <a:t>subject</a:t>
            </a:r>
            <a:r>
              <a:rPr lang="cs-CZ" sz="1800" b="1" dirty="0"/>
              <a:t> and post-</a:t>
            </a:r>
            <a:r>
              <a:rPr lang="cs-CZ" sz="1800" b="1" dirty="0" err="1"/>
              <a:t>modern</a:t>
            </a:r>
            <a:r>
              <a:rPr lang="cs-CZ" sz="1800" b="1" dirty="0"/>
              <a:t> </a:t>
            </a:r>
            <a:r>
              <a:rPr lang="cs-CZ" sz="1800" b="1" dirty="0" err="1"/>
              <a:t>subject</a:t>
            </a:r>
            <a:endParaRPr lang="cs-CZ" sz="1800" b="1" dirty="0"/>
          </a:p>
          <a:p>
            <a:endParaRPr lang="cs-CZ" sz="1800" b="1" dirty="0"/>
          </a:p>
          <a:p>
            <a:r>
              <a:rPr lang="cs-CZ" sz="1800" dirty="0"/>
              <a:t>- </a:t>
            </a:r>
            <a:r>
              <a:rPr lang="cs-CZ" sz="1800" b="1" dirty="0" err="1"/>
              <a:t>Enlightenment</a:t>
            </a:r>
            <a:r>
              <a:rPr lang="cs-CZ" sz="1800" dirty="0"/>
              <a:t> </a:t>
            </a:r>
            <a:r>
              <a:rPr lang="cs-CZ" sz="1800" dirty="0" err="1"/>
              <a:t>subject</a:t>
            </a:r>
            <a:r>
              <a:rPr lang="cs-CZ" sz="1800" dirty="0"/>
              <a:t> </a:t>
            </a:r>
            <a:r>
              <a:rPr lang="cs-CZ" sz="1800" dirty="0" err="1"/>
              <a:t>speaks</a:t>
            </a:r>
            <a:r>
              <a:rPr lang="cs-CZ" sz="1800" dirty="0"/>
              <a:t> </a:t>
            </a:r>
            <a:r>
              <a:rPr lang="cs-CZ" sz="1800" dirty="0" err="1"/>
              <a:t>about</a:t>
            </a:r>
            <a:r>
              <a:rPr lang="cs-CZ" sz="1800" dirty="0"/>
              <a:t> </a:t>
            </a:r>
            <a:r>
              <a:rPr lang="cs-CZ" sz="1800" dirty="0" err="1"/>
              <a:t>human</a:t>
            </a:r>
            <a:r>
              <a:rPr lang="cs-CZ" sz="1800" dirty="0"/>
              <a:t> person as </a:t>
            </a:r>
            <a:r>
              <a:rPr lang="cs-CZ" sz="1800" b="1" dirty="0" err="1"/>
              <a:t>fully</a:t>
            </a:r>
            <a:r>
              <a:rPr lang="cs-CZ" sz="1800" b="1" dirty="0"/>
              <a:t> </a:t>
            </a:r>
            <a:r>
              <a:rPr lang="cs-CZ" sz="1800" b="1" dirty="0" err="1"/>
              <a:t>centered</a:t>
            </a:r>
            <a:r>
              <a:rPr lang="cs-CZ" sz="1800" b="1" dirty="0"/>
              <a:t> = </a:t>
            </a:r>
            <a:r>
              <a:rPr lang="cs-CZ" sz="1800" b="1" dirty="0" err="1"/>
              <a:t>unified</a:t>
            </a:r>
            <a:r>
              <a:rPr lang="cs-CZ" sz="1800" b="1" dirty="0"/>
              <a:t> </a:t>
            </a:r>
            <a:r>
              <a:rPr lang="cs-CZ" sz="1800" b="1" dirty="0" err="1"/>
              <a:t>individual</a:t>
            </a:r>
            <a:r>
              <a:rPr lang="cs-CZ" sz="1800" dirty="0"/>
              <a:t>. </a:t>
            </a:r>
            <a:r>
              <a:rPr lang="cs-CZ" sz="1800" dirty="0" err="1"/>
              <a:t>The</a:t>
            </a:r>
            <a:r>
              <a:rPr lang="cs-CZ" sz="1800" dirty="0"/>
              <a:t> center </a:t>
            </a:r>
            <a:r>
              <a:rPr lang="cs-CZ" sz="1800" dirty="0" err="1"/>
              <a:t>is</a:t>
            </a:r>
            <a:r>
              <a:rPr lang="cs-CZ" sz="1800" dirty="0"/>
              <a:t> </a:t>
            </a:r>
            <a:r>
              <a:rPr lang="cs-CZ" sz="1800" dirty="0" err="1"/>
              <a:t>an</a:t>
            </a:r>
            <a:r>
              <a:rPr lang="cs-CZ" sz="1800" dirty="0"/>
              <a:t> </a:t>
            </a:r>
            <a:r>
              <a:rPr lang="cs-CZ" sz="1800" dirty="0" err="1"/>
              <a:t>inner</a:t>
            </a:r>
            <a:r>
              <a:rPr lang="cs-CZ" sz="1800" dirty="0"/>
              <a:t> </a:t>
            </a:r>
            <a:r>
              <a:rPr lang="cs-CZ" sz="1800" dirty="0" err="1"/>
              <a:t>core</a:t>
            </a:r>
            <a:r>
              <a:rPr lang="cs-CZ" sz="1800" dirty="0"/>
              <a:t> </a:t>
            </a:r>
            <a:r>
              <a:rPr lang="cs-CZ" sz="1800" dirty="0" err="1"/>
              <a:t>which</a:t>
            </a:r>
            <a:r>
              <a:rPr lang="cs-CZ" sz="1800" dirty="0"/>
              <a:t> </a:t>
            </a:r>
            <a:r>
              <a:rPr lang="cs-CZ" sz="1800" dirty="0" err="1"/>
              <a:t>emerged</a:t>
            </a:r>
            <a:r>
              <a:rPr lang="cs-CZ" sz="1800" dirty="0"/>
              <a:t> </a:t>
            </a:r>
            <a:r>
              <a:rPr lang="cs-CZ" sz="1800" dirty="0" err="1"/>
              <a:t>with</a:t>
            </a:r>
            <a:r>
              <a:rPr lang="cs-CZ" sz="1800" dirty="0"/>
              <a:t> </a:t>
            </a:r>
            <a:r>
              <a:rPr lang="cs-CZ" sz="1800" b="1" dirty="0" err="1"/>
              <a:t>being</a:t>
            </a:r>
            <a:r>
              <a:rPr lang="cs-CZ" sz="1800" b="1" dirty="0"/>
              <a:t> </a:t>
            </a:r>
            <a:r>
              <a:rPr lang="cs-CZ" sz="1800" b="1" dirty="0" err="1"/>
              <a:t>born</a:t>
            </a:r>
            <a:r>
              <a:rPr lang="cs-CZ" sz="1800" b="1" dirty="0"/>
              <a:t> </a:t>
            </a:r>
            <a:r>
              <a:rPr lang="cs-CZ" sz="1800" dirty="0"/>
              <a:t>and </a:t>
            </a:r>
            <a:r>
              <a:rPr lang="cs-CZ" sz="1800" dirty="0" err="1"/>
              <a:t>unfolded</a:t>
            </a:r>
            <a:r>
              <a:rPr lang="cs-CZ" sz="1800" dirty="0"/>
              <a:t>. =&gt; </a:t>
            </a:r>
            <a:r>
              <a:rPr lang="cs-CZ" sz="1800" dirty="0" err="1"/>
              <a:t>Essential</a:t>
            </a:r>
            <a:r>
              <a:rPr lang="cs-CZ" sz="1800" dirty="0"/>
              <a:t> </a:t>
            </a:r>
            <a:r>
              <a:rPr lang="cs-CZ" sz="1800" b="1" dirty="0"/>
              <a:t>center</a:t>
            </a:r>
            <a:r>
              <a:rPr lang="cs-CZ" sz="1800" dirty="0"/>
              <a:t> </a:t>
            </a:r>
            <a:r>
              <a:rPr lang="cs-CZ" sz="1800" b="1" dirty="0" err="1"/>
              <a:t>of</a:t>
            </a:r>
            <a:r>
              <a:rPr lang="cs-CZ" sz="1800" b="1" dirty="0"/>
              <a:t> </a:t>
            </a:r>
            <a:r>
              <a:rPr lang="cs-CZ" sz="1800" b="1" dirty="0" err="1"/>
              <a:t>self</a:t>
            </a:r>
            <a:r>
              <a:rPr lang="cs-CZ" sz="1800" b="1" dirty="0"/>
              <a:t> </a:t>
            </a:r>
            <a:r>
              <a:rPr lang="cs-CZ" sz="1800" dirty="0" err="1"/>
              <a:t>is</a:t>
            </a:r>
            <a:r>
              <a:rPr lang="cs-CZ" sz="1800" dirty="0"/>
              <a:t> </a:t>
            </a:r>
            <a:r>
              <a:rPr lang="cs-CZ" sz="1800" b="1" dirty="0" err="1"/>
              <a:t>person‘s</a:t>
            </a:r>
            <a:r>
              <a:rPr lang="cs-CZ" sz="1800" b="1" dirty="0"/>
              <a:t> identity</a:t>
            </a:r>
            <a:r>
              <a:rPr lang="cs-CZ" sz="1800" dirty="0"/>
              <a:t>.</a:t>
            </a:r>
          </a:p>
          <a:p>
            <a:endParaRPr lang="cs-CZ" sz="1800" dirty="0"/>
          </a:p>
          <a:p>
            <a:r>
              <a:rPr lang="cs-CZ" dirty="0"/>
              <a:t>- </a:t>
            </a:r>
            <a:r>
              <a:rPr lang="cs-CZ" b="1" dirty="0" err="1"/>
              <a:t>Sociological</a:t>
            </a:r>
            <a:r>
              <a:rPr lang="cs-CZ" b="1" dirty="0"/>
              <a:t> </a:t>
            </a:r>
            <a:r>
              <a:rPr lang="cs-CZ" b="1" dirty="0" err="1"/>
              <a:t>subject</a:t>
            </a:r>
            <a:r>
              <a:rPr lang="cs-CZ" b="1" dirty="0"/>
              <a:t> </a:t>
            </a:r>
            <a:r>
              <a:rPr lang="cs-CZ" dirty="0" err="1"/>
              <a:t>sees</a:t>
            </a:r>
            <a:r>
              <a:rPr lang="cs-CZ" dirty="0"/>
              <a:t> identity as </a:t>
            </a:r>
            <a:r>
              <a:rPr lang="cs-CZ" b="1" dirty="0" err="1"/>
              <a:t>interaction</a:t>
            </a:r>
            <a:r>
              <a:rPr lang="cs-CZ" b="1" dirty="0"/>
              <a:t> </a:t>
            </a:r>
            <a:r>
              <a:rPr lang="cs-CZ" b="1" dirty="0" err="1"/>
              <a:t>between</a:t>
            </a:r>
            <a:r>
              <a:rPr lang="cs-CZ" b="1" dirty="0"/>
              <a:t> </a:t>
            </a:r>
            <a:r>
              <a:rPr lang="cs-CZ" b="1" dirty="0" err="1"/>
              <a:t>self</a:t>
            </a:r>
            <a:r>
              <a:rPr lang="cs-CZ" b="1" dirty="0"/>
              <a:t> and society </a:t>
            </a:r>
            <a:r>
              <a:rPr lang="cs-CZ" dirty="0"/>
              <a:t>– </a:t>
            </a:r>
            <a:r>
              <a:rPr lang="cs-CZ" dirty="0" err="1"/>
              <a:t>real</a:t>
            </a:r>
            <a:r>
              <a:rPr lang="cs-CZ" dirty="0"/>
              <a:t> „</a:t>
            </a:r>
            <a:r>
              <a:rPr lang="cs-CZ" dirty="0" err="1"/>
              <a:t>me</a:t>
            </a:r>
            <a:r>
              <a:rPr lang="cs-CZ" dirty="0"/>
              <a:t>“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formed</a:t>
            </a:r>
            <a:r>
              <a:rPr lang="cs-CZ" dirty="0"/>
              <a:t> by </a:t>
            </a:r>
            <a:r>
              <a:rPr lang="cs-CZ" b="1" dirty="0"/>
              <a:t>„</a:t>
            </a:r>
            <a:r>
              <a:rPr lang="cs-CZ" b="1" dirty="0" err="1"/>
              <a:t>outside</a:t>
            </a:r>
            <a:r>
              <a:rPr lang="cs-CZ" b="1" dirty="0"/>
              <a:t>“ (public). </a:t>
            </a:r>
            <a:r>
              <a:rPr lang="cs-CZ" dirty="0" err="1"/>
              <a:t>Subject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fragmented</a:t>
            </a:r>
            <a:r>
              <a:rPr lang="cs-CZ" dirty="0"/>
              <a:t>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means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b="1" dirty="0"/>
              <a:t>more </a:t>
            </a:r>
            <a:r>
              <a:rPr lang="cs-CZ" b="1" dirty="0" err="1"/>
              <a:t>identities</a:t>
            </a:r>
            <a:r>
              <a:rPr lang="cs-CZ" dirty="0"/>
              <a:t>.</a:t>
            </a:r>
          </a:p>
          <a:p>
            <a:endParaRPr lang="cs-CZ" b="1" dirty="0"/>
          </a:p>
          <a:p>
            <a:r>
              <a:rPr lang="cs-CZ" b="1" dirty="0"/>
              <a:t>- Post-</a:t>
            </a:r>
            <a:r>
              <a:rPr lang="cs-CZ" b="1" dirty="0" err="1"/>
              <a:t>modern</a:t>
            </a:r>
            <a:r>
              <a:rPr lang="cs-CZ" b="1" dirty="0"/>
              <a:t> </a:t>
            </a:r>
            <a:r>
              <a:rPr lang="cs-CZ" b="1" dirty="0" err="1"/>
              <a:t>subject</a:t>
            </a:r>
            <a:r>
              <a:rPr lang="cs-CZ" dirty="0"/>
              <a:t> 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having</a:t>
            </a:r>
            <a:r>
              <a:rPr lang="cs-CZ" dirty="0"/>
              <a:t> </a:t>
            </a:r>
            <a:r>
              <a:rPr lang="cs-CZ" b="1" dirty="0"/>
              <a:t>no </a:t>
            </a:r>
            <a:r>
              <a:rPr lang="cs-CZ" b="1" dirty="0" err="1"/>
              <a:t>fixed</a:t>
            </a:r>
            <a:r>
              <a:rPr lang="cs-CZ" b="1" dirty="0"/>
              <a:t>, permanent </a:t>
            </a:r>
            <a:r>
              <a:rPr lang="cs-CZ" b="1" dirty="0" err="1"/>
              <a:t>or</a:t>
            </a:r>
            <a:r>
              <a:rPr lang="cs-CZ" b="1" dirty="0"/>
              <a:t> </a:t>
            </a:r>
            <a:r>
              <a:rPr lang="cs-CZ" b="1" dirty="0" err="1"/>
              <a:t>essential</a:t>
            </a:r>
            <a:r>
              <a:rPr lang="cs-CZ" b="1" dirty="0"/>
              <a:t> identity</a:t>
            </a:r>
            <a:r>
              <a:rPr lang="cs-CZ" dirty="0"/>
              <a:t>. Identity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moveable</a:t>
            </a:r>
            <a:r>
              <a:rPr lang="cs-CZ" dirty="0"/>
              <a:t> and </a:t>
            </a:r>
            <a:r>
              <a:rPr lang="cs-CZ" b="1" dirty="0" err="1"/>
              <a:t>formed</a:t>
            </a:r>
            <a:r>
              <a:rPr lang="cs-CZ" b="1" dirty="0"/>
              <a:t> </a:t>
            </a:r>
            <a:r>
              <a:rPr lang="cs-CZ" b="1" dirty="0" err="1"/>
              <a:t>continuously</a:t>
            </a:r>
            <a:r>
              <a:rPr lang="cs-CZ" b="1" dirty="0"/>
              <a:t> </a:t>
            </a:r>
            <a:r>
              <a:rPr lang="cs-CZ" dirty="0"/>
              <a:t>in </a:t>
            </a:r>
            <a:r>
              <a:rPr lang="cs-CZ" dirty="0" err="1"/>
              <a:t>relation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are </a:t>
            </a:r>
            <a:r>
              <a:rPr lang="cs-CZ" b="1" dirty="0" err="1"/>
              <a:t>represented</a:t>
            </a:r>
            <a:r>
              <a:rPr lang="cs-CZ" b="1" dirty="0"/>
              <a:t> in </a:t>
            </a:r>
            <a:r>
              <a:rPr lang="cs-CZ" b="1" dirty="0" err="1"/>
              <a:t>cultural</a:t>
            </a:r>
            <a:r>
              <a:rPr lang="cs-CZ" b="1" dirty="0"/>
              <a:t> </a:t>
            </a:r>
            <a:r>
              <a:rPr lang="cs-CZ" b="1" dirty="0" err="1"/>
              <a:t>systems</a:t>
            </a:r>
            <a:r>
              <a:rPr lang="cs-CZ" b="1" dirty="0"/>
              <a:t>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surround</a:t>
            </a:r>
            <a:r>
              <a:rPr lang="cs-CZ" dirty="0"/>
              <a:t> </a:t>
            </a:r>
            <a:r>
              <a:rPr lang="cs-CZ" dirty="0" err="1"/>
              <a:t>us</a:t>
            </a:r>
            <a:r>
              <a:rPr lang="cs-CZ" dirty="0"/>
              <a:t>. </a:t>
            </a:r>
            <a:r>
              <a:rPr lang="cs-CZ" dirty="0" err="1"/>
              <a:t>Fully</a:t>
            </a:r>
            <a:r>
              <a:rPr lang="cs-CZ" dirty="0"/>
              <a:t> </a:t>
            </a:r>
            <a:r>
              <a:rPr lang="cs-CZ" dirty="0" err="1"/>
              <a:t>unified</a:t>
            </a:r>
            <a:r>
              <a:rPr lang="cs-CZ" dirty="0"/>
              <a:t> and </a:t>
            </a:r>
            <a:r>
              <a:rPr lang="cs-CZ" dirty="0" err="1"/>
              <a:t>coherent</a:t>
            </a:r>
            <a:r>
              <a:rPr lang="cs-CZ" dirty="0"/>
              <a:t> identity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b="1" dirty="0"/>
              <a:t>fantasy</a:t>
            </a:r>
            <a:r>
              <a:rPr lang="cs-CZ" dirty="0"/>
              <a:t>.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4514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51520" y="396930"/>
            <a:ext cx="8784976" cy="6344438"/>
          </a:xfrm>
        </p:spPr>
        <p:txBody>
          <a:bodyPr/>
          <a:lstStyle/>
          <a:p>
            <a:endParaRPr lang="cs-CZ" dirty="0"/>
          </a:p>
          <a:p>
            <a:r>
              <a:rPr lang="cs-CZ" sz="1800" dirty="0" err="1"/>
              <a:t>Modern</a:t>
            </a:r>
            <a:r>
              <a:rPr lang="cs-CZ" sz="1800" dirty="0"/>
              <a:t> </a:t>
            </a:r>
            <a:r>
              <a:rPr lang="cs-CZ" sz="1800" dirty="0" err="1"/>
              <a:t>identities</a:t>
            </a:r>
            <a:r>
              <a:rPr lang="cs-CZ" sz="1800" dirty="0"/>
              <a:t> (</a:t>
            </a:r>
            <a:r>
              <a:rPr lang="cs-CZ" sz="1800" dirty="0" err="1"/>
              <a:t>identities</a:t>
            </a:r>
            <a:r>
              <a:rPr lang="cs-CZ" sz="1800" dirty="0"/>
              <a:t> in modernity) are </a:t>
            </a:r>
            <a:r>
              <a:rPr lang="cs-CZ" sz="1800" b="1" dirty="0"/>
              <a:t>„</a:t>
            </a:r>
            <a:r>
              <a:rPr lang="cs-CZ" sz="1800" b="1" dirty="0" err="1"/>
              <a:t>decentered</a:t>
            </a:r>
            <a:r>
              <a:rPr lang="cs-CZ" sz="1800" b="1" dirty="0"/>
              <a:t>“ = </a:t>
            </a:r>
            <a:r>
              <a:rPr lang="cs-CZ" sz="1800" b="1" dirty="0" err="1"/>
              <a:t>dislocated</a:t>
            </a:r>
            <a:r>
              <a:rPr lang="cs-CZ" sz="1800" b="1" dirty="0"/>
              <a:t>, </a:t>
            </a:r>
            <a:r>
              <a:rPr lang="cs-CZ" sz="1800" b="1" dirty="0" err="1"/>
              <a:t>fragmented</a:t>
            </a:r>
            <a:r>
              <a:rPr lang="cs-CZ" sz="1800" b="1" dirty="0"/>
              <a:t> – </a:t>
            </a:r>
            <a:r>
              <a:rPr lang="cs-CZ" sz="1800" b="1" dirty="0" err="1"/>
              <a:t>this</a:t>
            </a:r>
            <a:r>
              <a:rPr lang="cs-CZ" sz="1800" b="1" dirty="0"/>
              <a:t> </a:t>
            </a:r>
            <a:r>
              <a:rPr lang="cs-CZ" sz="1800" b="1" dirty="0" err="1"/>
              <a:t>means</a:t>
            </a:r>
            <a:r>
              <a:rPr lang="cs-CZ" sz="1800" b="1" dirty="0"/>
              <a:t> a </a:t>
            </a:r>
            <a:r>
              <a:rPr lang="cs-CZ" sz="1800" b="1" dirty="0" err="1"/>
              <a:t>loss</a:t>
            </a:r>
            <a:r>
              <a:rPr lang="cs-CZ" sz="1800" b="1" dirty="0"/>
              <a:t> </a:t>
            </a:r>
            <a:r>
              <a:rPr lang="cs-CZ" sz="1800" b="1" dirty="0" err="1"/>
              <a:t>of</a:t>
            </a:r>
            <a:r>
              <a:rPr lang="cs-CZ" sz="1800" b="1" dirty="0"/>
              <a:t> </a:t>
            </a:r>
            <a:r>
              <a:rPr lang="cs-CZ" sz="1800" b="1" dirty="0" err="1"/>
              <a:t>our</a:t>
            </a:r>
            <a:r>
              <a:rPr lang="cs-CZ" sz="1800" b="1" dirty="0"/>
              <a:t> </a:t>
            </a:r>
            <a:r>
              <a:rPr lang="cs-CZ" sz="1800" b="1" dirty="0" err="1"/>
              <a:t>stable</a:t>
            </a:r>
            <a:r>
              <a:rPr lang="cs-CZ" sz="1800" b="1" dirty="0"/>
              <a:t> </a:t>
            </a:r>
            <a:r>
              <a:rPr lang="cs-CZ" sz="1800" b="1" dirty="0" err="1"/>
              <a:t>self</a:t>
            </a:r>
            <a:r>
              <a:rPr lang="cs-CZ" sz="1800" b="1" dirty="0"/>
              <a:t>.</a:t>
            </a:r>
            <a:r>
              <a:rPr lang="cs-CZ" sz="1800" dirty="0"/>
              <a:t> I</a:t>
            </a:r>
            <a:r>
              <a:rPr lang="en-GB" sz="1800" dirty="0" err="1"/>
              <a:t>ndividuals</a:t>
            </a:r>
            <a:r>
              <a:rPr lang="en-GB" sz="1800" dirty="0"/>
              <a:t> </a:t>
            </a:r>
            <a:r>
              <a:rPr lang="cs-CZ" sz="1800" dirty="0"/>
              <a:t>are </a:t>
            </a:r>
            <a:r>
              <a:rPr lang="cs-CZ" sz="1800" dirty="0" err="1"/>
              <a:t>discentered</a:t>
            </a:r>
            <a:r>
              <a:rPr lang="cs-CZ" sz="1800" dirty="0"/>
              <a:t> </a:t>
            </a:r>
            <a:r>
              <a:rPr lang="en-GB" sz="1800" dirty="0"/>
              <a:t>from both their place </a:t>
            </a:r>
            <a:r>
              <a:rPr lang="en-GB" sz="1800" b="1" dirty="0"/>
              <a:t>in the cultural and social world </a:t>
            </a:r>
            <a:r>
              <a:rPr lang="en-GB" sz="1800" dirty="0"/>
              <a:t>as well as </a:t>
            </a:r>
            <a:r>
              <a:rPr lang="en-GB" sz="1800" b="1" dirty="0"/>
              <a:t>themselves</a:t>
            </a:r>
            <a:r>
              <a:rPr lang="en-GB" sz="1800" dirty="0"/>
              <a:t> — constitutes a </a:t>
            </a:r>
            <a:r>
              <a:rPr lang="en-GB" sz="1800" b="1" dirty="0"/>
              <a:t>crisis of identity </a:t>
            </a:r>
            <a:r>
              <a:rPr lang="en-GB" sz="1800" dirty="0"/>
              <a:t>for the individual</a:t>
            </a:r>
            <a:endParaRPr lang="cs-CZ" sz="1800" b="1" dirty="0"/>
          </a:p>
          <a:p>
            <a:endParaRPr lang="cs-CZ" sz="1800" b="1" dirty="0"/>
          </a:p>
          <a:p>
            <a:r>
              <a:rPr lang="cs-CZ" sz="1800" b="1" dirty="0" err="1"/>
              <a:t>Important</a:t>
            </a:r>
            <a:r>
              <a:rPr lang="cs-CZ" sz="1800" b="1" dirty="0"/>
              <a:t> </a:t>
            </a:r>
            <a:r>
              <a:rPr lang="cs-CZ" sz="1800" b="1" dirty="0" err="1"/>
              <a:t>thoughts</a:t>
            </a:r>
            <a:r>
              <a:rPr lang="cs-CZ" sz="1800" b="1" dirty="0"/>
              <a:t>:</a:t>
            </a:r>
          </a:p>
          <a:p>
            <a:r>
              <a:rPr lang="cs-CZ" sz="1800" b="1" dirty="0"/>
              <a:t>- </a:t>
            </a:r>
            <a:r>
              <a:rPr lang="cs-CZ" sz="1800" b="1" dirty="0" err="1"/>
              <a:t>Marxist</a:t>
            </a:r>
            <a:r>
              <a:rPr lang="cs-CZ" sz="1800" b="1" dirty="0"/>
              <a:t> </a:t>
            </a:r>
            <a:r>
              <a:rPr lang="cs-CZ" sz="1800" dirty="0"/>
              <a:t>– </a:t>
            </a:r>
            <a:r>
              <a:rPr lang="cs-CZ" sz="1800" dirty="0" err="1"/>
              <a:t>Individuals</a:t>
            </a:r>
            <a:r>
              <a:rPr lang="cs-CZ" sz="1800" dirty="0"/>
              <a:t> </a:t>
            </a:r>
            <a:r>
              <a:rPr lang="cs-CZ" sz="1800" dirty="0" err="1"/>
              <a:t>couldn‘t</a:t>
            </a:r>
            <a:r>
              <a:rPr lang="cs-CZ" sz="1800" dirty="0"/>
              <a:t> </a:t>
            </a:r>
            <a:r>
              <a:rPr lang="cs-CZ" sz="1800" dirty="0" err="1"/>
              <a:t>be</a:t>
            </a:r>
            <a:r>
              <a:rPr lang="cs-CZ" sz="1800" dirty="0"/>
              <a:t>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authors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history</a:t>
            </a:r>
            <a:r>
              <a:rPr lang="cs-CZ" sz="1800" dirty="0"/>
              <a:t> </a:t>
            </a:r>
            <a:r>
              <a:rPr lang="cs-CZ" sz="1800" dirty="0" err="1"/>
              <a:t>sonce</a:t>
            </a:r>
            <a:r>
              <a:rPr lang="cs-CZ" sz="1800" dirty="0"/>
              <a:t> </a:t>
            </a:r>
            <a:r>
              <a:rPr lang="cs-CZ" sz="1800" dirty="0" err="1"/>
              <a:t>they</a:t>
            </a:r>
            <a:r>
              <a:rPr lang="cs-CZ" sz="1800" dirty="0"/>
              <a:t> </a:t>
            </a:r>
            <a:r>
              <a:rPr lang="cs-CZ" sz="1800" dirty="0" err="1"/>
              <a:t>could</a:t>
            </a:r>
            <a:r>
              <a:rPr lang="cs-CZ" sz="1800" dirty="0"/>
              <a:t> </a:t>
            </a:r>
            <a:r>
              <a:rPr lang="cs-CZ" sz="1800" dirty="0" err="1"/>
              <a:t>only</a:t>
            </a:r>
            <a:r>
              <a:rPr lang="cs-CZ" sz="1800" dirty="0"/>
              <a:t> </a:t>
            </a:r>
            <a:r>
              <a:rPr lang="cs-CZ" sz="1800" dirty="0" err="1"/>
              <a:t>act</a:t>
            </a:r>
            <a:r>
              <a:rPr lang="cs-CZ" sz="1800" dirty="0"/>
              <a:t> on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basis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historical</a:t>
            </a:r>
            <a:r>
              <a:rPr lang="cs-CZ" sz="1800" dirty="0"/>
              <a:t> </a:t>
            </a:r>
            <a:r>
              <a:rPr lang="cs-CZ" sz="1800" dirty="0" err="1"/>
              <a:t>conditions</a:t>
            </a:r>
            <a:r>
              <a:rPr lang="cs-CZ" sz="1800" dirty="0"/>
              <a:t> made by </a:t>
            </a:r>
            <a:r>
              <a:rPr lang="cs-CZ" sz="1800" dirty="0" err="1"/>
              <a:t>previous</a:t>
            </a:r>
            <a:r>
              <a:rPr lang="cs-CZ" sz="1800" dirty="0"/>
              <a:t> </a:t>
            </a:r>
            <a:r>
              <a:rPr lang="cs-CZ" sz="1800" dirty="0" err="1"/>
              <a:t>generation</a:t>
            </a:r>
            <a:r>
              <a:rPr lang="cs-CZ" sz="1800" dirty="0"/>
              <a:t>.</a:t>
            </a:r>
          </a:p>
          <a:p>
            <a:r>
              <a:rPr lang="cs-CZ" sz="1800" b="1" dirty="0" err="1"/>
              <a:t>Discovery</a:t>
            </a:r>
            <a:r>
              <a:rPr lang="cs-CZ" sz="1800" b="1" dirty="0"/>
              <a:t> </a:t>
            </a:r>
            <a:r>
              <a:rPr lang="cs-CZ" sz="1800" b="1" dirty="0" err="1"/>
              <a:t>of</a:t>
            </a:r>
            <a:r>
              <a:rPr lang="cs-CZ" sz="1800" b="1" dirty="0"/>
              <a:t> </a:t>
            </a:r>
            <a:r>
              <a:rPr lang="cs-CZ" sz="1800" b="1" dirty="0" err="1"/>
              <a:t>the</a:t>
            </a:r>
            <a:r>
              <a:rPr lang="cs-CZ" sz="1800" b="1" dirty="0"/>
              <a:t> </a:t>
            </a:r>
            <a:r>
              <a:rPr lang="cs-CZ" sz="1800" b="1" dirty="0" err="1"/>
              <a:t>unconscious</a:t>
            </a:r>
            <a:r>
              <a:rPr lang="cs-CZ" sz="1800" b="1" dirty="0"/>
              <a:t> </a:t>
            </a:r>
            <a:r>
              <a:rPr lang="cs-CZ" sz="1800" dirty="0"/>
              <a:t>– Identity </a:t>
            </a:r>
            <a:r>
              <a:rPr lang="cs-CZ" sz="1800" dirty="0" err="1"/>
              <a:t>is</a:t>
            </a:r>
            <a:r>
              <a:rPr lang="cs-CZ" sz="1800" dirty="0"/>
              <a:t> </a:t>
            </a:r>
            <a:r>
              <a:rPr lang="cs-CZ" sz="1800" dirty="0" err="1"/>
              <a:t>something</a:t>
            </a:r>
            <a:r>
              <a:rPr lang="cs-CZ" sz="1800" dirty="0"/>
              <a:t> </a:t>
            </a:r>
            <a:r>
              <a:rPr lang="cs-CZ" sz="1800" dirty="0" err="1"/>
              <a:t>formed</a:t>
            </a:r>
            <a:r>
              <a:rPr lang="cs-CZ" sz="1800" dirty="0"/>
              <a:t> </a:t>
            </a:r>
            <a:r>
              <a:rPr lang="cs-CZ" sz="1800" dirty="0" err="1"/>
              <a:t>throuhg</a:t>
            </a:r>
            <a:r>
              <a:rPr lang="cs-CZ" sz="1800" dirty="0"/>
              <a:t> </a:t>
            </a:r>
            <a:r>
              <a:rPr lang="cs-CZ" sz="1800" dirty="0" err="1"/>
              <a:t>unconscious</a:t>
            </a:r>
            <a:r>
              <a:rPr lang="cs-CZ" sz="1800" dirty="0"/>
              <a:t> </a:t>
            </a:r>
            <a:r>
              <a:rPr lang="cs-CZ" sz="1800" dirty="0" err="1"/>
              <a:t>processes</a:t>
            </a:r>
            <a:r>
              <a:rPr lang="cs-CZ" sz="1800" dirty="0"/>
              <a:t> </a:t>
            </a:r>
            <a:r>
              <a:rPr lang="cs-CZ" sz="1800" dirty="0" err="1"/>
              <a:t>over</a:t>
            </a:r>
            <a:r>
              <a:rPr lang="cs-CZ" sz="1800" dirty="0"/>
              <a:t> </a:t>
            </a:r>
            <a:r>
              <a:rPr lang="cs-CZ" sz="1800" dirty="0" err="1"/>
              <a:t>time</a:t>
            </a:r>
            <a:r>
              <a:rPr lang="cs-CZ" sz="1800" dirty="0"/>
              <a:t>,  </a:t>
            </a:r>
            <a:r>
              <a:rPr lang="cs-CZ" sz="1800" dirty="0" err="1"/>
              <a:t>remains</a:t>
            </a:r>
            <a:r>
              <a:rPr lang="cs-CZ" sz="1800" dirty="0"/>
              <a:t> </a:t>
            </a:r>
            <a:r>
              <a:rPr lang="cs-CZ" sz="1800" dirty="0" err="1"/>
              <a:t>incomplete</a:t>
            </a:r>
            <a:r>
              <a:rPr lang="cs-CZ" sz="1800" dirty="0"/>
              <a:t>, </a:t>
            </a:r>
            <a:r>
              <a:rPr lang="cs-CZ" sz="1800" dirty="0" err="1"/>
              <a:t>is</a:t>
            </a:r>
            <a:r>
              <a:rPr lang="cs-CZ" sz="1800" dirty="0"/>
              <a:t> </a:t>
            </a:r>
            <a:r>
              <a:rPr lang="cs-CZ" sz="1800" dirty="0" err="1"/>
              <a:t>always</a:t>
            </a:r>
            <a:r>
              <a:rPr lang="cs-CZ" sz="1800" dirty="0"/>
              <a:t> in </a:t>
            </a:r>
            <a:r>
              <a:rPr lang="cs-CZ" sz="1800" dirty="0" err="1"/>
              <a:t>process</a:t>
            </a:r>
            <a:r>
              <a:rPr lang="cs-CZ" sz="1800" dirty="0"/>
              <a:t>. </a:t>
            </a:r>
            <a:r>
              <a:rPr lang="cs-CZ" sz="1800" dirty="0" err="1"/>
              <a:t>Arises</a:t>
            </a:r>
            <a:r>
              <a:rPr lang="cs-CZ" sz="1800" dirty="0"/>
              <a:t> </a:t>
            </a:r>
            <a:r>
              <a:rPr lang="cs-CZ" sz="1800" dirty="0" err="1"/>
              <a:t>from</a:t>
            </a:r>
            <a:r>
              <a:rPr lang="cs-CZ" sz="1800" dirty="0"/>
              <a:t> a </a:t>
            </a:r>
            <a:r>
              <a:rPr lang="cs-CZ" sz="1800" dirty="0" err="1"/>
              <a:t>lack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wholeness</a:t>
            </a:r>
            <a:r>
              <a:rPr lang="cs-CZ" sz="1800" dirty="0"/>
              <a:t> </a:t>
            </a:r>
            <a:r>
              <a:rPr lang="cs-CZ" sz="1800" dirty="0" err="1"/>
              <a:t>which</a:t>
            </a:r>
            <a:r>
              <a:rPr lang="cs-CZ" sz="1800" dirty="0"/>
              <a:t> </a:t>
            </a:r>
            <a:r>
              <a:rPr lang="cs-CZ" sz="1800" dirty="0" err="1"/>
              <a:t>is</a:t>
            </a:r>
            <a:r>
              <a:rPr lang="cs-CZ" sz="1800" dirty="0"/>
              <a:t> </a:t>
            </a:r>
            <a:r>
              <a:rPr lang="cs-CZ" sz="1800" dirty="0" err="1"/>
              <a:t>filled</a:t>
            </a:r>
            <a:r>
              <a:rPr lang="cs-CZ" sz="1800" dirty="0"/>
              <a:t> </a:t>
            </a:r>
            <a:r>
              <a:rPr lang="cs-CZ" sz="1800" dirty="0" err="1"/>
              <a:t>from</a:t>
            </a:r>
            <a:r>
              <a:rPr lang="cs-CZ" sz="1800" dirty="0"/>
              <a:t> </a:t>
            </a:r>
            <a:r>
              <a:rPr lang="cs-CZ" sz="1800" dirty="0" err="1"/>
              <a:t>outside</a:t>
            </a:r>
            <a:r>
              <a:rPr lang="cs-CZ" sz="1800" dirty="0"/>
              <a:t> </a:t>
            </a:r>
            <a:r>
              <a:rPr lang="cs-CZ" sz="1800" dirty="0" err="1"/>
              <a:t>us.Subjectivity</a:t>
            </a:r>
            <a:r>
              <a:rPr lang="cs-CZ" sz="1800" dirty="0"/>
              <a:t> </a:t>
            </a:r>
            <a:r>
              <a:rPr lang="cs-CZ" sz="1800" dirty="0" err="1"/>
              <a:t>is</a:t>
            </a:r>
            <a:r>
              <a:rPr lang="cs-CZ" sz="1800" dirty="0"/>
              <a:t> a </a:t>
            </a:r>
            <a:r>
              <a:rPr lang="cs-CZ" sz="1800" dirty="0" err="1"/>
              <a:t>product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unconscious</a:t>
            </a:r>
            <a:r>
              <a:rPr lang="cs-CZ" sz="1800" dirty="0"/>
              <a:t> </a:t>
            </a:r>
            <a:r>
              <a:rPr lang="cs-CZ" sz="1800" dirty="0" err="1"/>
              <a:t>psychic</a:t>
            </a:r>
            <a:r>
              <a:rPr lang="cs-CZ" sz="1800" dirty="0"/>
              <a:t> </a:t>
            </a:r>
            <a:r>
              <a:rPr lang="cs-CZ" sz="1800" dirty="0" err="1"/>
              <a:t>processes</a:t>
            </a:r>
            <a:r>
              <a:rPr lang="cs-CZ" sz="1800" b="1" dirty="0"/>
              <a:t>.</a:t>
            </a:r>
          </a:p>
          <a:p>
            <a:r>
              <a:rPr lang="cs-CZ" sz="1800" b="1" dirty="0" err="1"/>
              <a:t>Saussure</a:t>
            </a:r>
            <a:r>
              <a:rPr lang="cs-CZ" sz="1800" b="1" dirty="0"/>
              <a:t> </a:t>
            </a:r>
            <a:r>
              <a:rPr lang="cs-CZ" sz="1800" dirty="0"/>
              <a:t>– </a:t>
            </a:r>
            <a:r>
              <a:rPr lang="cs-CZ" sz="1800" dirty="0" err="1"/>
              <a:t>language</a:t>
            </a:r>
            <a:r>
              <a:rPr lang="cs-CZ" sz="1800" dirty="0"/>
              <a:t> </a:t>
            </a:r>
            <a:r>
              <a:rPr lang="cs-CZ" sz="1800" dirty="0" err="1"/>
              <a:t>is</a:t>
            </a:r>
            <a:r>
              <a:rPr lang="cs-CZ" sz="1800" dirty="0"/>
              <a:t> a </a:t>
            </a:r>
            <a:r>
              <a:rPr lang="cs-CZ" sz="1800" dirty="0" err="1"/>
              <a:t>social</a:t>
            </a:r>
            <a:r>
              <a:rPr lang="cs-CZ" sz="1800" dirty="0"/>
              <a:t> systém and </a:t>
            </a:r>
            <a:r>
              <a:rPr lang="cs-CZ" sz="1800" dirty="0" err="1"/>
              <a:t>we</a:t>
            </a:r>
            <a:r>
              <a:rPr lang="cs-CZ" sz="1800" dirty="0"/>
              <a:t> </a:t>
            </a:r>
            <a:r>
              <a:rPr lang="cs-CZ" sz="1800" dirty="0" err="1"/>
              <a:t>cannot</a:t>
            </a:r>
            <a:r>
              <a:rPr lang="cs-CZ" sz="1800" dirty="0"/>
              <a:t> </a:t>
            </a:r>
            <a:r>
              <a:rPr lang="cs-CZ" sz="1800" dirty="0" err="1"/>
              <a:t>be</a:t>
            </a:r>
            <a:r>
              <a:rPr lang="cs-CZ" sz="1800" dirty="0"/>
              <a:t> </a:t>
            </a:r>
            <a:r>
              <a:rPr lang="cs-CZ" sz="1800" dirty="0" err="1"/>
              <a:t>it‘s</a:t>
            </a:r>
            <a:r>
              <a:rPr lang="cs-CZ" sz="1800" dirty="0"/>
              <a:t> </a:t>
            </a:r>
            <a:r>
              <a:rPr lang="cs-CZ" sz="1800" dirty="0" err="1"/>
              <a:t>authors</a:t>
            </a:r>
            <a:endParaRPr lang="cs-CZ" sz="1800" dirty="0"/>
          </a:p>
          <a:p>
            <a:r>
              <a:rPr lang="cs-CZ" sz="1800" b="1" dirty="0" err="1"/>
              <a:t>Foucault</a:t>
            </a:r>
            <a:r>
              <a:rPr lang="cs-CZ" sz="1800" b="1" dirty="0"/>
              <a:t> – </a:t>
            </a:r>
            <a:r>
              <a:rPr lang="cs-CZ" sz="1800" dirty="0" err="1"/>
              <a:t>create</a:t>
            </a:r>
            <a:r>
              <a:rPr lang="cs-CZ" sz="1800" dirty="0"/>
              <a:t> a </a:t>
            </a:r>
            <a:r>
              <a:rPr lang="cs-CZ" sz="1800" dirty="0" err="1"/>
              <a:t>human</a:t>
            </a:r>
            <a:r>
              <a:rPr lang="cs-CZ" sz="1800" dirty="0"/>
              <a:t> </a:t>
            </a:r>
            <a:r>
              <a:rPr lang="cs-CZ" sz="1800" dirty="0" err="1"/>
              <a:t>being</a:t>
            </a:r>
            <a:r>
              <a:rPr lang="cs-CZ" sz="1800" dirty="0"/>
              <a:t> </a:t>
            </a:r>
            <a:r>
              <a:rPr lang="cs-CZ" sz="1800" dirty="0" err="1"/>
              <a:t>which</a:t>
            </a:r>
            <a:r>
              <a:rPr lang="cs-CZ" sz="1800" dirty="0"/>
              <a:t> </a:t>
            </a:r>
            <a:r>
              <a:rPr lang="cs-CZ" sz="1800" dirty="0" err="1"/>
              <a:t>can</a:t>
            </a:r>
            <a:r>
              <a:rPr lang="cs-CZ" sz="1800" dirty="0"/>
              <a:t> </a:t>
            </a:r>
            <a:r>
              <a:rPr lang="cs-CZ" sz="1800" dirty="0" err="1"/>
              <a:t>be</a:t>
            </a:r>
            <a:r>
              <a:rPr lang="cs-CZ" sz="1800" dirty="0"/>
              <a:t> </a:t>
            </a:r>
            <a:r>
              <a:rPr lang="cs-CZ" sz="1800" dirty="0" err="1"/>
              <a:t>treated</a:t>
            </a:r>
            <a:r>
              <a:rPr lang="cs-CZ" sz="1800" dirty="0"/>
              <a:t> </a:t>
            </a:r>
            <a:r>
              <a:rPr lang="cs-CZ" sz="1800" dirty="0" err="1"/>
              <a:t>like</a:t>
            </a:r>
            <a:r>
              <a:rPr lang="cs-CZ" sz="1800" dirty="0"/>
              <a:t> a </a:t>
            </a:r>
            <a:r>
              <a:rPr lang="cs-CZ" sz="1800" dirty="0" err="1"/>
              <a:t>docile</a:t>
            </a:r>
            <a:r>
              <a:rPr lang="cs-CZ" sz="1800" dirty="0"/>
              <a:t> body.</a:t>
            </a:r>
          </a:p>
          <a:p>
            <a:r>
              <a:rPr lang="cs-CZ" sz="1800" b="1" dirty="0" err="1"/>
              <a:t>Impact</a:t>
            </a:r>
            <a:r>
              <a:rPr lang="cs-CZ" sz="1800" b="1" dirty="0"/>
              <a:t> </a:t>
            </a:r>
            <a:r>
              <a:rPr lang="cs-CZ" sz="1800" b="1" dirty="0" err="1"/>
              <a:t>of</a:t>
            </a:r>
            <a:r>
              <a:rPr lang="cs-CZ" sz="1800" b="1" dirty="0"/>
              <a:t> </a:t>
            </a:r>
            <a:r>
              <a:rPr lang="cs-CZ" sz="1800" b="1" dirty="0" err="1"/>
              <a:t>Feminism</a:t>
            </a:r>
            <a:r>
              <a:rPr lang="cs-CZ" sz="1800" b="1" dirty="0"/>
              <a:t> – </a:t>
            </a:r>
            <a:r>
              <a:rPr lang="cs-CZ" sz="1800" dirty="0"/>
              <a:t>a </a:t>
            </a:r>
            <a:r>
              <a:rPr lang="cs-CZ" sz="1800" dirty="0" err="1"/>
              <a:t>theoretical</a:t>
            </a:r>
            <a:r>
              <a:rPr lang="cs-CZ" sz="1800" dirty="0"/>
              <a:t> </a:t>
            </a:r>
            <a:r>
              <a:rPr lang="cs-CZ" sz="1800" dirty="0" err="1"/>
              <a:t>critique</a:t>
            </a:r>
            <a:r>
              <a:rPr lang="cs-CZ" sz="1800" dirty="0"/>
              <a:t> and a </a:t>
            </a:r>
            <a:r>
              <a:rPr lang="cs-CZ" sz="1800" dirty="0" err="1"/>
              <a:t>social</a:t>
            </a:r>
            <a:r>
              <a:rPr lang="cs-CZ" sz="1800" dirty="0"/>
              <a:t> </a:t>
            </a:r>
            <a:r>
              <a:rPr lang="cs-CZ" sz="1800" dirty="0" err="1"/>
              <a:t>movement</a:t>
            </a:r>
            <a:r>
              <a:rPr lang="cs-CZ" sz="1800" dirty="0"/>
              <a:t>. </a:t>
            </a:r>
            <a:r>
              <a:rPr lang="cs-CZ" sz="1800" dirty="0" err="1"/>
              <a:t>Birth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identity </a:t>
            </a:r>
            <a:r>
              <a:rPr lang="cs-CZ" sz="1800" dirty="0" err="1"/>
              <a:t>politics</a:t>
            </a:r>
            <a:endParaRPr lang="cs-CZ" sz="1800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47290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11560" y="908720"/>
            <a:ext cx="7924800" cy="4114800"/>
          </a:xfrm>
        </p:spPr>
        <p:txBody>
          <a:bodyPr>
            <a:noAutofit/>
          </a:bodyPr>
          <a:lstStyle/>
          <a:p>
            <a:r>
              <a:rPr lang="cs-CZ" sz="1800" b="1" dirty="0" err="1"/>
              <a:t>National</a:t>
            </a:r>
            <a:r>
              <a:rPr lang="cs-CZ" sz="1800" b="1" dirty="0"/>
              <a:t> </a:t>
            </a:r>
            <a:r>
              <a:rPr lang="cs-CZ" sz="1800" b="1" dirty="0" err="1"/>
              <a:t>culture</a:t>
            </a:r>
            <a:r>
              <a:rPr lang="cs-CZ" sz="1800" b="1" dirty="0"/>
              <a:t> and </a:t>
            </a:r>
            <a:r>
              <a:rPr lang="cs-CZ" sz="1800" b="1" dirty="0" err="1"/>
              <a:t>it‘s</a:t>
            </a:r>
            <a:r>
              <a:rPr lang="cs-CZ" sz="1800" b="1" dirty="0"/>
              <a:t> </a:t>
            </a:r>
            <a:r>
              <a:rPr lang="cs-CZ" sz="1800" b="1" dirty="0" err="1"/>
              <a:t>formation</a:t>
            </a:r>
            <a:r>
              <a:rPr lang="cs-CZ" sz="1800" b="1" dirty="0"/>
              <a:t> </a:t>
            </a:r>
            <a:r>
              <a:rPr lang="cs-CZ" sz="1800" b="1" dirty="0" err="1"/>
              <a:t>was</a:t>
            </a:r>
            <a:r>
              <a:rPr lang="cs-CZ" sz="1800" b="1" dirty="0"/>
              <a:t> a </a:t>
            </a:r>
            <a:r>
              <a:rPr lang="cs-CZ" sz="1800" b="1" dirty="0" err="1"/>
              <a:t>key</a:t>
            </a:r>
            <a:r>
              <a:rPr lang="cs-CZ" sz="1800" b="1" dirty="0"/>
              <a:t> to </a:t>
            </a:r>
            <a:r>
              <a:rPr lang="cs-CZ" sz="1800" b="1" dirty="0" err="1"/>
              <a:t>industrialization</a:t>
            </a:r>
            <a:r>
              <a:rPr lang="cs-CZ" sz="1800" b="1" dirty="0"/>
              <a:t> and modernity</a:t>
            </a:r>
          </a:p>
          <a:p>
            <a:r>
              <a:rPr lang="cs-CZ" sz="1800" dirty="0" err="1"/>
              <a:t>English</a:t>
            </a:r>
            <a:r>
              <a:rPr lang="cs-CZ" sz="1800" dirty="0"/>
              <a:t>, </a:t>
            </a:r>
            <a:r>
              <a:rPr lang="cs-CZ" sz="1800" dirty="0" err="1"/>
              <a:t>Welsh</a:t>
            </a:r>
            <a:r>
              <a:rPr lang="cs-CZ" sz="1800" dirty="0"/>
              <a:t>, </a:t>
            </a:r>
            <a:r>
              <a:rPr lang="cs-CZ" sz="1800" dirty="0" err="1"/>
              <a:t>Jamaican</a:t>
            </a:r>
            <a:r>
              <a:rPr lang="cs-CZ" sz="1800" dirty="0"/>
              <a:t>, Czech, </a:t>
            </a:r>
            <a:r>
              <a:rPr lang="cs-CZ" sz="1800" dirty="0" err="1"/>
              <a:t>Spanish</a:t>
            </a:r>
            <a:r>
              <a:rPr lang="cs-CZ" sz="1800" dirty="0"/>
              <a:t> – </a:t>
            </a:r>
            <a:r>
              <a:rPr lang="cs-CZ" sz="1800" dirty="0" err="1"/>
              <a:t>this</a:t>
            </a:r>
            <a:r>
              <a:rPr lang="cs-CZ" sz="1800" dirty="0"/>
              <a:t> </a:t>
            </a:r>
            <a:r>
              <a:rPr lang="cs-CZ" sz="1800" dirty="0" err="1"/>
              <a:t>is</a:t>
            </a:r>
            <a:r>
              <a:rPr lang="cs-CZ" sz="1800" dirty="0"/>
              <a:t> just a </a:t>
            </a:r>
            <a:r>
              <a:rPr lang="cs-CZ" sz="1800" dirty="0" err="1"/>
              <a:t>metaphore</a:t>
            </a:r>
            <a:r>
              <a:rPr lang="cs-CZ" sz="1800" dirty="0"/>
              <a:t> to a </a:t>
            </a:r>
            <a:r>
              <a:rPr lang="cs-CZ" sz="1800" dirty="0" err="1"/>
              <a:t>nationality</a:t>
            </a:r>
            <a:endParaRPr lang="cs-CZ" sz="1800" dirty="0"/>
          </a:p>
          <a:p>
            <a:endParaRPr lang="cs-CZ" sz="1800" b="1" dirty="0"/>
          </a:p>
          <a:p>
            <a:r>
              <a:rPr lang="cs-CZ" sz="1800" b="1" dirty="0" err="1"/>
              <a:t>Globalisation</a:t>
            </a:r>
            <a:r>
              <a:rPr lang="cs-CZ" sz="1800" b="1" dirty="0"/>
              <a:t> – </a:t>
            </a:r>
            <a:r>
              <a:rPr lang="cs-CZ" sz="1800" dirty="0" err="1"/>
              <a:t>the</a:t>
            </a:r>
            <a:r>
              <a:rPr lang="cs-CZ" sz="1800" dirty="0"/>
              <a:t> base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globalisation</a:t>
            </a:r>
            <a:r>
              <a:rPr lang="cs-CZ" sz="1800" dirty="0"/>
              <a:t> </a:t>
            </a:r>
            <a:r>
              <a:rPr lang="cs-CZ" sz="1800" dirty="0" err="1"/>
              <a:t>is</a:t>
            </a:r>
            <a:r>
              <a:rPr lang="cs-CZ" sz="1800" dirty="0"/>
              <a:t> </a:t>
            </a:r>
            <a:r>
              <a:rPr lang="cs-CZ" sz="1800" b="1" dirty="0"/>
              <a:t>TIME </a:t>
            </a:r>
            <a:r>
              <a:rPr lang="cs-CZ" sz="1800" dirty="0"/>
              <a:t>(</a:t>
            </a:r>
            <a:r>
              <a:rPr lang="cs-CZ" sz="1800" dirty="0" err="1"/>
              <a:t>can</a:t>
            </a:r>
            <a:r>
              <a:rPr lang="cs-CZ" sz="1800" dirty="0"/>
              <a:t> </a:t>
            </a:r>
            <a:r>
              <a:rPr lang="cs-CZ" sz="1800" dirty="0" err="1"/>
              <a:t>be</a:t>
            </a:r>
            <a:r>
              <a:rPr lang="cs-CZ" sz="1800" dirty="0"/>
              <a:t> </a:t>
            </a:r>
            <a:r>
              <a:rPr lang="cs-CZ" sz="1800" dirty="0" err="1"/>
              <a:t>crossed</a:t>
            </a:r>
            <a:r>
              <a:rPr lang="cs-CZ" sz="1800" dirty="0"/>
              <a:t> by jet, fax, </a:t>
            </a:r>
            <a:r>
              <a:rPr lang="cs-CZ" sz="1800" dirty="0" err="1"/>
              <a:t>satellite</a:t>
            </a:r>
            <a:r>
              <a:rPr lang="cs-CZ" sz="1800" dirty="0"/>
              <a:t>) </a:t>
            </a:r>
            <a:r>
              <a:rPr lang="cs-CZ" sz="1800" b="1" dirty="0"/>
              <a:t>and SPACE </a:t>
            </a:r>
            <a:r>
              <a:rPr lang="cs-CZ" sz="1800" dirty="0"/>
              <a:t>(</a:t>
            </a:r>
            <a:r>
              <a:rPr lang="cs-CZ" sz="1800" dirty="0" err="1"/>
              <a:t>remains</a:t>
            </a:r>
            <a:r>
              <a:rPr lang="cs-CZ" sz="1800" dirty="0"/>
              <a:t> </a:t>
            </a:r>
            <a:r>
              <a:rPr lang="cs-CZ" sz="1800" dirty="0" err="1"/>
              <a:t>fixed</a:t>
            </a:r>
            <a:r>
              <a:rPr lang="cs-CZ" sz="1800" dirty="0"/>
              <a:t>, </a:t>
            </a:r>
            <a:r>
              <a:rPr lang="cs-CZ" sz="1800" dirty="0" err="1"/>
              <a:t>bounded</a:t>
            </a:r>
            <a:r>
              <a:rPr lang="cs-CZ" sz="1800" dirty="0"/>
              <a:t>)</a:t>
            </a:r>
          </a:p>
          <a:p>
            <a:r>
              <a:rPr lang="cs-CZ" sz="1800" dirty="0"/>
              <a:t>-G. </a:t>
            </a:r>
            <a:r>
              <a:rPr lang="cs-CZ" sz="1800" dirty="0" err="1"/>
              <a:t>is</a:t>
            </a:r>
            <a:r>
              <a:rPr lang="cs-CZ" sz="1800" dirty="0"/>
              <a:t> a </a:t>
            </a:r>
            <a:r>
              <a:rPr lang="cs-CZ" sz="1800" dirty="0" err="1"/>
              <a:t>matter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inserting</a:t>
            </a:r>
            <a:r>
              <a:rPr lang="cs-CZ" sz="1800" dirty="0"/>
              <a:t> a multiplicity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localities</a:t>
            </a:r>
            <a:r>
              <a:rPr lang="cs-CZ" sz="1800" dirty="0"/>
              <a:t> </a:t>
            </a:r>
            <a:r>
              <a:rPr lang="cs-CZ" sz="1800" dirty="0" err="1"/>
              <a:t>into</a:t>
            </a:r>
            <a:r>
              <a:rPr lang="cs-CZ" sz="1800" dirty="0"/>
              <a:t>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overall</a:t>
            </a:r>
            <a:r>
              <a:rPr lang="cs-CZ" sz="1800" dirty="0"/>
              <a:t> </a:t>
            </a:r>
            <a:r>
              <a:rPr lang="cs-CZ" sz="1800" dirty="0" err="1"/>
              <a:t>picture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a </a:t>
            </a:r>
            <a:r>
              <a:rPr lang="cs-CZ" sz="1800" dirty="0" err="1"/>
              <a:t>new</a:t>
            </a:r>
            <a:r>
              <a:rPr lang="cs-CZ" sz="1800" dirty="0"/>
              <a:t> </a:t>
            </a:r>
            <a:r>
              <a:rPr lang="cs-CZ" sz="1800" dirty="0" err="1"/>
              <a:t>global</a:t>
            </a:r>
            <a:r>
              <a:rPr lang="cs-CZ" sz="1800" dirty="0"/>
              <a:t> systém</a:t>
            </a:r>
          </a:p>
          <a:p>
            <a:endParaRPr lang="cs-CZ" sz="1800" dirty="0"/>
          </a:p>
          <a:p>
            <a:r>
              <a:rPr lang="en-GB" sz="1800" b="1" dirty="0"/>
              <a:t>Three consequences of globalization</a:t>
            </a:r>
            <a:endParaRPr lang="cs-CZ" sz="1800" b="1" dirty="0"/>
          </a:p>
          <a:p>
            <a:r>
              <a:rPr lang="en-GB" sz="1800" dirty="0"/>
              <a:t>1. National identities are being mined as a result of the growth of cultural homogenization and "the Postmodern global". </a:t>
            </a:r>
            <a:endParaRPr lang="cs-CZ" sz="1800" dirty="0"/>
          </a:p>
          <a:p>
            <a:r>
              <a:rPr lang="en-GB" sz="1800" dirty="0"/>
              <a:t>2. National and other identities, "local" or private, are being strengthened by resistance to globalization. </a:t>
            </a:r>
            <a:endParaRPr lang="cs-CZ" sz="1800" dirty="0"/>
          </a:p>
          <a:p>
            <a:r>
              <a:rPr lang="en-GB" sz="1800" dirty="0"/>
              <a:t>3. National identities are declining, but new hybrid identities are taking their place.</a:t>
            </a:r>
            <a:endParaRPr lang="cs-CZ" sz="1800" dirty="0"/>
          </a:p>
          <a:p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2091909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Questions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b="1" dirty="0"/>
              <a:t>H</a:t>
            </a:r>
            <a:r>
              <a:rPr lang="en-US" b="1" dirty="0"/>
              <a:t>ow the new identities affect the countries? In a good or bad way?</a:t>
            </a:r>
            <a:r>
              <a:rPr lang="cs-CZ" b="1" dirty="0"/>
              <a:t> </a:t>
            </a:r>
          </a:p>
          <a:p>
            <a:pPr marL="0" indent="0">
              <a:buNone/>
            </a:pPr>
            <a:r>
              <a:rPr lang="cs-CZ" dirty="0"/>
              <a:t>[</a:t>
            </a:r>
            <a:r>
              <a:rPr lang="en-US" dirty="0"/>
              <a:t>if in term of countries (the case of Catalonia in Spain for </a:t>
            </a:r>
            <a:r>
              <a:rPr lang="en-US" dirty="0" err="1"/>
              <a:t>exaple</a:t>
            </a:r>
            <a:r>
              <a:rPr lang="en-US" dirty="0"/>
              <a:t>, that they want to be independent and have their own identity) - Is it a good or bad effect in countries?</a:t>
            </a:r>
            <a:r>
              <a:rPr lang="cs-CZ" dirty="0"/>
              <a:t>]</a:t>
            </a:r>
          </a:p>
          <a:p>
            <a:endParaRPr lang="cs-CZ" dirty="0"/>
          </a:p>
          <a:p>
            <a:r>
              <a:rPr lang="cs-CZ" b="1" dirty="0" err="1"/>
              <a:t>How</a:t>
            </a:r>
            <a:r>
              <a:rPr lang="cs-CZ" b="1" dirty="0"/>
              <a:t> many </a:t>
            </a:r>
            <a:r>
              <a:rPr lang="cs-CZ" b="1" dirty="0" err="1"/>
              <a:t>identities</a:t>
            </a:r>
            <a:r>
              <a:rPr lang="cs-CZ" b="1" dirty="0"/>
              <a:t> do </a:t>
            </a:r>
            <a:r>
              <a:rPr lang="cs-CZ" b="1" dirty="0" err="1"/>
              <a:t>you</a:t>
            </a:r>
            <a:r>
              <a:rPr lang="cs-CZ" b="1" dirty="0"/>
              <a:t> </a:t>
            </a:r>
            <a:r>
              <a:rPr lang="cs-CZ" b="1" dirty="0" err="1"/>
              <a:t>think</a:t>
            </a:r>
            <a:r>
              <a:rPr lang="cs-CZ" b="1" dirty="0"/>
              <a:t> </a:t>
            </a:r>
            <a:r>
              <a:rPr lang="cs-CZ" b="1" dirty="0" err="1"/>
              <a:t>you</a:t>
            </a:r>
            <a:r>
              <a:rPr lang="cs-CZ" b="1" dirty="0"/>
              <a:t> </a:t>
            </a:r>
            <a:r>
              <a:rPr lang="cs-CZ" b="1" dirty="0" err="1"/>
              <a:t>have</a:t>
            </a:r>
            <a:r>
              <a:rPr lang="cs-CZ" b="1" dirty="0"/>
              <a:t>?  </a:t>
            </a:r>
            <a:r>
              <a:rPr lang="cs-CZ" b="1" dirty="0" err="1"/>
              <a:t>Which</a:t>
            </a:r>
            <a:r>
              <a:rPr lang="cs-CZ" b="1" dirty="0"/>
              <a:t> </a:t>
            </a:r>
            <a:r>
              <a:rPr lang="cs-CZ" b="1" dirty="0" err="1"/>
              <a:t>one</a:t>
            </a:r>
            <a:r>
              <a:rPr lang="cs-CZ" b="1" dirty="0"/>
              <a:t> do </a:t>
            </a:r>
            <a:r>
              <a:rPr lang="cs-CZ" b="1" dirty="0" err="1"/>
              <a:t>you</a:t>
            </a:r>
            <a:r>
              <a:rPr lang="cs-CZ" b="1" dirty="0"/>
              <a:t> use most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time</a:t>
            </a:r>
            <a:r>
              <a:rPr lang="cs-CZ" b="1" dirty="0"/>
              <a:t>?</a:t>
            </a:r>
          </a:p>
          <a:p>
            <a:pPr marL="0" indent="0">
              <a:buNone/>
            </a:pPr>
            <a:r>
              <a:rPr lang="cs-CZ" dirty="0"/>
              <a:t>[</a:t>
            </a:r>
            <a:r>
              <a:rPr lang="en-US" dirty="0"/>
              <a:t>do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en-US" dirty="0"/>
              <a:t>have just one or use more identities (depending on the society </a:t>
            </a:r>
            <a:r>
              <a:rPr lang="cs-CZ" dirty="0" err="1"/>
              <a:t>you</a:t>
            </a:r>
            <a:r>
              <a:rPr lang="en-US" dirty="0"/>
              <a:t> are</a:t>
            </a:r>
            <a:r>
              <a:rPr lang="cs-CZ" dirty="0"/>
              <a:t> </a:t>
            </a:r>
            <a:r>
              <a:rPr lang="cs-CZ" dirty="0" err="1"/>
              <a:t>surrounded</a:t>
            </a:r>
            <a:r>
              <a:rPr lang="cs-CZ" dirty="0"/>
              <a:t> by</a:t>
            </a:r>
            <a:r>
              <a:rPr lang="en-US" dirty="0"/>
              <a:t> - parents, friends, teachers,...)</a:t>
            </a:r>
            <a:r>
              <a:rPr lang="cs-CZ" dirty="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072061019"/>
      </p:ext>
    </p:extLst>
  </p:cSld>
  <p:clrMapOvr>
    <a:masterClrMapping/>
  </p:clrMapOvr>
</p:sld>
</file>

<file path=ppt/theme/theme1.xml><?xml version="1.0" encoding="utf-8"?>
<a:theme xmlns:a="http://schemas.openxmlformats.org/drawingml/2006/main" name="Horizont">
  <a:themeElements>
    <a:clrScheme name="H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t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124</TotalTime>
  <Words>669</Words>
  <Application>Microsoft Office PowerPoint</Application>
  <PresentationFormat>On-screen Show (4:3)</PresentationFormat>
  <Paragraphs>50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Arial Narrow</vt:lpstr>
      <vt:lpstr>Horizont</vt:lpstr>
      <vt:lpstr>Stuart Hall – Cultural identity</vt:lpstr>
      <vt:lpstr>Stuart hall</vt:lpstr>
      <vt:lpstr>PowerPoint Presentation</vt:lpstr>
      <vt:lpstr>PowerPoint Presentation</vt:lpstr>
      <vt:lpstr>PowerPoint Presentation</vt:lpstr>
      <vt:lpstr>Questions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Klára</dc:creator>
  <cp:lastModifiedBy>Charles Elavsky</cp:lastModifiedBy>
  <cp:revision>14</cp:revision>
  <dcterms:created xsi:type="dcterms:W3CDTF">2018-04-08T08:52:07Z</dcterms:created>
  <dcterms:modified xsi:type="dcterms:W3CDTF">2018-04-22T16:26:35Z</dcterms:modified>
</cp:coreProperties>
</file>