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68" r:id="rId5"/>
    <p:sldId id="265" r:id="rId6"/>
    <p:sldId id="261" r:id="rId7"/>
    <p:sldId id="270" r:id="rId8"/>
    <p:sldId id="259" r:id="rId9"/>
    <p:sldId id="260" r:id="rId10"/>
    <p:sldId id="269" r:id="rId11"/>
    <p:sldId id="263" r:id="rId12"/>
    <p:sldId id="264" r:id="rId13"/>
    <p:sldId id="271"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7" autoAdjust="0"/>
    <p:restoredTop sz="94660"/>
  </p:normalViewPr>
  <p:slideViewPr>
    <p:cSldViewPr snapToGrid="0">
      <p:cViewPr varScale="1">
        <p:scale>
          <a:sx n="74" d="100"/>
          <a:sy n="74" d="100"/>
        </p:scale>
        <p:origin x="147" y="3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3/14/2018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3/14/2018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3/14/2018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3/14/2018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3/14/2018</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3/14/2018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3/14/2018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3/14/2018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3/14/2018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A16AA21-1863-4931-97CB-99D0A168701B}" type="datetimeFigureOut">
              <a:rPr lang="en-US" dirty="0"/>
              <a:t>3/14/2018</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772C379-9A7C-4C87-A116-CBE9F58B04C5}" type="datetimeFigureOut">
              <a:rPr lang="en-US" dirty="0"/>
              <a:t>3/14/2018</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3/14/2018</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webpagefx.com/data/the-6-companies-that-own-almost-all-media/"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3B841-FE59-4621-9D18-E0FC54385BE2}"/>
              </a:ext>
            </a:extLst>
          </p:cNvPr>
          <p:cNvSpPr>
            <a:spLocks noGrp="1"/>
          </p:cNvSpPr>
          <p:nvPr>
            <p:ph type="ctrTitle"/>
          </p:nvPr>
        </p:nvSpPr>
        <p:spPr/>
        <p:txBody>
          <a:bodyPr/>
          <a:lstStyle/>
          <a:p>
            <a:r>
              <a:rPr lang="en-US" dirty="0"/>
              <a:t>Marxism</a:t>
            </a:r>
          </a:p>
        </p:txBody>
      </p:sp>
      <p:sp>
        <p:nvSpPr>
          <p:cNvPr id="3" name="Subtitle 2">
            <a:extLst>
              <a:ext uri="{FF2B5EF4-FFF2-40B4-BE49-F238E27FC236}">
                <a16:creationId xmlns:a16="http://schemas.microsoft.com/office/drawing/2014/main" id="{F553E722-025F-46D3-BEDD-E3038AEF0725}"/>
              </a:ext>
            </a:extLst>
          </p:cNvPr>
          <p:cNvSpPr>
            <a:spLocks noGrp="1"/>
          </p:cNvSpPr>
          <p:nvPr>
            <p:ph type="subTitle" idx="1"/>
          </p:nvPr>
        </p:nvSpPr>
        <p:spPr/>
        <p:txBody>
          <a:bodyPr/>
          <a:lstStyle/>
          <a:p>
            <a:r>
              <a:rPr lang="en-US" dirty="0"/>
              <a:t>Week 4</a:t>
            </a:r>
          </a:p>
        </p:txBody>
      </p:sp>
    </p:spTree>
    <p:extLst>
      <p:ext uri="{BB962C8B-B14F-4D97-AF65-F5344CB8AC3E}">
        <p14:creationId xmlns:p14="http://schemas.microsoft.com/office/powerpoint/2010/main" val="363720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DDBBB-8472-45D1-BD06-B8B009E9E45A}"/>
              </a:ext>
            </a:extLst>
          </p:cNvPr>
          <p:cNvSpPr>
            <a:spLocks noGrp="1"/>
          </p:cNvSpPr>
          <p:nvPr>
            <p:ph type="title"/>
          </p:nvPr>
        </p:nvSpPr>
        <p:spPr/>
        <p:txBody>
          <a:bodyPr>
            <a:normAutofit/>
          </a:bodyPr>
          <a:lstStyle/>
          <a:p>
            <a:r>
              <a:rPr lang="en-US" sz="3600" dirty="0"/>
              <a:t>Bridging the Mythical Divide:</a:t>
            </a:r>
            <a:br>
              <a:rPr lang="en-US" sz="3600" dirty="0"/>
            </a:br>
            <a:r>
              <a:rPr lang="en-US" sz="3600" dirty="0"/>
              <a:t>Political Economy and Cultural Studies Approaches to the Analysis of the media</a:t>
            </a:r>
          </a:p>
        </p:txBody>
      </p:sp>
      <p:sp>
        <p:nvSpPr>
          <p:cNvPr id="3" name="Content Placeholder 2">
            <a:extLst>
              <a:ext uri="{FF2B5EF4-FFF2-40B4-BE49-F238E27FC236}">
                <a16:creationId xmlns:a16="http://schemas.microsoft.com/office/drawing/2014/main" id="{DBEFC797-674B-438B-9708-C0BE6B9BDEFB}"/>
              </a:ext>
            </a:extLst>
          </p:cNvPr>
          <p:cNvSpPr>
            <a:spLocks noGrp="1"/>
          </p:cNvSpPr>
          <p:nvPr>
            <p:ph idx="1"/>
          </p:nvPr>
        </p:nvSpPr>
        <p:spPr/>
        <p:txBody>
          <a:bodyPr>
            <a:normAutofit lnSpcReduction="10000"/>
          </a:bodyPr>
          <a:lstStyle/>
          <a:p>
            <a:r>
              <a:rPr lang="en-US" dirty="0"/>
              <a:t>Birmingham Centre (1970s); </a:t>
            </a:r>
            <a:r>
              <a:rPr lang="en-US" i="1" dirty="0"/>
              <a:t>active audience – </a:t>
            </a:r>
            <a:r>
              <a:rPr lang="en-US" dirty="0"/>
              <a:t>interpretive work; polysemic texts</a:t>
            </a:r>
          </a:p>
          <a:p>
            <a:r>
              <a:rPr lang="en-US" dirty="0"/>
              <a:t>CS – cross-disciplinary endeavor; critique of cultural configurations </a:t>
            </a:r>
            <a:r>
              <a:rPr lang="en-US" dirty="0">
                <a:cs typeface="Calibri" panose="020F0502020204030204" pitchFamily="34" charset="0"/>
              </a:rPr>
              <a:t>→ social transformation</a:t>
            </a:r>
          </a:p>
          <a:p>
            <a:pPr lvl="1"/>
            <a:r>
              <a:rPr lang="en-US" dirty="0">
                <a:cs typeface="Calibri" panose="020F0502020204030204" pitchFamily="34" charset="0"/>
              </a:rPr>
              <a:t>Critique ideology of class system; politics of (popular) culture</a:t>
            </a:r>
          </a:p>
          <a:p>
            <a:pPr lvl="1"/>
            <a:r>
              <a:rPr lang="en-US" dirty="0">
                <a:cs typeface="Calibri" panose="020F0502020204030204" pitchFamily="34" charset="0"/>
              </a:rPr>
              <a:t>Individuals can undermine meaning of texts to subvert relations of power</a:t>
            </a:r>
          </a:p>
          <a:p>
            <a:r>
              <a:rPr lang="en-US" dirty="0">
                <a:cs typeface="Calibri" panose="020F0502020204030204" pitchFamily="34" charset="0"/>
              </a:rPr>
              <a:t>Everyday culture is serious point of study</a:t>
            </a:r>
          </a:p>
          <a:p>
            <a:r>
              <a:rPr lang="en-US" dirty="0">
                <a:cs typeface="Calibri" panose="020F0502020204030204" pitchFamily="34" charset="0"/>
              </a:rPr>
              <a:t>Challenges essentialist concepts of culture (culture as a complex space where different influences/interpretive potentials)</a:t>
            </a:r>
          </a:p>
          <a:p>
            <a:r>
              <a:rPr lang="en-US" dirty="0">
                <a:cs typeface="Calibri" panose="020F0502020204030204" pitchFamily="34" charset="0"/>
              </a:rPr>
              <a:t>Foregrounds, subjectivity (reflexivity), identity, discourse, politics of pleasure</a:t>
            </a:r>
          </a:p>
          <a:p>
            <a:pPr lvl="1"/>
            <a:r>
              <a:rPr lang="en-US" dirty="0">
                <a:cs typeface="Calibri" panose="020F0502020204030204" pitchFamily="34" charset="0"/>
              </a:rPr>
              <a:t>The ways meanings can be delimited and circulate in society</a:t>
            </a:r>
          </a:p>
          <a:p>
            <a:pPr lvl="1"/>
            <a:endParaRPr lang="en-US" dirty="0">
              <a:cs typeface="Calibri" panose="020F0502020204030204" pitchFamily="34" charset="0"/>
            </a:endParaRPr>
          </a:p>
          <a:p>
            <a:pPr lvl="1"/>
            <a:r>
              <a:rPr lang="en-US" dirty="0">
                <a:cs typeface="Calibri" panose="020F0502020204030204" pitchFamily="34" charset="0"/>
              </a:rPr>
              <a:t>Resistance is tempered by structural relations</a:t>
            </a:r>
          </a:p>
        </p:txBody>
      </p:sp>
    </p:spTree>
    <p:extLst>
      <p:ext uri="{BB962C8B-B14F-4D97-AF65-F5344CB8AC3E}">
        <p14:creationId xmlns:p14="http://schemas.microsoft.com/office/powerpoint/2010/main" val="20539807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E1FCA-E36C-43BC-B27B-301817A55A61}"/>
              </a:ext>
            </a:extLst>
          </p:cNvPr>
          <p:cNvSpPr>
            <a:spLocks noGrp="1"/>
          </p:cNvSpPr>
          <p:nvPr>
            <p:ph type="title"/>
          </p:nvPr>
        </p:nvSpPr>
        <p:spPr/>
        <p:txBody>
          <a:bodyPr>
            <a:normAutofit/>
          </a:bodyPr>
          <a:lstStyle/>
          <a:p>
            <a:r>
              <a:rPr lang="en-US" sz="3600" dirty="0"/>
              <a:t>Bridging the Mythical Divide:</a:t>
            </a:r>
            <a:br>
              <a:rPr lang="en-US" sz="3600" dirty="0"/>
            </a:br>
            <a:r>
              <a:rPr lang="en-US" sz="3600" dirty="0"/>
              <a:t>Political Economy and Cultural Studies Approaches to the Analysis of the media</a:t>
            </a:r>
          </a:p>
        </p:txBody>
      </p:sp>
      <p:sp>
        <p:nvSpPr>
          <p:cNvPr id="3" name="Content Placeholder 2">
            <a:extLst>
              <a:ext uri="{FF2B5EF4-FFF2-40B4-BE49-F238E27FC236}">
                <a16:creationId xmlns:a16="http://schemas.microsoft.com/office/drawing/2014/main" id="{7AD84775-F410-405B-A43E-742A232548D3}"/>
              </a:ext>
            </a:extLst>
          </p:cNvPr>
          <p:cNvSpPr>
            <a:spLocks noGrp="1"/>
          </p:cNvSpPr>
          <p:nvPr>
            <p:ph idx="1"/>
          </p:nvPr>
        </p:nvSpPr>
        <p:spPr/>
        <p:txBody>
          <a:bodyPr>
            <a:normAutofit fontScale="92500"/>
          </a:bodyPr>
          <a:lstStyle/>
          <a:p>
            <a:pPr marL="0" indent="0">
              <a:buNone/>
            </a:pPr>
            <a:r>
              <a:rPr lang="en-US" dirty="0"/>
              <a:t>Considerations to take away:</a:t>
            </a:r>
          </a:p>
          <a:p>
            <a:r>
              <a:rPr lang="en-US" dirty="0"/>
              <a:t>Social totality of production, content, and reception of the media must be considered</a:t>
            </a:r>
          </a:p>
          <a:p>
            <a:r>
              <a:rPr lang="en-US" dirty="0"/>
              <a:t>Resistance; </a:t>
            </a:r>
            <a:r>
              <a:rPr lang="en-US" dirty="0" err="1"/>
              <a:t>gency</a:t>
            </a:r>
            <a:r>
              <a:rPr lang="en-US" dirty="0"/>
              <a:t> (limited by structure) is the contemporary framework</a:t>
            </a:r>
          </a:p>
          <a:p>
            <a:r>
              <a:rPr lang="en-US" dirty="0"/>
              <a:t>Power of cultural texts; absences/silences </a:t>
            </a:r>
          </a:p>
          <a:p>
            <a:endParaRPr lang="en-US" dirty="0"/>
          </a:p>
          <a:p>
            <a:r>
              <a:rPr lang="en-US" dirty="0"/>
              <a:t>Dialectic of agency and structure; cultural production and consumption</a:t>
            </a:r>
          </a:p>
          <a:p>
            <a:r>
              <a:rPr lang="en-US" dirty="0"/>
              <a:t>“The struggle over meaning takes place between the process of production and the act of reception – both of which are determined by their place in the wider social, political, economic and cultural context. Choices made by the audience must be looked at within the social context of their daily life and the content itself must be interpreted according to the social and political circumstances of its production”</a:t>
            </a:r>
          </a:p>
        </p:txBody>
      </p:sp>
    </p:spTree>
    <p:extLst>
      <p:ext uri="{BB962C8B-B14F-4D97-AF65-F5344CB8AC3E}">
        <p14:creationId xmlns:p14="http://schemas.microsoft.com/office/powerpoint/2010/main" val="694734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9F9A16-8FBE-4A16-AF47-8280CFB78854}"/>
              </a:ext>
            </a:extLst>
          </p:cNvPr>
          <p:cNvSpPr>
            <a:spLocks noGrp="1"/>
          </p:cNvSpPr>
          <p:nvPr>
            <p:ph type="title"/>
          </p:nvPr>
        </p:nvSpPr>
        <p:spPr/>
        <p:txBody>
          <a:bodyPr/>
          <a:lstStyle/>
          <a:p>
            <a:r>
              <a:rPr lang="en-US" dirty="0"/>
              <a:t>Agency, structure, You</a:t>
            </a:r>
          </a:p>
        </p:txBody>
      </p:sp>
      <p:sp>
        <p:nvSpPr>
          <p:cNvPr id="3" name="Content Placeholder 2">
            <a:extLst>
              <a:ext uri="{FF2B5EF4-FFF2-40B4-BE49-F238E27FC236}">
                <a16:creationId xmlns:a16="http://schemas.microsoft.com/office/drawing/2014/main" id="{9D4F6E48-CA52-4AC4-B061-A5A8A8CA4325}"/>
              </a:ext>
            </a:extLst>
          </p:cNvPr>
          <p:cNvSpPr>
            <a:spLocks noGrp="1"/>
          </p:cNvSpPr>
          <p:nvPr>
            <p:ph idx="1"/>
          </p:nvPr>
        </p:nvSpPr>
        <p:spPr/>
        <p:txBody>
          <a:bodyPr>
            <a:normAutofit/>
          </a:bodyPr>
          <a:lstStyle/>
          <a:p>
            <a:pPr marL="0" indent="0">
              <a:buNone/>
            </a:pPr>
            <a:r>
              <a:rPr lang="en-US" dirty="0"/>
              <a:t> </a:t>
            </a:r>
          </a:p>
          <a:p>
            <a:pPr marL="0" indent="0">
              <a:buNone/>
            </a:pPr>
            <a:r>
              <a:rPr lang="en-US" dirty="0"/>
              <a:t>What is at stake as you consider </a:t>
            </a:r>
            <a:r>
              <a:rPr lang="en-US"/>
              <a:t>your “locations”:</a:t>
            </a:r>
            <a:endParaRPr lang="en-US" dirty="0"/>
          </a:p>
          <a:p>
            <a:r>
              <a:rPr lang="en-US" dirty="0"/>
              <a:t>Your Culture</a:t>
            </a:r>
          </a:p>
          <a:p>
            <a:r>
              <a:rPr lang="en-US" dirty="0"/>
              <a:t>Your Identity</a:t>
            </a:r>
          </a:p>
          <a:p>
            <a:r>
              <a:rPr lang="en-US" dirty="0"/>
              <a:t>Your professional future	</a:t>
            </a:r>
          </a:p>
        </p:txBody>
      </p:sp>
    </p:spTree>
    <p:extLst>
      <p:ext uri="{BB962C8B-B14F-4D97-AF65-F5344CB8AC3E}">
        <p14:creationId xmlns:p14="http://schemas.microsoft.com/office/powerpoint/2010/main" val="42101946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04CC9B1-4FED-41F9-9B21-ACB2959661B7}"/>
              </a:ext>
            </a:extLst>
          </p:cNvPr>
          <p:cNvSpPr>
            <a:spLocks noGrp="1"/>
          </p:cNvSpPr>
          <p:nvPr>
            <p:ph idx="1"/>
          </p:nvPr>
        </p:nvSpPr>
        <p:spPr>
          <a:xfrm>
            <a:off x="1069848" y="251138"/>
            <a:ext cx="10058400" cy="5921062"/>
          </a:xfrm>
        </p:spPr>
        <p:txBody>
          <a:bodyPr>
            <a:normAutofit lnSpcReduction="10000"/>
          </a:bodyPr>
          <a:lstStyle/>
          <a:p>
            <a:r>
              <a:rPr lang="en-US" dirty="0" err="1"/>
              <a:t>Mikešová</a:t>
            </a:r>
            <a:r>
              <a:rPr lang="en-US" dirty="0"/>
              <a:t>, Marianna; </a:t>
            </a:r>
            <a:r>
              <a:rPr lang="en-US" dirty="0" err="1"/>
              <a:t>Skopalová</a:t>
            </a:r>
            <a:r>
              <a:rPr lang="en-US" dirty="0"/>
              <a:t>, Markéta; </a:t>
            </a:r>
            <a:r>
              <a:rPr lang="en-US" dirty="0" err="1"/>
              <a:t>Kříž</a:t>
            </a:r>
            <a:r>
              <a:rPr lang="en-US" dirty="0"/>
              <a:t>, Jan – week 6 - Foucault</a:t>
            </a:r>
            <a:br>
              <a:rPr lang="en-US" dirty="0"/>
            </a:br>
            <a:endParaRPr lang="en-US" dirty="0"/>
          </a:p>
          <a:p>
            <a:r>
              <a:rPr lang="en-US" dirty="0" err="1"/>
              <a:t>Hornová</a:t>
            </a:r>
            <a:r>
              <a:rPr lang="en-US" dirty="0"/>
              <a:t>, Pavlína; </a:t>
            </a:r>
            <a:r>
              <a:rPr lang="en-US" dirty="0" err="1"/>
              <a:t>Havlík</a:t>
            </a:r>
            <a:r>
              <a:rPr lang="en-US" dirty="0"/>
              <a:t>, Tomáš; </a:t>
            </a:r>
            <a:r>
              <a:rPr lang="en-US" dirty="0" err="1"/>
              <a:t>Skalická</a:t>
            </a:r>
            <a:r>
              <a:rPr lang="en-US" dirty="0"/>
              <a:t>, Veronika – week 7 - </a:t>
            </a:r>
            <a:r>
              <a:rPr lang="en-US" dirty="0" err="1"/>
              <a:t>Debord</a:t>
            </a:r>
            <a:br>
              <a:rPr lang="en-US" dirty="0"/>
            </a:br>
            <a:endParaRPr lang="en-US" dirty="0"/>
          </a:p>
          <a:p>
            <a:r>
              <a:rPr lang="en-US" dirty="0" err="1"/>
              <a:t>Yalvacli</a:t>
            </a:r>
            <a:r>
              <a:rPr lang="en-US" dirty="0"/>
              <a:t>, Volkan; </a:t>
            </a:r>
            <a:r>
              <a:rPr lang="en-US" dirty="0" err="1"/>
              <a:t>Forethová</a:t>
            </a:r>
            <a:r>
              <a:rPr lang="en-US" dirty="0"/>
              <a:t>, Monika, Soto Castro, Yessenia Lizbeth, - week 8 - Said</a:t>
            </a:r>
            <a:br>
              <a:rPr lang="en-US" dirty="0"/>
            </a:br>
            <a:endParaRPr lang="en-US" dirty="0"/>
          </a:p>
          <a:p>
            <a:r>
              <a:rPr lang="en-US" dirty="0" err="1"/>
              <a:t>Bečáková</a:t>
            </a:r>
            <a:r>
              <a:rPr lang="en-US" dirty="0"/>
              <a:t>, </a:t>
            </a:r>
            <a:r>
              <a:rPr lang="en-US" dirty="0" err="1"/>
              <a:t>Klára</a:t>
            </a:r>
            <a:r>
              <a:rPr lang="en-US" dirty="0"/>
              <a:t>; </a:t>
            </a:r>
            <a:r>
              <a:rPr lang="en-US" dirty="0" err="1"/>
              <a:t>Filanová</a:t>
            </a:r>
            <a:r>
              <a:rPr lang="en-US" dirty="0"/>
              <a:t>, Petra; Damien </a:t>
            </a:r>
            <a:r>
              <a:rPr lang="en-US" dirty="0" err="1"/>
              <a:t>Mareno</a:t>
            </a:r>
            <a:r>
              <a:rPr lang="en-US" dirty="0"/>
              <a:t> Prado – week 8 – Stuart Hall</a:t>
            </a:r>
            <a:br>
              <a:rPr lang="en-US" dirty="0"/>
            </a:br>
            <a:endParaRPr lang="en-US" dirty="0"/>
          </a:p>
          <a:p>
            <a:r>
              <a:rPr lang="en-US" dirty="0" err="1"/>
              <a:t>Holotíková</a:t>
            </a:r>
            <a:r>
              <a:rPr lang="en-US" dirty="0"/>
              <a:t>, Tereza; </a:t>
            </a:r>
            <a:r>
              <a:rPr lang="en-US" dirty="0" err="1"/>
              <a:t>Bořutová</a:t>
            </a:r>
            <a:r>
              <a:rPr lang="en-US" dirty="0"/>
              <a:t>, Martina, </a:t>
            </a:r>
            <a:r>
              <a:rPr lang="en-US" dirty="0" err="1"/>
              <a:t>Vaisová</a:t>
            </a:r>
            <a:r>
              <a:rPr lang="en-US" dirty="0"/>
              <a:t>, Michaela – week 9 - Bourdieu</a:t>
            </a:r>
            <a:br>
              <a:rPr lang="en-US" dirty="0"/>
            </a:br>
            <a:endParaRPr lang="en-US" dirty="0"/>
          </a:p>
          <a:p>
            <a:r>
              <a:rPr lang="en-US" dirty="0" err="1"/>
              <a:t>Pichaničová</a:t>
            </a:r>
            <a:r>
              <a:rPr lang="en-US" dirty="0"/>
              <a:t>, Petra; </a:t>
            </a:r>
            <a:r>
              <a:rPr lang="en-US" dirty="0" err="1"/>
              <a:t>Chroustová</a:t>
            </a:r>
            <a:r>
              <a:rPr lang="en-US" dirty="0"/>
              <a:t>,; </a:t>
            </a:r>
            <a:r>
              <a:rPr lang="en-US" dirty="0" err="1"/>
              <a:t>Aneta</a:t>
            </a:r>
            <a:r>
              <a:rPr lang="en-US" dirty="0"/>
              <a:t>; </a:t>
            </a:r>
            <a:r>
              <a:rPr lang="en-US" dirty="0" err="1"/>
              <a:t>Vyklická</a:t>
            </a:r>
            <a:r>
              <a:rPr lang="en-US" dirty="0"/>
              <a:t>, Jana – week 10 – Feminism</a:t>
            </a:r>
          </a:p>
          <a:p>
            <a:r>
              <a:rPr lang="en-US" dirty="0"/>
              <a:t>Fiero, Alana Rose; </a:t>
            </a:r>
            <a:r>
              <a:rPr lang="en-US" dirty="0" err="1"/>
              <a:t>Hambálek</a:t>
            </a:r>
            <a:r>
              <a:rPr lang="en-US" dirty="0"/>
              <a:t>, Tomáš, Fabian Sosa </a:t>
            </a:r>
            <a:r>
              <a:rPr lang="en-US" dirty="0" err="1"/>
              <a:t>Franquis</a:t>
            </a:r>
            <a:r>
              <a:rPr lang="en-US" dirty="0"/>
              <a:t> – week 10 -Queer Theory</a:t>
            </a:r>
          </a:p>
          <a:p>
            <a:r>
              <a:rPr lang="en-US" dirty="0" err="1"/>
              <a:t>Valentíková</a:t>
            </a:r>
            <a:r>
              <a:rPr lang="en-US" dirty="0"/>
              <a:t>, Martina; </a:t>
            </a:r>
            <a:r>
              <a:rPr lang="en-US" dirty="0" err="1"/>
              <a:t>Sittová</a:t>
            </a:r>
            <a:r>
              <a:rPr lang="en-US" dirty="0"/>
              <a:t>, Barbora; </a:t>
            </a:r>
            <a:r>
              <a:rPr lang="en-US" dirty="0" err="1"/>
              <a:t>Patricija</a:t>
            </a:r>
            <a:r>
              <a:rPr lang="en-US" dirty="0"/>
              <a:t>, </a:t>
            </a:r>
            <a:r>
              <a:rPr lang="en-US" dirty="0" err="1"/>
              <a:t>Fašalek</a:t>
            </a:r>
            <a:r>
              <a:rPr lang="en-US" dirty="0"/>
              <a:t>– week 11 - Gramsci</a:t>
            </a:r>
            <a:br>
              <a:rPr lang="en-US" dirty="0"/>
            </a:br>
            <a:endParaRPr lang="en-US" dirty="0"/>
          </a:p>
          <a:p>
            <a:r>
              <a:rPr lang="en-US" dirty="0" err="1"/>
              <a:t>Ševčíková</a:t>
            </a:r>
            <a:r>
              <a:rPr lang="en-US" dirty="0"/>
              <a:t>, Kateřina; </a:t>
            </a:r>
            <a:r>
              <a:rPr lang="en-US" dirty="0" err="1"/>
              <a:t>Reisiglová</a:t>
            </a:r>
            <a:r>
              <a:rPr lang="en-US" dirty="0"/>
              <a:t>, Michaela; Fuente Robles, Marina Inmaculada –</a:t>
            </a:r>
            <a:br>
              <a:rPr lang="en-US" dirty="0"/>
            </a:br>
            <a:r>
              <a:rPr lang="en-US" dirty="0"/>
              <a:t>week 12 - Semiotics</a:t>
            </a:r>
          </a:p>
          <a:p>
            <a:endParaRPr lang="en-US" dirty="0"/>
          </a:p>
        </p:txBody>
      </p:sp>
    </p:spTree>
    <p:extLst>
      <p:ext uri="{BB962C8B-B14F-4D97-AF65-F5344CB8AC3E}">
        <p14:creationId xmlns:p14="http://schemas.microsoft.com/office/powerpoint/2010/main" val="15386011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CE25C8-71EF-431A-AD79-7E335F58A0DB}"/>
              </a:ext>
            </a:extLst>
          </p:cNvPr>
          <p:cNvSpPr>
            <a:spLocks noGrp="1"/>
          </p:cNvSpPr>
          <p:nvPr>
            <p:ph type="title"/>
          </p:nvPr>
        </p:nvSpPr>
        <p:spPr/>
        <p:txBody>
          <a:bodyPr/>
          <a:lstStyle/>
          <a:p>
            <a:r>
              <a:rPr lang="en-US" dirty="0"/>
              <a:t>Questions to Consider</a:t>
            </a:r>
          </a:p>
        </p:txBody>
      </p:sp>
      <p:sp>
        <p:nvSpPr>
          <p:cNvPr id="3" name="Content Placeholder 2">
            <a:extLst>
              <a:ext uri="{FF2B5EF4-FFF2-40B4-BE49-F238E27FC236}">
                <a16:creationId xmlns:a16="http://schemas.microsoft.com/office/drawing/2014/main" id="{4299A206-ECB3-4BE3-9095-D3B7AFAACBB9}"/>
              </a:ext>
            </a:extLst>
          </p:cNvPr>
          <p:cNvSpPr>
            <a:spLocks noGrp="1"/>
          </p:cNvSpPr>
          <p:nvPr>
            <p:ph idx="1"/>
          </p:nvPr>
        </p:nvSpPr>
        <p:spPr/>
        <p:txBody>
          <a:bodyPr>
            <a:normAutofit fontScale="92500" lnSpcReduction="10000"/>
          </a:bodyPr>
          <a:lstStyle/>
          <a:p>
            <a:r>
              <a:rPr lang="en-US" sz="3600" dirty="0"/>
              <a:t>Do you decide what happens in your life or is it fate?</a:t>
            </a:r>
          </a:p>
          <a:p>
            <a:endParaRPr lang="en-US" sz="3600" dirty="0"/>
          </a:p>
          <a:p>
            <a:r>
              <a:rPr lang="en-US" sz="3600" dirty="0"/>
              <a:t>How is your identity related to your work? Birth? Life choices?</a:t>
            </a:r>
          </a:p>
          <a:p>
            <a:endParaRPr lang="en-US" sz="3600" dirty="0"/>
          </a:p>
          <a:p>
            <a:r>
              <a:rPr lang="en-US" sz="3600" dirty="0"/>
              <a:t>What does Marxism mean in the Czech Republic today?</a:t>
            </a:r>
          </a:p>
          <a:p>
            <a:endParaRPr lang="en-US" sz="3600" dirty="0"/>
          </a:p>
          <a:p>
            <a:endParaRPr lang="en-US" sz="3600" dirty="0"/>
          </a:p>
          <a:p>
            <a:endParaRPr lang="en-US" sz="3600" dirty="0"/>
          </a:p>
          <a:p>
            <a:pPr marL="0" indent="0">
              <a:buNone/>
            </a:pPr>
            <a:endParaRPr lang="en-US" sz="3600" dirty="0"/>
          </a:p>
          <a:p>
            <a:endParaRPr lang="en-US" sz="3600" dirty="0"/>
          </a:p>
          <a:p>
            <a:endParaRPr lang="en-US" sz="3600" dirty="0"/>
          </a:p>
          <a:p>
            <a:endParaRPr lang="en-US" sz="3600" dirty="0"/>
          </a:p>
          <a:p>
            <a:endParaRPr lang="en-US" sz="3600" dirty="0"/>
          </a:p>
          <a:p>
            <a:endParaRPr lang="en-US" sz="3600" dirty="0"/>
          </a:p>
        </p:txBody>
      </p:sp>
    </p:spTree>
    <p:extLst>
      <p:ext uri="{BB962C8B-B14F-4D97-AF65-F5344CB8AC3E}">
        <p14:creationId xmlns:p14="http://schemas.microsoft.com/office/powerpoint/2010/main" val="1044390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6DFB06-84B5-4A6B-92D5-61EAC10D6065}"/>
              </a:ext>
            </a:extLst>
          </p:cNvPr>
          <p:cNvSpPr>
            <a:spLocks noGrp="1"/>
          </p:cNvSpPr>
          <p:nvPr>
            <p:ph type="title"/>
          </p:nvPr>
        </p:nvSpPr>
        <p:spPr/>
        <p:txBody>
          <a:bodyPr>
            <a:normAutofit fontScale="90000"/>
          </a:bodyPr>
          <a:lstStyle/>
          <a:p>
            <a:br>
              <a:rPr lang="en-US" dirty="0"/>
            </a:br>
            <a:r>
              <a:rPr lang="en-US" dirty="0"/>
              <a:t>Karl Marx: </a:t>
            </a:r>
            <a:r>
              <a:rPr lang="en-US" i="1" dirty="0"/>
              <a:t>A Contribution to the Critique of Political Economy</a:t>
            </a:r>
            <a:r>
              <a:rPr lang="en-US" dirty="0"/>
              <a:t> (1859)</a:t>
            </a:r>
            <a:br>
              <a:rPr lang="en-US" dirty="0"/>
            </a:br>
            <a:r>
              <a:rPr lang="en-US" dirty="0"/>
              <a:t> </a:t>
            </a:r>
          </a:p>
        </p:txBody>
      </p:sp>
      <p:sp>
        <p:nvSpPr>
          <p:cNvPr id="3" name="Content Placeholder 2">
            <a:extLst>
              <a:ext uri="{FF2B5EF4-FFF2-40B4-BE49-F238E27FC236}">
                <a16:creationId xmlns:a16="http://schemas.microsoft.com/office/drawing/2014/main" id="{D98F1011-CC28-4BFC-AA73-3B90A762F647}"/>
              </a:ext>
            </a:extLst>
          </p:cNvPr>
          <p:cNvSpPr>
            <a:spLocks noGrp="1"/>
          </p:cNvSpPr>
          <p:nvPr>
            <p:ph idx="1"/>
          </p:nvPr>
        </p:nvSpPr>
        <p:spPr/>
        <p:txBody>
          <a:bodyPr>
            <a:normAutofit fontScale="92500" lnSpcReduction="20000"/>
          </a:bodyPr>
          <a:lstStyle/>
          <a:p>
            <a:r>
              <a:rPr lang="en-US" dirty="0"/>
              <a:t>The ideas of the ruling (material) class are the ruling (intellectual) ideas of society</a:t>
            </a:r>
          </a:p>
          <a:p>
            <a:r>
              <a:rPr lang="en-US" dirty="0"/>
              <a:t>The ruling ideas are the ideal expression of the dominant material relationships (grasped as ideas)</a:t>
            </a:r>
          </a:p>
          <a:p>
            <a:r>
              <a:rPr lang="en-US" dirty="0"/>
              <a:t>The division of labor = division of ruling class labor (mental/material)</a:t>
            </a:r>
          </a:p>
          <a:p>
            <a:r>
              <a:rPr lang="en-US" dirty="0"/>
              <a:t>Ideas of the ruling class are linked to historical conditions of production and  represented as “common interests” (rational, universal)</a:t>
            </a:r>
          </a:p>
          <a:p>
            <a:r>
              <a:rPr lang="en-US" dirty="0"/>
              <a:t>Base and Superstructure</a:t>
            </a:r>
          </a:p>
          <a:p>
            <a:pPr lvl="1"/>
            <a:r>
              <a:rPr lang="en-US" dirty="0"/>
              <a:t>Men (sic) enter into relations in the social production of their existence  independent of their will</a:t>
            </a:r>
          </a:p>
          <a:p>
            <a:pPr lvl="1"/>
            <a:r>
              <a:rPr lang="en-US" dirty="0"/>
              <a:t>The totality of these relations = the economic structure of society (the base; foundation)</a:t>
            </a:r>
          </a:p>
          <a:p>
            <a:pPr lvl="1"/>
            <a:r>
              <a:rPr lang="en-US" dirty="0"/>
              <a:t>From this foundation, a legal/political superstructure arises which frames the consequent forms of social consciousness</a:t>
            </a:r>
          </a:p>
          <a:p>
            <a:r>
              <a:rPr lang="en-US" dirty="0"/>
              <a:t>The mode of production of material life conditions the social, political, and intellectual life processes in general; social being thus </a:t>
            </a:r>
            <a:r>
              <a:rPr lang="en-US" b="1" dirty="0"/>
              <a:t>determines</a:t>
            </a:r>
            <a:r>
              <a:rPr lang="en-US" dirty="0"/>
              <a:t> social consciousness</a:t>
            </a:r>
          </a:p>
          <a:p>
            <a:pPr lvl="1"/>
            <a:r>
              <a:rPr lang="en-US" dirty="0"/>
              <a:t>A change in the base = a reflected change in the superstructure</a:t>
            </a:r>
          </a:p>
        </p:txBody>
      </p:sp>
    </p:spTree>
    <p:extLst>
      <p:ext uri="{BB962C8B-B14F-4D97-AF65-F5344CB8AC3E}">
        <p14:creationId xmlns:p14="http://schemas.microsoft.com/office/powerpoint/2010/main" val="26917873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upload.wikimedia.org/wikipedia/commons/thumb/6/63/Base-superstructure_Dialectic.png/300px-Base-superstructure_Dialectic.png">
            <a:extLst>
              <a:ext uri="{FF2B5EF4-FFF2-40B4-BE49-F238E27FC236}">
                <a16:creationId xmlns:a16="http://schemas.microsoft.com/office/drawing/2014/main" id="{33115ACD-050C-4250-AEF1-FD840FCBF8E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49548" y="421778"/>
            <a:ext cx="6438116" cy="6309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2204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45BD3-C29C-4AF7-AF22-268E5F21F565}"/>
              </a:ext>
            </a:extLst>
          </p:cNvPr>
          <p:cNvSpPr>
            <a:spLocks noGrp="1"/>
          </p:cNvSpPr>
          <p:nvPr>
            <p:ph type="title"/>
          </p:nvPr>
        </p:nvSpPr>
        <p:spPr/>
        <p:txBody>
          <a:bodyPr/>
          <a:lstStyle/>
          <a:p>
            <a:r>
              <a:rPr lang="en-US" dirty="0"/>
              <a:t>Karl Marx</a:t>
            </a:r>
          </a:p>
        </p:txBody>
      </p:sp>
      <p:sp>
        <p:nvSpPr>
          <p:cNvPr id="3" name="Content Placeholder 2">
            <a:extLst>
              <a:ext uri="{FF2B5EF4-FFF2-40B4-BE49-F238E27FC236}">
                <a16:creationId xmlns:a16="http://schemas.microsoft.com/office/drawing/2014/main" id="{96936F34-B907-4422-81CF-4AC2D275ED9D}"/>
              </a:ext>
            </a:extLst>
          </p:cNvPr>
          <p:cNvSpPr>
            <a:spLocks noGrp="1"/>
          </p:cNvSpPr>
          <p:nvPr>
            <p:ph idx="1"/>
          </p:nvPr>
        </p:nvSpPr>
        <p:spPr/>
        <p:txBody>
          <a:bodyPr>
            <a:normAutofit/>
          </a:bodyPr>
          <a:lstStyle/>
          <a:p>
            <a:r>
              <a:rPr lang="en-US" dirty="0"/>
              <a:t>Karl Marx himself gave little attention to the concept and working of culture in his own writings. As a result of Marx's focus on economical and political factors, it  granted culture only a secondary position (part of the superstructure)</a:t>
            </a:r>
          </a:p>
          <a:p>
            <a:r>
              <a:rPr lang="en-US" dirty="0"/>
              <a:t>Culture = something which abstracts the truth and creates "false consciousness" and an incorrect perception of social, political and economic reality endorsed by the ruling class.</a:t>
            </a:r>
          </a:p>
          <a:p>
            <a:r>
              <a:rPr lang="en-US" dirty="0"/>
              <a:t>Extended Tradition </a:t>
            </a:r>
          </a:p>
          <a:p>
            <a:pPr lvl="1"/>
            <a:r>
              <a:rPr lang="en-US" dirty="0"/>
              <a:t>Frankfurt School/Neo-Marxists = Culture as repressive/culture as subversive</a:t>
            </a:r>
          </a:p>
          <a:p>
            <a:pPr lvl="1"/>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2975829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1F9A8-F02E-48E4-92B9-DD5421372F1F}"/>
              </a:ext>
            </a:extLst>
          </p:cNvPr>
          <p:cNvSpPr>
            <a:spLocks noGrp="1"/>
          </p:cNvSpPr>
          <p:nvPr>
            <p:ph type="title"/>
          </p:nvPr>
        </p:nvSpPr>
        <p:spPr>
          <a:xfrm>
            <a:off x="1069848" y="199623"/>
            <a:ext cx="10058400" cy="1558343"/>
          </a:xfrm>
        </p:spPr>
        <p:txBody>
          <a:bodyPr/>
          <a:lstStyle/>
          <a:p>
            <a:r>
              <a:rPr lang="en-US" dirty="0"/>
              <a:t>Marxist Theoretical Tradition</a:t>
            </a:r>
          </a:p>
        </p:txBody>
      </p:sp>
      <p:sp>
        <p:nvSpPr>
          <p:cNvPr id="3" name="Content Placeholder 2">
            <a:extLst>
              <a:ext uri="{FF2B5EF4-FFF2-40B4-BE49-F238E27FC236}">
                <a16:creationId xmlns:a16="http://schemas.microsoft.com/office/drawing/2014/main" id="{A891F39F-F44F-429D-AAC1-A2895195238E}"/>
              </a:ext>
            </a:extLst>
          </p:cNvPr>
          <p:cNvSpPr>
            <a:spLocks noGrp="1"/>
          </p:cNvSpPr>
          <p:nvPr>
            <p:ph idx="1"/>
          </p:nvPr>
        </p:nvSpPr>
        <p:spPr>
          <a:xfrm>
            <a:off x="1069848" y="1448873"/>
            <a:ext cx="10058400" cy="5409127"/>
          </a:xfrm>
        </p:spPr>
        <p:txBody>
          <a:bodyPr>
            <a:normAutofit fontScale="92500" lnSpcReduction="10000"/>
          </a:bodyPr>
          <a:lstStyle/>
          <a:p>
            <a:r>
              <a:rPr lang="en-US" dirty="0"/>
              <a:t> A body of revolutionary theory with a purpose of changing the world</a:t>
            </a:r>
          </a:p>
          <a:p>
            <a:r>
              <a:rPr lang="en-US" dirty="0"/>
              <a:t>Texts and practices must be analyzed in relation to their historical conditions of production</a:t>
            </a:r>
          </a:p>
          <a:p>
            <a:r>
              <a:rPr lang="en-US" dirty="0"/>
              <a:t>History = construction around a mode of production (base) </a:t>
            </a:r>
            <a:r>
              <a:rPr lang="en-US" dirty="0">
                <a:latin typeface="Calibri" panose="020F0502020204030204" pitchFamily="34" charset="0"/>
                <a:cs typeface="Calibri" panose="020F0502020204030204" pitchFamily="34" charset="0"/>
              </a:rPr>
              <a:t>→</a:t>
            </a:r>
            <a:r>
              <a:rPr lang="en-US" dirty="0"/>
              <a:t> production of social relations/institutions (superstructure)</a:t>
            </a:r>
          </a:p>
          <a:p>
            <a:pPr lvl="1"/>
            <a:r>
              <a:rPr lang="en-US" dirty="0"/>
              <a:t>“We make our own history but under very definite assumptions and conditions”</a:t>
            </a:r>
          </a:p>
          <a:p>
            <a:pPr lvl="1"/>
            <a:r>
              <a:rPr lang="en-US" dirty="0"/>
              <a:t>Texts/practices can be active agents in change/stability; must be “read” in relation to the historical conditions that produced it</a:t>
            </a:r>
          </a:p>
          <a:p>
            <a:pPr lvl="2"/>
            <a:r>
              <a:rPr lang="en-US" dirty="0"/>
              <a:t>Subtle dialectic between structure and agency (often overlooked by theorists)</a:t>
            </a:r>
          </a:p>
          <a:p>
            <a:r>
              <a:rPr lang="en-US" u="sng" dirty="0"/>
              <a:t>Frankfurt School – Discourse From Above (e.g. Arnold)(threat to cultural standards)</a:t>
            </a:r>
          </a:p>
          <a:p>
            <a:r>
              <a:rPr lang="en-US" dirty="0"/>
              <a:t>Adorno: </a:t>
            </a:r>
            <a:r>
              <a:rPr lang="en-US" i="1" dirty="0"/>
              <a:t>Culture Industry</a:t>
            </a:r>
          </a:p>
          <a:p>
            <a:pPr lvl="1"/>
            <a:r>
              <a:rPr lang="en-US" dirty="0"/>
              <a:t>Culture </a:t>
            </a:r>
            <a:r>
              <a:rPr lang="en-US" b="1" dirty="0"/>
              <a:t>“reproduces” </a:t>
            </a:r>
            <a:r>
              <a:rPr lang="en-US" dirty="0"/>
              <a:t>social authority – standardization, depoliticization = stunned political imagination &amp; apathy</a:t>
            </a:r>
          </a:p>
          <a:p>
            <a:pPr lvl="1"/>
            <a:r>
              <a:rPr lang="en-US" dirty="0"/>
              <a:t>Culture industry deprives CULTURE of its critical function to challenge thinking</a:t>
            </a:r>
          </a:p>
          <a:p>
            <a:pPr lvl="2"/>
            <a:r>
              <a:rPr lang="en-US" dirty="0"/>
              <a:t>Leisure time is an escape; dumbing down – avoid pursuit of challenging arts</a:t>
            </a:r>
          </a:p>
          <a:p>
            <a:r>
              <a:rPr lang="en-US" dirty="0"/>
              <a:t>Benjamin: Mechanical Reproduction – stimulates masses by extending the “aura” of authentic = active political struggle</a:t>
            </a:r>
          </a:p>
          <a:p>
            <a:r>
              <a:rPr lang="en-US" dirty="0"/>
              <a:t>MEANING = Mode of Production </a:t>
            </a:r>
            <a:r>
              <a:rPr lang="en-US" dirty="0">
                <a:latin typeface="Calibri" panose="020F0502020204030204" pitchFamily="34" charset="0"/>
                <a:cs typeface="Calibri" panose="020F0502020204030204" pitchFamily="34" charset="0"/>
              </a:rPr>
              <a:t>→Produced at the moment of consumption</a:t>
            </a:r>
            <a:endParaRPr lang="en-US" dirty="0"/>
          </a:p>
          <a:p>
            <a:pPr marL="548640" lvl="2" indent="0">
              <a:buNone/>
            </a:pPr>
            <a:endParaRPr lang="en-US" dirty="0"/>
          </a:p>
          <a:p>
            <a:endParaRPr lang="en-US" dirty="0"/>
          </a:p>
          <a:p>
            <a:endParaRPr lang="en-US" dirty="0"/>
          </a:p>
          <a:p>
            <a:endParaRPr lang="en-US" b="1" i="1" dirty="0">
              <a:solidFill>
                <a:srgbClr val="FF0000"/>
              </a:solidFill>
            </a:endParaRPr>
          </a:p>
        </p:txBody>
      </p:sp>
    </p:spTree>
    <p:extLst>
      <p:ext uri="{BB962C8B-B14F-4D97-AF65-F5344CB8AC3E}">
        <p14:creationId xmlns:p14="http://schemas.microsoft.com/office/powerpoint/2010/main" val="1280152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9EDE1-0F17-43EF-A37F-4495646D48FD}"/>
              </a:ext>
            </a:extLst>
          </p:cNvPr>
          <p:cNvSpPr>
            <a:spLocks noGrp="1"/>
          </p:cNvSpPr>
          <p:nvPr>
            <p:ph type="title"/>
          </p:nvPr>
        </p:nvSpPr>
        <p:spPr/>
        <p:txBody>
          <a:bodyPr/>
          <a:lstStyle/>
          <a:p>
            <a:r>
              <a:rPr lang="en-US" dirty="0"/>
              <a:t>Media Economics and the Global Marketplace</a:t>
            </a:r>
          </a:p>
        </p:txBody>
      </p:sp>
      <p:sp>
        <p:nvSpPr>
          <p:cNvPr id="3" name="Content Placeholder 2">
            <a:extLst>
              <a:ext uri="{FF2B5EF4-FFF2-40B4-BE49-F238E27FC236}">
                <a16:creationId xmlns:a16="http://schemas.microsoft.com/office/drawing/2014/main" id="{B17D19CF-700E-4FF5-BA13-B39C63DBF860}"/>
              </a:ext>
            </a:extLst>
          </p:cNvPr>
          <p:cNvSpPr>
            <a:spLocks noGrp="1"/>
          </p:cNvSpPr>
          <p:nvPr>
            <p:ph idx="1"/>
          </p:nvPr>
        </p:nvSpPr>
        <p:spPr/>
        <p:txBody>
          <a:bodyPr>
            <a:normAutofit fontScale="92500" lnSpcReduction="10000"/>
          </a:bodyPr>
          <a:lstStyle/>
          <a:p>
            <a:r>
              <a:rPr lang="en-US" dirty="0"/>
              <a:t>Corporation – entity structured on the production of profit</a:t>
            </a:r>
          </a:p>
          <a:p>
            <a:pPr lvl="1"/>
            <a:r>
              <a:rPr lang="en-US" dirty="0"/>
              <a:t>$/influence of elites (CEOs)</a:t>
            </a:r>
          </a:p>
          <a:p>
            <a:pPr lvl="1"/>
            <a:r>
              <a:rPr lang="en-US" dirty="0"/>
              <a:t>Deregulation</a:t>
            </a:r>
          </a:p>
          <a:p>
            <a:r>
              <a:rPr lang="en-US" dirty="0"/>
              <a:t>Market Choice: Monopoly, Oligopoly, Limited Competition</a:t>
            </a:r>
          </a:p>
          <a:p>
            <a:pPr lvl="1"/>
            <a:r>
              <a:rPr lang="en-US" dirty="0"/>
              <a:t>Economies of scale </a:t>
            </a:r>
          </a:p>
          <a:p>
            <a:pPr lvl="1"/>
            <a:r>
              <a:rPr lang="en-US" dirty="0">
                <a:hlinkClick r:id="rId2"/>
              </a:rPr>
              <a:t>Consolidation</a:t>
            </a:r>
            <a:r>
              <a:rPr lang="en-US" dirty="0"/>
              <a:t>/Conglomerates/Outsourcing</a:t>
            </a:r>
          </a:p>
          <a:p>
            <a:pPr lvl="1"/>
            <a:r>
              <a:rPr lang="en-US" dirty="0"/>
              <a:t>Convergence/Synergies/Niche Marketing</a:t>
            </a:r>
          </a:p>
          <a:p>
            <a:pPr lvl="1"/>
            <a:r>
              <a:rPr lang="en-US" dirty="0"/>
              <a:t>A global process (hierarchies)</a:t>
            </a:r>
          </a:p>
          <a:p>
            <a:r>
              <a:rPr lang="en-US" dirty="0"/>
              <a:t>Common Sense: Free Market = Democracy; Regulation = “Communism”</a:t>
            </a:r>
          </a:p>
          <a:p>
            <a:pPr lvl="1"/>
            <a:r>
              <a:rPr lang="en-US" dirty="0"/>
              <a:t>Consumer choice/control</a:t>
            </a:r>
          </a:p>
          <a:p>
            <a:pPr lvl="1"/>
            <a:r>
              <a:rPr lang="en-US" dirty="0">
                <a:solidFill>
                  <a:srgbClr val="FF0000"/>
                </a:solidFill>
              </a:rPr>
              <a:t>Cultural Imperialism</a:t>
            </a:r>
          </a:p>
          <a:p>
            <a:pPr lvl="1"/>
            <a:r>
              <a:rPr lang="en-US" dirty="0">
                <a:solidFill>
                  <a:srgbClr val="FF0000"/>
                </a:solidFill>
              </a:rPr>
              <a:t>Cultural Inequities</a:t>
            </a:r>
          </a:p>
          <a:p>
            <a:r>
              <a:rPr lang="en-US" dirty="0"/>
              <a:t>Media Reform Movements</a:t>
            </a:r>
          </a:p>
        </p:txBody>
      </p:sp>
    </p:spTree>
    <p:extLst>
      <p:ext uri="{BB962C8B-B14F-4D97-AF65-F5344CB8AC3E}">
        <p14:creationId xmlns:p14="http://schemas.microsoft.com/office/powerpoint/2010/main" val="14610953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96FB37-6580-42E1-8BAE-01EA475621D9}"/>
              </a:ext>
            </a:extLst>
          </p:cNvPr>
          <p:cNvSpPr>
            <a:spLocks noGrp="1"/>
          </p:cNvSpPr>
          <p:nvPr>
            <p:ph type="title"/>
          </p:nvPr>
        </p:nvSpPr>
        <p:spPr>
          <a:xfrm>
            <a:off x="1069848" y="439556"/>
            <a:ext cx="10058400" cy="1609344"/>
          </a:xfrm>
        </p:spPr>
        <p:txBody>
          <a:bodyPr>
            <a:normAutofit/>
          </a:bodyPr>
          <a:lstStyle/>
          <a:p>
            <a:r>
              <a:rPr lang="en-US" sz="3600" dirty="0"/>
              <a:t>Bridging the Mythical Divide:</a:t>
            </a:r>
            <a:br>
              <a:rPr lang="en-US" sz="3600" dirty="0"/>
            </a:br>
            <a:r>
              <a:rPr lang="en-US" sz="3600" dirty="0"/>
              <a:t>Political Economy and Cultural Studies Approaches to the Analysis of the media</a:t>
            </a:r>
          </a:p>
        </p:txBody>
      </p:sp>
      <p:sp>
        <p:nvSpPr>
          <p:cNvPr id="3" name="Content Placeholder 2">
            <a:extLst>
              <a:ext uri="{FF2B5EF4-FFF2-40B4-BE49-F238E27FC236}">
                <a16:creationId xmlns:a16="http://schemas.microsoft.com/office/drawing/2014/main" id="{375A394C-1515-4E7A-A6FD-6F5E5DB7F400}"/>
              </a:ext>
            </a:extLst>
          </p:cNvPr>
          <p:cNvSpPr>
            <a:spLocks noGrp="1"/>
          </p:cNvSpPr>
          <p:nvPr>
            <p:ph idx="1"/>
          </p:nvPr>
        </p:nvSpPr>
        <p:spPr>
          <a:xfrm>
            <a:off x="969836" y="2048900"/>
            <a:ext cx="10058400" cy="4450754"/>
          </a:xfrm>
        </p:spPr>
        <p:txBody>
          <a:bodyPr>
            <a:normAutofit lnSpcReduction="10000"/>
          </a:bodyPr>
          <a:lstStyle/>
          <a:p>
            <a:r>
              <a:rPr lang="en-US" sz="2200" dirty="0">
                <a:solidFill>
                  <a:srgbClr val="FF0000"/>
                </a:solidFill>
              </a:rPr>
              <a:t>Critical Political Economy </a:t>
            </a:r>
            <a:r>
              <a:rPr lang="en-US" sz="2200" dirty="0"/>
              <a:t>(CPE) = critique structural inequalities of production and the consequences for representation and access to consumption; how the economic structure of society impacts civic society/democracy</a:t>
            </a:r>
          </a:p>
          <a:p>
            <a:r>
              <a:rPr lang="en-US" sz="2200" dirty="0">
                <a:solidFill>
                  <a:srgbClr val="FF0000"/>
                </a:solidFill>
              </a:rPr>
              <a:t>Cultural Studies  </a:t>
            </a:r>
            <a:r>
              <a:rPr lang="en-US" sz="2200" dirty="0"/>
              <a:t>(CS) = analyses popular culture practices (over dominant/elite practices); emphasizes social agency; capacity to resist social determinations and dominant cultural agendas</a:t>
            </a:r>
          </a:p>
          <a:p>
            <a:endParaRPr lang="en-US" sz="2200" dirty="0"/>
          </a:p>
          <a:p>
            <a:pPr lvl="1"/>
            <a:r>
              <a:rPr lang="en-US" sz="2000" dirty="0"/>
              <a:t>CPE = media = dominant ideology/social stratification (justification/domination)</a:t>
            </a:r>
          </a:p>
          <a:p>
            <a:pPr lvl="2"/>
            <a:r>
              <a:rPr lang="en-US" sz="1800" dirty="0"/>
              <a:t>Production studies</a:t>
            </a:r>
          </a:p>
          <a:p>
            <a:pPr lvl="1"/>
            <a:r>
              <a:rPr lang="en-US" sz="2000" dirty="0"/>
              <a:t>CS = media = artifacts for empowerment/agency</a:t>
            </a:r>
          </a:p>
          <a:p>
            <a:pPr lvl="2"/>
            <a:r>
              <a:rPr lang="en-US" sz="1800" dirty="0"/>
              <a:t>Consumption studies</a:t>
            </a:r>
          </a:p>
          <a:p>
            <a:pPr lvl="1"/>
            <a:r>
              <a:rPr lang="en-US" sz="2000" dirty="0"/>
              <a:t>How to theorize culture and power; </a:t>
            </a:r>
            <a:r>
              <a:rPr lang="en-US" sz="2000" b="1" dirty="0"/>
              <a:t>(dialectically)</a:t>
            </a:r>
          </a:p>
          <a:p>
            <a:endParaRPr lang="en-US" sz="2200" dirty="0"/>
          </a:p>
          <a:p>
            <a:pPr lvl="1"/>
            <a:endParaRPr lang="en-US" sz="2200" dirty="0"/>
          </a:p>
          <a:p>
            <a:endParaRPr lang="en-US" dirty="0"/>
          </a:p>
        </p:txBody>
      </p:sp>
    </p:spTree>
    <p:extLst>
      <p:ext uri="{BB962C8B-B14F-4D97-AF65-F5344CB8AC3E}">
        <p14:creationId xmlns:p14="http://schemas.microsoft.com/office/powerpoint/2010/main" val="4670591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B1E3F-8BA7-4167-BCB6-E4E10F03B5A3}"/>
              </a:ext>
            </a:extLst>
          </p:cNvPr>
          <p:cNvSpPr>
            <a:spLocks noGrp="1"/>
          </p:cNvSpPr>
          <p:nvPr>
            <p:ph type="title"/>
          </p:nvPr>
        </p:nvSpPr>
        <p:spPr/>
        <p:txBody>
          <a:bodyPr>
            <a:normAutofit/>
          </a:bodyPr>
          <a:lstStyle/>
          <a:p>
            <a:r>
              <a:rPr lang="en-US" sz="3600" dirty="0"/>
              <a:t>Bridging the Mythical Divide:</a:t>
            </a:r>
            <a:br>
              <a:rPr lang="en-US" sz="3600" dirty="0"/>
            </a:br>
            <a:r>
              <a:rPr lang="en-US" sz="3600" dirty="0"/>
              <a:t>Political Economy and Cultural Studies Approaches to the Analysis of the media</a:t>
            </a:r>
          </a:p>
        </p:txBody>
      </p:sp>
      <p:sp>
        <p:nvSpPr>
          <p:cNvPr id="3" name="Content Placeholder 2">
            <a:extLst>
              <a:ext uri="{FF2B5EF4-FFF2-40B4-BE49-F238E27FC236}">
                <a16:creationId xmlns:a16="http://schemas.microsoft.com/office/drawing/2014/main" id="{8FD59510-8F85-4C77-AA5A-151704BA133A}"/>
              </a:ext>
            </a:extLst>
          </p:cNvPr>
          <p:cNvSpPr>
            <a:spLocks noGrp="1"/>
          </p:cNvSpPr>
          <p:nvPr>
            <p:ph idx="1"/>
          </p:nvPr>
        </p:nvSpPr>
        <p:spPr>
          <a:xfrm>
            <a:off x="1069848" y="2093976"/>
            <a:ext cx="10058400" cy="4586910"/>
          </a:xfrm>
        </p:spPr>
        <p:txBody>
          <a:bodyPr>
            <a:normAutofit fontScale="92500" lnSpcReduction="10000"/>
          </a:bodyPr>
          <a:lstStyle/>
          <a:p>
            <a:r>
              <a:rPr lang="en-US" dirty="0"/>
              <a:t>Frankfurt School (1930s); </a:t>
            </a:r>
            <a:r>
              <a:rPr lang="en-US" i="1" dirty="0"/>
              <a:t>culture industry – </a:t>
            </a:r>
            <a:r>
              <a:rPr lang="en-US" dirty="0"/>
              <a:t>textual determinism</a:t>
            </a:r>
          </a:p>
          <a:p>
            <a:r>
              <a:rPr lang="en-US" dirty="0"/>
              <a:t>CPE</a:t>
            </a:r>
          </a:p>
          <a:p>
            <a:pPr lvl="1"/>
            <a:r>
              <a:rPr lang="en-US" dirty="0"/>
              <a:t>role of private business/logics in cultural production</a:t>
            </a:r>
          </a:p>
          <a:p>
            <a:pPr lvl="1"/>
            <a:r>
              <a:rPr lang="en-US" dirty="0"/>
              <a:t>dynamics related to commodification (capitalism) </a:t>
            </a:r>
          </a:p>
          <a:p>
            <a:pPr lvl="1"/>
            <a:r>
              <a:rPr lang="en-US" dirty="0"/>
              <a:t>ownership; consolidation; control of the media; media filters/frameworks</a:t>
            </a:r>
          </a:p>
          <a:p>
            <a:pPr lvl="2"/>
            <a:r>
              <a:rPr lang="en-US" dirty="0"/>
              <a:t>Inculcate individuals with the values, beliefs and codes of behavior to integrate them into the institutional structures of society</a:t>
            </a:r>
          </a:p>
          <a:p>
            <a:pPr lvl="2"/>
            <a:r>
              <a:rPr lang="en-US" dirty="0">
                <a:solidFill>
                  <a:srgbClr val="FF0000"/>
                </a:solidFill>
              </a:rPr>
              <a:t>Advertising</a:t>
            </a:r>
          </a:p>
          <a:p>
            <a:r>
              <a:rPr lang="en-US" dirty="0"/>
              <a:t>Seeks to explain how economic dynamics structure public discourses; inhibits a fuller understanding of the complexities and ambiguities of our social conditions</a:t>
            </a:r>
          </a:p>
          <a:p>
            <a:r>
              <a:rPr lang="en-US" dirty="0"/>
              <a:t>Examine how consumption is inextricably linked to production (and vice versa)</a:t>
            </a:r>
          </a:p>
          <a:p>
            <a:pPr lvl="1"/>
            <a:r>
              <a:rPr lang="en-US" dirty="0"/>
              <a:t>Agency limited by structures</a:t>
            </a:r>
          </a:p>
          <a:p>
            <a:r>
              <a:rPr lang="en-US" dirty="0"/>
              <a:t>Today: </a:t>
            </a:r>
            <a:r>
              <a:rPr lang="en-US" i="1" dirty="0"/>
              <a:t>complexity, contestation, ambivalence </a:t>
            </a:r>
            <a:r>
              <a:rPr lang="en-US" dirty="0"/>
              <a:t>of cultural industries</a:t>
            </a:r>
          </a:p>
          <a:p>
            <a:pPr lvl="1"/>
            <a:r>
              <a:rPr lang="en-US" b="1" dirty="0"/>
              <a:t>Stress the blurring or fusing of cultural/economic boundaries (mutual constitution of culture and economy)</a:t>
            </a:r>
          </a:p>
          <a:p>
            <a:pPr lvl="1"/>
            <a:endParaRPr lang="en-US" dirty="0"/>
          </a:p>
        </p:txBody>
      </p:sp>
    </p:spTree>
    <p:extLst>
      <p:ext uri="{BB962C8B-B14F-4D97-AF65-F5344CB8AC3E}">
        <p14:creationId xmlns:p14="http://schemas.microsoft.com/office/powerpoint/2010/main" val="30290820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TM03090434[[fn=Wood Type]]</Template>
  <TotalTime>1087</TotalTime>
  <Words>1087</Words>
  <Application>Microsoft Office PowerPoint</Application>
  <PresentationFormat>Widescreen</PresentationFormat>
  <Paragraphs>120</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Calibri</vt:lpstr>
      <vt:lpstr>Rockwell</vt:lpstr>
      <vt:lpstr>Rockwell Condensed</vt:lpstr>
      <vt:lpstr>Wingdings</vt:lpstr>
      <vt:lpstr>Wood Type</vt:lpstr>
      <vt:lpstr>Marxism</vt:lpstr>
      <vt:lpstr>Questions to Consider</vt:lpstr>
      <vt:lpstr> Karl Marx: A Contribution to the Critique of Political Economy (1859)  </vt:lpstr>
      <vt:lpstr>PowerPoint Presentation</vt:lpstr>
      <vt:lpstr>Karl Marx</vt:lpstr>
      <vt:lpstr>Marxist Theoretical Tradition</vt:lpstr>
      <vt:lpstr>Media Economics and the Global Marketplace</vt:lpstr>
      <vt:lpstr>Bridging the Mythical Divide: Political Economy and Cultural Studies Approaches to the Analysis of the media</vt:lpstr>
      <vt:lpstr>Bridging the Mythical Divide: Political Economy and Cultural Studies Approaches to the Analysis of the media</vt:lpstr>
      <vt:lpstr>Bridging the Mythical Divide: Political Economy and Cultural Studies Approaches to the Analysis of the media</vt:lpstr>
      <vt:lpstr>Bridging the Mythical Divide: Political Economy and Cultural Studies Approaches to the Analysis of the media</vt:lpstr>
      <vt:lpstr>Agency, structure, You</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Culture and Civilization</dc:title>
  <dc:creator>Charles Elavsky</dc:creator>
  <cp:lastModifiedBy>Charles Elavsky</cp:lastModifiedBy>
  <cp:revision>27</cp:revision>
  <dcterms:created xsi:type="dcterms:W3CDTF">2018-03-06T21:51:32Z</dcterms:created>
  <dcterms:modified xsi:type="dcterms:W3CDTF">2018-03-14T07:54:00Z</dcterms:modified>
</cp:coreProperties>
</file>