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61" r:id="rId4"/>
    <p:sldId id="258" r:id="rId5"/>
    <p:sldId id="268" r:id="rId6"/>
    <p:sldId id="265" r:id="rId7"/>
    <p:sldId id="259" r:id="rId8"/>
    <p:sldId id="266"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7" autoAdjust="0"/>
    <p:restoredTop sz="94660"/>
  </p:normalViewPr>
  <p:slideViewPr>
    <p:cSldViewPr snapToGrid="0">
      <p:cViewPr varScale="1">
        <p:scale>
          <a:sx n="57" d="100"/>
          <a:sy n="57" d="100"/>
        </p:scale>
        <p:origin x="63" y="41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3/27/2018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3/27/2018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3/27/2018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3/27/2018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3/27/2018</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3/27/2018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3/27/2018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3/27/2018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3/27/2018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A16AA21-1863-4931-97CB-99D0A168701B}" type="datetimeFigureOut">
              <a:rPr lang="en-US" dirty="0"/>
              <a:t>3/27/2018</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772C379-9A7C-4C87-A116-CBE9F58B04C5}" type="datetimeFigureOut">
              <a:rPr lang="en-US" dirty="0"/>
              <a:t>3/27/2018</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3/27/2018</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youtu.be/zIP_gtjDtf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3B841-FE59-4621-9D18-E0FC54385BE2}"/>
              </a:ext>
            </a:extLst>
          </p:cNvPr>
          <p:cNvSpPr>
            <a:spLocks noGrp="1"/>
          </p:cNvSpPr>
          <p:nvPr>
            <p:ph type="ctrTitle"/>
          </p:nvPr>
        </p:nvSpPr>
        <p:spPr/>
        <p:txBody>
          <a:bodyPr/>
          <a:lstStyle/>
          <a:p>
            <a:r>
              <a:rPr lang="en-US" dirty="0"/>
              <a:t>Foucault: </a:t>
            </a:r>
            <a:br>
              <a:rPr lang="en-US" dirty="0"/>
            </a:br>
            <a:r>
              <a:rPr lang="en-US" sz="5400" dirty="0"/>
              <a:t>Archaeologies of Knowledge</a:t>
            </a:r>
          </a:p>
        </p:txBody>
      </p:sp>
      <p:sp>
        <p:nvSpPr>
          <p:cNvPr id="3" name="Subtitle 2">
            <a:extLst>
              <a:ext uri="{FF2B5EF4-FFF2-40B4-BE49-F238E27FC236}">
                <a16:creationId xmlns:a16="http://schemas.microsoft.com/office/drawing/2014/main" id="{F553E722-025F-46D3-BEDD-E3038AEF0725}"/>
              </a:ext>
            </a:extLst>
          </p:cNvPr>
          <p:cNvSpPr>
            <a:spLocks noGrp="1"/>
          </p:cNvSpPr>
          <p:nvPr>
            <p:ph type="subTitle" idx="1"/>
          </p:nvPr>
        </p:nvSpPr>
        <p:spPr/>
        <p:txBody>
          <a:bodyPr/>
          <a:lstStyle/>
          <a:p>
            <a:r>
              <a:rPr lang="en-US" dirty="0"/>
              <a:t>Week 6</a:t>
            </a:r>
          </a:p>
        </p:txBody>
      </p:sp>
    </p:spTree>
    <p:extLst>
      <p:ext uri="{BB962C8B-B14F-4D97-AF65-F5344CB8AC3E}">
        <p14:creationId xmlns:p14="http://schemas.microsoft.com/office/powerpoint/2010/main" val="36372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CE25C8-71EF-431A-AD79-7E335F58A0DB}"/>
              </a:ext>
            </a:extLst>
          </p:cNvPr>
          <p:cNvSpPr>
            <a:spLocks noGrp="1"/>
          </p:cNvSpPr>
          <p:nvPr>
            <p:ph type="title"/>
          </p:nvPr>
        </p:nvSpPr>
        <p:spPr/>
        <p:txBody>
          <a:bodyPr/>
          <a:lstStyle/>
          <a:p>
            <a:r>
              <a:rPr lang="en-US" dirty="0"/>
              <a:t>Confession</a:t>
            </a:r>
          </a:p>
        </p:txBody>
      </p:sp>
      <p:sp>
        <p:nvSpPr>
          <p:cNvPr id="3" name="Content Placeholder 2">
            <a:extLst>
              <a:ext uri="{FF2B5EF4-FFF2-40B4-BE49-F238E27FC236}">
                <a16:creationId xmlns:a16="http://schemas.microsoft.com/office/drawing/2014/main" id="{4299A206-ECB3-4BE3-9095-D3B7AFAACBB9}"/>
              </a:ext>
            </a:extLst>
          </p:cNvPr>
          <p:cNvSpPr>
            <a:spLocks noGrp="1"/>
          </p:cNvSpPr>
          <p:nvPr>
            <p:ph idx="1"/>
          </p:nvPr>
        </p:nvSpPr>
        <p:spPr>
          <a:xfrm>
            <a:off x="1069848" y="2093976"/>
            <a:ext cx="10058400" cy="4050792"/>
          </a:xfrm>
        </p:spPr>
        <p:txBody>
          <a:bodyPr>
            <a:normAutofit/>
          </a:bodyPr>
          <a:lstStyle/>
          <a:p>
            <a:pPr marL="0" indent="0">
              <a:buNone/>
            </a:pPr>
            <a:r>
              <a:rPr lang="en-US" sz="3600" dirty="0"/>
              <a:t>Church Confession</a:t>
            </a:r>
          </a:p>
          <a:p>
            <a:pPr marL="0" indent="0">
              <a:buNone/>
            </a:pPr>
            <a:r>
              <a:rPr lang="en-US" sz="3600" dirty="0"/>
              <a:t>Personal Confessions </a:t>
            </a:r>
          </a:p>
          <a:p>
            <a:pPr marL="0" indent="0">
              <a:buNone/>
            </a:pPr>
            <a:r>
              <a:rPr lang="en-US" sz="3600" dirty="0"/>
              <a:t>Reality TV Confessional Camera</a:t>
            </a:r>
          </a:p>
          <a:p>
            <a:pPr marL="0" indent="0">
              <a:buNone/>
            </a:pPr>
            <a:r>
              <a:rPr lang="en-US" sz="3600" dirty="0"/>
              <a:t> #</a:t>
            </a:r>
            <a:r>
              <a:rPr lang="en-US" sz="3600" dirty="0" err="1"/>
              <a:t>Metoo</a:t>
            </a:r>
            <a:endParaRPr lang="en-US" sz="3600" dirty="0"/>
          </a:p>
          <a:p>
            <a:pPr marL="0" indent="0">
              <a:buNone/>
            </a:pPr>
            <a:endParaRPr lang="en-US" sz="3600" dirty="0"/>
          </a:p>
          <a:p>
            <a:pPr marL="0" indent="0">
              <a:buNone/>
            </a:pPr>
            <a:endParaRPr lang="en-US" sz="3600" dirty="0"/>
          </a:p>
        </p:txBody>
      </p:sp>
    </p:spTree>
    <p:extLst>
      <p:ext uri="{BB962C8B-B14F-4D97-AF65-F5344CB8AC3E}">
        <p14:creationId xmlns:p14="http://schemas.microsoft.com/office/powerpoint/2010/main" val="1044390262"/>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1F9A8-F02E-48E4-92B9-DD5421372F1F}"/>
              </a:ext>
            </a:extLst>
          </p:cNvPr>
          <p:cNvSpPr>
            <a:spLocks noGrp="1"/>
          </p:cNvSpPr>
          <p:nvPr>
            <p:ph type="title"/>
          </p:nvPr>
        </p:nvSpPr>
        <p:spPr/>
        <p:txBody>
          <a:bodyPr/>
          <a:lstStyle/>
          <a:p>
            <a:r>
              <a:rPr lang="en-US" dirty="0"/>
              <a:t>Foucault: Main Ideas</a:t>
            </a:r>
          </a:p>
        </p:txBody>
      </p:sp>
      <p:sp>
        <p:nvSpPr>
          <p:cNvPr id="3" name="Content Placeholder 2">
            <a:extLst>
              <a:ext uri="{FF2B5EF4-FFF2-40B4-BE49-F238E27FC236}">
                <a16:creationId xmlns:a16="http://schemas.microsoft.com/office/drawing/2014/main" id="{A891F39F-F44F-429D-AAC1-A2895195238E}"/>
              </a:ext>
            </a:extLst>
          </p:cNvPr>
          <p:cNvSpPr>
            <a:spLocks noGrp="1"/>
          </p:cNvSpPr>
          <p:nvPr>
            <p:ph idx="1"/>
          </p:nvPr>
        </p:nvSpPr>
        <p:spPr/>
        <p:txBody>
          <a:bodyPr>
            <a:normAutofit lnSpcReduction="10000"/>
          </a:bodyPr>
          <a:lstStyle/>
          <a:p>
            <a:pPr marL="0" indent="0">
              <a:buNone/>
            </a:pPr>
            <a:r>
              <a:rPr lang="en-US" dirty="0"/>
              <a:t>Wrote on eccentric subjects: Sex, Madness, Prisons, Clinics, Categorization </a:t>
            </a:r>
          </a:p>
          <a:p>
            <a:r>
              <a:rPr lang="en-US" dirty="0"/>
              <a:t>Knowledge </a:t>
            </a:r>
          </a:p>
          <a:p>
            <a:pPr lvl="1"/>
            <a:r>
              <a:rPr lang="en-US" dirty="0"/>
              <a:t>Organization </a:t>
            </a:r>
          </a:p>
          <a:p>
            <a:r>
              <a:rPr lang="en-US" dirty="0"/>
              <a:t>Power</a:t>
            </a:r>
          </a:p>
          <a:p>
            <a:pPr lvl="1"/>
            <a:r>
              <a:rPr lang="en-US" dirty="0"/>
              <a:t>Power is brought more broadly into being in play of relationships; classifications</a:t>
            </a:r>
          </a:p>
          <a:p>
            <a:r>
              <a:rPr lang="en-US" dirty="0"/>
              <a:t>Discourse/Discursive Formations</a:t>
            </a:r>
          </a:p>
          <a:p>
            <a:pPr lvl="1"/>
            <a:r>
              <a:rPr lang="en-US" dirty="0"/>
              <a:t>Enables, constrains, constitutes (Language) </a:t>
            </a:r>
          </a:p>
          <a:p>
            <a:pPr lvl="1"/>
            <a:r>
              <a:rPr lang="en-US" dirty="0"/>
              <a:t>Normal/Abnormal – naming brings disciplinary mechanisms into play </a:t>
            </a:r>
          </a:p>
          <a:p>
            <a:r>
              <a:rPr lang="en-US" dirty="0"/>
              <a:t>Gaze</a:t>
            </a:r>
          </a:p>
          <a:p>
            <a:pPr lvl="1"/>
            <a:r>
              <a:rPr lang="en-US" dirty="0"/>
              <a:t>Surveillance</a:t>
            </a:r>
          </a:p>
          <a:p>
            <a:pPr lvl="1"/>
            <a:r>
              <a:rPr lang="en-US" dirty="0"/>
              <a:t>Prison, Panopticon = order, body, discipline (professions); marking of subjects</a:t>
            </a:r>
          </a:p>
          <a:p>
            <a:pPr lvl="1"/>
            <a:r>
              <a:rPr lang="en-US" dirty="0"/>
              <a:t>Technologies </a:t>
            </a:r>
          </a:p>
          <a:p>
            <a:endParaRPr lang="en-US" b="1" i="1" dirty="0">
              <a:solidFill>
                <a:srgbClr val="FF0000"/>
              </a:solidFill>
            </a:endParaRPr>
          </a:p>
        </p:txBody>
      </p:sp>
    </p:spTree>
    <p:extLst>
      <p:ext uri="{BB962C8B-B14F-4D97-AF65-F5344CB8AC3E}">
        <p14:creationId xmlns:p14="http://schemas.microsoft.com/office/powerpoint/2010/main" val="1280152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DFB06-84B5-4A6B-92D5-61EAC10D6065}"/>
              </a:ext>
            </a:extLst>
          </p:cNvPr>
          <p:cNvSpPr>
            <a:spLocks noGrp="1"/>
          </p:cNvSpPr>
          <p:nvPr>
            <p:ph type="title"/>
          </p:nvPr>
        </p:nvSpPr>
        <p:spPr/>
        <p:txBody>
          <a:bodyPr/>
          <a:lstStyle/>
          <a:p>
            <a:r>
              <a:rPr lang="en-US" dirty="0"/>
              <a:t>Michel Foucault: </a:t>
            </a:r>
            <a:br>
              <a:rPr lang="en-US" dirty="0"/>
            </a:br>
            <a:r>
              <a:rPr lang="en-US" dirty="0"/>
              <a:t>Discipline and Punish (1977)</a:t>
            </a:r>
          </a:p>
        </p:txBody>
      </p:sp>
      <p:sp>
        <p:nvSpPr>
          <p:cNvPr id="3" name="Content Placeholder 2">
            <a:extLst>
              <a:ext uri="{FF2B5EF4-FFF2-40B4-BE49-F238E27FC236}">
                <a16:creationId xmlns:a16="http://schemas.microsoft.com/office/drawing/2014/main" id="{D98F1011-CC28-4BFC-AA73-3B90A762F647}"/>
              </a:ext>
            </a:extLst>
          </p:cNvPr>
          <p:cNvSpPr>
            <a:spLocks noGrp="1"/>
          </p:cNvSpPr>
          <p:nvPr>
            <p:ph idx="1"/>
          </p:nvPr>
        </p:nvSpPr>
        <p:spPr>
          <a:xfrm>
            <a:off x="1069848" y="2121408"/>
            <a:ext cx="10058400" cy="4631730"/>
          </a:xfrm>
        </p:spPr>
        <p:txBody>
          <a:bodyPr>
            <a:normAutofit/>
          </a:bodyPr>
          <a:lstStyle/>
          <a:p>
            <a:pPr lvl="0"/>
            <a:r>
              <a:rPr lang="en-US" sz="2400" dirty="0"/>
              <a:t>Culture = Discursive formation of power relations</a:t>
            </a:r>
          </a:p>
          <a:p>
            <a:r>
              <a:rPr lang="en-US" sz="2400" dirty="0"/>
              <a:t>Torture; Prison, Power, Discourse,  Discipline  </a:t>
            </a:r>
          </a:p>
          <a:p>
            <a:pPr lvl="2"/>
            <a:r>
              <a:rPr lang="en-US" sz="2400" dirty="0"/>
              <a:t>Discipline creates "docile bodies", ideal for the new economics, politics and warfare of the modern industrial age - bodies that function in factories, ordered military regiments, and school classrooms</a:t>
            </a:r>
          </a:p>
          <a:p>
            <a:pPr lvl="2"/>
            <a:r>
              <a:rPr lang="en-US" sz="2400" dirty="0"/>
              <a:t>Modalities of Control/New Technologies of Power</a:t>
            </a:r>
          </a:p>
          <a:p>
            <a:r>
              <a:rPr lang="en-US" sz="2400" dirty="0"/>
              <a:t>Communism; the incredible becomes credible and the credible becomes incredible</a:t>
            </a:r>
          </a:p>
          <a:p>
            <a:r>
              <a:rPr lang="en-US" sz="2400" dirty="0"/>
              <a:t>Today?</a:t>
            </a:r>
          </a:p>
          <a:p>
            <a:r>
              <a:rPr lang="en-US" sz="2400" dirty="0"/>
              <a:t>Truthiness; Post-Truth Moment</a:t>
            </a:r>
          </a:p>
          <a:p>
            <a:endParaRPr lang="en-US" sz="2200" dirty="0"/>
          </a:p>
          <a:p>
            <a:pPr lvl="0"/>
            <a:endParaRPr lang="en-US" dirty="0"/>
          </a:p>
        </p:txBody>
      </p:sp>
    </p:spTree>
    <p:extLst>
      <p:ext uri="{BB962C8B-B14F-4D97-AF65-F5344CB8AC3E}">
        <p14:creationId xmlns:p14="http://schemas.microsoft.com/office/powerpoint/2010/main" val="2691787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E335A-80CC-465F-8504-E98ED3766847}"/>
              </a:ext>
            </a:extLst>
          </p:cNvPr>
          <p:cNvSpPr>
            <a:spLocks noGrp="1"/>
          </p:cNvSpPr>
          <p:nvPr>
            <p:ph type="title"/>
          </p:nvPr>
        </p:nvSpPr>
        <p:spPr>
          <a:xfrm>
            <a:off x="1069848" y="138418"/>
            <a:ext cx="10058400" cy="1723938"/>
          </a:xfrm>
        </p:spPr>
        <p:txBody>
          <a:bodyPr/>
          <a:lstStyle/>
          <a:p>
            <a:r>
              <a:rPr lang="en-US" dirty="0"/>
              <a:t>How America Went Haywire (Discourse/Archaeology)</a:t>
            </a:r>
          </a:p>
        </p:txBody>
      </p:sp>
      <p:sp>
        <p:nvSpPr>
          <p:cNvPr id="3" name="Content Placeholder 2">
            <a:extLst>
              <a:ext uri="{FF2B5EF4-FFF2-40B4-BE49-F238E27FC236}">
                <a16:creationId xmlns:a16="http://schemas.microsoft.com/office/drawing/2014/main" id="{6BBB8DF3-F5AE-4858-94C9-F19649A18CC0}"/>
              </a:ext>
            </a:extLst>
          </p:cNvPr>
          <p:cNvSpPr>
            <a:spLocks noGrp="1"/>
          </p:cNvSpPr>
          <p:nvPr>
            <p:ph idx="1"/>
          </p:nvPr>
        </p:nvSpPr>
        <p:spPr>
          <a:xfrm>
            <a:off x="1069848" y="1702965"/>
            <a:ext cx="10058400" cy="5016617"/>
          </a:xfrm>
        </p:spPr>
        <p:txBody>
          <a:bodyPr>
            <a:normAutofit fontScale="92500" lnSpcReduction="10000"/>
          </a:bodyPr>
          <a:lstStyle/>
          <a:p>
            <a:r>
              <a:rPr lang="en-US" dirty="0"/>
              <a:t>All approximations of truth, science as much as any fable or religion, are mere stories devised to serve people’s needs or interests. Reality itself is a purely social construction, a tableau of useful or wishful myths that members of a society or tribe have been persuaded to believe. The borders between fiction and nonfiction are permeable, maybe nonexistent. The delusions of the insane, superstitions, and magical thinking? Any of those may be as legitimate as the supposed truths contrived by Western reason and science. The takeaway: Believe whatever you want, because pretty much everything is equally true and false.</a:t>
            </a:r>
          </a:p>
          <a:p>
            <a:r>
              <a:rPr lang="en-US" dirty="0"/>
              <a:t>These ideas percolated across multiple academic fields. In 1965, the French philosopher Michel Foucault published </a:t>
            </a:r>
            <a:r>
              <a:rPr lang="en-US" i="1" dirty="0"/>
              <a:t>Madness and Civilization </a:t>
            </a:r>
            <a:r>
              <a:rPr lang="en-US" dirty="0"/>
              <a:t>in America, echoing Laing’s skepticism of the concept of mental illness; by the 1970s, he was arguing that rationality itself is a coercive “regime of truth”—oppression by other means. Foucault’s suspicion of reason became deeply and widely embedded in American </a:t>
            </a:r>
            <a:r>
              <a:rPr lang="en-US" dirty="0" err="1"/>
              <a:t>academi</a:t>
            </a:r>
            <a:endParaRPr lang="en-US" dirty="0"/>
          </a:p>
          <a:p>
            <a:r>
              <a:rPr lang="en-US" dirty="0"/>
              <a:t>Today, each of us is freer than ever to custom-make reality, to believe whatever and pretend to be whoever we wish. Which makes all the lines between </a:t>
            </a:r>
            <a:r>
              <a:rPr lang="en-US" i="1" dirty="0"/>
              <a:t>actual</a:t>
            </a:r>
            <a:r>
              <a:rPr lang="en-US" dirty="0"/>
              <a:t> and </a:t>
            </a:r>
            <a:r>
              <a:rPr lang="en-US" i="1" dirty="0"/>
              <a:t>fictional</a:t>
            </a:r>
            <a:r>
              <a:rPr lang="en-US" dirty="0"/>
              <a:t> blur and disappear more easily. Truth in general becomes flexible, personal, subjective.</a:t>
            </a:r>
          </a:p>
          <a:p>
            <a:r>
              <a:rPr lang="en-US" dirty="0">
                <a:solidFill>
                  <a:schemeClr val="accent2"/>
                </a:solidFill>
              </a:rPr>
              <a:t>Digital technology empowers real-seeming fictions of the ideological and religious and scientific kinds. </a:t>
            </a:r>
          </a:p>
          <a:p>
            <a:endParaRPr lang="en-US" dirty="0"/>
          </a:p>
          <a:p>
            <a:endParaRPr lang="en-US" dirty="0"/>
          </a:p>
          <a:p>
            <a:endParaRPr lang="en-US" dirty="0"/>
          </a:p>
        </p:txBody>
      </p:sp>
    </p:spTree>
    <p:extLst>
      <p:ext uri="{BB962C8B-B14F-4D97-AF65-F5344CB8AC3E}">
        <p14:creationId xmlns:p14="http://schemas.microsoft.com/office/powerpoint/2010/main" val="199507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45BD3-C29C-4AF7-AF22-268E5F21F565}"/>
              </a:ext>
            </a:extLst>
          </p:cNvPr>
          <p:cNvSpPr>
            <a:spLocks noGrp="1"/>
          </p:cNvSpPr>
          <p:nvPr>
            <p:ph type="title"/>
          </p:nvPr>
        </p:nvSpPr>
        <p:spPr/>
        <p:txBody>
          <a:bodyPr/>
          <a:lstStyle/>
          <a:p>
            <a:r>
              <a:rPr lang="en-US" dirty="0"/>
              <a:t>Michel Foucault</a:t>
            </a:r>
          </a:p>
        </p:txBody>
      </p:sp>
      <p:sp>
        <p:nvSpPr>
          <p:cNvPr id="3" name="Content Placeholder 2">
            <a:extLst>
              <a:ext uri="{FF2B5EF4-FFF2-40B4-BE49-F238E27FC236}">
                <a16:creationId xmlns:a16="http://schemas.microsoft.com/office/drawing/2014/main" id="{96936F34-B907-4422-81CF-4AC2D275ED9D}"/>
              </a:ext>
            </a:extLst>
          </p:cNvPr>
          <p:cNvSpPr>
            <a:spLocks noGrp="1"/>
          </p:cNvSpPr>
          <p:nvPr>
            <p:ph idx="1"/>
          </p:nvPr>
        </p:nvSpPr>
        <p:spPr>
          <a:xfrm>
            <a:off x="1069848" y="2121408"/>
            <a:ext cx="10058400" cy="4050792"/>
          </a:xfrm>
        </p:spPr>
        <p:txBody>
          <a:bodyPr>
            <a:normAutofit fontScale="92500" lnSpcReduction="20000"/>
          </a:bodyPr>
          <a:lstStyle/>
          <a:p>
            <a:r>
              <a:rPr lang="en-US" sz="1900" dirty="0"/>
              <a:t>Poststructuralist/Postmodernist; </a:t>
            </a:r>
          </a:p>
          <a:p>
            <a:r>
              <a:rPr lang="en-US" sz="1900" dirty="0"/>
              <a:t>IDEAS: </a:t>
            </a:r>
          </a:p>
          <a:p>
            <a:pPr lvl="1"/>
            <a:r>
              <a:rPr lang="en-US" sz="1900" dirty="0"/>
              <a:t>Culture is a discursive formation</a:t>
            </a:r>
          </a:p>
          <a:p>
            <a:pPr lvl="1"/>
            <a:r>
              <a:rPr lang="en-US" sz="1900" dirty="0"/>
              <a:t>Structure/Agency</a:t>
            </a:r>
          </a:p>
          <a:p>
            <a:pPr lvl="2"/>
            <a:r>
              <a:rPr lang="en-US" sz="1900" dirty="0"/>
              <a:t>A relationship of power is a mode of action which does not act directly and immediately on others but instead it acts upon their actions on existing actions and on those which may arise in the present or in the future; Power requires that the person upon whom it is exercised be thoroughly recognized and maintained to the very end as  a person who acts so that a whole field of responses, reactions, results and possible interventions may open up; resistance to power is always possible.</a:t>
            </a:r>
          </a:p>
          <a:p>
            <a:pPr lvl="1"/>
            <a:r>
              <a:rPr lang="en-US" sz="1900" dirty="0"/>
              <a:t>Extrapolations:</a:t>
            </a:r>
          </a:p>
          <a:p>
            <a:pPr lvl="2"/>
            <a:r>
              <a:rPr lang="en-US" sz="1900" dirty="0"/>
              <a:t>Education (Marshall)</a:t>
            </a:r>
          </a:p>
          <a:p>
            <a:pPr lvl="3"/>
            <a:r>
              <a:rPr lang="en-US" sz="1900" dirty="0"/>
              <a:t>Power as it operates systemically </a:t>
            </a:r>
          </a:p>
          <a:p>
            <a:pPr lvl="4"/>
            <a:r>
              <a:rPr lang="en-US" sz="1900" dirty="0"/>
              <a:t>Sex Education; What is “Normal”</a:t>
            </a:r>
          </a:p>
          <a:p>
            <a:pPr lvl="4"/>
            <a:r>
              <a:rPr lang="en-US" sz="1900" dirty="0"/>
              <a:t>Media: (Self) Surveillance</a:t>
            </a:r>
          </a:p>
          <a:p>
            <a:pPr lvl="2"/>
            <a:endParaRPr lang="en-US" sz="1900" dirty="0"/>
          </a:p>
          <a:p>
            <a:pPr lvl="1"/>
            <a:endParaRPr lang="en-US" dirty="0"/>
          </a:p>
          <a:p>
            <a:pPr marL="274320" lvl="1" indent="0">
              <a:buNone/>
            </a:pPr>
            <a:endParaRPr lang="en-US" dirty="0"/>
          </a:p>
          <a:p>
            <a:pPr lvl="1"/>
            <a:endParaRPr lang="en-US" dirty="0"/>
          </a:p>
          <a:p>
            <a:pPr lvl="1"/>
            <a:endParaRPr lang="en-US" dirty="0"/>
          </a:p>
          <a:p>
            <a:endParaRPr lang="en-US" dirty="0"/>
          </a:p>
        </p:txBody>
      </p:sp>
      <p:pic>
        <p:nvPicPr>
          <p:cNvPr id="7" name="Picture 2" descr="Image result for british surveillance cameras many">
            <a:extLst>
              <a:ext uri="{FF2B5EF4-FFF2-40B4-BE49-F238E27FC236}">
                <a16:creationId xmlns:a16="http://schemas.microsoft.com/office/drawing/2014/main" id="{3147727D-4994-45BC-BDD5-062D893C87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85679" y="4544568"/>
            <a:ext cx="3296174" cy="219456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social media sharing">
            <a:extLst>
              <a:ext uri="{FF2B5EF4-FFF2-40B4-BE49-F238E27FC236}">
                <a16:creationId xmlns:a16="http://schemas.microsoft.com/office/drawing/2014/main" id="{3F45D3BE-3105-48D4-A86C-F8D604610F9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28460" y="240631"/>
            <a:ext cx="4668176" cy="2926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5829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6FB37-6580-42E1-8BAE-01EA475621D9}"/>
              </a:ext>
            </a:extLst>
          </p:cNvPr>
          <p:cNvSpPr>
            <a:spLocks noGrp="1"/>
          </p:cNvSpPr>
          <p:nvPr>
            <p:ph type="title"/>
          </p:nvPr>
        </p:nvSpPr>
        <p:spPr>
          <a:xfrm>
            <a:off x="1069848" y="439556"/>
            <a:ext cx="10058400" cy="1609344"/>
          </a:xfrm>
        </p:spPr>
        <p:txBody>
          <a:bodyPr/>
          <a:lstStyle/>
          <a:p>
            <a:r>
              <a:rPr lang="en-US" dirty="0"/>
              <a:t>Movies and the Impact of Images</a:t>
            </a:r>
          </a:p>
        </p:txBody>
      </p:sp>
      <p:sp>
        <p:nvSpPr>
          <p:cNvPr id="3" name="Content Placeholder 2">
            <a:extLst>
              <a:ext uri="{FF2B5EF4-FFF2-40B4-BE49-F238E27FC236}">
                <a16:creationId xmlns:a16="http://schemas.microsoft.com/office/drawing/2014/main" id="{375A394C-1515-4E7A-A6FD-6F5E5DB7F400}"/>
              </a:ext>
            </a:extLst>
          </p:cNvPr>
          <p:cNvSpPr>
            <a:spLocks noGrp="1"/>
          </p:cNvSpPr>
          <p:nvPr>
            <p:ph idx="1"/>
          </p:nvPr>
        </p:nvSpPr>
        <p:spPr>
          <a:xfrm>
            <a:off x="969836" y="1812616"/>
            <a:ext cx="10058400" cy="6450321"/>
          </a:xfrm>
        </p:spPr>
        <p:txBody>
          <a:bodyPr>
            <a:normAutofit/>
          </a:bodyPr>
          <a:lstStyle/>
          <a:p>
            <a:r>
              <a:rPr lang="en-US" sz="2400" dirty="0"/>
              <a:t>Film as evolving technology</a:t>
            </a:r>
          </a:p>
          <a:p>
            <a:r>
              <a:rPr lang="en-US" sz="2400" dirty="0"/>
              <a:t>Film within economic structures/cultural articulations</a:t>
            </a:r>
          </a:p>
          <a:p>
            <a:r>
              <a:rPr lang="en-US" sz="2400" dirty="0"/>
              <a:t>Film as narrative/genre</a:t>
            </a:r>
          </a:p>
          <a:p>
            <a:r>
              <a:rPr lang="en-US" sz="2400" dirty="0"/>
              <a:t>Film as ideological/political</a:t>
            </a:r>
          </a:p>
          <a:p>
            <a:pPr lvl="1"/>
            <a:r>
              <a:rPr lang="en-US" sz="2400" dirty="0"/>
              <a:t>Consensus narratives</a:t>
            </a:r>
          </a:p>
          <a:p>
            <a:pPr marL="274320" lvl="1" indent="0">
              <a:buNone/>
            </a:pPr>
            <a:endParaRPr lang="en-US" dirty="0"/>
          </a:p>
          <a:p>
            <a:pPr marL="274320" lvl="1" indent="0">
              <a:buNone/>
            </a:pPr>
            <a:endParaRPr lang="en-US" dirty="0"/>
          </a:p>
          <a:p>
            <a:pPr marL="274320" lvl="1" indent="0" algn="ctr">
              <a:buNone/>
            </a:pPr>
            <a:r>
              <a:rPr lang="en-US" sz="4800" dirty="0">
                <a:hlinkClick r:id="rId2"/>
              </a:rPr>
              <a:t>Whiplash</a:t>
            </a:r>
            <a:endParaRPr lang="en-US" sz="4800" dirty="0"/>
          </a:p>
          <a:p>
            <a:pPr marL="274320" lvl="1" indent="0">
              <a:buNone/>
            </a:pPr>
            <a:endParaRPr lang="en-US" dirty="0"/>
          </a:p>
        </p:txBody>
      </p:sp>
    </p:spTree>
    <p:extLst>
      <p:ext uri="{BB962C8B-B14F-4D97-AF65-F5344CB8AC3E}">
        <p14:creationId xmlns:p14="http://schemas.microsoft.com/office/powerpoint/2010/main" val="467059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504B3-73F2-4A79-8B76-51DC8BFB9A17}"/>
              </a:ext>
            </a:extLst>
          </p:cNvPr>
          <p:cNvSpPr>
            <a:spLocks noGrp="1"/>
          </p:cNvSpPr>
          <p:nvPr>
            <p:ph type="title"/>
          </p:nvPr>
        </p:nvSpPr>
        <p:spPr/>
        <p:txBody>
          <a:bodyPr/>
          <a:lstStyle/>
          <a:p>
            <a:r>
              <a:rPr lang="en-US" dirty="0"/>
              <a:t>Film</a:t>
            </a:r>
          </a:p>
        </p:txBody>
      </p:sp>
      <p:sp>
        <p:nvSpPr>
          <p:cNvPr id="3" name="Content Placeholder 2">
            <a:extLst>
              <a:ext uri="{FF2B5EF4-FFF2-40B4-BE49-F238E27FC236}">
                <a16:creationId xmlns:a16="http://schemas.microsoft.com/office/drawing/2014/main" id="{290FA951-6183-41EF-B2C7-711ABF39CE2F}"/>
              </a:ext>
            </a:extLst>
          </p:cNvPr>
          <p:cNvSpPr>
            <a:spLocks noGrp="1"/>
          </p:cNvSpPr>
          <p:nvPr>
            <p:ph idx="1"/>
          </p:nvPr>
        </p:nvSpPr>
        <p:spPr/>
        <p:txBody>
          <a:bodyPr/>
          <a:lstStyle/>
          <a:p>
            <a:r>
              <a:rPr lang="en-US" dirty="0"/>
              <a:t>System; Narratives, Images, </a:t>
            </a:r>
          </a:p>
          <a:p>
            <a:pPr lvl="1"/>
            <a:r>
              <a:rPr lang="en-US" dirty="0"/>
              <a:t>European Film/American Film tropes</a:t>
            </a:r>
          </a:p>
          <a:p>
            <a:r>
              <a:rPr lang="en-US" dirty="0"/>
              <a:t>Logics of film production = logics of self-production (Blurring of Film/Reality)</a:t>
            </a:r>
          </a:p>
          <a:p>
            <a:pPr lvl="1"/>
            <a:r>
              <a:rPr lang="en-US" dirty="0"/>
              <a:t>What structures our understanding of our self-representations?</a:t>
            </a:r>
          </a:p>
          <a:p>
            <a:r>
              <a:rPr lang="en-US" dirty="0"/>
              <a:t>Film: As Discourse/Discursive Formation</a:t>
            </a:r>
          </a:p>
          <a:p>
            <a:pPr lvl="1"/>
            <a:endParaRPr lang="en-US" dirty="0"/>
          </a:p>
          <a:p>
            <a:r>
              <a:rPr lang="en-US" dirty="0"/>
              <a:t>Film as Culture/Cultural Moment:  #</a:t>
            </a:r>
            <a:r>
              <a:rPr lang="en-US" dirty="0" err="1"/>
              <a:t>Metoo</a:t>
            </a:r>
            <a:endParaRPr lang="en-US" dirty="0"/>
          </a:p>
          <a:p>
            <a:endParaRPr lang="en-US" dirty="0"/>
          </a:p>
        </p:txBody>
      </p:sp>
    </p:spTree>
    <p:extLst>
      <p:ext uri="{BB962C8B-B14F-4D97-AF65-F5344CB8AC3E}">
        <p14:creationId xmlns:p14="http://schemas.microsoft.com/office/powerpoint/2010/main" val="36918697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TM03090434[[fn=Wood Type]]</Template>
  <TotalTime>1336</TotalTime>
  <Words>480</Words>
  <Application>Microsoft Office PowerPoint</Application>
  <PresentationFormat>Widescreen</PresentationFormat>
  <Paragraphs>66</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Rockwell</vt:lpstr>
      <vt:lpstr>Rockwell Condensed</vt:lpstr>
      <vt:lpstr>Wingdings</vt:lpstr>
      <vt:lpstr>Wood Type</vt:lpstr>
      <vt:lpstr>Foucault:  Archaeologies of Knowledge</vt:lpstr>
      <vt:lpstr>Confession</vt:lpstr>
      <vt:lpstr>Foucault: Main Ideas</vt:lpstr>
      <vt:lpstr>Michel Foucault:  Discipline and Punish (1977)</vt:lpstr>
      <vt:lpstr>How America Went Haywire (Discourse/Archaeology)</vt:lpstr>
      <vt:lpstr>Michel Foucault</vt:lpstr>
      <vt:lpstr>Movies and the Impact of Images</vt:lpstr>
      <vt:lpstr>Film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Culture and Civilization</dc:title>
  <dc:creator>Charles Elavsky</dc:creator>
  <cp:lastModifiedBy>Charles Elavsky</cp:lastModifiedBy>
  <cp:revision>25</cp:revision>
  <dcterms:created xsi:type="dcterms:W3CDTF">2018-03-06T21:51:32Z</dcterms:created>
  <dcterms:modified xsi:type="dcterms:W3CDTF">2018-03-28T04:24:24Z</dcterms:modified>
</cp:coreProperties>
</file>