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72" r:id="rId4"/>
    <p:sldId id="273" r:id="rId5"/>
    <p:sldId id="274" r:id="rId6"/>
    <p:sldId id="269" r:id="rId7"/>
    <p:sldId id="275"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57" d="100"/>
          <a:sy n="57" d="100"/>
        </p:scale>
        <p:origin x="63"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4/3/2018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4/3/2018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4/3/2018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4/3/2018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B841-FE59-4621-9D18-E0FC54385BE2}"/>
              </a:ext>
            </a:extLst>
          </p:cNvPr>
          <p:cNvSpPr>
            <a:spLocks noGrp="1"/>
          </p:cNvSpPr>
          <p:nvPr>
            <p:ph type="ctrTitle"/>
          </p:nvPr>
        </p:nvSpPr>
        <p:spPr/>
        <p:txBody>
          <a:bodyPr/>
          <a:lstStyle/>
          <a:p>
            <a:r>
              <a:rPr lang="en-US" dirty="0" err="1"/>
              <a:t>Debord</a:t>
            </a:r>
            <a:r>
              <a:rPr lang="en-US" dirty="0"/>
              <a:t>: </a:t>
            </a:r>
            <a:br>
              <a:rPr lang="en-US" dirty="0"/>
            </a:br>
            <a:r>
              <a:rPr lang="en-US" sz="5400" dirty="0"/>
              <a:t>Society of the Spectacle</a:t>
            </a:r>
          </a:p>
        </p:txBody>
      </p:sp>
      <p:sp>
        <p:nvSpPr>
          <p:cNvPr id="3" name="Subtitle 2">
            <a:extLst>
              <a:ext uri="{FF2B5EF4-FFF2-40B4-BE49-F238E27FC236}">
                <a16:creationId xmlns:a16="http://schemas.microsoft.com/office/drawing/2014/main" id="{F553E722-025F-46D3-BEDD-E3038AEF0725}"/>
              </a:ext>
            </a:extLst>
          </p:cNvPr>
          <p:cNvSpPr>
            <a:spLocks noGrp="1"/>
          </p:cNvSpPr>
          <p:nvPr>
            <p:ph type="subTitle" idx="1"/>
          </p:nvPr>
        </p:nvSpPr>
        <p:spPr/>
        <p:txBody>
          <a:bodyPr/>
          <a:lstStyle/>
          <a:p>
            <a:r>
              <a:rPr lang="en-US" dirty="0"/>
              <a:t>Week 7</a:t>
            </a:r>
          </a:p>
        </p:txBody>
      </p:sp>
    </p:spTree>
    <p:extLst>
      <p:ext uri="{BB962C8B-B14F-4D97-AF65-F5344CB8AC3E}">
        <p14:creationId xmlns:p14="http://schemas.microsoft.com/office/powerpoint/2010/main" val="3637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25C8-71EF-431A-AD79-7E335F58A0DB}"/>
              </a:ext>
            </a:extLst>
          </p:cNvPr>
          <p:cNvSpPr>
            <a:spLocks noGrp="1"/>
          </p:cNvSpPr>
          <p:nvPr>
            <p:ph type="title"/>
          </p:nvPr>
        </p:nvSpPr>
        <p:spPr/>
        <p:txBody>
          <a:bodyPr/>
          <a:lstStyle/>
          <a:p>
            <a:r>
              <a:rPr lang="en-US" dirty="0"/>
              <a:t>Whiplash</a:t>
            </a:r>
          </a:p>
        </p:txBody>
      </p:sp>
      <p:sp>
        <p:nvSpPr>
          <p:cNvPr id="3" name="Content Placeholder 2">
            <a:extLst>
              <a:ext uri="{FF2B5EF4-FFF2-40B4-BE49-F238E27FC236}">
                <a16:creationId xmlns:a16="http://schemas.microsoft.com/office/drawing/2014/main" id="{4299A206-ECB3-4BE3-9095-D3B7AFAACBB9}"/>
              </a:ext>
            </a:extLst>
          </p:cNvPr>
          <p:cNvSpPr>
            <a:spLocks noGrp="1"/>
          </p:cNvSpPr>
          <p:nvPr>
            <p:ph idx="1"/>
          </p:nvPr>
        </p:nvSpPr>
        <p:spPr>
          <a:xfrm>
            <a:off x="1069848" y="2093976"/>
            <a:ext cx="10058400" cy="4050792"/>
          </a:xfrm>
        </p:spPr>
        <p:txBody>
          <a:bodyPr>
            <a:normAutofit/>
          </a:bodyPr>
          <a:lstStyle/>
          <a:p>
            <a:pPr marL="0" indent="0">
              <a:buNone/>
            </a:pPr>
            <a:r>
              <a:rPr lang="en-US" sz="3600" dirty="0"/>
              <a:t>Discipline</a:t>
            </a:r>
          </a:p>
          <a:p>
            <a:pPr marL="0" indent="0">
              <a:buNone/>
            </a:pPr>
            <a:r>
              <a:rPr lang="en-US" sz="3600" dirty="0"/>
              <a:t>Gaze</a:t>
            </a:r>
          </a:p>
          <a:p>
            <a:pPr marL="0" indent="0">
              <a:buNone/>
            </a:pPr>
            <a:r>
              <a:rPr lang="en-US" sz="3600" dirty="0"/>
              <a:t>Discourse</a:t>
            </a:r>
          </a:p>
          <a:p>
            <a:pPr marL="0" indent="0">
              <a:buNone/>
            </a:pPr>
            <a:r>
              <a:rPr lang="en-US" sz="3600" dirty="0"/>
              <a:t>Power</a:t>
            </a:r>
          </a:p>
          <a:p>
            <a:pPr marL="0" indent="0">
              <a:buNone/>
            </a:pPr>
            <a:endParaRPr lang="en-US" sz="3600" dirty="0"/>
          </a:p>
          <a:p>
            <a:pPr marL="0" indent="0">
              <a:buNone/>
            </a:pPr>
            <a:r>
              <a:rPr lang="en-US" sz="3600" dirty="0"/>
              <a:t>Film</a:t>
            </a:r>
          </a:p>
        </p:txBody>
      </p:sp>
    </p:spTree>
    <p:extLst>
      <p:ext uri="{BB962C8B-B14F-4D97-AF65-F5344CB8AC3E}">
        <p14:creationId xmlns:p14="http://schemas.microsoft.com/office/powerpoint/2010/main" val="1044390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C901-CDC5-41B0-8008-D577FD0162B8}"/>
              </a:ext>
            </a:extLst>
          </p:cNvPr>
          <p:cNvSpPr>
            <a:spLocks noGrp="1"/>
          </p:cNvSpPr>
          <p:nvPr>
            <p:ph type="title"/>
          </p:nvPr>
        </p:nvSpPr>
        <p:spPr/>
        <p:txBody>
          <a:bodyPr/>
          <a:lstStyle/>
          <a:p>
            <a:r>
              <a:rPr lang="en-US" dirty="0"/>
              <a:t>Media Economics: Cultural Industries</a:t>
            </a:r>
          </a:p>
        </p:txBody>
      </p:sp>
      <p:sp>
        <p:nvSpPr>
          <p:cNvPr id="3" name="Content Placeholder 2">
            <a:extLst>
              <a:ext uri="{FF2B5EF4-FFF2-40B4-BE49-F238E27FC236}">
                <a16:creationId xmlns:a16="http://schemas.microsoft.com/office/drawing/2014/main" id="{4336B774-89FE-48E8-AA34-237401B7AF59}"/>
              </a:ext>
            </a:extLst>
          </p:cNvPr>
          <p:cNvSpPr>
            <a:spLocks noGrp="1"/>
          </p:cNvSpPr>
          <p:nvPr>
            <p:ph idx="1"/>
          </p:nvPr>
        </p:nvSpPr>
        <p:spPr>
          <a:xfrm>
            <a:off x="1069848" y="1677798"/>
            <a:ext cx="10058400" cy="4494402"/>
          </a:xfrm>
        </p:spPr>
        <p:txBody>
          <a:bodyPr>
            <a:normAutofit/>
          </a:bodyPr>
          <a:lstStyle/>
          <a:p>
            <a:pPr marL="0" indent="0" algn="ctr">
              <a:buNone/>
            </a:pPr>
            <a:endParaRPr lang="en-US" sz="4800" dirty="0">
              <a:latin typeface="+mj-lt"/>
            </a:endParaRPr>
          </a:p>
          <a:p>
            <a:endParaRPr lang="en-US" sz="4800" dirty="0">
              <a:latin typeface="+mj-lt"/>
            </a:endParaRPr>
          </a:p>
        </p:txBody>
      </p:sp>
      <p:pic>
        <p:nvPicPr>
          <p:cNvPr id="6" name="Picture 5">
            <a:extLst>
              <a:ext uri="{FF2B5EF4-FFF2-40B4-BE49-F238E27FC236}">
                <a16:creationId xmlns:a16="http://schemas.microsoft.com/office/drawing/2014/main" id="{C094F164-F447-425F-A528-758CDC58D44E}"/>
              </a:ext>
            </a:extLst>
          </p:cNvPr>
          <p:cNvPicPr>
            <a:picLocks noChangeAspect="1"/>
          </p:cNvPicPr>
          <p:nvPr/>
        </p:nvPicPr>
        <p:blipFill>
          <a:blip r:embed="rId2"/>
          <a:stretch>
            <a:fillRect/>
          </a:stretch>
        </p:blipFill>
        <p:spPr>
          <a:xfrm>
            <a:off x="950615" y="1677798"/>
            <a:ext cx="10290770" cy="5029200"/>
          </a:xfrm>
          <a:prstGeom prst="rect">
            <a:avLst/>
          </a:prstGeom>
        </p:spPr>
      </p:pic>
    </p:spTree>
    <p:extLst>
      <p:ext uri="{BB962C8B-B14F-4D97-AF65-F5344CB8AC3E}">
        <p14:creationId xmlns:p14="http://schemas.microsoft.com/office/powerpoint/2010/main" val="106990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D35C-D6F5-416F-B237-5705FA349D34}"/>
              </a:ext>
            </a:extLst>
          </p:cNvPr>
          <p:cNvSpPr>
            <a:spLocks noGrp="1"/>
          </p:cNvSpPr>
          <p:nvPr>
            <p:ph type="title"/>
          </p:nvPr>
        </p:nvSpPr>
        <p:spPr/>
        <p:txBody>
          <a:bodyPr/>
          <a:lstStyle/>
          <a:p>
            <a:r>
              <a:rPr lang="en-US" dirty="0"/>
              <a:t>Media Images: Visual Culture</a:t>
            </a:r>
          </a:p>
        </p:txBody>
      </p:sp>
      <p:pic>
        <p:nvPicPr>
          <p:cNvPr id="1028" name="Picture 4" descr="Image result for visual culture images">
            <a:extLst>
              <a:ext uri="{FF2B5EF4-FFF2-40B4-BE49-F238E27FC236}">
                <a16:creationId xmlns:a16="http://schemas.microsoft.com/office/drawing/2014/main" id="{A15E10B8-9FCB-4890-B0B2-7FAAF4C6C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86" y="2041545"/>
            <a:ext cx="607695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8490A79-50A2-4B99-A998-30970DC305FB}"/>
              </a:ext>
            </a:extLst>
          </p:cNvPr>
          <p:cNvPicPr>
            <a:picLocks noChangeAspect="1"/>
          </p:cNvPicPr>
          <p:nvPr/>
        </p:nvPicPr>
        <p:blipFill>
          <a:blip r:embed="rId3"/>
          <a:stretch>
            <a:fillRect/>
          </a:stretch>
        </p:blipFill>
        <p:spPr>
          <a:xfrm>
            <a:off x="6940960" y="1585824"/>
            <a:ext cx="4525654" cy="5212080"/>
          </a:xfrm>
          <a:prstGeom prst="rect">
            <a:avLst/>
          </a:prstGeom>
        </p:spPr>
      </p:pic>
    </p:spTree>
    <p:extLst>
      <p:ext uri="{BB962C8B-B14F-4D97-AF65-F5344CB8AC3E}">
        <p14:creationId xmlns:p14="http://schemas.microsoft.com/office/powerpoint/2010/main" val="121284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7EED-D326-4182-854D-76C3EABF6E5A}"/>
              </a:ext>
            </a:extLst>
          </p:cNvPr>
          <p:cNvSpPr>
            <a:spLocks noGrp="1"/>
          </p:cNvSpPr>
          <p:nvPr>
            <p:ph type="title"/>
          </p:nvPr>
        </p:nvSpPr>
        <p:spPr/>
        <p:txBody>
          <a:bodyPr/>
          <a:lstStyle/>
          <a:p>
            <a:r>
              <a:rPr lang="en-US" dirty="0"/>
              <a:t>Media Narratives: </a:t>
            </a:r>
            <a:r>
              <a:rPr lang="en-US" dirty="0" err="1"/>
              <a:t>STorytelling</a:t>
            </a:r>
            <a:endParaRPr lang="en-US" dirty="0"/>
          </a:p>
        </p:txBody>
      </p:sp>
      <p:pic>
        <p:nvPicPr>
          <p:cNvPr id="2050" name="Picture 2" descr="Image result for narrative storytelling">
            <a:extLst>
              <a:ext uri="{FF2B5EF4-FFF2-40B4-BE49-F238E27FC236}">
                <a16:creationId xmlns:a16="http://schemas.microsoft.com/office/drawing/2014/main" id="{650A10EB-8C26-4A8E-81D8-9F49EF13C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02" y="2285476"/>
            <a:ext cx="571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9F5F0D4-E590-4975-9765-838B8DA7EFEF}"/>
              </a:ext>
            </a:extLst>
          </p:cNvPr>
          <p:cNvPicPr>
            <a:picLocks noChangeAspect="1"/>
          </p:cNvPicPr>
          <p:nvPr/>
        </p:nvPicPr>
        <p:blipFill>
          <a:blip r:embed="rId3"/>
          <a:stretch>
            <a:fillRect/>
          </a:stretch>
        </p:blipFill>
        <p:spPr>
          <a:xfrm>
            <a:off x="8262252" y="1928594"/>
            <a:ext cx="3825120" cy="3840480"/>
          </a:xfrm>
          <a:prstGeom prst="rect">
            <a:avLst/>
          </a:prstGeom>
        </p:spPr>
      </p:pic>
      <p:pic>
        <p:nvPicPr>
          <p:cNvPr id="5" name="Picture 4">
            <a:extLst>
              <a:ext uri="{FF2B5EF4-FFF2-40B4-BE49-F238E27FC236}">
                <a16:creationId xmlns:a16="http://schemas.microsoft.com/office/drawing/2014/main" id="{23C2E3FD-5990-4652-93CE-1A56DE175763}"/>
              </a:ext>
            </a:extLst>
          </p:cNvPr>
          <p:cNvPicPr>
            <a:picLocks noChangeAspect="1"/>
          </p:cNvPicPr>
          <p:nvPr/>
        </p:nvPicPr>
        <p:blipFill>
          <a:blip r:embed="rId4"/>
          <a:stretch>
            <a:fillRect/>
          </a:stretch>
        </p:blipFill>
        <p:spPr>
          <a:xfrm>
            <a:off x="6435127" y="2380726"/>
            <a:ext cx="1714500" cy="2667000"/>
          </a:xfrm>
          <a:prstGeom prst="rect">
            <a:avLst/>
          </a:prstGeom>
        </p:spPr>
      </p:pic>
    </p:spTree>
    <p:extLst>
      <p:ext uri="{BB962C8B-B14F-4D97-AF65-F5344CB8AC3E}">
        <p14:creationId xmlns:p14="http://schemas.microsoft.com/office/powerpoint/2010/main" val="46702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970D-D0A5-421E-88BF-3EB97063DC11}"/>
              </a:ext>
            </a:extLst>
          </p:cNvPr>
          <p:cNvSpPr>
            <a:spLocks noGrp="1"/>
          </p:cNvSpPr>
          <p:nvPr>
            <p:ph type="title"/>
          </p:nvPr>
        </p:nvSpPr>
        <p:spPr/>
        <p:txBody>
          <a:bodyPr/>
          <a:lstStyle/>
          <a:p>
            <a:r>
              <a:rPr lang="en-US" dirty="0" err="1"/>
              <a:t>Debord</a:t>
            </a:r>
            <a:r>
              <a:rPr lang="en-US" dirty="0"/>
              <a:t>: Main Ideas</a:t>
            </a:r>
          </a:p>
        </p:txBody>
      </p:sp>
      <p:sp>
        <p:nvSpPr>
          <p:cNvPr id="3" name="Content Placeholder 2">
            <a:extLst>
              <a:ext uri="{FF2B5EF4-FFF2-40B4-BE49-F238E27FC236}">
                <a16:creationId xmlns:a16="http://schemas.microsoft.com/office/drawing/2014/main" id="{B9AF60B2-671C-41AA-9BE8-AF3691D680D2}"/>
              </a:ext>
            </a:extLst>
          </p:cNvPr>
          <p:cNvSpPr>
            <a:spLocks noGrp="1"/>
          </p:cNvSpPr>
          <p:nvPr>
            <p:ph idx="1"/>
          </p:nvPr>
        </p:nvSpPr>
        <p:spPr>
          <a:xfrm>
            <a:off x="1069848" y="2121407"/>
            <a:ext cx="10058400" cy="4562727"/>
          </a:xfrm>
        </p:spPr>
        <p:txBody>
          <a:bodyPr>
            <a:normAutofit fontScale="92500" lnSpcReduction="20000"/>
          </a:bodyPr>
          <a:lstStyle/>
          <a:p>
            <a:r>
              <a:rPr lang="en-US" dirty="0"/>
              <a:t>Spectacle – Commodities have supplanted human relationships</a:t>
            </a:r>
          </a:p>
          <a:p>
            <a:pPr lvl="1"/>
            <a:r>
              <a:rPr lang="en-US" dirty="0"/>
              <a:t>Obfuscates history/past – the ever-present</a:t>
            </a:r>
          </a:p>
          <a:p>
            <a:pPr lvl="1"/>
            <a:r>
              <a:rPr lang="en-US" dirty="0"/>
              <a:t>Yesterday’s religion is today’s advertising</a:t>
            </a:r>
          </a:p>
          <a:p>
            <a:r>
              <a:rPr lang="en-US" dirty="0"/>
              <a:t>Quality of life, knowledge, critical thinking is degraded; “what was lived is now represented”</a:t>
            </a:r>
          </a:p>
          <a:p>
            <a:r>
              <a:rPr lang="en-US" dirty="0"/>
              <a:t>Mass media stimulating consumer culture and commodity fetishism serve to stupefy public</a:t>
            </a:r>
          </a:p>
          <a:p>
            <a:r>
              <a:rPr lang="en-US" dirty="0"/>
              <a:t>What binds the spectators together is the very center which maintains their isolation. The spectacle reunites the separate, but reunites it as separate" (29) With people trying to understand themselves through a representation, they in fact lose all hope of coherently and unitarily living their own life. "This is why the spectator feels at home nowhere, because the spectacle is everywhere" with representation ruling over "the society of the spectacle", the unified direct human relations are replaced with the fragmented adherence to the spectacle which isolates us</a:t>
            </a:r>
          </a:p>
          <a:p>
            <a:r>
              <a:rPr lang="en-US" dirty="0"/>
              <a:t>A society which no longer needs a developing economy for its survival, but rather one which has to provide for the survival of the ever developing economy</a:t>
            </a:r>
            <a:br>
              <a:rPr lang="en-US" dirty="0"/>
            </a:br>
            <a:endParaRPr lang="en-US" dirty="0"/>
          </a:p>
        </p:txBody>
      </p:sp>
    </p:spTree>
    <p:extLst>
      <p:ext uri="{BB962C8B-B14F-4D97-AF65-F5344CB8AC3E}">
        <p14:creationId xmlns:p14="http://schemas.microsoft.com/office/powerpoint/2010/main" val="250475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753D-5B9C-43B7-AD64-F1373026F641}"/>
              </a:ext>
            </a:extLst>
          </p:cNvPr>
          <p:cNvSpPr>
            <a:spLocks noGrp="1"/>
          </p:cNvSpPr>
          <p:nvPr>
            <p:ph type="title"/>
          </p:nvPr>
        </p:nvSpPr>
        <p:spPr/>
        <p:txBody>
          <a:bodyPr>
            <a:normAutofit/>
          </a:bodyPr>
          <a:lstStyle/>
          <a:p>
            <a:r>
              <a:rPr lang="en-US" sz="4800" dirty="0" err="1"/>
              <a:t>Debord</a:t>
            </a:r>
            <a:r>
              <a:rPr lang="en-US" sz="4800" dirty="0"/>
              <a:t>: Society of the Spectacle (1967)</a:t>
            </a:r>
          </a:p>
        </p:txBody>
      </p:sp>
      <p:sp>
        <p:nvSpPr>
          <p:cNvPr id="3" name="Content Placeholder 2">
            <a:extLst>
              <a:ext uri="{FF2B5EF4-FFF2-40B4-BE49-F238E27FC236}">
                <a16:creationId xmlns:a16="http://schemas.microsoft.com/office/drawing/2014/main" id="{91E1DD31-6717-4E58-BEBC-8895756D3C94}"/>
              </a:ext>
            </a:extLst>
          </p:cNvPr>
          <p:cNvSpPr>
            <a:spLocks noGrp="1"/>
          </p:cNvSpPr>
          <p:nvPr>
            <p:ph idx="1"/>
          </p:nvPr>
        </p:nvSpPr>
        <p:spPr/>
        <p:txBody>
          <a:bodyPr>
            <a:normAutofit lnSpcReduction="10000"/>
          </a:bodyPr>
          <a:lstStyle/>
          <a:p>
            <a:r>
              <a:rPr lang="en-US" dirty="0"/>
              <a:t>Deeply distressed by the hegemony of governments and media over everyday life through mass production and consumption. </a:t>
            </a:r>
          </a:p>
          <a:p>
            <a:r>
              <a:rPr lang="en-US" dirty="0"/>
              <a:t>Criticized both the capitalism of the West and the dictatorial communism of the Eastern bloc for the lack of autonomy allowed to individuals by both types of governmental structure. </a:t>
            </a:r>
          </a:p>
          <a:p>
            <a:r>
              <a:rPr lang="en-US" dirty="0"/>
              <a:t>Postulated that Alienation had gained a new relevance through the invasive forces of the 'spectacle = a social relation between people that is mediated by images" consisting of mass media, </a:t>
            </a:r>
            <a:r>
              <a:rPr lang="en-US" b="1" dirty="0"/>
              <a:t>advertisement</a:t>
            </a:r>
            <a:r>
              <a:rPr lang="en-US" dirty="0"/>
              <a:t>, and popular culture</a:t>
            </a:r>
          </a:p>
          <a:p>
            <a:pPr lvl="1"/>
            <a:r>
              <a:rPr lang="en-US" dirty="0"/>
              <a:t>a self-fulfilling control mechanism for society</a:t>
            </a:r>
          </a:p>
          <a:p>
            <a:pPr lvl="1"/>
            <a:r>
              <a:rPr lang="en-US" dirty="0"/>
              <a:t>notions of reification; semiotics</a:t>
            </a:r>
          </a:p>
          <a:p>
            <a:pPr lvl="1"/>
            <a:r>
              <a:rPr lang="en-US" dirty="0"/>
              <a:t>probed the historical, economic, and psychological roots of the media and popular culture </a:t>
            </a:r>
          </a:p>
          <a:p>
            <a:pPr lvl="1"/>
            <a:r>
              <a:rPr lang="en-US" dirty="0"/>
              <a:t>alienation is a consequence of the mercantile form of social organization that has reached its climax in capitalism</a:t>
            </a:r>
          </a:p>
        </p:txBody>
      </p:sp>
    </p:spTree>
    <p:extLst>
      <p:ext uri="{BB962C8B-B14F-4D97-AF65-F5344CB8AC3E}">
        <p14:creationId xmlns:p14="http://schemas.microsoft.com/office/powerpoint/2010/main" val="2223924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0E80-A0AB-4F6A-9809-0376AD83434F}"/>
              </a:ext>
            </a:extLst>
          </p:cNvPr>
          <p:cNvSpPr>
            <a:spLocks noGrp="1"/>
          </p:cNvSpPr>
          <p:nvPr>
            <p:ph type="title"/>
          </p:nvPr>
        </p:nvSpPr>
        <p:spPr/>
        <p:txBody>
          <a:bodyPr/>
          <a:lstStyle/>
          <a:p>
            <a:r>
              <a:rPr lang="en-US" dirty="0"/>
              <a:t>Advertising and Commercial Culture</a:t>
            </a:r>
          </a:p>
        </p:txBody>
      </p:sp>
      <p:sp>
        <p:nvSpPr>
          <p:cNvPr id="3" name="Content Placeholder 2">
            <a:extLst>
              <a:ext uri="{FF2B5EF4-FFF2-40B4-BE49-F238E27FC236}">
                <a16:creationId xmlns:a16="http://schemas.microsoft.com/office/drawing/2014/main" id="{FE85B553-B720-4DAB-B089-CAFB660CBA02}"/>
              </a:ext>
            </a:extLst>
          </p:cNvPr>
          <p:cNvSpPr>
            <a:spLocks noGrp="1"/>
          </p:cNvSpPr>
          <p:nvPr>
            <p:ph idx="1"/>
          </p:nvPr>
        </p:nvSpPr>
        <p:spPr/>
        <p:txBody>
          <a:bodyPr>
            <a:normAutofit/>
          </a:bodyPr>
          <a:lstStyle/>
          <a:p>
            <a:r>
              <a:rPr lang="en-US" sz="2400" dirty="0"/>
              <a:t>History &amp; Discourse; Transition to Consumer Society; </a:t>
            </a:r>
            <a:r>
              <a:rPr lang="en-US" sz="2400" dirty="0">
                <a:solidFill>
                  <a:srgbClr val="FF0000"/>
                </a:solidFill>
              </a:rPr>
              <a:t>Pros/Cons</a:t>
            </a:r>
          </a:p>
          <a:p>
            <a:r>
              <a:rPr lang="en-US" sz="2400" dirty="0"/>
              <a:t>Shift in Techniques; shift in Experience; Promoting </a:t>
            </a:r>
            <a:r>
              <a:rPr lang="en-US" sz="2400" dirty="0">
                <a:solidFill>
                  <a:srgbClr val="FF0000"/>
                </a:solidFill>
              </a:rPr>
              <a:t>Values</a:t>
            </a:r>
          </a:p>
          <a:p>
            <a:r>
              <a:rPr lang="en-US" sz="2400" dirty="0"/>
              <a:t>Shift to Visual Culture; Target marketing; </a:t>
            </a:r>
            <a:r>
              <a:rPr lang="en-US" sz="2400" dirty="0">
                <a:solidFill>
                  <a:srgbClr val="FF0000"/>
                </a:solidFill>
              </a:rPr>
              <a:t>Cultural Differentiation</a:t>
            </a:r>
          </a:p>
          <a:p>
            <a:r>
              <a:rPr lang="en-US" sz="2400" dirty="0"/>
              <a:t>Ad Agencies: Size, Structure (demographics, lifestyle brands, </a:t>
            </a:r>
            <a:r>
              <a:rPr lang="en-US" sz="2400" dirty="0" err="1"/>
              <a:t>produser</a:t>
            </a:r>
            <a:r>
              <a:rPr lang="en-US" sz="2400" dirty="0"/>
              <a:t> incentives</a:t>
            </a:r>
          </a:p>
          <a:p>
            <a:r>
              <a:rPr lang="en-US" sz="2400" dirty="0"/>
              <a:t>Techniques: snob-appeal, bandwagon, hidden-fear, irritation, association principle</a:t>
            </a:r>
          </a:p>
          <a:p>
            <a:pPr lvl="1"/>
            <a:r>
              <a:rPr lang="en-US" sz="2400" dirty="0"/>
              <a:t>Stereotypes, Myths and Stories, product placement</a:t>
            </a:r>
          </a:p>
          <a:p>
            <a:pPr lvl="1"/>
            <a:r>
              <a:rPr lang="en-US" sz="2400" dirty="0"/>
              <a:t>Limitations: Children, Schools, Health, Politics</a:t>
            </a:r>
          </a:p>
        </p:txBody>
      </p:sp>
    </p:spTree>
    <p:extLst>
      <p:ext uri="{BB962C8B-B14F-4D97-AF65-F5344CB8AC3E}">
        <p14:creationId xmlns:p14="http://schemas.microsoft.com/office/powerpoint/2010/main" val="33629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D0BA-217F-4649-A025-9FA61D9D360D}"/>
              </a:ext>
            </a:extLst>
          </p:cNvPr>
          <p:cNvSpPr>
            <a:spLocks noGrp="1"/>
          </p:cNvSpPr>
          <p:nvPr>
            <p:ph type="title"/>
          </p:nvPr>
        </p:nvSpPr>
        <p:spPr/>
        <p:txBody>
          <a:bodyPr/>
          <a:lstStyle/>
          <a:p>
            <a:r>
              <a:rPr lang="en-US" dirty="0"/>
              <a:t>The Branded Self</a:t>
            </a:r>
          </a:p>
        </p:txBody>
      </p:sp>
      <p:sp>
        <p:nvSpPr>
          <p:cNvPr id="3" name="Content Placeholder 2">
            <a:extLst>
              <a:ext uri="{FF2B5EF4-FFF2-40B4-BE49-F238E27FC236}">
                <a16:creationId xmlns:a16="http://schemas.microsoft.com/office/drawing/2014/main" id="{5E5256FD-8AA5-4BAE-9A7A-F1059C7089F2}"/>
              </a:ext>
            </a:extLst>
          </p:cNvPr>
          <p:cNvSpPr>
            <a:spLocks noGrp="1"/>
          </p:cNvSpPr>
          <p:nvPr>
            <p:ph idx="1"/>
          </p:nvPr>
        </p:nvSpPr>
        <p:spPr>
          <a:xfrm>
            <a:off x="1069848" y="2650920"/>
            <a:ext cx="10058400" cy="4019879"/>
          </a:xfrm>
        </p:spPr>
        <p:txBody>
          <a:bodyPr/>
          <a:lstStyle/>
          <a:p>
            <a:r>
              <a:rPr lang="en-US" dirty="0"/>
              <a:t>Self as something produced discursively</a:t>
            </a:r>
          </a:p>
          <a:p>
            <a:r>
              <a:rPr lang="en-US" dirty="0"/>
              <a:t>Different form of exploitative </a:t>
            </a:r>
            <a:r>
              <a:rPr lang="en-US" dirty="0" err="1"/>
              <a:t>labour</a:t>
            </a:r>
            <a:r>
              <a:rPr lang="en-US" dirty="0"/>
              <a:t>: </a:t>
            </a:r>
            <a:r>
              <a:rPr lang="en-US" i="1" dirty="0"/>
              <a:t>“If we see the self as both a product and a reflexively constituted brand subject to a transaction and exchange, we see a notion of self deeply marked by the discourses and practices of post-</a:t>
            </a:r>
            <a:r>
              <a:rPr lang="en-US" i="1" dirty="0" err="1"/>
              <a:t>fordist</a:t>
            </a:r>
            <a:r>
              <a:rPr lang="en-US" i="1" dirty="0"/>
              <a:t> modes of capitalist production”</a:t>
            </a:r>
          </a:p>
          <a:p>
            <a:r>
              <a:rPr lang="en-US" dirty="0"/>
              <a:t>Brand =ultimate image-commodity; value-generating (logics of capitalist accumulation); empty language (flexible)</a:t>
            </a:r>
          </a:p>
          <a:p>
            <a:r>
              <a:rPr lang="en-US" dirty="0"/>
              <a:t>Sits at the nexus of discourses related of neoliberalism, flexible accumulation, radical individualism and spectacular promotion</a:t>
            </a:r>
          </a:p>
          <a:p>
            <a:r>
              <a:rPr lang="en-US" dirty="0"/>
              <a:t>Entrepreneur of the self; whole way of life; </a:t>
            </a:r>
          </a:p>
          <a:p>
            <a:r>
              <a:rPr lang="en-US" dirty="0"/>
              <a:t>Reality TV, Media Life</a:t>
            </a:r>
          </a:p>
        </p:txBody>
      </p:sp>
      <p:pic>
        <p:nvPicPr>
          <p:cNvPr id="4" name="Picture 3">
            <a:extLst>
              <a:ext uri="{FF2B5EF4-FFF2-40B4-BE49-F238E27FC236}">
                <a16:creationId xmlns:a16="http://schemas.microsoft.com/office/drawing/2014/main" id="{04FC49BC-B74A-4D7F-AD61-26574E6BAE54}"/>
              </a:ext>
            </a:extLst>
          </p:cNvPr>
          <p:cNvPicPr>
            <a:picLocks noChangeAspect="1"/>
          </p:cNvPicPr>
          <p:nvPr/>
        </p:nvPicPr>
        <p:blipFill>
          <a:blip r:embed="rId2"/>
          <a:stretch>
            <a:fillRect/>
          </a:stretch>
        </p:blipFill>
        <p:spPr>
          <a:xfrm>
            <a:off x="8176490" y="187201"/>
            <a:ext cx="3646851" cy="2377440"/>
          </a:xfrm>
          <a:prstGeom prst="rect">
            <a:avLst/>
          </a:prstGeom>
        </p:spPr>
      </p:pic>
    </p:spTree>
    <p:extLst>
      <p:ext uri="{BB962C8B-B14F-4D97-AF65-F5344CB8AC3E}">
        <p14:creationId xmlns:p14="http://schemas.microsoft.com/office/powerpoint/2010/main" val="701621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2109</TotalTime>
  <Words>403</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Rockwell</vt:lpstr>
      <vt:lpstr>Rockwell Condensed</vt:lpstr>
      <vt:lpstr>Wingdings</vt:lpstr>
      <vt:lpstr>Wood Type</vt:lpstr>
      <vt:lpstr>Debord:  Society of the Spectacle</vt:lpstr>
      <vt:lpstr>Whiplash</vt:lpstr>
      <vt:lpstr>Media Economics: Cultural Industries</vt:lpstr>
      <vt:lpstr>Media Images: Visual Culture</vt:lpstr>
      <vt:lpstr>Media Narratives: STorytelling</vt:lpstr>
      <vt:lpstr>Debord: Main Ideas</vt:lpstr>
      <vt:lpstr>Debord: Society of the Spectacle (1967)</vt:lpstr>
      <vt:lpstr>Advertising and Commercial Culture</vt:lpstr>
      <vt:lpstr>The Branded 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Civilization</dc:title>
  <dc:creator>Charles Elavsky</dc:creator>
  <cp:lastModifiedBy>Charles Elavsky</cp:lastModifiedBy>
  <cp:revision>40</cp:revision>
  <dcterms:created xsi:type="dcterms:W3CDTF">2018-03-06T21:51:32Z</dcterms:created>
  <dcterms:modified xsi:type="dcterms:W3CDTF">2018-04-04T05:42:02Z</dcterms:modified>
</cp:coreProperties>
</file>