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8" r:id="rId1"/>
    <p:sldMasterId id="2147483934" r:id="rId2"/>
    <p:sldMasterId id="2147484006" r:id="rId3"/>
  </p:sldMasterIdLst>
  <p:notesMasterIdLst>
    <p:notesMasterId r:id="rId52"/>
  </p:notesMasterIdLst>
  <p:sldIdLst>
    <p:sldId id="256" r:id="rId4"/>
    <p:sldId id="326" r:id="rId5"/>
    <p:sldId id="329" r:id="rId6"/>
    <p:sldId id="330" r:id="rId7"/>
    <p:sldId id="331" r:id="rId8"/>
    <p:sldId id="332" r:id="rId9"/>
    <p:sldId id="333" r:id="rId10"/>
    <p:sldId id="334" r:id="rId11"/>
    <p:sldId id="335" r:id="rId12"/>
    <p:sldId id="336" r:id="rId13"/>
    <p:sldId id="337" r:id="rId14"/>
    <p:sldId id="338" r:id="rId15"/>
    <p:sldId id="339" r:id="rId16"/>
    <p:sldId id="340" r:id="rId17"/>
    <p:sldId id="341" r:id="rId18"/>
    <p:sldId id="342" r:id="rId19"/>
    <p:sldId id="298" r:id="rId20"/>
    <p:sldId id="297" r:id="rId21"/>
    <p:sldId id="343" r:id="rId22"/>
    <p:sldId id="294" r:id="rId23"/>
    <p:sldId id="300" r:id="rId24"/>
    <p:sldId id="290" r:id="rId25"/>
    <p:sldId id="276" r:id="rId26"/>
    <p:sldId id="303" r:id="rId27"/>
    <p:sldId id="324" r:id="rId28"/>
    <p:sldId id="288" r:id="rId29"/>
    <p:sldId id="301" r:id="rId30"/>
    <p:sldId id="302" r:id="rId31"/>
    <p:sldId id="265" r:id="rId32"/>
    <p:sldId id="266" r:id="rId33"/>
    <p:sldId id="315" r:id="rId34"/>
    <p:sldId id="316" r:id="rId35"/>
    <p:sldId id="317" r:id="rId36"/>
    <p:sldId id="305" r:id="rId37"/>
    <p:sldId id="318" r:id="rId38"/>
    <p:sldId id="306" r:id="rId39"/>
    <p:sldId id="320" r:id="rId40"/>
    <p:sldId id="307" r:id="rId41"/>
    <p:sldId id="319" r:id="rId42"/>
    <p:sldId id="308" r:id="rId43"/>
    <p:sldId id="321" r:id="rId44"/>
    <p:sldId id="309" r:id="rId45"/>
    <p:sldId id="311" r:id="rId46"/>
    <p:sldId id="312" r:id="rId47"/>
    <p:sldId id="313" r:id="rId48"/>
    <p:sldId id="328" r:id="rId49"/>
    <p:sldId id="314" r:id="rId50"/>
    <p:sldId id="32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632" autoAdjust="0"/>
  </p:normalViewPr>
  <p:slideViewPr>
    <p:cSldViewPr snapToGrid="0">
      <p:cViewPr>
        <p:scale>
          <a:sx n="66" d="100"/>
          <a:sy n="66" d="100"/>
        </p:scale>
        <p:origin x="1650"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List_aplikace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List_aplikace_Microsoft_Excel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List1!$B$1</c:f>
              <c:strCache>
                <c:ptCount val="1"/>
                <c:pt idx="0">
                  <c:v>Expozice</c:v>
                </c:pt>
              </c:strCache>
            </c:strRef>
          </c:tx>
          <c:spPr>
            <a:solidFill>
              <a:schemeClr val="accent4">
                <a:lumMod val="50000"/>
              </a:schemeClr>
            </a:solidFill>
            <a:ln>
              <a:noFill/>
            </a:ln>
            <a:effectLst/>
          </c:spPr>
          <c:invertIfNegative val="0"/>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6-E3DF-43AA-BF65-5D05A95C7DB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List1!$B$2:$B$6</c:f>
              <c:numCache>
                <c:formatCode>General</c:formatCode>
                <c:ptCount val="5"/>
                <c:pt idx="0">
                  <c:v>48</c:v>
                </c:pt>
                <c:pt idx="1">
                  <c:v>53</c:v>
                </c:pt>
                <c:pt idx="2">
                  <c:v>31</c:v>
                </c:pt>
                <c:pt idx="3">
                  <c:v>39</c:v>
                </c:pt>
                <c:pt idx="4">
                  <c:v>33</c:v>
                </c:pt>
              </c:numCache>
            </c:numRef>
          </c:val>
          <c:extLst>
            <c:ext xmlns:c16="http://schemas.microsoft.com/office/drawing/2014/chart" uri="{C3380CC4-5D6E-409C-BE32-E72D297353CC}">
              <c16:uniqueId val="{00000000-E3DF-43AA-BF65-5D05A95C7DB1}"/>
            </c:ext>
          </c:extLst>
        </c:ser>
        <c:ser>
          <c:idx val="1"/>
          <c:order val="1"/>
          <c:tx>
            <c:strRef>
              <c:f>List1!$C$1</c:f>
              <c:strCache>
                <c:ptCount val="1"/>
                <c:pt idx="0">
                  <c:v>Viktimizace</c:v>
                </c:pt>
              </c:strCache>
            </c:strRef>
          </c:tx>
          <c:spPr>
            <a:solidFill>
              <a:schemeClr val="accent4"/>
            </a:solidFill>
            <a:ln>
              <a:noFill/>
            </a:ln>
            <a:effectLst/>
          </c:spPr>
          <c:invertIfNegative val="0"/>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7-E3DF-43AA-BF65-5D05A95C7DB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List1!$C$2:$C$6</c:f>
              <c:numCache>
                <c:formatCode>General</c:formatCode>
                <c:ptCount val="5"/>
                <c:pt idx="0">
                  <c:v>10</c:v>
                </c:pt>
                <c:pt idx="1">
                  <c:v>16</c:v>
                </c:pt>
                <c:pt idx="2">
                  <c:v>4</c:v>
                </c:pt>
                <c:pt idx="3">
                  <c:v>12</c:v>
                </c:pt>
                <c:pt idx="4">
                  <c:v>5</c:v>
                </c:pt>
              </c:numCache>
            </c:numRef>
          </c:val>
          <c:extLst>
            <c:ext xmlns:c16="http://schemas.microsoft.com/office/drawing/2014/chart" uri="{C3380CC4-5D6E-409C-BE32-E72D297353CC}">
              <c16:uniqueId val="{00000001-E3DF-43AA-BF65-5D05A95C7DB1}"/>
            </c:ext>
          </c:extLst>
        </c:ser>
        <c:dLbls>
          <c:dLblPos val="outEnd"/>
          <c:showLegendKey val="0"/>
          <c:showVal val="1"/>
          <c:showCatName val="0"/>
          <c:showSerName val="0"/>
          <c:showPercent val="0"/>
          <c:showBubbleSize val="0"/>
        </c:dLbls>
        <c:gapWidth val="219"/>
        <c:overlap val="-27"/>
        <c:axId val="1707520943"/>
        <c:axId val="131550335"/>
      </c:barChart>
      <c:catAx>
        <c:axId val="170752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31550335"/>
        <c:crosses val="autoZero"/>
        <c:auto val="1"/>
        <c:lblAlgn val="ctr"/>
        <c:lblOffset val="100"/>
        <c:noMultiLvlLbl val="0"/>
      </c:catAx>
      <c:valAx>
        <c:axId val="1315503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70752094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List1!$B$1</c:f>
              <c:strCache>
                <c:ptCount val="1"/>
                <c:pt idx="0">
                  <c:v>Expozice</c:v>
                </c:pt>
              </c:strCache>
            </c:strRef>
          </c:tx>
          <c:spPr>
            <a:solidFill>
              <a:schemeClr val="accent4">
                <a:lumMod val="50000"/>
              </a:schemeClr>
            </a:solidFill>
            <a:ln>
              <a:noFill/>
            </a:ln>
            <a:effectLst/>
          </c:spPr>
          <c:invertIfNegative val="0"/>
          <c:dPt>
            <c:idx val="4"/>
            <c:invertIfNegative val="0"/>
            <c:bubble3D val="0"/>
            <c:spPr>
              <a:solidFill>
                <a:schemeClr val="accent6">
                  <a:lumMod val="75000"/>
                </a:schemeClr>
              </a:solidFill>
              <a:ln>
                <a:noFill/>
              </a:ln>
              <a:effectLst/>
            </c:spPr>
            <c:extLst>
              <c:ext xmlns:c16="http://schemas.microsoft.com/office/drawing/2014/chart" uri="{C3380CC4-5D6E-409C-BE32-E72D297353CC}">
                <c16:uniqueId val="{00000001-02E3-42CF-BBA6-1A3078694A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List1!$B$2:$B$6</c:f>
              <c:numCache>
                <c:formatCode>General</c:formatCode>
                <c:ptCount val="5"/>
                <c:pt idx="0">
                  <c:v>48</c:v>
                </c:pt>
                <c:pt idx="1">
                  <c:v>53</c:v>
                </c:pt>
                <c:pt idx="2">
                  <c:v>31</c:v>
                </c:pt>
                <c:pt idx="3">
                  <c:v>39</c:v>
                </c:pt>
                <c:pt idx="4">
                  <c:v>33</c:v>
                </c:pt>
              </c:numCache>
            </c:numRef>
          </c:val>
          <c:extLst>
            <c:ext xmlns:c16="http://schemas.microsoft.com/office/drawing/2014/chart" uri="{C3380CC4-5D6E-409C-BE32-E72D297353CC}">
              <c16:uniqueId val="{00000002-02E3-42CF-BBA6-1A3078694A0E}"/>
            </c:ext>
          </c:extLst>
        </c:ser>
        <c:ser>
          <c:idx val="1"/>
          <c:order val="1"/>
          <c:tx>
            <c:strRef>
              <c:f>List1!$C$1</c:f>
              <c:strCache>
                <c:ptCount val="1"/>
                <c:pt idx="0">
                  <c:v>Viktimizace</c:v>
                </c:pt>
              </c:strCache>
            </c:strRef>
          </c:tx>
          <c:spPr>
            <a:solidFill>
              <a:schemeClr val="accent4"/>
            </a:solidFill>
            <a:ln>
              <a:noFill/>
            </a:ln>
            <a:effectLst/>
          </c:spPr>
          <c:invertIfNegative val="0"/>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4-02E3-42CF-BBA6-1A3078694A0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List1!$C$2:$C$6</c:f>
              <c:numCache>
                <c:formatCode>General</c:formatCode>
                <c:ptCount val="5"/>
                <c:pt idx="0">
                  <c:v>10</c:v>
                </c:pt>
                <c:pt idx="1">
                  <c:v>16</c:v>
                </c:pt>
                <c:pt idx="2">
                  <c:v>4</c:v>
                </c:pt>
                <c:pt idx="3">
                  <c:v>12</c:v>
                </c:pt>
                <c:pt idx="4">
                  <c:v>5</c:v>
                </c:pt>
              </c:numCache>
            </c:numRef>
          </c:val>
          <c:extLst>
            <c:ext xmlns:c16="http://schemas.microsoft.com/office/drawing/2014/chart" uri="{C3380CC4-5D6E-409C-BE32-E72D297353CC}">
              <c16:uniqueId val="{00000005-02E3-42CF-BBA6-1A3078694A0E}"/>
            </c:ext>
          </c:extLst>
        </c:ser>
        <c:ser>
          <c:idx val="2"/>
          <c:order val="2"/>
          <c:tx>
            <c:strRef>
              <c:f>List1!$D$1</c:f>
              <c:strCache>
                <c:ptCount val="1"/>
                <c:pt idx="0">
                  <c:v>Agrese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List1!$A$2:$A$6</c:f>
              <c:strCache>
                <c:ptCount val="5"/>
                <c:pt idx="0">
                  <c:v>Finsko</c:v>
                </c:pt>
                <c:pt idx="1">
                  <c:v>USA</c:v>
                </c:pt>
                <c:pt idx="2">
                  <c:v>Německo</c:v>
                </c:pt>
                <c:pt idx="3">
                  <c:v>UK</c:v>
                </c:pt>
                <c:pt idx="4">
                  <c:v>ČR</c:v>
                </c:pt>
              </c:strCache>
            </c:strRef>
          </c:cat>
          <c:val>
            <c:numRef>
              <c:f>List1!$D$2:$D$6</c:f>
              <c:numCache>
                <c:formatCode>General</c:formatCode>
                <c:ptCount val="5"/>
                <c:pt idx="0">
                  <c:v>4</c:v>
                </c:pt>
                <c:pt idx="1">
                  <c:v>4.0999999999999996</c:v>
                </c:pt>
                <c:pt idx="2">
                  <c:v>0.9</c:v>
                </c:pt>
                <c:pt idx="3">
                  <c:v>3.4</c:v>
                </c:pt>
                <c:pt idx="4">
                  <c:v>3.3</c:v>
                </c:pt>
              </c:numCache>
            </c:numRef>
          </c:val>
          <c:extLst>
            <c:ext xmlns:c16="http://schemas.microsoft.com/office/drawing/2014/chart" uri="{C3380CC4-5D6E-409C-BE32-E72D297353CC}">
              <c16:uniqueId val="{00000006-02E3-42CF-BBA6-1A3078694A0E}"/>
            </c:ext>
          </c:extLst>
        </c:ser>
        <c:dLbls>
          <c:dLblPos val="outEnd"/>
          <c:showLegendKey val="0"/>
          <c:showVal val="1"/>
          <c:showCatName val="0"/>
          <c:showSerName val="0"/>
          <c:showPercent val="0"/>
          <c:showBubbleSize val="0"/>
        </c:dLbls>
        <c:gapWidth val="219"/>
        <c:overlap val="-27"/>
        <c:axId val="1707520943"/>
        <c:axId val="131550335"/>
      </c:barChart>
      <c:catAx>
        <c:axId val="170752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31550335"/>
        <c:crosses val="autoZero"/>
        <c:auto val="1"/>
        <c:lblAlgn val="ctr"/>
        <c:lblOffset val="100"/>
        <c:noMultiLvlLbl val="0"/>
      </c:catAx>
      <c:valAx>
        <c:axId val="1315503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1707520943"/>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3E7721-3DC6-4D08-8533-A5D6C02476A7}" type="datetimeFigureOut">
              <a:rPr lang="cs-CZ" smtClean="0"/>
              <a:t>23.4.2018</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227A80-94F3-4D10-BE95-4BF72BFEFBF2}" type="slidenum">
              <a:rPr lang="cs-CZ" smtClean="0"/>
              <a:t>‹#›</a:t>
            </a:fld>
            <a:endParaRPr lang="cs-CZ"/>
          </a:p>
        </p:txBody>
      </p:sp>
    </p:spTree>
    <p:extLst>
      <p:ext uri="{BB962C8B-B14F-4D97-AF65-F5344CB8AC3E}">
        <p14:creationId xmlns:p14="http://schemas.microsoft.com/office/powerpoint/2010/main" val="280313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17</a:t>
            </a:fld>
            <a:endParaRPr lang="cs-CZ"/>
          </a:p>
        </p:txBody>
      </p:sp>
    </p:spTree>
    <p:extLst>
      <p:ext uri="{BB962C8B-B14F-4D97-AF65-F5344CB8AC3E}">
        <p14:creationId xmlns:p14="http://schemas.microsoft.com/office/powerpoint/2010/main" val="2736243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27</a:t>
            </a:fld>
            <a:endParaRPr lang="cs-CZ"/>
          </a:p>
        </p:txBody>
      </p:sp>
    </p:spTree>
    <p:extLst>
      <p:ext uri="{BB962C8B-B14F-4D97-AF65-F5344CB8AC3E}">
        <p14:creationId xmlns:p14="http://schemas.microsoft.com/office/powerpoint/2010/main" val="1794735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28</a:t>
            </a:fld>
            <a:endParaRPr lang="cs-CZ"/>
          </a:p>
        </p:txBody>
      </p:sp>
    </p:spTree>
    <p:extLst>
      <p:ext uri="{BB962C8B-B14F-4D97-AF65-F5344CB8AC3E}">
        <p14:creationId xmlns:p14="http://schemas.microsoft.com/office/powerpoint/2010/main" val="334579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29</a:t>
            </a:fld>
            <a:endParaRPr lang="cs-CZ"/>
          </a:p>
        </p:txBody>
      </p:sp>
    </p:spTree>
    <p:extLst>
      <p:ext uri="{BB962C8B-B14F-4D97-AF65-F5344CB8AC3E}">
        <p14:creationId xmlns:p14="http://schemas.microsoft.com/office/powerpoint/2010/main" val="3301253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31</a:t>
            </a:fld>
            <a:endParaRPr lang="cs-CZ"/>
          </a:p>
        </p:txBody>
      </p:sp>
    </p:spTree>
    <p:extLst>
      <p:ext uri="{BB962C8B-B14F-4D97-AF65-F5344CB8AC3E}">
        <p14:creationId xmlns:p14="http://schemas.microsoft.com/office/powerpoint/2010/main" val="4124172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32</a:t>
            </a:fld>
            <a:endParaRPr lang="cs-CZ"/>
          </a:p>
        </p:txBody>
      </p:sp>
    </p:spTree>
    <p:extLst>
      <p:ext uri="{BB962C8B-B14F-4D97-AF65-F5344CB8AC3E}">
        <p14:creationId xmlns:p14="http://schemas.microsoft.com/office/powerpoint/2010/main" val="3273941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33</a:t>
            </a:fld>
            <a:endParaRPr lang="cs-CZ"/>
          </a:p>
        </p:txBody>
      </p:sp>
    </p:spTree>
    <p:extLst>
      <p:ext uri="{BB962C8B-B14F-4D97-AF65-F5344CB8AC3E}">
        <p14:creationId xmlns:p14="http://schemas.microsoft.com/office/powerpoint/2010/main" val="65021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34</a:t>
            </a:fld>
            <a:endParaRPr lang="cs-CZ"/>
          </a:p>
        </p:txBody>
      </p:sp>
    </p:spTree>
    <p:extLst>
      <p:ext uri="{BB962C8B-B14F-4D97-AF65-F5344CB8AC3E}">
        <p14:creationId xmlns:p14="http://schemas.microsoft.com/office/powerpoint/2010/main" val="1471466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35</a:t>
            </a:fld>
            <a:endParaRPr lang="cs-CZ"/>
          </a:p>
        </p:txBody>
      </p:sp>
    </p:spTree>
    <p:extLst>
      <p:ext uri="{BB962C8B-B14F-4D97-AF65-F5344CB8AC3E}">
        <p14:creationId xmlns:p14="http://schemas.microsoft.com/office/powerpoint/2010/main" val="1585372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36</a:t>
            </a:fld>
            <a:endParaRPr lang="cs-CZ"/>
          </a:p>
        </p:txBody>
      </p:sp>
    </p:spTree>
    <p:extLst>
      <p:ext uri="{BB962C8B-B14F-4D97-AF65-F5344CB8AC3E}">
        <p14:creationId xmlns:p14="http://schemas.microsoft.com/office/powerpoint/2010/main" val="3865052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37</a:t>
            </a:fld>
            <a:endParaRPr lang="cs-CZ"/>
          </a:p>
        </p:txBody>
      </p:sp>
    </p:spTree>
    <p:extLst>
      <p:ext uri="{BB962C8B-B14F-4D97-AF65-F5344CB8AC3E}">
        <p14:creationId xmlns:p14="http://schemas.microsoft.com/office/powerpoint/2010/main" val="3027357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18</a:t>
            </a:fld>
            <a:endParaRPr lang="cs-CZ"/>
          </a:p>
        </p:txBody>
      </p:sp>
    </p:spTree>
    <p:extLst>
      <p:ext uri="{BB962C8B-B14F-4D97-AF65-F5344CB8AC3E}">
        <p14:creationId xmlns:p14="http://schemas.microsoft.com/office/powerpoint/2010/main" val="1824652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38</a:t>
            </a:fld>
            <a:endParaRPr lang="cs-CZ"/>
          </a:p>
        </p:txBody>
      </p:sp>
    </p:spTree>
    <p:extLst>
      <p:ext uri="{BB962C8B-B14F-4D97-AF65-F5344CB8AC3E}">
        <p14:creationId xmlns:p14="http://schemas.microsoft.com/office/powerpoint/2010/main" val="2846495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40</a:t>
            </a:fld>
            <a:endParaRPr lang="cs-CZ"/>
          </a:p>
        </p:txBody>
      </p:sp>
    </p:spTree>
    <p:extLst>
      <p:ext uri="{BB962C8B-B14F-4D97-AF65-F5344CB8AC3E}">
        <p14:creationId xmlns:p14="http://schemas.microsoft.com/office/powerpoint/2010/main" val="2650122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41</a:t>
            </a:fld>
            <a:endParaRPr lang="cs-CZ"/>
          </a:p>
        </p:txBody>
      </p:sp>
    </p:spTree>
    <p:extLst>
      <p:ext uri="{BB962C8B-B14F-4D97-AF65-F5344CB8AC3E}">
        <p14:creationId xmlns:p14="http://schemas.microsoft.com/office/powerpoint/2010/main" val="1457394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
            </a:r>
            <a:br>
              <a:rPr lang="en-US" dirty="0"/>
            </a:br>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43</a:t>
            </a:fld>
            <a:endParaRPr lang="cs-CZ"/>
          </a:p>
        </p:txBody>
      </p:sp>
    </p:spTree>
    <p:extLst>
      <p:ext uri="{BB962C8B-B14F-4D97-AF65-F5344CB8AC3E}">
        <p14:creationId xmlns:p14="http://schemas.microsoft.com/office/powerpoint/2010/main" val="1327747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45</a:t>
            </a:fld>
            <a:endParaRPr lang="cs-CZ"/>
          </a:p>
        </p:txBody>
      </p:sp>
    </p:spTree>
    <p:extLst>
      <p:ext uri="{BB962C8B-B14F-4D97-AF65-F5344CB8AC3E}">
        <p14:creationId xmlns:p14="http://schemas.microsoft.com/office/powerpoint/2010/main" val="82195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47</a:t>
            </a:fld>
            <a:endParaRPr lang="cs-CZ"/>
          </a:p>
        </p:txBody>
      </p:sp>
    </p:spTree>
    <p:extLst>
      <p:ext uri="{BB962C8B-B14F-4D97-AF65-F5344CB8AC3E}">
        <p14:creationId xmlns:p14="http://schemas.microsoft.com/office/powerpoint/2010/main" val="2625007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20</a:t>
            </a:fld>
            <a:endParaRPr lang="cs-CZ"/>
          </a:p>
        </p:txBody>
      </p:sp>
    </p:spTree>
    <p:extLst>
      <p:ext uri="{BB962C8B-B14F-4D97-AF65-F5344CB8AC3E}">
        <p14:creationId xmlns:p14="http://schemas.microsoft.com/office/powerpoint/2010/main" val="4080701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21</a:t>
            </a:fld>
            <a:endParaRPr lang="cs-CZ"/>
          </a:p>
        </p:txBody>
      </p:sp>
    </p:spTree>
    <p:extLst>
      <p:ext uri="{BB962C8B-B14F-4D97-AF65-F5344CB8AC3E}">
        <p14:creationId xmlns:p14="http://schemas.microsoft.com/office/powerpoint/2010/main" val="2477594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22</a:t>
            </a:fld>
            <a:endParaRPr lang="cs-CZ"/>
          </a:p>
        </p:txBody>
      </p:sp>
    </p:spTree>
    <p:extLst>
      <p:ext uri="{BB962C8B-B14F-4D97-AF65-F5344CB8AC3E}">
        <p14:creationId xmlns:p14="http://schemas.microsoft.com/office/powerpoint/2010/main" val="4206051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23</a:t>
            </a:fld>
            <a:endParaRPr lang="cs-CZ"/>
          </a:p>
        </p:txBody>
      </p:sp>
    </p:spTree>
    <p:extLst>
      <p:ext uri="{BB962C8B-B14F-4D97-AF65-F5344CB8AC3E}">
        <p14:creationId xmlns:p14="http://schemas.microsoft.com/office/powerpoint/2010/main" val="3381195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24</a:t>
            </a:fld>
            <a:endParaRPr lang="cs-CZ"/>
          </a:p>
        </p:txBody>
      </p:sp>
    </p:spTree>
    <p:extLst>
      <p:ext uri="{BB962C8B-B14F-4D97-AF65-F5344CB8AC3E}">
        <p14:creationId xmlns:p14="http://schemas.microsoft.com/office/powerpoint/2010/main" val="178749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25</a:t>
            </a:fld>
            <a:endParaRPr lang="cs-CZ"/>
          </a:p>
        </p:txBody>
      </p:sp>
    </p:spTree>
    <p:extLst>
      <p:ext uri="{BB962C8B-B14F-4D97-AF65-F5344CB8AC3E}">
        <p14:creationId xmlns:p14="http://schemas.microsoft.com/office/powerpoint/2010/main" val="2183795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p:txBody>
      </p:sp>
      <p:sp>
        <p:nvSpPr>
          <p:cNvPr id="4" name="Zástupný symbol pro číslo snímku 3"/>
          <p:cNvSpPr>
            <a:spLocks noGrp="1"/>
          </p:cNvSpPr>
          <p:nvPr>
            <p:ph type="sldNum" sz="quarter" idx="10"/>
          </p:nvPr>
        </p:nvSpPr>
        <p:spPr/>
        <p:txBody>
          <a:bodyPr/>
          <a:lstStyle/>
          <a:p>
            <a:fld id="{A1227A80-94F3-4D10-BE95-4BF72BFEFBF2}" type="slidenum">
              <a:rPr lang="cs-CZ" smtClean="0"/>
              <a:t>26</a:t>
            </a:fld>
            <a:endParaRPr lang="cs-CZ"/>
          </a:p>
        </p:txBody>
      </p:sp>
    </p:spTree>
    <p:extLst>
      <p:ext uri="{BB962C8B-B14F-4D97-AF65-F5344CB8AC3E}">
        <p14:creationId xmlns:p14="http://schemas.microsoft.com/office/powerpoint/2010/main" val="3697880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003889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617507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83502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09511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599659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cs-CZ"/>
              <a:t>Kliknutím lze upravit styl.</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8316188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23.4.2018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3046330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45127" y="2507550"/>
            <a:ext cx="5156200"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7550"/>
            <a:ext cx="5181601"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F2BDFC09-C862-41E9-9DB1-537572B11499}" type="datetimeFigureOut">
              <a:rPr lang="cs-CZ" smtClean="0"/>
              <a:t>23.4.2018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32270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2BDFC09-C862-41E9-9DB1-537572B11499}" type="datetimeFigureOut">
              <a:rPr lang="cs-CZ" smtClean="0"/>
              <a:t>23.4.2018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496996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23.4.2018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245699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cs-CZ"/>
              <a:t>Kliknutím lze upravit styl.</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23.4.2018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114316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800817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cs-CZ"/>
              <a:t>Kliknutím lze upravit styl.</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23.4.2018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04088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794571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cs-CZ"/>
              <a:t>Kliknutím lze upravit styl.</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271722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cs-CZ"/>
              <a:t>Kliknutím lze upravit styl.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cs-CZ"/>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49EDCBD9-BF17-4E90-9F37-C5CDFD750CAE}" type="slidenum">
              <a:rPr lang="cs-CZ" smtClean="0"/>
              <a:t>‹#›</a:t>
            </a:fld>
            <a:endParaRPr lang="cs-CZ"/>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7950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776083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cs-CZ"/>
              <a:t>Kliknutím lze upravit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89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23.4.2018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3211891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2BDFC09-C862-41E9-9DB1-537572B11499}" type="datetimeFigureOut">
              <a:rPr lang="cs-CZ" smtClean="0"/>
              <a:t>23.4.2018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92531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F2BDFC09-C862-41E9-9DB1-537572B11499}" type="datetimeFigureOut">
              <a:rPr lang="cs-CZ" smtClean="0"/>
              <a:t>23.4.2018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237248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23.4.2018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087076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cs-CZ"/>
              <a:t>Kliknutím lze upravit styl.</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695846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23.4.2018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4065485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23.4.2018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5108105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052431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F2BDFC09-C862-41E9-9DB1-537572B11499}" type="datetimeFigureOut">
              <a:rPr lang="cs-CZ" smtClean="0"/>
              <a:t>23.4.2018</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951829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F2BDFC09-C862-41E9-9DB1-537572B11499}" type="datetimeFigureOut">
              <a:rPr lang="cs-CZ" smtClean="0"/>
              <a:t>23.4.2018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16423298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45127" y="2507550"/>
            <a:ext cx="5156200"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0" y="2507550"/>
            <a:ext cx="5181601" cy="3680525"/>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a:p>
        </p:txBody>
      </p:sp>
      <p:sp>
        <p:nvSpPr>
          <p:cNvPr id="7" name="Date Placeholder 6"/>
          <p:cNvSpPr>
            <a:spLocks noGrp="1"/>
          </p:cNvSpPr>
          <p:nvPr>
            <p:ph type="dt" sz="half" idx="10"/>
          </p:nvPr>
        </p:nvSpPr>
        <p:spPr/>
        <p:txBody>
          <a:bodyPr/>
          <a:lstStyle/>
          <a:p>
            <a:fld id="{F2BDFC09-C862-41E9-9DB1-537572B11499}" type="datetimeFigureOut">
              <a:rPr lang="cs-CZ" smtClean="0"/>
              <a:t>23.4.2018</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49EDCBD9-BF17-4E90-9F37-C5CDFD750CAE}" type="slidenum">
              <a:rPr lang="cs-CZ" smtClean="0"/>
              <a:t>‹#›</a:t>
            </a:fld>
            <a:endParaRPr lang="cs-CZ"/>
          </a:p>
        </p:txBody>
      </p:sp>
      <p:sp>
        <p:nvSpPr>
          <p:cNvPr id="10" name="Title 9"/>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842541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Jenom nadpi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2BDFC09-C862-41E9-9DB1-537572B11499}" type="datetimeFigureOut">
              <a:rPr lang="cs-CZ" smtClean="0"/>
              <a:t>23.4.2018</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49EDCBD9-BF17-4E90-9F37-C5CDFD750CAE}" type="slidenum">
              <a:rPr lang="cs-CZ" smtClean="0"/>
              <a:t>‹#›</a:t>
            </a:fld>
            <a:endParaRPr lang="cs-CZ"/>
          </a:p>
        </p:txBody>
      </p:sp>
      <p:sp>
        <p:nvSpPr>
          <p:cNvPr id="6" name="Title 5"/>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2313024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DFC09-C862-41E9-9DB1-537572B11499}" type="datetimeFigureOut">
              <a:rPr lang="cs-CZ" smtClean="0"/>
              <a:t>23.4.2018</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27192669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cs-CZ"/>
              <a:t>Kliknutím lze upravit styl.</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23.4.2018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3225147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cs-CZ"/>
              <a:t>Kliknutím lze upravit styl.</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F2BDFC09-C862-41E9-9DB1-537572B11499}" type="datetimeFigureOut">
              <a:rPr lang="cs-CZ" smtClean="0"/>
              <a:t>23.4.2018</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49EDCBD9-BF17-4E90-9F37-C5CDFD750CAE}" type="slidenum">
              <a:rPr lang="cs-CZ" smtClean="0"/>
              <a:t>‹#›</a:t>
            </a:fld>
            <a:endParaRPr lang="cs-CZ"/>
          </a:p>
        </p:txBody>
      </p:sp>
    </p:spTree>
    <p:extLst>
      <p:ext uri="{BB962C8B-B14F-4D97-AF65-F5344CB8AC3E}">
        <p14:creationId xmlns:p14="http://schemas.microsoft.com/office/powerpoint/2010/main" val="6425811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2BDFC09-C862-41E9-9DB1-537572B11499}" type="datetimeFigureOut">
              <a:rPr lang="cs-CZ" smtClean="0"/>
              <a:t>23.4.2018</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4100825555"/>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2BDFC09-C862-41E9-9DB1-537572B11499}" type="datetimeFigureOut">
              <a:rPr lang="cs-CZ" smtClean="0"/>
              <a:t>23.4.2018</a:t>
            </a:fld>
            <a:endParaRPr lang="cs-C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cs-CZ"/>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1396936372"/>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F2BDFC09-C862-41E9-9DB1-537572B11499}" type="datetimeFigureOut">
              <a:rPr lang="cs-CZ" smtClean="0"/>
              <a:t>23.4.2018</a:t>
            </a:fld>
            <a:endParaRPr lang="cs-CZ"/>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endParaRPr lang="cs-CZ"/>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49EDCBD9-BF17-4E90-9F37-C5CDFD750CAE}" type="slidenum">
              <a:rPr lang="cs-CZ" smtClean="0"/>
              <a:t>‹#›</a:t>
            </a:fld>
            <a:endParaRPr lang="cs-CZ"/>
          </a:p>
        </p:txBody>
      </p:sp>
    </p:spTree>
    <p:extLst>
      <p:ext uri="{BB962C8B-B14F-4D97-AF65-F5344CB8AC3E}">
        <p14:creationId xmlns:p14="http://schemas.microsoft.com/office/powerpoint/2010/main" val="1490448510"/>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jpg"/></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4.jp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27.gif"/></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jpg"/></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4.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41.jpg"/><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7B1750-3F4B-4AA2-A684-521A9B23958A}"/>
              </a:ext>
            </a:extLst>
          </p:cNvPr>
          <p:cNvSpPr>
            <a:spLocks noGrp="1"/>
          </p:cNvSpPr>
          <p:nvPr>
            <p:ph type="ctrTitle"/>
          </p:nvPr>
        </p:nvSpPr>
        <p:spPr/>
        <p:txBody>
          <a:bodyPr/>
          <a:lstStyle/>
          <a:p>
            <a:r>
              <a:rPr lang="cs-CZ" dirty="0" err="1"/>
              <a:t>Cyberhate</a:t>
            </a:r>
            <a:endParaRPr lang="cs-CZ" dirty="0"/>
          </a:p>
        </p:txBody>
      </p:sp>
      <p:sp>
        <p:nvSpPr>
          <p:cNvPr id="3" name="Podnadpis 2">
            <a:extLst>
              <a:ext uri="{FF2B5EF4-FFF2-40B4-BE49-F238E27FC236}">
                <a16:creationId xmlns:a16="http://schemas.microsoft.com/office/drawing/2014/main" id="{8473226B-EDC9-49DF-A9C9-14102EA62AB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185078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83C424-6F07-43B5-8B33-F3E58D55204B}"/>
              </a:ext>
            </a:extLst>
          </p:cNvPr>
          <p:cNvSpPr>
            <a:spLocks noGrp="1"/>
          </p:cNvSpPr>
          <p:nvPr>
            <p:ph type="title"/>
          </p:nvPr>
        </p:nvSpPr>
        <p:spPr/>
        <p:txBody>
          <a:bodyPr/>
          <a:lstStyle/>
          <a:p>
            <a:r>
              <a:rPr lang="cs-CZ" dirty="0" err="1"/>
              <a:t>Cyberhate</a:t>
            </a:r>
            <a:endParaRPr lang="cs-CZ" dirty="0"/>
          </a:p>
        </p:txBody>
      </p:sp>
      <p:sp>
        <p:nvSpPr>
          <p:cNvPr id="3" name="Zástupný symbol pro obsah 2">
            <a:extLst>
              <a:ext uri="{FF2B5EF4-FFF2-40B4-BE49-F238E27FC236}">
                <a16:creationId xmlns:a16="http://schemas.microsoft.com/office/drawing/2014/main" id="{60FE3CE2-3CAD-4141-A2B3-AB7F44528803}"/>
              </a:ext>
            </a:extLst>
          </p:cNvPr>
          <p:cNvSpPr>
            <a:spLocks noGrp="1"/>
          </p:cNvSpPr>
          <p:nvPr>
            <p:ph idx="1"/>
          </p:nvPr>
        </p:nvSpPr>
        <p:spPr/>
        <p:txBody>
          <a:bodyPr/>
          <a:lstStyle/>
          <a:p>
            <a:r>
              <a:rPr lang="cs-CZ" dirty="0"/>
              <a:t>Známý fenomén v „novém“ online prostředí</a:t>
            </a:r>
          </a:p>
          <a:p>
            <a:r>
              <a:rPr lang="cs-CZ" dirty="0"/>
              <a:t>Charakteristiky tohoto prostředí mohou ovlivňovat naše chování</a:t>
            </a:r>
          </a:p>
          <a:p>
            <a:endParaRPr lang="cs-CZ" dirty="0"/>
          </a:p>
          <a:p>
            <a:endParaRPr lang="cs-CZ" dirty="0"/>
          </a:p>
          <a:p>
            <a:r>
              <a:rPr lang="cs-CZ" dirty="0"/>
              <a:t>Online </a:t>
            </a:r>
            <a:r>
              <a:rPr lang="cs-CZ" dirty="0" err="1"/>
              <a:t>disinhibice</a:t>
            </a:r>
            <a:r>
              <a:rPr lang="cs-CZ" dirty="0"/>
              <a:t> (</a:t>
            </a:r>
            <a:r>
              <a:rPr lang="cs-CZ" dirty="0" err="1"/>
              <a:t>Suler</a:t>
            </a:r>
            <a:r>
              <a:rPr lang="cs-CZ" dirty="0"/>
              <a:t>, 2004)</a:t>
            </a:r>
          </a:p>
          <a:p>
            <a:pPr lvl="1"/>
            <a:r>
              <a:rPr lang="cs-CZ" dirty="0"/>
              <a:t>Hostilita</a:t>
            </a:r>
          </a:p>
          <a:p>
            <a:pPr lvl="1"/>
            <a:r>
              <a:rPr lang="cs-CZ" dirty="0"/>
              <a:t>Anonymity, </a:t>
            </a:r>
            <a:r>
              <a:rPr lang="cs-CZ" dirty="0" err="1"/>
              <a:t>invisibility</a:t>
            </a:r>
            <a:r>
              <a:rPr lang="cs-CZ" dirty="0"/>
              <a:t>, </a:t>
            </a:r>
            <a:r>
              <a:rPr lang="cs-CZ" dirty="0" err="1"/>
              <a:t>asynchronicity</a:t>
            </a:r>
            <a:r>
              <a:rPr lang="cs-CZ" dirty="0"/>
              <a:t>, </a:t>
            </a:r>
            <a:r>
              <a:rPr lang="cs-CZ" dirty="0" err="1"/>
              <a:t>solipstic</a:t>
            </a:r>
            <a:r>
              <a:rPr lang="cs-CZ" dirty="0"/>
              <a:t> </a:t>
            </a:r>
            <a:r>
              <a:rPr lang="cs-CZ" dirty="0" err="1"/>
              <a:t>introjection</a:t>
            </a:r>
            <a:r>
              <a:rPr lang="cs-CZ" dirty="0"/>
              <a:t>, </a:t>
            </a:r>
            <a:r>
              <a:rPr lang="cs-CZ" dirty="0" err="1"/>
              <a:t>dissociative</a:t>
            </a:r>
            <a:r>
              <a:rPr lang="cs-CZ" dirty="0"/>
              <a:t> </a:t>
            </a:r>
            <a:r>
              <a:rPr lang="cs-CZ" dirty="0" err="1"/>
              <a:t>imagination</a:t>
            </a:r>
            <a:r>
              <a:rPr lang="cs-CZ" dirty="0"/>
              <a:t>, </a:t>
            </a:r>
            <a:r>
              <a:rPr lang="cs-CZ" dirty="0" err="1"/>
              <a:t>minimization</a:t>
            </a:r>
            <a:r>
              <a:rPr lang="cs-CZ" dirty="0"/>
              <a:t> </a:t>
            </a:r>
            <a:r>
              <a:rPr lang="cs-CZ" dirty="0" err="1"/>
              <a:t>of</a:t>
            </a:r>
            <a:r>
              <a:rPr lang="cs-CZ" dirty="0"/>
              <a:t> status and </a:t>
            </a:r>
            <a:r>
              <a:rPr lang="cs-CZ" dirty="0" err="1"/>
              <a:t>authority</a:t>
            </a:r>
            <a:endParaRPr lang="cs-CZ" dirty="0"/>
          </a:p>
          <a:p>
            <a:endParaRPr lang="cs-CZ" dirty="0"/>
          </a:p>
        </p:txBody>
      </p:sp>
      <p:sp>
        <p:nvSpPr>
          <p:cNvPr id="4" name="Zástupný symbol pro číslo snímku 3">
            <a:extLst>
              <a:ext uri="{FF2B5EF4-FFF2-40B4-BE49-F238E27FC236}">
                <a16:creationId xmlns:a16="http://schemas.microsoft.com/office/drawing/2014/main" id="{72D7B48F-E9BD-42CC-A47E-FE471FFCF0AD}"/>
              </a:ext>
            </a:extLst>
          </p:cNvPr>
          <p:cNvSpPr>
            <a:spLocks noGrp="1"/>
          </p:cNvSpPr>
          <p:nvPr>
            <p:ph type="sldNum" sz="quarter" idx="12"/>
          </p:nvPr>
        </p:nvSpPr>
        <p:spPr/>
        <p:txBody>
          <a:bodyPr/>
          <a:lstStyle/>
          <a:p>
            <a:fld id="{0B7C8486-7E6C-4260-9549-CB91DEA85874}" type="slidenum">
              <a:rPr lang="cs-CZ" smtClean="0"/>
              <a:t>10</a:t>
            </a:fld>
            <a:endParaRPr lang="cs-CZ"/>
          </a:p>
        </p:txBody>
      </p:sp>
    </p:spTree>
    <p:extLst>
      <p:ext uri="{BB962C8B-B14F-4D97-AF65-F5344CB8AC3E}">
        <p14:creationId xmlns:p14="http://schemas.microsoft.com/office/powerpoint/2010/main" val="3517802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SIDE model (</a:t>
            </a:r>
            <a:r>
              <a:rPr lang="cs-CZ" dirty="0" err="1"/>
              <a:t>Reicher</a:t>
            </a:r>
            <a:r>
              <a:rPr lang="cs-CZ" dirty="0"/>
              <a:t>, </a:t>
            </a:r>
            <a:r>
              <a:rPr lang="cs-CZ" dirty="0" err="1"/>
              <a:t>Spears</a:t>
            </a:r>
            <a:r>
              <a:rPr lang="cs-CZ" dirty="0"/>
              <a:t>, &amp; </a:t>
            </a:r>
            <a:r>
              <a:rPr lang="cs-CZ" dirty="0" err="1"/>
              <a:t>Postmes</a:t>
            </a:r>
            <a:r>
              <a:rPr lang="cs-CZ" dirty="0"/>
              <a:t>, 1995)</a:t>
            </a:r>
          </a:p>
        </p:txBody>
      </p:sp>
      <p:sp>
        <p:nvSpPr>
          <p:cNvPr id="3" name="Zástupný symbol pro obsah 2"/>
          <p:cNvSpPr>
            <a:spLocks noGrp="1"/>
          </p:cNvSpPr>
          <p:nvPr>
            <p:ph idx="1"/>
          </p:nvPr>
        </p:nvSpPr>
        <p:spPr/>
        <p:txBody>
          <a:bodyPr>
            <a:normAutofit fontScale="77500" lnSpcReduction="20000"/>
          </a:bodyPr>
          <a:lstStyle/>
          <a:p>
            <a:r>
              <a:rPr lang="en-US" dirty="0"/>
              <a:t>Social identity model of deindividuation effects</a:t>
            </a:r>
            <a:endParaRPr lang="cs-CZ" dirty="0"/>
          </a:p>
          <a:p>
            <a:r>
              <a:rPr lang="cs-CZ" dirty="0"/>
              <a:t>Role sociální identity</a:t>
            </a:r>
          </a:p>
          <a:p>
            <a:r>
              <a:rPr lang="cs-CZ" dirty="0"/>
              <a:t>Vnímaná anonymita a identifikovatelnost</a:t>
            </a:r>
          </a:p>
          <a:p>
            <a:r>
              <a:rPr lang="cs-CZ" dirty="0" err="1"/>
              <a:t>Deindividuace</a:t>
            </a:r>
            <a:r>
              <a:rPr lang="cs-CZ" dirty="0"/>
              <a:t>? V podmínkách anonymity vyšší identifikace se skupinou</a:t>
            </a:r>
          </a:p>
          <a:p>
            <a:endParaRPr lang="cs-CZ" dirty="0"/>
          </a:p>
          <a:p>
            <a:r>
              <a:rPr lang="cs-CZ" dirty="0"/>
              <a:t>Nejsou přítomny (viditelné) individuální znaky</a:t>
            </a:r>
          </a:p>
          <a:p>
            <a:r>
              <a:rPr lang="cs-CZ" dirty="0"/>
              <a:t>Naopak často přítomnost těch skupinových</a:t>
            </a:r>
          </a:p>
          <a:p>
            <a:r>
              <a:rPr lang="cs-CZ" dirty="0"/>
              <a:t>Zvyšuje se výraznost identity</a:t>
            </a:r>
          </a:p>
          <a:p>
            <a:endParaRPr lang="cs-CZ" dirty="0"/>
          </a:p>
          <a:p>
            <a:r>
              <a:rPr lang="cs-CZ" dirty="0"/>
              <a:t>Strategická komponenta</a:t>
            </a:r>
          </a:p>
          <a:p>
            <a:pPr lvl="1"/>
            <a:r>
              <a:rPr lang="cs-CZ" dirty="0"/>
              <a:t>identifikovatelnost vůči vlastní skupině</a:t>
            </a:r>
          </a:p>
          <a:p>
            <a:pPr lvl="1"/>
            <a:r>
              <a:rPr lang="cs-CZ" dirty="0"/>
              <a:t>anonymita vůči </a:t>
            </a:r>
            <a:r>
              <a:rPr lang="cs-CZ" dirty="0" err="1"/>
              <a:t>out-group</a:t>
            </a:r>
            <a:r>
              <a:rPr lang="cs-CZ" dirty="0"/>
              <a:t> </a:t>
            </a:r>
          </a:p>
        </p:txBody>
      </p:sp>
      <p:sp>
        <p:nvSpPr>
          <p:cNvPr id="4" name="Zástupný symbol pro číslo snímku 3"/>
          <p:cNvSpPr>
            <a:spLocks noGrp="1"/>
          </p:cNvSpPr>
          <p:nvPr>
            <p:ph type="sldNum" sz="quarter" idx="12"/>
          </p:nvPr>
        </p:nvSpPr>
        <p:spPr/>
        <p:txBody>
          <a:bodyPr/>
          <a:lstStyle/>
          <a:p>
            <a:fld id="{0B7C8486-7E6C-4260-9549-CB91DEA85874}" type="slidenum">
              <a:rPr lang="cs-CZ" smtClean="0"/>
              <a:t>11</a:t>
            </a:fld>
            <a:endParaRPr lang="cs-CZ"/>
          </a:p>
        </p:txBody>
      </p:sp>
    </p:spTree>
    <p:extLst>
      <p:ext uri="{BB962C8B-B14F-4D97-AF65-F5344CB8AC3E}">
        <p14:creationId xmlns:p14="http://schemas.microsoft.com/office/powerpoint/2010/main" val="2063077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55AB724-6C12-4806-9553-D8F04A93234C}"/>
              </a:ext>
            </a:extLst>
          </p:cNvPr>
          <p:cNvSpPr>
            <a:spLocks noGrp="1"/>
          </p:cNvSpPr>
          <p:nvPr>
            <p:ph type="title"/>
          </p:nvPr>
        </p:nvSpPr>
        <p:spPr/>
        <p:txBody>
          <a:bodyPr/>
          <a:lstStyle/>
          <a:p>
            <a:endParaRPr lang="cs-CZ"/>
          </a:p>
        </p:txBody>
      </p:sp>
      <p:pic>
        <p:nvPicPr>
          <p:cNvPr id="5" name="Zástupný symbol pro obsah 4">
            <a:extLst>
              <a:ext uri="{FF2B5EF4-FFF2-40B4-BE49-F238E27FC236}">
                <a16:creationId xmlns:a16="http://schemas.microsoft.com/office/drawing/2014/main" id="{CEB332E9-5252-4F49-8252-63A721AB3B28}"/>
              </a:ext>
            </a:extLst>
          </p:cNvPr>
          <p:cNvPicPr>
            <a:picLocks noGrp="1" noChangeAspect="1"/>
          </p:cNvPicPr>
          <p:nvPr>
            <p:ph idx="1"/>
          </p:nvPr>
        </p:nvPicPr>
        <p:blipFill>
          <a:blip r:embed="rId2"/>
          <a:stretch>
            <a:fillRect/>
          </a:stretch>
        </p:blipFill>
        <p:spPr>
          <a:xfrm>
            <a:off x="3193774" y="727373"/>
            <a:ext cx="4830886" cy="5449591"/>
          </a:xfrm>
          <a:prstGeom prst="rect">
            <a:avLst/>
          </a:prstGeom>
        </p:spPr>
      </p:pic>
      <p:sp>
        <p:nvSpPr>
          <p:cNvPr id="4" name="Zástupný symbol pro číslo snímku 3">
            <a:extLst>
              <a:ext uri="{FF2B5EF4-FFF2-40B4-BE49-F238E27FC236}">
                <a16:creationId xmlns:a16="http://schemas.microsoft.com/office/drawing/2014/main" id="{68CA431D-912D-49B6-A036-07566FC5FB23}"/>
              </a:ext>
            </a:extLst>
          </p:cNvPr>
          <p:cNvSpPr>
            <a:spLocks noGrp="1"/>
          </p:cNvSpPr>
          <p:nvPr>
            <p:ph type="sldNum" sz="quarter" idx="12"/>
          </p:nvPr>
        </p:nvSpPr>
        <p:spPr/>
        <p:txBody>
          <a:bodyPr/>
          <a:lstStyle/>
          <a:p>
            <a:fld id="{0B7C8486-7E6C-4260-9549-CB91DEA85874}" type="slidenum">
              <a:rPr lang="cs-CZ" smtClean="0"/>
              <a:t>12</a:t>
            </a:fld>
            <a:endParaRPr lang="cs-CZ"/>
          </a:p>
        </p:txBody>
      </p:sp>
    </p:spTree>
    <p:extLst>
      <p:ext uri="{BB962C8B-B14F-4D97-AF65-F5344CB8AC3E}">
        <p14:creationId xmlns:p14="http://schemas.microsoft.com/office/powerpoint/2010/main" val="42882843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Moral</a:t>
            </a:r>
            <a:r>
              <a:rPr lang="cs-CZ" dirty="0"/>
              <a:t> </a:t>
            </a:r>
            <a:r>
              <a:rPr lang="cs-CZ" dirty="0" err="1"/>
              <a:t>disengagement</a:t>
            </a:r>
            <a:r>
              <a:rPr lang="cs-CZ" dirty="0"/>
              <a:t> (Bandura, 1999)</a:t>
            </a:r>
            <a:endParaRPr lang="en-US" dirty="0"/>
          </a:p>
        </p:txBody>
      </p:sp>
      <p:sp>
        <p:nvSpPr>
          <p:cNvPr id="3" name="Zástupný symbol pro obsah 2"/>
          <p:cNvSpPr>
            <a:spLocks noGrp="1"/>
          </p:cNvSpPr>
          <p:nvPr>
            <p:ph idx="1"/>
          </p:nvPr>
        </p:nvSpPr>
        <p:spPr/>
        <p:txBody>
          <a:bodyPr>
            <a:noAutofit/>
          </a:bodyPr>
          <a:lstStyle/>
          <a:p>
            <a:pPr marL="0" indent="0">
              <a:buNone/>
            </a:pPr>
            <a:r>
              <a:rPr lang="cs-CZ" sz="1800" dirty="0"/>
              <a:t>Morálka – normy, sociální a </a:t>
            </a:r>
            <a:r>
              <a:rPr lang="cs-CZ" sz="1800" dirty="0" err="1"/>
              <a:t>internalizované</a:t>
            </a:r>
            <a:r>
              <a:rPr lang="cs-CZ" sz="1800" dirty="0"/>
              <a:t> sankce </a:t>
            </a:r>
          </a:p>
          <a:p>
            <a:r>
              <a:rPr lang="cs-CZ" sz="1800" dirty="0"/>
              <a:t>Sebe-monitorování, evaluace, regulace (afektivní)</a:t>
            </a:r>
          </a:p>
          <a:p>
            <a:r>
              <a:rPr lang="cs-CZ" sz="1800" b="1" dirty="0" err="1"/>
              <a:t>Moral</a:t>
            </a:r>
            <a:r>
              <a:rPr lang="cs-CZ" sz="1800" b="1" dirty="0"/>
              <a:t> </a:t>
            </a:r>
            <a:r>
              <a:rPr lang="cs-CZ" sz="1800" b="1" dirty="0" err="1"/>
              <a:t>disengagement</a:t>
            </a:r>
            <a:r>
              <a:rPr lang="cs-CZ" sz="1800" dirty="0"/>
              <a:t>: </a:t>
            </a:r>
            <a:r>
              <a:rPr lang="en-US" sz="1800" dirty="0"/>
              <a:t>cognitive restructuring of inhumane conduct into a benign</a:t>
            </a:r>
            <a:r>
              <a:rPr lang="cs-CZ" sz="1800" dirty="0"/>
              <a:t> </a:t>
            </a:r>
            <a:r>
              <a:rPr lang="en-US" sz="1800" dirty="0"/>
              <a:t>or worthy one </a:t>
            </a:r>
            <a:endParaRPr lang="cs-CZ" sz="1800" dirty="0"/>
          </a:p>
          <a:p>
            <a:pPr marL="342900" indent="-342900">
              <a:buFont typeface="+mj-lt"/>
              <a:buAutoNum type="arabicPeriod"/>
            </a:pPr>
            <a:r>
              <a:rPr lang="en-US" sz="1800" dirty="0"/>
              <a:t>moral justification</a:t>
            </a:r>
            <a:r>
              <a:rPr lang="cs-CZ" sz="1800" dirty="0"/>
              <a:t>, </a:t>
            </a:r>
            <a:r>
              <a:rPr lang="en-US" sz="1800" dirty="0"/>
              <a:t>sanitizing language, and advantageous</a:t>
            </a:r>
            <a:r>
              <a:rPr lang="cs-CZ" sz="1800" dirty="0"/>
              <a:t> </a:t>
            </a:r>
            <a:r>
              <a:rPr lang="en-US" sz="1800" dirty="0"/>
              <a:t>comparison; </a:t>
            </a:r>
            <a:endParaRPr lang="cs-CZ" sz="1800" dirty="0"/>
          </a:p>
          <a:p>
            <a:pPr marL="342900" indent="-342900">
              <a:buFont typeface="+mj-lt"/>
              <a:buAutoNum type="arabicPeriod"/>
            </a:pPr>
            <a:r>
              <a:rPr lang="en-US" sz="1800" dirty="0"/>
              <a:t>disavowal of</a:t>
            </a:r>
            <a:r>
              <a:rPr lang="cs-CZ" sz="1800" dirty="0"/>
              <a:t> </a:t>
            </a:r>
            <a:r>
              <a:rPr lang="en-US" sz="1800" dirty="0"/>
              <a:t>a sense of</a:t>
            </a:r>
            <a:r>
              <a:rPr lang="cs-CZ" sz="1800" dirty="0"/>
              <a:t> </a:t>
            </a:r>
            <a:r>
              <a:rPr lang="en-US" sz="1800" dirty="0"/>
              <a:t>personal agency by diffusion or displacement of</a:t>
            </a:r>
            <a:r>
              <a:rPr lang="cs-CZ" sz="1800" dirty="0"/>
              <a:t> </a:t>
            </a:r>
            <a:r>
              <a:rPr lang="en-US" sz="1800" dirty="0"/>
              <a:t>responsibility; </a:t>
            </a:r>
            <a:endParaRPr lang="cs-CZ" sz="1800" dirty="0"/>
          </a:p>
          <a:p>
            <a:pPr marL="342900" indent="-342900">
              <a:buFont typeface="+mj-lt"/>
              <a:buAutoNum type="arabicPeriod"/>
            </a:pPr>
            <a:r>
              <a:rPr lang="en-US" sz="1800" dirty="0"/>
              <a:t>disregarding or minimizing the injurious effects of</a:t>
            </a:r>
            <a:r>
              <a:rPr lang="cs-CZ" sz="1800" dirty="0"/>
              <a:t> </a:t>
            </a:r>
            <a:r>
              <a:rPr lang="en-US" sz="1800" dirty="0"/>
              <a:t>one 's actions</a:t>
            </a:r>
          </a:p>
          <a:p>
            <a:pPr marL="342900" indent="-342900">
              <a:buFont typeface="+mj-lt"/>
              <a:buAutoNum type="arabicPeriod"/>
            </a:pPr>
            <a:r>
              <a:rPr lang="en-US" sz="1800" dirty="0"/>
              <a:t>attribution of</a:t>
            </a:r>
            <a:r>
              <a:rPr lang="cs-CZ" sz="1800" dirty="0"/>
              <a:t> </a:t>
            </a:r>
            <a:r>
              <a:rPr lang="en-US" sz="1800" dirty="0"/>
              <a:t>blame to, and dehumanization of those who are victimized. </a:t>
            </a:r>
          </a:p>
          <a:p>
            <a:pPr marL="0" indent="0">
              <a:buNone/>
            </a:pPr>
            <a:r>
              <a:rPr lang="en-US" sz="1800" dirty="0"/>
              <a:t/>
            </a:r>
            <a:br>
              <a:rPr lang="en-US" sz="1800" dirty="0"/>
            </a:br>
            <a:endParaRPr lang="en-US" sz="1800" dirty="0"/>
          </a:p>
        </p:txBody>
      </p:sp>
      <p:sp>
        <p:nvSpPr>
          <p:cNvPr id="4" name="Zástupný symbol pro číslo snímku 3"/>
          <p:cNvSpPr>
            <a:spLocks noGrp="1"/>
          </p:cNvSpPr>
          <p:nvPr>
            <p:ph type="sldNum" sz="quarter" idx="12"/>
          </p:nvPr>
        </p:nvSpPr>
        <p:spPr/>
        <p:txBody>
          <a:bodyPr/>
          <a:lstStyle/>
          <a:p>
            <a:fld id="{0B7C8486-7E6C-4260-9549-CB91DEA85874}" type="slidenum">
              <a:rPr lang="cs-CZ" smtClean="0"/>
              <a:t>13</a:t>
            </a:fld>
            <a:endParaRPr lang="cs-CZ"/>
          </a:p>
        </p:txBody>
      </p:sp>
    </p:spTree>
    <p:extLst>
      <p:ext uri="{BB962C8B-B14F-4D97-AF65-F5344CB8AC3E}">
        <p14:creationId xmlns:p14="http://schemas.microsoft.com/office/powerpoint/2010/main" val="909319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2650" y="2090153"/>
            <a:ext cx="7886700" cy="3822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33431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Cyberhate</a:t>
            </a:r>
            <a:r>
              <a:rPr lang="cs-CZ" dirty="0"/>
              <a:t> - </a:t>
            </a:r>
            <a:r>
              <a:rPr lang="cs-CZ" dirty="0" err="1"/>
              <a:t>hate</a:t>
            </a:r>
            <a:r>
              <a:rPr lang="cs-CZ" dirty="0"/>
              <a:t> </a:t>
            </a:r>
            <a:r>
              <a:rPr lang="cs-CZ" dirty="0" err="1"/>
              <a:t>sites</a:t>
            </a:r>
            <a:r>
              <a:rPr lang="cs-CZ" dirty="0"/>
              <a:t> </a:t>
            </a:r>
            <a:endParaRPr lang="en-US" dirty="0"/>
          </a:p>
        </p:txBody>
      </p:sp>
      <p:sp>
        <p:nvSpPr>
          <p:cNvPr id="3" name="Zástupný symbol pro obsah 2"/>
          <p:cNvSpPr>
            <a:spLocks noGrp="1"/>
          </p:cNvSpPr>
          <p:nvPr>
            <p:ph idx="1"/>
          </p:nvPr>
        </p:nvSpPr>
        <p:spPr/>
        <p:txBody>
          <a:bodyPr>
            <a:normAutofit fontScale="92500" lnSpcReduction="20000"/>
          </a:bodyPr>
          <a:lstStyle/>
          <a:p>
            <a:r>
              <a:rPr lang="cs-CZ" dirty="0"/>
              <a:t>Online komunity – sdílený zájem, cíle, identita…</a:t>
            </a:r>
          </a:p>
          <a:p>
            <a:r>
              <a:rPr lang="cs-CZ" dirty="0"/>
              <a:t>Možnost sebe-exprese</a:t>
            </a:r>
          </a:p>
          <a:p>
            <a:r>
              <a:rPr lang="cs-CZ" dirty="0"/>
              <a:t>Náležení</a:t>
            </a:r>
          </a:p>
          <a:p>
            <a:r>
              <a:rPr lang="cs-CZ" dirty="0"/>
              <a:t>Diskurz – materiály a informace</a:t>
            </a:r>
          </a:p>
          <a:p>
            <a:r>
              <a:rPr lang="cs-CZ" dirty="0"/>
              <a:t>Podpora</a:t>
            </a:r>
          </a:p>
          <a:p>
            <a:pPr marL="0" indent="0">
              <a:buNone/>
            </a:pPr>
            <a:endParaRPr lang="cs-CZ" dirty="0"/>
          </a:p>
          <a:p>
            <a:r>
              <a:rPr lang="cs-CZ" dirty="0"/>
              <a:t>„Link, </a:t>
            </a:r>
            <a:r>
              <a:rPr lang="cs-CZ" dirty="0" err="1"/>
              <a:t>educate</a:t>
            </a:r>
            <a:r>
              <a:rPr lang="cs-CZ" dirty="0"/>
              <a:t>, </a:t>
            </a:r>
            <a:r>
              <a:rPr lang="cs-CZ" dirty="0" err="1"/>
              <a:t>recruit</a:t>
            </a:r>
            <a:r>
              <a:rPr lang="cs-CZ" dirty="0"/>
              <a:t>“ (</a:t>
            </a:r>
            <a:r>
              <a:rPr lang="cs-CZ" dirty="0" err="1"/>
              <a:t>Douglas</a:t>
            </a:r>
            <a:r>
              <a:rPr lang="cs-CZ" dirty="0"/>
              <a:t>, 2007)</a:t>
            </a:r>
          </a:p>
          <a:p>
            <a:endParaRPr lang="cs-CZ" dirty="0"/>
          </a:p>
          <a:p>
            <a:pPr marL="0" indent="0">
              <a:buNone/>
            </a:pPr>
            <a:r>
              <a:rPr lang="cs-CZ" dirty="0" err="1"/>
              <a:t>Perzuaze</a:t>
            </a:r>
            <a:r>
              <a:rPr lang="cs-CZ" dirty="0"/>
              <a:t>: </a:t>
            </a:r>
          </a:p>
          <a:p>
            <a:pPr lvl="1"/>
            <a:r>
              <a:rPr lang="cs-CZ" dirty="0"/>
              <a:t>Často ne přímo podpora násilí</a:t>
            </a:r>
          </a:p>
          <a:p>
            <a:pPr lvl="1"/>
            <a:r>
              <a:rPr lang="cs-CZ" dirty="0"/>
              <a:t>„Objektivita“ </a:t>
            </a:r>
          </a:p>
          <a:p>
            <a:endParaRPr lang="en-US" dirty="0"/>
          </a:p>
          <a:p>
            <a:pPr marL="0" indent="0">
              <a:buNone/>
            </a:pPr>
            <a:endParaRPr lang="en-US" dirty="0"/>
          </a:p>
        </p:txBody>
      </p:sp>
      <p:sp>
        <p:nvSpPr>
          <p:cNvPr id="4" name="Zástupný symbol pro číslo snímku 3"/>
          <p:cNvSpPr>
            <a:spLocks noGrp="1"/>
          </p:cNvSpPr>
          <p:nvPr>
            <p:ph type="sldNum" sz="quarter" idx="12"/>
          </p:nvPr>
        </p:nvSpPr>
        <p:spPr/>
        <p:txBody>
          <a:bodyPr/>
          <a:lstStyle/>
          <a:p>
            <a:fld id="{0B7C8486-7E6C-4260-9549-CB91DEA85874}" type="slidenum">
              <a:rPr lang="cs-CZ" smtClean="0"/>
              <a:t>15</a:t>
            </a:fld>
            <a:endParaRPr lang="cs-CZ"/>
          </a:p>
        </p:txBody>
      </p:sp>
    </p:spTree>
    <p:extLst>
      <p:ext uri="{BB962C8B-B14F-4D97-AF65-F5344CB8AC3E}">
        <p14:creationId xmlns:p14="http://schemas.microsoft.com/office/powerpoint/2010/main" val="3608840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Cyberhate</a:t>
            </a:r>
            <a:r>
              <a:rPr lang="cs-CZ" dirty="0"/>
              <a:t> - </a:t>
            </a:r>
            <a:r>
              <a:rPr lang="cs-CZ" dirty="0" err="1"/>
              <a:t>hate</a:t>
            </a:r>
            <a:r>
              <a:rPr lang="cs-CZ" dirty="0"/>
              <a:t> </a:t>
            </a:r>
            <a:r>
              <a:rPr lang="cs-CZ" dirty="0" err="1"/>
              <a:t>sites</a:t>
            </a:r>
            <a:r>
              <a:rPr lang="cs-CZ" dirty="0"/>
              <a:t> </a:t>
            </a:r>
            <a:endParaRPr lang="en-US" dirty="0"/>
          </a:p>
        </p:txBody>
      </p:sp>
      <p:sp>
        <p:nvSpPr>
          <p:cNvPr id="3" name="Zástupný symbol pro obsah 2"/>
          <p:cNvSpPr>
            <a:spLocks noGrp="1"/>
          </p:cNvSpPr>
          <p:nvPr>
            <p:ph idx="1"/>
          </p:nvPr>
        </p:nvSpPr>
        <p:spPr/>
        <p:txBody>
          <a:bodyPr>
            <a:normAutofit fontScale="92500" lnSpcReduction="20000"/>
          </a:bodyPr>
          <a:lstStyle/>
          <a:p>
            <a:r>
              <a:rPr lang="cs-CZ" dirty="0"/>
              <a:t>Materiály a informace – vybraný diskurz, rámování, co se publikuje a co ne, potlačení nesouhlasných názorů</a:t>
            </a:r>
          </a:p>
          <a:p>
            <a:endParaRPr lang="cs-CZ" dirty="0"/>
          </a:p>
          <a:p>
            <a:pPr lvl="1"/>
            <a:r>
              <a:rPr lang="cs-CZ" dirty="0"/>
              <a:t>Podpora v rámci komunity</a:t>
            </a:r>
          </a:p>
          <a:p>
            <a:pPr lvl="1"/>
            <a:r>
              <a:rPr lang="cs-CZ" dirty="0"/>
              <a:t>Souhlasné komentáře</a:t>
            </a:r>
          </a:p>
          <a:p>
            <a:pPr lvl="1"/>
            <a:r>
              <a:rPr lang="cs-CZ" dirty="0"/>
              <a:t>Posilování postojů a názorů</a:t>
            </a:r>
          </a:p>
          <a:p>
            <a:pPr lvl="1"/>
            <a:r>
              <a:rPr lang="cs-CZ" dirty="0"/>
              <a:t>Sdílená identita, náležení</a:t>
            </a:r>
          </a:p>
          <a:p>
            <a:pPr lvl="1"/>
            <a:r>
              <a:rPr lang="cs-CZ" dirty="0"/>
              <a:t>Vymezování </a:t>
            </a:r>
            <a:r>
              <a:rPr lang="cs-CZ" dirty="0" err="1"/>
              <a:t>out-group</a:t>
            </a:r>
            <a:r>
              <a:rPr lang="cs-CZ" dirty="0"/>
              <a:t> („media“, „liberálové“, „</a:t>
            </a:r>
            <a:r>
              <a:rPr lang="cs-CZ" dirty="0" err="1"/>
              <a:t>sluníčkáři</a:t>
            </a:r>
            <a:r>
              <a:rPr lang="cs-CZ" dirty="0" smtClean="0"/>
              <a:t>“, „imigranti“…)</a:t>
            </a:r>
            <a:endParaRPr lang="cs-CZ" dirty="0"/>
          </a:p>
          <a:p>
            <a:pPr lvl="1"/>
            <a:r>
              <a:rPr lang="cs-CZ" dirty="0"/>
              <a:t>Agresivní projevy: Rámování agrese jako prostředku k – zdánlivě oprávněnému – cíli</a:t>
            </a:r>
          </a:p>
          <a:p>
            <a:pPr lvl="1"/>
            <a:endParaRPr lang="en-US" dirty="0"/>
          </a:p>
          <a:p>
            <a:pPr algn="r"/>
            <a:r>
              <a:rPr lang="cs-CZ" dirty="0"/>
              <a:t>Specifický diskurzivní prostor</a:t>
            </a:r>
          </a:p>
          <a:p>
            <a:pPr algn="r"/>
            <a:r>
              <a:rPr lang="cs-CZ" dirty="0"/>
              <a:t>       Podporující jednotnou ideologii</a:t>
            </a:r>
          </a:p>
          <a:p>
            <a:pPr algn="r"/>
            <a:r>
              <a:rPr lang="cs-CZ" dirty="0"/>
              <a:t>Posilující sdílenou identitu</a:t>
            </a:r>
          </a:p>
          <a:p>
            <a:endParaRPr lang="cs-CZ" dirty="0"/>
          </a:p>
          <a:p>
            <a:endParaRPr lang="cs-CZ" dirty="0"/>
          </a:p>
          <a:p>
            <a:pPr marL="0" indent="0">
              <a:buNone/>
            </a:pPr>
            <a:endParaRPr lang="cs-CZ" dirty="0"/>
          </a:p>
        </p:txBody>
      </p:sp>
      <p:sp>
        <p:nvSpPr>
          <p:cNvPr id="4" name="Zástupný symbol pro číslo snímku 3"/>
          <p:cNvSpPr>
            <a:spLocks noGrp="1"/>
          </p:cNvSpPr>
          <p:nvPr>
            <p:ph type="sldNum" sz="quarter" idx="12"/>
          </p:nvPr>
        </p:nvSpPr>
        <p:spPr/>
        <p:txBody>
          <a:bodyPr/>
          <a:lstStyle/>
          <a:p>
            <a:fld id="{0B7C8486-7E6C-4260-9549-CB91DEA85874}" type="slidenum">
              <a:rPr lang="cs-CZ" smtClean="0"/>
              <a:t>16</a:t>
            </a:fld>
            <a:endParaRPr lang="cs-CZ"/>
          </a:p>
        </p:txBody>
      </p:sp>
      <p:sp>
        <p:nvSpPr>
          <p:cNvPr id="5" name="Šipka doprava 4"/>
          <p:cNvSpPr/>
          <p:nvPr/>
        </p:nvSpPr>
        <p:spPr>
          <a:xfrm>
            <a:off x="3860799" y="5088467"/>
            <a:ext cx="2404533" cy="780965"/>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89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349F31-72AB-4899-83F1-C8D620BDDACD}"/>
              </a:ext>
            </a:extLst>
          </p:cNvPr>
          <p:cNvSpPr>
            <a:spLocks noGrp="1"/>
          </p:cNvSpPr>
          <p:nvPr>
            <p:ph type="title"/>
          </p:nvPr>
        </p:nvSpPr>
        <p:spPr/>
        <p:txBody>
          <a:bodyPr>
            <a:normAutofit/>
          </a:bodyPr>
          <a:lstStyle/>
          <a:p>
            <a:r>
              <a:rPr lang="cs-CZ" dirty="0"/>
              <a:t>Nejčastější témata a cíle online </a:t>
            </a:r>
            <a:r>
              <a:rPr lang="cs-CZ" dirty="0" err="1"/>
              <a:t>hate</a:t>
            </a:r>
            <a:r>
              <a:rPr lang="cs-CZ" dirty="0"/>
              <a:t>?</a:t>
            </a:r>
          </a:p>
        </p:txBody>
      </p:sp>
      <p:sp>
        <p:nvSpPr>
          <p:cNvPr id="4" name="Zástupný symbol pro obsah 3">
            <a:extLst>
              <a:ext uri="{FF2B5EF4-FFF2-40B4-BE49-F238E27FC236}">
                <a16:creationId xmlns:a16="http://schemas.microsoft.com/office/drawing/2014/main" id="{C88961B7-8B3E-4996-BB70-BB5286CA03D7}"/>
              </a:ext>
            </a:extLst>
          </p:cNvPr>
          <p:cNvSpPr>
            <a:spLocks noGrp="1"/>
          </p:cNvSpPr>
          <p:nvPr>
            <p:ph idx="1"/>
          </p:nvPr>
        </p:nvSpPr>
        <p:spPr>
          <a:xfrm>
            <a:off x="1143000" y="2057400"/>
            <a:ext cx="9872871" cy="2960914"/>
          </a:xfrm>
        </p:spPr>
        <p:txBody>
          <a:bodyPr/>
          <a:lstStyle/>
          <a:p>
            <a:r>
              <a:rPr lang="en-US" i="1" dirty="0">
                <a:latin typeface="+mj-lt"/>
              </a:rPr>
              <a:t>In the past three months, have you seen</a:t>
            </a:r>
            <a:r>
              <a:rPr lang="cs-CZ" i="1" dirty="0">
                <a:latin typeface="+mj-lt"/>
              </a:rPr>
              <a:t> </a:t>
            </a:r>
            <a:r>
              <a:rPr lang="en-US" i="1" dirty="0">
                <a:latin typeface="+mj-lt"/>
              </a:rPr>
              <a:t>hateful or degrading writings or speech online, which inappropriately attacked certain</a:t>
            </a:r>
            <a:r>
              <a:rPr lang="cs-CZ" i="1" dirty="0">
                <a:latin typeface="+mj-lt"/>
              </a:rPr>
              <a:t> </a:t>
            </a:r>
            <a:r>
              <a:rPr lang="en-US" i="1" dirty="0">
                <a:latin typeface="+mj-lt"/>
              </a:rPr>
              <a:t>groups of people or individuals</a:t>
            </a:r>
            <a:r>
              <a:rPr lang="cs-CZ" i="1" dirty="0">
                <a:latin typeface="+mj-lt"/>
              </a:rPr>
              <a:t>?</a:t>
            </a:r>
            <a:r>
              <a:rPr lang="en-US" dirty="0">
                <a:latin typeface="+mj-lt"/>
              </a:rPr>
              <a:t/>
            </a:r>
            <a:br>
              <a:rPr lang="en-US" dirty="0">
                <a:latin typeface="+mj-lt"/>
              </a:rPr>
            </a:br>
            <a:endParaRPr lang="cs-CZ" dirty="0">
              <a:latin typeface="+mj-lt"/>
            </a:endParaRPr>
          </a:p>
        </p:txBody>
      </p:sp>
      <p:sp>
        <p:nvSpPr>
          <p:cNvPr id="16" name="TextovéPole 15">
            <a:extLst>
              <a:ext uri="{FF2B5EF4-FFF2-40B4-BE49-F238E27FC236}">
                <a16:creationId xmlns:a16="http://schemas.microsoft.com/office/drawing/2014/main" id="{3A12084B-052B-4250-AB91-733692BCA7D3}"/>
              </a:ext>
            </a:extLst>
          </p:cNvPr>
          <p:cNvSpPr txBox="1"/>
          <p:nvPr/>
        </p:nvSpPr>
        <p:spPr>
          <a:xfrm>
            <a:off x="643467" y="5644444"/>
            <a:ext cx="4984045" cy="738664"/>
          </a:xfrm>
          <a:prstGeom prst="rect">
            <a:avLst/>
          </a:prstGeom>
          <a:noFill/>
        </p:spPr>
        <p:txBody>
          <a:bodyPr wrap="square" rtlCol="0">
            <a:spAutoFit/>
          </a:bodyPr>
          <a:lstStyle/>
          <a:p>
            <a:pPr algn="just"/>
            <a:r>
              <a:rPr lang="en-US" sz="1400" dirty="0"/>
              <a:t>Hawdon</a:t>
            </a:r>
            <a:r>
              <a:rPr lang="cs-CZ" sz="1400" dirty="0"/>
              <a:t> et al.</a:t>
            </a:r>
            <a:r>
              <a:rPr lang="en-US" sz="1400" dirty="0"/>
              <a:t> (2015). Online Extremism and Online Hate: Exposure among Adolescents and Young Adults in Four Nations.</a:t>
            </a:r>
            <a:endParaRPr lang="cs-CZ" sz="1400" dirty="0"/>
          </a:p>
          <a:p>
            <a:pPr marL="285750" indent="-285750" algn="just">
              <a:buFont typeface="Wingdings" panose="05000000000000000000" pitchFamily="2" charset="2"/>
              <a:buChar char="§"/>
            </a:pPr>
            <a:r>
              <a:rPr lang="cs-CZ" sz="1400" dirty="0"/>
              <a:t>4 země; data 2013-2014; 15-30 let</a:t>
            </a:r>
          </a:p>
        </p:txBody>
      </p:sp>
      <p:sp>
        <p:nvSpPr>
          <p:cNvPr id="18" name="TextovéPole 17">
            <a:extLst>
              <a:ext uri="{FF2B5EF4-FFF2-40B4-BE49-F238E27FC236}">
                <a16:creationId xmlns:a16="http://schemas.microsoft.com/office/drawing/2014/main" id="{8FDDBCA9-D00D-44CD-9766-A30D127CB6F8}"/>
              </a:ext>
            </a:extLst>
          </p:cNvPr>
          <p:cNvSpPr txBox="1"/>
          <p:nvPr/>
        </p:nvSpPr>
        <p:spPr>
          <a:xfrm>
            <a:off x="6683023" y="5644444"/>
            <a:ext cx="4984044" cy="738664"/>
          </a:xfrm>
          <a:prstGeom prst="rect">
            <a:avLst/>
          </a:prstGeom>
          <a:noFill/>
        </p:spPr>
        <p:txBody>
          <a:bodyPr wrap="square" rtlCol="0">
            <a:spAutoFit/>
          </a:bodyPr>
          <a:lstStyle/>
          <a:p>
            <a:pPr algn="just"/>
            <a:r>
              <a:rPr lang="en-US" sz="1400" dirty="0"/>
              <a:t>Costello</a:t>
            </a:r>
            <a:r>
              <a:rPr lang="cs-CZ" sz="1400" dirty="0"/>
              <a:t> et al.</a:t>
            </a:r>
            <a:r>
              <a:rPr lang="en-US" sz="1400" dirty="0"/>
              <a:t> (2016). Who views online extremism? Individual attributes leading to exposure. </a:t>
            </a:r>
            <a:endParaRPr lang="cs-CZ" sz="1400" dirty="0"/>
          </a:p>
          <a:p>
            <a:pPr marL="285750" indent="-285750" algn="just">
              <a:buFont typeface="Wingdings" panose="05000000000000000000" pitchFamily="2" charset="2"/>
              <a:buChar char="§"/>
            </a:pPr>
            <a:r>
              <a:rPr lang="cs-CZ" sz="1400" dirty="0"/>
              <a:t>USA; data 2015; 15-36 let</a:t>
            </a:r>
          </a:p>
        </p:txBody>
      </p:sp>
    </p:spTree>
    <p:extLst>
      <p:ext uri="{BB962C8B-B14F-4D97-AF65-F5344CB8AC3E}">
        <p14:creationId xmlns:p14="http://schemas.microsoft.com/office/powerpoint/2010/main" val="3192231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349F31-72AB-4899-83F1-C8D620BDDACD}"/>
              </a:ext>
            </a:extLst>
          </p:cNvPr>
          <p:cNvSpPr>
            <a:spLocks noGrp="1"/>
          </p:cNvSpPr>
          <p:nvPr>
            <p:ph type="title"/>
          </p:nvPr>
        </p:nvSpPr>
        <p:spPr/>
        <p:txBody>
          <a:bodyPr>
            <a:normAutofit/>
          </a:bodyPr>
          <a:lstStyle/>
          <a:p>
            <a:r>
              <a:rPr lang="cs-CZ" dirty="0"/>
              <a:t>Nejčastější témata a cíle online </a:t>
            </a:r>
            <a:r>
              <a:rPr lang="cs-CZ" dirty="0" err="1"/>
              <a:t>hate</a:t>
            </a:r>
            <a:r>
              <a:rPr lang="cs-CZ" dirty="0"/>
              <a:t>?</a:t>
            </a:r>
          </a:p>
        </p:txBody>
      </p:sp>
      <p:pic>
        <p:nvPicPr>
          <p:cNvPr id="12" name="Zástupný symbol pro obsah 11">
            <a:extLst>
              <a:ext uri="{FF2B5EF4-FFF2-40B4-BE49-F238E27FC236}">
                <a16:creationId xmlns:a16="http://schemas.microsoft.com/office/drawing/2014/main" id="{6AEA4F4D-1276-457E-ABA6-4CACC8AE576B}"/>
              </a:ext>
            </a:extLst>
          </p:cNvPr>
          <p:cNvPicPr>
            <a:picLocks noGrp="1" noChangeAspect="1"/>
          </p:cNvPicPr>
          <p:nvPr>
            <p:ph sz="half" idx="2"/>
          </p:nvPr>
        </p:nvPicPr>
        <p:blipFill rotWithShape="1">
          <a:blip r:embed="rId3"/>
          <a:srcRect l="9567" t="32094" r="53549" b="15362"/>
          <a:stretch/>
        </p:blipFill>
        <p:spPr>
          <a:xfrm>
            <a:off x="6683023" y="1679735"/>
            <a:ext cx="4365977" cy="3498530"/>
          </a:xfrm>
          <a:prstGeom prst="rect">
            <a:avLst/>
          </a:prstGeom>
        </p:spPr>
      </p:pic>
      <p:pic>
        <p:nvPicPr>
          <p:cNvPr id="14" name="Zástupný symbol pro obsah 16">
            <a:extLst>
              <a:ext uri="{FF2B5EF4-FFF2-40B4-BE49-F238E27FC236}">
                <a16:creationId xmlns:a16="http://schemas.microsoft.com/office/drawing/2014/main" id="{D99DA883-75E7-4D67-AD25-751992B7A603}"/>
              </a:ext>
            </a:extLst>
          </p:cNvPr>
          <p:cNvPicPr>
            <a:picLocks noGrp="1" noChangeAspect="1"/>
          </p:cNvPicPr>
          <p:nvPr>
            <p:ph sz="half" idx="1"/>
          </p:nvPr>
        </p:nvPicPr>
        <p:blipFill rotWithShape="1">
          <a:blip r:embed="rId4"/>
          <a:srcRect l="13305" t="28149" r="12436" b="13203"/>
          <a:stretch/>
        </p:blipFill>
        <p:spPr>
          <a:xfrm>
            <a:off x="643467" y="2067421"/>
            <a:ext cx="5764899" cy="2561024"/>
          </a:xfrm>
          <a:prstGeom prst="rect">
            <a:avLst/>
          </a:prstGeom>
        </p:spPr>
      </p:pic>
      <p:sp>
        <p:nvSpPr>
          <p:cNvPr id="16" name="TextovéPole 15">
            <a:extLst>
              <a:ext uri="{FF2B5EF4-FFF2-40B4-BE49-F238E27FC236}">
                <a16:creationId xmlns:a16="http://schemas.microsoft.com/office/drawing/2014/main" id="{3A12084B-052B-4250-AB91-733692BCA7D3}"/>
              </a:ext>
            </a:extLst>
          </p:cNvPr>
          <p:cNvSpPr txBox="1"/>
          <p:nvPr/>
        </p:nvSpPr>
        <p:spPr>
          <a:xfrm>
            <a:off x="643467" y="5644444"/>
            <a:ext cx="4984045" cy="738664"/>
          </a:xfrm>
          <a:prstGeom prst="rect">
            <a:avLst/>
          </a:prstGeom>
          <a:noFill/>
        </p:spPr>
        <p:txBody>
          <a:bodyPr wrap="square" rtlCol="0">
            <a:spAutoFit/>
          </a:bodyPr>
          <a:lstStyle/>
          <a:p>
            <a:pPr algn="just"/>
            <a:r>
              <a:rPr lang="en-US" sz="1400" dirty="0"/>
              <a:t>Hawdon</a:t>
            </a:r>
            <a:r>
              <a:rPr lang="cs-CZ" sz="1400" dirty="0"/>
              <a:t> et al.</a:t>
            </a:r>
            <a:r>
              <a:rPr lang="en-US" sz="1400" dirty="0"/>
              <a:t> (2015). Online Extremism and Online Hate: Exposure among Adolescents and Young Adults in Four Nations.</a:t>
            </a:r>
            <a:endParaRPr lang="cs-CZ" sz="1400" dirty="0"/>
          </a:p>
          <a:p>
            <a:pPr marL="285750" indent="-285750" algn="just">
              <a:buFont typeface="Wingdings" panose="05000000000000000000" pitchFamily="2" charset="2"/>
              <a:buChar char="§"/>
            </a:pPr>
            <a:r>
              <a:rPr lang="cs-CZ" sz="1400" dirty="0"/>
              <a:t>4 země; data 2013-2014; 15-30 let</a:t>
            </a:r>
          </a:p>
        </p:txBody>
      </p:sp>
      <p:sp>
        <p:nvSpPr>
          <p:cNvPr id="18" name="TextovéPole 17">
            <a:extLst>
              <a:ext uri="{FF2B5EF4-FFF2-40B4-BE49-F238E27FC236}">
                <a16:creationId xmlns:a16="http://schemas.microsoft.com/office/drawing/2014/main" id="{8FDDBCA9-D00D-44CD-9766-A30D127CB6F8}"/>
              </a:ext>
            </a:extLst>
          </p:cNvPr>
          <p:cNvSpPr txBox="1"/>
          <p:nvPr/>
        </p:nvSpPr>
        <p:spPr>
          <a:xfrm>
            <a:off x="6683023" y="5644444"/>
            <a:ext cx="4984044" cy="738664"/>
          </a:xfrm>
          <a:prstGeom prst="rect">
            <a:avLst/>
          </a:prstGeom>
          <a:noFill/>
        </p:spPr>
        <p:txBody>
          <a:bodyPr wrap="square" rtlCol="0">
            <a:spAutoFit/>
          </a:bodyPr>
          <a:lstStyle/>
          <a:p>
            <a:pPr algn="just"/>
            <a:r>
              <a:rPr lang="en-US" sz="1400" dirty="0"/>
              <a:t>Costello</a:t>
            </a:r>
            <a:r>
              <a:rPr lang="cs-CZ" sz="1400" dirty="0"/>
              <a:t> et al.</a:t>
            </a:r>
            <a:r>
              <a:rPr lang="en-US" sz="1400" dirty="0"/>
              <a:t> (2016). Who views online extremism? Individual attributes leading to exposure. </a:t>
            </a:r>
            <a:endParaRPr lang="cs-CZ" sz="1400" dirty="0"/>
          </a:p>
          <a:p>
            <a:pPr marL="285750" indent="-285750" algn="just">
              <a:buFont typeface="Wingdings" panose="05000000000000000000" pitchFamily="2" charset="2"/>
              <a:buChar char="§"/>
            </a:pPr>
            <a:r>
              <a:rPr lang="cs-CZ" sz="1400" dirty="0"/>
              <a:t>USA; data 2015; 15-36 let</a:t>
            </a:r>
          </a:p>
        </p:txBody>
      </p:sp>
      <p:sp>
        <p:nvSpPr>
          <p:cNvPr id="15" name="Obdélník: se zakulacenými rohy 14">
            <a:extLst>
              <a:ext uri="{FF2B5EF4-FFF2-40B4-BE49-F238E27FC236}">
                <a16:creationId xmlns:a16="http://schemas.microsoft.com/office/drawing/2014/main" id="{252D1329-4E0C-4183-AFE6-459274C6ADD6}"/>
              </a:ext>
            </a:extLst>
          </p:cNvPr>
          <p:cNvSpPr/>
          <p:nvPr/>
        </p:nvSpPr>
        <p:spPr>
          <a:xfrm>
            <a:off x="643468" y="2699657"/>
            <a:ext cx="5764898" cy="348343"/>
          </a:xfrm>
          <a:prstGeom prst="roundRect">
            <a:avLst/>
          </a:prstGeom>
          <a:no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19" name="Obdélník: se zakulacenými rohy 18">
            <a:extLst>
              <a:ext uri="{FF2B5EF4-FFF2-40B4-BE49-F238E27FC236}">
                <a16:creationId xmlns:a16="http://schemas.microsoft.com/office/drawing/2014/main" id="{E870DD40-A217-4647-B611-567C475ADB47}"/>
              </a:ext>
            </a:extLst>
          </p:cNvPr>
          <p:cNvSpPr/>
          <p:nvPr/>
        </p:nvSpPr>
        <p:spPr>
          <a:xfrm>
            <a:off x="6802363" y="3956051"/>
            <a:ext cx="4365977" cy="496206"/>
          </a:xfrm>
          <a:prstGeom prst="roundRect">
            <a:avLst/>
          </a:prstGeom>
          <a:no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0" name="Obdélník: se zakulacenými rohy 19">
            <a:extLst>
              <a:ext uri="{FF2B5EF4-FFF2-40B4-BE49-F238E27FC236}">
                <a16:creationId xmlns:a16="http://schemas.microsoft.com/office/drawing/2014/main" id="{9F0B62D8-9AFB-45B7-8438-2D9BB9C01F8D}"/>
              </a:ext>
            </a:extLst>
          </p:cNvPr>
          <p:cNvSpPr/>
          <p:nvPr/>
        </p:nvSpPr>
        <p:spPr>
          <a:xfrm>
            <a:off x="643466" y="3213099"/>
            <a:ext cx="5764899" cy="215901"/>
          </a:xfrm>
          <a:prstGeom prst="roundRect">
            <a:avLst/>
          </a:prstGeom>
          <a:noFill/>
          <a:ln>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cs-CZ"/>
          </a:p>
        </p:txBody>
      </p:sp>
      <p:sp>
        <p:nvSpPr>
          <p:cNvPr id="21" name="Obdélník: se zakulacenými rohy 20">
            <a:extLst>
              <a:ext uri="{FF2B5EF4-FFF2-40B4-BE49-F238E27FC236}">
                <a16:creationId xmlns:a16="http://schemas.microsoft.com/office/drawing/2014/main" id="{4CF64DB9-CBEF-4B7E-86C1-950F5CCB4592}"/>
              </a:ext>
            </a:extLst>
          </p:cNvPr>
          <p:cNvSpPr/>
          <p:nvPr/>
        </p:nvSpPr>
        <p:spPr>
          <a:xfrm>
            <a:off x="6802363" y="2804160"/>
            <a:ext cx="4365977" cy="973183"/>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61186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2484893" y="1577267"/>
            <a:ext cx="6570206" cy="4351338"/>
          </a:xfrm>
          <a:prstGeom prst="rect">
            <a:avLst/>
          </a:prstGeom>
        </p:spPr>
      </p:pic>
      <p:sp>
        <p:nvSpPr>
          <p:cNvPr id="5" name="TextovéPole 4"/>
          <p:cNvSpPr txBox="1"/>
          <p:nvPr/>
        </p:nvSpPr>
        <p:spPr>
          <a:xfrm>
            <a:off x="1693334" y="143933"/>
            <a:ext cx="8483600" cy="1754326"/>
          </a:xfrm>
          <a:prstGeom prst="rect">
            <a:avLst/>
          </a:prstGeom>
          <a:noFill/>
        </p:spPr>
        <p:txBody>
          <a:bodyPr wrap="square" rtlCol="0">
            <a:spAutoFit/>
          </a:bodyPr>
          <a:lstStyle/>
          <a:p>
            <a:r>
              <a:rPr lang="en-US" b="1" dirty="0"/>
              <a:t>French </a:t>
            </a:r>
            <a:r>
              <a:rPr lang="cs-CZ" b="1" dirty="0"/>
              <a:t>s</a:t>
            </a:r>
            <a:r>
              <a:rPr lang="en-US" b="1" dirty="0" err="1"/>
              <a:t>tudy</a:t>
            </a:r>
            <a:r>
              <a:rPr lang="en-US" b="1" dirty="0"/>
              <a:t> on </a:t>
            </a:r>
            <a:r>
              <a:rPr lang="en-US" b="1" dirty="0" err="1"/>
              <a:t>cyberhate</a:t>
            </a:r>
            <a:endParaRPr lang="en-US" b="1" dirty="0"/>
          </a:p>
          <a:p>
            <a:endParaRPr lang="en-US" dirty="0"/>
          </a:p>
          <a:p>
            <a:r>
              <a:rPr lang="en-US" dirty="0"/>
              <a:t>Online questionnaire survey with students aged 11-20.</a:t>
            </a:r>
            <a:endParaRPr lang="cs-CZ" dirty="0"/>
          </a:p>
          <a:p>
            <a:endParaRPr lang="cs-CZ" dirty="0"/>
          </a:p>
          <a:p>
            <a:r>
              <a:rPr lang="en-US" b="1" dirty="0"/>
              <a:t>Exposure to </a:t>
            </a:r>
            <a:r>
              <a:rPr lang="cs-CZ" b="1" dirty="0" err="1"/>
              <a:t>cyberh</a:t>
            </a:r>
            <a:r>
              <a:rPr lang="en-US" b="1" dirty="0"/>
              <a:t>ate</a:t>
            </a:r>
            <a:r>
              <a:rPr lang="cs-CZ" b="1" dirty="0"/>
              <a:t>: 35,2%</a:t>
            </a:r>
            <a:endParaRPr lang="en-US" b="1" dirty="0"/>
          </a:p>
          <a:p>
            <a:endParaRPr lang="en-US" dirty="0"/>
          </a:p>
        </p:txBody>
      </p:sp>
      <p:sp>
        <p:nvSpPr>
          <p:cNvPr id="6" name="TextovéPole 5"/>
          <p:cNvSpPr txBox="1"/>
          <p:nvPr/>
        </p:nvSpPr>
        <p:spPr>
          <a:xfrm>
            <a:off x="1875367" y="5928606"/>
            <a:ext cx="7179733" cy="646331"/>
          </a:xfrm>
          <a:prstGeom prst="rect">
            <a:avLst/>
          </a:prstGeom>
          <a:noFill/>
        </p:spPr>
        <p:txBody>
          <a:bodyPr wrap="square" rtlCol="0">
            <a:spAutoFit/>
          </a:bodyPr>
          <a:lstStyle/>
          <a:p>
            <a:r>
              <a:rPr lang="en-US" dirty="0" err="1"/>
              <a:t>Blaya</a:t>
            </a:r>
            <a:r>
              <a:rPr lang="en-US" dirty="0"/>
              <a:t>, C. et al. (2016). The involvement of the young people in </a:t>
            </a:r>
            <a:r>
              <a:rPr lang="en-US" dirty="0" err="1"/>
              <a:t>cyberhate</a:t>
            </a:r>
            <a:r>
              <a:rPr lang="en-US" dirty="0"/>
              <a:t>. Presented at the ECREA conference, Prague.</a:t>
            </a:r>
          </a:p>
        </p:txBody>
      </p:sp>
      <p:sp>
        <p:nvSpPr>
          <p:cNvPr id="2" name="Zástupný symbol pro číslo snímku 1"/>
          <p:cNvSpPr>
            <a:spLocks noGrp="1"/>
          </p:cNvSpPr>
          <p:nvPr>
            <p:ph type="sldNum" sz="quarter" idx="12"/>
          </p:nvPr>
        </p:nvSpPr>
        <p:spPr/>
        <p:txBody>
          <a:bodyPr/>
          <a:lstStyle/>
          <a:p>
            <a:fld id="{0B7C8486-7E6C-4260-9549-CB91DEA85874}" type="slidenum">
              <a:rPr lang="cs-CZ" smtClean="0"/>
              <a:t>19</a:t>
            </a:fld>
            <a:endParaRPr lang="cs-CZ"/>
          </a:p>
        </p:txBody>
      </p:sp>
    </p:spTree>
    <p:extLst>
      <p:ext uri="{BB962C8B-B14F-4D97-AF65-F5344CB8AC3E}">
        <p14:creationId xmlns:p14="http://schemas.microsoft.com/office/powerpoint/2010/main" val="1191847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spTree>
    <p:extLst>
      <p:ext uri="{BB962C8B-B14F-4D97-AF65-F5344CB8AC3E}">
        <p14:creationId xmlns:p14="http://schemas.microsoft.com/office/powerpoint/2010/main" val="2158589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80107FD-C893-4B2B-B068-EA813767C5AF}"/>
              </a:ext>
            </a:extLst>
          </p:cNvPr>
          <p:cNvSpPr>
            <a:spLocks noGrp="1"/>
          </p:cNvSpPr>
          <p:nvPr>
            <p:ph type="title"/>
          </p:nvPr>
        </p:nvSpPr>
        <p:spPr/>
        <p:txBody>
          <a:bodyPr/>
          <a:lstStyle/>
          <a:p>
            <a:r>
              <a:rPr lang="cs-CZ" dirty="0"/>
              <a:t>Sociální a politický kontext</a:t>
            </a:r>
          </a:p>
        </p:txBody>
      </p:sp>
      <p:sp>
        <p:nvSpPr>
          <p:cNvPr id="14" name="Zástupný symbol pro obsah 13">
            <a:extLst>
              <a:ext uri="{FF2B5EF4-FFF2-40B4-BE49-F238E27FC236}">
                <a16:creationId xmlns:a16="http://schemas.microsoft.com/office/drawing/2014/main" id="{098DA723-4325-41B6-944E-263EAD59C5F8}"/>
              </a:ext>
            </a:extLst>
          </p:cNvPr>
          <p:cNvSpPr>
            <a:spLocks noGrp="1"/>
          </p:cNvSpPr>
          <p:nvPr>
            <p:ph idx="1"/>
          </p:nvPr>
        </p:nvSpPr>
        <p:spPr>
          <a:xfrm>
            <a:off x="1143000" y="2057400"/>
            <a:ext cx="3918857" cy="4038600"/>
          </a:xfrm>
        </p:spPr>
        <p:txBody>
          <a:bodyPr>
            <a:normAutofit/>
          </a:bodyPr>
          <a:lstStyle/>
          <a:p>
            <a:r>
              <a:rPr lang="cs-CZ" sz="1800" dirty="0"/>
              <a:t>Finsko; 15-30let</a:t>
            </a:r>
          </a:p>
          <a:p>
            <a:r>
              <a:rPr lang="cs-CZ" sz="1800" dirty="0"/>
              <a:t>Data sesbíraná 2013 a 2015 (jeden měsíc po listopadových útocích v Paříži)</a:t>
            </a:r>
          </a:p>
        </p:txBody>
      </p:sp>
      <p:sp>
        <p:nvSpPr>
          <p:cNvPr id="6" name="TextovéPole 5">
            <a:extLst>
              <a:ext uri="{FF2B5EF4-FFF2-40B4-BE49-F238E27FC236}">
                <a16:creationId xmlns:a16="http://schemas.microsoft.com/office/drawing/2014/main" id="{EB238762-7AA3-4CBB-86B4-5322C9D3FC95}"/>
              </a:ext>
            </a:extLst>
          </p:cNvPr>
          <p:cNvSpPr txBox="1"/>
          <p:nvPr/>
        </p:nvSpPr>
        <p:spPr>
          <a:xfrm>
            <a:off x="5762330" y="5664220"/>
            <a:ext cx="5398792" cy="523220"/>
          </a:xfrm>
          <a:prstGeom prst="rect">
            <a:avLst/>
          </a:prstGeom>
          <a:noFill/>
        </p:spPr>
        <p:txBody>
          <a:bodyPr wrap="square" rtlCol="0">
            <a:spAutoFit/>
          </a:bodyPr>
          <a:lstStyle/>
          <a:p>
            <a:pPr algn="just"/>
            <a:r>
              <a:rPr lang="en-US" sz="1400" dirty="0"/>
              <a:t>Kaakinen</a:t>
            </a:r>
            <a:r>
              <a:rPr lang="cs-CZ" sz="1400" dirty="0"/>
              <a:t> et al.</a:t>
            </a:r>
            <a:r>
              <a:rPr lang="en-US" sz="1400" dirty="0"/>
              <a:t> (2018). Did the risk of exposure to online hate increase after the November 2015 Paris attacks? A group relations approach.</a:t>
            </a:r>
            <a:endParaRPr lang="cs-CZ" sz="1400" dirty="0"/>
          </a:p>
        </p:txBody>
      </p:sp>
      <p:pic>
        <p:nvPicPr>
          <p:cNvPr id="10" name="Obrázek 9">
            <a:extLst>
              <a:ext uri="{FF2B5EF4-FFF2-40B4-BE49-F238E27FC236}">
                <a16:creationId xmlns:a16="http://schemas.microsoft.com/office/drawing/2014/main" id="{1C52D82A-54E8-4B95-8383-3641969452E0}"/>
              </a:ext>
            </a:extLst>
          </p:cNvPr>
          <p:cNvPicPr>
            <a:picLocks noChangeAspect="1"/>
          </p:cNvPicPr>
          <p:nvPr/>
        </p:nvPicPr>
        <p:blipFill rotWithShape="1">
          <a:blip r:embed="rId3"/>
          <a:srcRect l="7642" t="35251" r="51019" b="16496"/>
          <a:stretch/>
        </p:blipFill>
        <p:spPr>
          <a:xfrm>
            <a:off x="5839793" y="1842905"/>
            <a:ext cx="5321329" cy="3493917"/>
          </a:xfrm>
          <a:prstGeom prst="rect">
            <a:avLst/>
          </a:prstGeom>
        </p:spPr>
      </p:pic>
      <p:sp>
        <p:nvSpPr>
          <p:cNvPr id="15" name="Obdélník: se zakulacenými rohy 14">
            <a:extLst>
              <a:ext uri="{FF2B5EF4-FFF2-40B4-BE49-F238E27FC236}">
                <a16:creationId xmlns:a16="http://schemas.microsoft.com/office/drawing/2014/main" id="{0DEC9189-5FF4-4D47-8EA0-1ACDD54AFDD0}"/>
              </a:ext>
            </a:extLst>
          </p:cNvPr>
          <p:cNvSpPr/>
          <p:nvPr/>
        </p:nvSpPr>
        <p:spPr>
          <a:xfrm>
            <a:off x="8945879" y="3068214"/>
            <a:ext cx="317689" cy="2016972"/>
          </a:xfrm>
          <a:prstGeom prst="roundRect">
            <a:avLst/>
          </a:prstGeom>
          <a:no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pic>
        <p:nvPicPr>
          <p:cNvPr id="18" name="Obrázek 17">
            <a:extLst>
              <a:ext uri="{FF2B5EF4-FFF2-40B4-BE49-F238E27FC236}">
                <a16:creationId xmlns:a16="http://schemas.microsoft.com/office/drawing/2014/main" id="{3D3CB8FF-E06A-4CF6-AF8A-C494F6C9A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3416028"/>
            <a:ext cx="4116035" cy="2738664"/>
          </a:xfrm>
          <a:prstGeom prst="rect">
            <a:avLst/>
          </a:prstGeom>
        </p:spPr>
      </p:pic>
      <p:sp>
        <p:nvSpPr>
          <p:cNvPr id="19" name="Obdélník: se zakulacenými rohy 18">
            <a:extLst>
              <a:ext uri="{FF2B5EF4-FFF2-40B4-BE49-F238E27FC236}">
                <a16:creationId xmlns:a16="http://schemas.microsoft.com/office/drawing/2014/main" id="{0D6F261E-BEC7-4F96-8210-6983C3BABC51}"/>
              </a:ext>
            </a:extLst>
          </p:cNvPr>
          <p:cNvSpPr/>
          <p:nvPr/>
        </p:nvSpPr>
        <p:spPr>
          <a:xfrm>
            <a:off x="10681781" y="3068214"/>
            <a:ext cx="317689" cy="2016972"/>
          </a:xfrm>
          <a:prstGeom prst="roundRect">
            <a:avLst/>
          </a:prstGeom>
          <a:noFill/>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865903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854E7F-63AB-4CEE-B73F-26050E3451A0}"/>
              </a:ext>
            </a:extLst>
          </p:cNvPr>
          <p:cNvSpPr>
            <a:spLocks noGrp="1"/>
          </p:cNvSpPr>
          <p:nvPr>
            <p:ph type="title"/>
          </p:nvPr>
        </p:nvSpPr>
        <p:spPr/>
        <p:txBody>
          <a:bodyPr>
            <a:normAutofit/>
          </a:bodyPr>
          <a:lstStyle/>
          <a:p>
            <a:r>
              <a:rPr lang="cs-CZ" dirty="0">
                <a:latin typeface="Corbel (Nadpisy)"/>
              </a:rPr>
              <a:t>Online </a:t>
            </a:r>
            <a:r>
              <a:rPr lang="cs-CZ" dirty="0" err="1">
                <a:latin typeface="Corbel (Nadpisy)"/>
              </a:rPr>
              <a:t>hate</a:t>
            </a:r>
            <a:r>
              <a:rPr lang="cs-CZ" dirty="0">
                <a:latin typeface="Corbel (Nadpisy)"/>
              </a:rPr>
              <a:t> expozice a viktimizace</a:t>
            </a:r>
          </a:p>
        </p:txBody>
      </p:sp>
      <p:graphicFrame>
        <p:nvGraphicFramePr>
          <p:cNvPr id="8" name="Graf 7">
            <a:extLst>
              <a:ext uri="{FF2B5EF4-FFF2-40B4-BE49-F238E27FC236}">
                <a16:creationId xmlns:a16="http://schemas.microsoft.com/office/drawing/2014/main" id="{E42AEDB5-D2E0-4EA6-AC3D-60E312C563E4}"/>
              </a:ext>
            </a:extLst>
          </p:cNvPr>
          <p:cNvGraphicFramePr/>
          <p:nvPr/>
        </p:nvGraphicFramePr>
        <p:xfrm>
          <a:off x="2032001" y="2099733"/>
          <a:ext cx="7405914" cy="313629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ovéPole 10">
            <a:extLst>
              <a:ext uri="{FF2B5EF4-FFF2-40B4-BE49-F238E27FC236}">
                <a16:creationId xmlns:a16="http://schemas.microsoft.com/office/drawing/2014/main" id="{4BE1965E-4DF7-47FE-A974-BFE105DCEC3F}"/>
              </a:ext>
            </a:extLst>
          </p:cNvPr>
          <p:cNvSpPr txBox="1"/>
          <p:nvPr/>
        </p:nvSpPr>
        <p:spPr>
          <a:xfrm>
            <a:off x="2032001" y="5622673"/>
            <a:ext cx="5696856" cy="523220"/>
          </a:xfrm>
          <a:prstGeom prst="rect">
            <a:avLst/>
          </a:prstGeom>
          <a:noFill/>
        </p:spPr>
        <p:txBody>
          <a:bodyPr wrap="square" rtlCol="0">
            <a:spAutoFit/>
          </a:bodyPr>
          <a:lstStyle/>
          <a:p>
            <a:pPr algn="just"/>
            <a:r>
              <a:rPr lang="en-US" sz="1400" dirty="0"/>
              <a:t>Hawdon</a:t>
            </a:r>
            <a:r>
              <a:rPr lang="cs-CZ" sz="1400" dirty="0"/>
              <a:t> et al.</a:t>
            </a:r>
            <a:r>
              <a:rPr lang="en-US" sz="1400" dirty="0"/>
              <a:t> (2015). Online Extremism and Online Hate: Exposure among Adolescents and Young Adults in Four Nations</a:t>
            </a:r>
            <a:r>
              <a:rPr lang="cs-CZ" sz="1400" dirty="0"/>
              <a:t>; data 2013-2014; 15-30 let.</a:t>
            </a:r>
          </a:p>
        </p:txBody>
      </p:sp>
      <p:sp>
        <p:nvSpPr>
          <p:cNvPr id="13" name="TextovéPole 12">
            <a:extLst>
              <a:ext uri="{FF2B5EF4-FFF2-40B4-BE49-F238E27FC236}">
                <a16:creationId xmlns:a16="http://schemas.microsoft.com/office/drawing/2014/main" id="{E3B67087-0AE0-4AD2-95A8-DA632B9829F1}"/>
              </a:ext>
            </a:extLst>
          </p:cNvPr>
          <p:cNvSpPr txBox="1"/>
          <p:nvPr/>
        </p:nvSpPr>
        <p:spPr>
          <a:xfrm>
            <a:off x="8084458" y="5622673"/>
            <a:ext cx="1527628" cy="523220"/>
          </a:xfrm>
          <a:prstGeom prst="rect">
            <a:avLst/>
          </a:prstGeom>
          <a:noFill/>
        </p:spPr>
        <p:txBody>
          <a:bodyPr wrap="square" rtlCol="0">
            <a:spAutoFit/>
          </a:bodyPr>
          <a:lstStyle/>
          <a:p>
            <a:pPr algn="just"/>
            <a:r>
              <a:rPr lang="cs-CZ" sz="1400" dirty="0"/>
              <a:t>EUKO 2017-2018; 12-18 let. </a:t>
            </a:r>
          </a:p>
        </p:txBody>
      </p:sp>
      <p:sp>
        <p:nvSpPr>
          <p:cNvPr id="4" name="Obdélník: se zakulacenými rohy 3">
            <a:extLst>
              <a:ext uri="{FF2B5EF4-FFF2-40B4-BE49-F238E27FC236}">
                <a16:creationId xmlns:a16="http://schemas.microsoft.com/office/drawing/2014/main" id="{A26C4E00-6648-4339-8D07-5AC862C4E497}"/>
              </a:ext>
            </a:extLst>
          </p:cNvPr>
          <p:cNvSpPr/>
          <p:nvPr/>
        </p:nvSpPr>
        <p:spPr>
          <a:xfrm>
            <a:off x="3897086" y="2231571"/>
            <a:ext cx="2514600" cy="26343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59436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3C22B6-A22C-4085-9CC6-74CFEB32E0A4}"/>
              </a:ext>
            </a:extLst>
          </p:cNvPr>
          <p:cNvSpPr>
            <a:spLocks noGrp="1"/>
          </p:cNvSpPr>
          <p:nvPr>
            <p:ph type="title"/>
          </p:nvPr>
        </p:nvSpPr>
        <p:spPr/>
        <p:txBody>
          <a:bodyPr>
            <a:normAutofit/>
          </a:bodyPr>
          <a:lstStyle/>
          <a:p>
            <a:r>
              <a:rPr lang="cs-CZ" dirty="0">
                <a:latin typeface="Corbel" panose="020B0503020204020204" pitchFamily="34" charset="0"/>
              </a:rPr>
              <a:t>Online </a:t>
            </a:r>
            <a:r>
              <a:rPr lang="cs-CZ" dirty="0" err="1">
                <a:latin typeface="Corbel" panose="020B0503020204020204" pitchFamily="34" charset="0"/>
              </a:rPr>
              <a:t>hate</a:t>
            </a:r>
            <a:r>
              <a:rPr lang="cs-CZ" dirty="0">
                <a:latin typeface="Corbel" panose="020B0503020204020204" pitchFamily="34" charset="0"/>
              </a:rPr>
              <a:t> expozice a viktimizace – „důsledky“</a:t>
            </a:r>
          </a:p>
        </p:txBody>
      </p:sp>
      <p:sp>
        <p:nvSpPr>
          <p:cNvPr id="3" name="Zástupný symbol pro obsah 2">
            <a:extLst>
              <a:ext uri="{FF2B5EF4-FFF2-40B4-BE49-F238E27FC236}">
                <a16:creationId xmlns:a16="http://schemas.microsoft.com/office/drawing/2014/main" id="{30D0AD45-BE04-4DF3-B787-2BEBFA4A493F}"/>
              </a:ext>
            </a:extLst>
          </p:cNvPr>
          <p:cNvSpPr>
            <a:spLocks noGrp="1"/>
          </p:cNvSpPr>
          <p:nvPr>
            <p:ph sz="half" idx="1"/>
          </p:nvPr>
        </p:nvSpPr>
        <p:spPr>
          <a:xfrm>
            <a:off x="845127" y="1828800"/>
            <a:ext cx="5181600" cy="2928257"/>
          </a:xfrm>
        </p:spPr>
        <p:txBody>
          <a:bodyPr>
            <a:normAutofit/>
          </a:bodyPr>
          <a:lstStyle/>
          <a:p>
            <a:r>
              <a:rPr lang="cs-CZ" dirty="0">
                <a:latin typeface="Corbel (Základní text)"/>
              </a:rPr>
              <a:t>Nižší sociální důvěra</a:t>
            </a:r>
          </a:p>
          <a:p>
            <a:pPr lvl="1"/>
            <a:r>
              <a:rPr lang="cs-CZ" dirty="0">
                <a:latin typeface="Corbel (Základní text)"/>
              </a:rPr>
              <a:t>Generalizovaná (online i </a:t>
            </a:r>
            <a:r>
              <a:rPr lang="cs-CZ" dirty="0" err="1">
                <a:latin typeface="Corbel (Základní text)"/>
              </a:rPr>
              <a:t>offline</a:t>
            </a:r>
            <a:r>
              <a:rPr lang="cs-CZ" dirty="0">
                <a:latin typeface="Corbel (Základní text)"/>
              </a:rPr>
              <a:t>)</a:t>
            </a:r>
          </a:p>
          <a:p>
            <a:pPr lvl="1"/>
            <a:r>
              <a:rPr lang="cs-CZ" b="1" dirty="0">
                <a:latin typeface="Corbel (Základní text)"/>
              </a:rPr>
              <a:t>Partikulární</a:t>
            </a:r>
            <a:r>
              <a:rPr lang="cs-CZ" dirty="0">
                <a:latin typeface="Corbel (Základní text)"/>
              </a:rPr>
              <a:t> (rodina, přátelé, sousedi)</a:t>
            </a:r>
          </a:p>
          <a:p>
            <a:pPr lvl="1"/>
            <a:r>
              <a:rPr lang="cs-CZ" dirty="0">
                <a:latin typeface="Corbel (Základní text)"/>
              </a:rPr>
              <a:t>Expozice</a:t>
            </a:r>
          </a:p>
        </p:txBody>
      </p:sp>
      <p:sp>
        <p:nvSpPr>
          <p:cNvPr id="4" name="Zástupný symbol pro obsah 3">
            <a:extLst>
              <a:ext uri="{FF2B5EF4-FFF2-40B4-BE49-F238E27FC236}">
                <a16:creationId xmlns:a16="http://schemas.microsoft.com/office/drawing/2014/main" id="{0AFD6D75-CE2C-4BFD-80AF-014E7B08001C}"/>
              </a:ext>
            </a:extLst>
          </p:cNvPr>
          <p:cNvSpPr>
            <a:spLocks noGrp="1"/>
          </p:cNvSpPr>
          <p:nvPr>
            <p:ph sz="half" idx="2"/>
          </p:nvPr>
        </p:nvSpPr>
        <p:spPr/>
        <p:txBody>
          <a:bodyPr/>
          <a:lstStyle/>
          <a:p>
            <a:r>
              <a:rPr lang="cs-CZ" dirty="0">
                <a:latin typeface="Corbel (Základní text)"/>
              </a:rPr>
              <a:t>Nižší subjektivní pocit štěstí a spokojenosti se životem</a:t>
            </a:r>
          </a:p>
          <a:p>
            <a:pPr lvl="1"/>
            <a:r>
              <a:rPr lang="cs-CZ" dirty="0">
                <a:latin typeface="Corbel (Základní text)"/>
              </a:rPr>
              <a:t>U expozice i viktimizace</a:t>
            </a:r>
          </a:p>
        </p:txBody>
      </p:sp>
      <p:sp>
        <p:nvSpPr>
          <p:cNvPr id="6" name="TextovéPole 5">
            <a:extLst>
              <a:ext uri="{FF2B5EF4-FFF2-40B4-BE49-F238E27FC236}">
                <a16:creationId xmlns:a16="http://schemas.microsoft.com/office/drawing/2014/main" id="{ABA3373A-5403-488C-A86C-0EFD3F92F182}"/>
              </a:ext>
            </a:extLst>
          </p:cNvPr>
          <p:cNvSpPr txBox="1"/>
          <p:nvPr/>
        </p:nvSpPr>
        <p:spPr>
          <a:xfrm>
            <a:off x="643467" y="5644444"/>
            <a:ext cx="4984045" cy="523220"/>
          </a:xfrm>
          <a:prstGeom prst="rect">
            <a:avLst/>
          </a:prstGeom>
          <a:noFill/>
        </p:spPr>
        <p:txBody>
          <a:bodyPr wrap="square" rtlCol="0">
            <a:spAutoFit/>
          </a:bodyPr>
          <a:lstStyle/>
          <a:p>
            <a:pPr algn="just"/>
            <a:r>
              <a:rPr lang="cs-CZ" sz="1400" dirty="0" err="1">
                <a:latin typeface="Corbel (Základní text)"/>
              </a:rPr>
              <a:t>Näsi</a:t>
            </a:r>
            <a:r>
              <a:rPr lang="cs-CZ" sz="1400" dirty="0">
                <a:latin typeface="Corbel (Základní text)"/>
              </a:rPr>
              <a:t> et al. (2015). </a:t>
            </a:r>
            <a:r>
              <a:rPr lang="cs-CZ" sz="1400" dirty="0" err="1">
                <a:latin typeface="Corbel (Základní text)"/>
              </a:rPr>
              <a:t>Exposure</a:t>
            </a:r>
            <a:r>
              <a:rPr lang="cs-CZ" sz="1400" dirty="0">
                <a:latin typeface="Corbel (Základní text)"/>
              </a:rPr>
              <a:t> to online </a:t>
            </a:r>
            <a:r>
              <a:rPr lang="cs-CZ" sz="1400" dirty="0" err="1">
                <a:latin typeface="Corbel (Základní text)"/>
              </a:rPr>
              <a:t>hate</a:t>
            </a:r>
            <a:r>
              <a:rPr lang="cs-CZ" sz="1400" dirty="0">
                <a:latin typeface="Corbel (Základní text)"/>
              </a:rPr>
              <a:t> </a:t>
            </a:r>
            <a:r>
              <a:rPr lang="cs-CZ" sz="1400" dirty="0" err="1">
                <a:latin typeface="Corbel (Základní text)"/>
              </a:rPr>
              <a:t>material</a:t>
            </a:r>
            <a:r>
              <a:rPr lang="cs-CZ" sz="1400" dirty="0">
                <a:latin typeface="Corbel (Základní text)"/>
              </a:rPr>
              <a:t> and </a:t>
            </a:r>
            <a:r>
              <a:rPr lang="cs-CZ" sz="1400" dirty="0" err="1">
                <a:latin typeface="Corbel (Základní text)"/>
              </a:rPr>
              <a:t>social</a:t>
            </a:r>
            <a:r>
              <a:rPr lang="cs-CZ" sz="1400" dirty="0">
                <a:latin typeface="Corbel (Základní text)"/>
              </a:rPr>
              <a:t> trust </a:t>
            </a:r>
            <a:r>
              <a:rPr lang="cs-CZ" sz="1400" dirty="0" err="1">
                <a:latin typeface="Corbel (Základní text)"/>
              </a:rPr>
              <a:t>among</a:t>
            </a:r>
            <a:r>
              <a:rPr lang="cs-CZ" sz="1400" dirty="0">
                <a:latin typeface="Corbel (Základní text)"/>
              </a:rPr>
              <a:t> </a:t>
            </a:r>
            <a:r>
              <a:rPr lang="cs-CZ" sz="1400" dirty="0" err="1">
                <a:latin typeface="Corbel (Základní text)"/>
              </a:rPr>
              <a:t>Finnish</a:t>
            </a:r>
            <a:r>
              <a:rPr lang="cs-CZ" sz="1400" dirty="0">
                <a:latin typeface="Corbel (Základní text)"/>
              </a:rPr>
              <a:t> </a:t>
            </a:r>
            <a:r>
              <a:rPr lang="cs-CZ" sz="1400" dirty="0" err="1">
                <a:latin typeface="Corbel (Základní text)"/>
              </a:rPr>
              <a:t>youth</a:t>
            </a:r>
            <a:r>
              <a:rPr lang="cs-CZ" sz="1400" dirty="0">
                <a:latin typeface="Corbel (Základní text)"/>
              </a:rPr>
              <a:t>.</a:t>
            </a:r>
          </a:p>
        </p:txBody>
      </p:sp>
      <p:sp>
        <p:nvSpPr>
          <p:cNvPr id="7" name="TextovéPole 6">
            <a:extLst>
              <a:ext uri="{FF2B5EF4-FFF2-40B4-BE49-F238E27FC236}">
                <a16:creationId xmlns:a16="http://schemas.microsoft.com/office/drawing/2014/main" id="{0F5A96AC-E4EC-42F1-B2F9-2C65D0532746}"/>
              </a:ext>
            </a:extLst>
          </p:cNvPr>
          <p:cNvSpPr txBox="1"/>
          <p:nvPr/>
        </p:nvSpPr>
        <p:spPr>
          <a:xfrm>
            <a:off x="6376682" y="5644444"/>
            <a:ext cx="4984045" cy="523220"/>
          </a:xfrm>
          <a:prstGeom prst="rect">
            <a:avLst/>
          </a:prstGeom>
          <a:noFill/>
        </p:spPr>
        <p:txBody>
          <a:bodyPr wrap="square" rtlCol="0">
            <a:spAutoFit/>
          </a:bodyPr>
          <a:lstStyle/>
          <a:p>
            <a:pPr algn="just"/>
            <a:r>
              <a:rPr lang="en-US" sz="1400" dirty="0" err="1">
                <a:latin typeface="Corbel (Základní text)"/>
              </a:rPr>
              <a:t>Keipi</a:t>
            </a:r>
            <a:r>
              <a:rPr lang="cs-CZ" sz="1400" dirty="0">
                <a:latin typeface="Corbel (Základní text)"/>
              </a:rPr>
              <a:t> et al.</a:t>
            </a:r>
            <a:r>
              <a:rPr lang="en-US" sz="1400" dirty="0">
                <a:latin typeface="Corbel (Základní text)"/>
              </a:rPr>
              <a:t> (2018). Exposure to online hate material and subjective well-being.</a:t>
            </a:r>
            <a:endParaRPr lang="cs-CZ" sz="1400" dirty="0">
              <a:latin typeface="Corbel (Základní text)"/>
            </a:endParaRPr>
          </a:p>
        </p:txBody>
      </p:sp>
    </p:spTree>
    <p:extLst>
      <p:ext uri="{BB962C8B-B14F-4D97-AF65-F5344CB8AC3E}">
        <p14:creationId xmlns:p14="http://schemas.microsoft.com/office/powerpoint/2010/main" val="1972424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854E7F-63AB-4CEE-B73F-26050E3451A0}"/>
              </a:ext>
            </a:extLst>
          </p:cNvPr>
          <p:cNvSpPr>
            <a:spLocks noGrp="1"/>
          </p:cNvSpPr>
          <p:nvPr>
            <p:ph type="title"/>
          </p:nvPr>
        </p:nvSpPr>
        <p:spPr/>
        <p:txBody>
          <a:bodyPr>
            <a:normAutofit/>
          </a:bodyPr>
          <a:lstStyle/>
          <a:p>
            <a:r>
              <a:rPr lang="cs-CZ" dirty="0"/>
              <a:t>Kdo se s online </a:t>
            </a:r>
            <a:r>
              <a:rPr lang="cs-CZ" dirty="0" err="1"/>
              <a:t>hate</a:t>
            </a:r>
            <a:r>
              <a:rPr lang="cs-CZ" dirty="0"/>
              <a:t> setkává?</a:t>
            </a:r>
          </a:p>
        </p:txBody>
      </p:sp>
      <p:sp>
        <p:nvSpPr>
          <p:cNvPr id="3" name="Zástupný symbol pro obsah 2">
            <a:extLst>
              <a:ext uri="{FF2B5EF4-FFF2-40B4-BE49-F238E27FC236}">
                <a16:creationId xmlns:a16="http://schemas.microsoft.com/office/drawing/2014/main" id="{E031345A-CBAA-4587-97BC-0930B5D2C2B7}"/>
              </a:ext>
            </a:extLst>
          </p:cNvPr>
          <p:cNvSpPr>
            <a:spLocks noGrp="1"/>
          </p:cNvSpPr>
          <p:nvPr>
            <p:ph idx="1"/>
          </p:nvPr>
        </p:nvSpPr>
        <p:spPr>
          <a:xfrm>
            <a:off x="1143000" y="2057400"/>
            <a:ext cx="7184571" cy="4038600"/>
          </a:xfrm>
        </p:spPr>
        <p:txBody>
          <a:bodyPr>
            <a:normAutofit/>
          </a:bodyPr>
          <a:lstStyle/>
          <a:p>
            <a:r>
              <a:rPr lang="cs-CZ" b="1" dirty="0"/>
              <a:t>Online aktivita</a:t>
            </a:r>
          </a:p>
          <a:p>
            <a:pPr lvl="1"/>
            <a:r>
              <a:rPr lang="cs-CZ" dirty="0"/>
              <a:t>Počet používaných sociálních sítí</a:t>
            </a:r>
          </a:p>
          <a:p>
            <a:pPr lvl="1"/>
            <a:r>
              <a:rPr lang="cs-CZ" dirty="0"/>
              <a:t>Čas strávený online (tvar ∩)</a:t>
            </a:r>
          </a:p>
          <a:p>
            <a:pPr lvl="1"/>
            <a:r>
              <a:rPr lang="cs-CZ" dirty="0"/>
              <a:t>Navštěvování nebezpečných stránek (násilí, sebevraždy, pro-</a:t>
            </a:r>
            <a:r>
              <a:rPr lang="cs-CZ" dirty="0" err="1"/>
              <a:t>ana</a:t>
            </a:r>
            <a:r>
              <a:rPr lang="cs-CZ" dirty="0"/>
              <a:t> apod.)</a:t>
            </a:r>
          </a:p>
          <a:p>
            <a:pPr lvl="1"/>
            <a:r>
              <a:rPr lang="cs-CZ" dirty="0"/>
              <a:t>Agresoři </a:t>
            </a:r>
            <a:r>
              <a:rPr lang="cs-CZ" dirty="0" err="1"/>
              <a:t>cyberhate</a:t>
            </a:r>
            <a:r>
              <a:rPr lang="cs-CZ" dirty="0"/>
              <a:t> (viktimizace)</a:t>
            </a:r>
          </a:p>
          <a:p>
            <a:pPr lvl="1"/>
            <a:r>
              <a:rPr lang="cs-CZ" dirty="0"/>
              <a:t>Předchozí viktimizace (online i </a:t>
            </a:r>
            <a:r>
              <a:rPr lang="cs-CZ" dirty="0" err="1"/>
              <a:t>offline</a:t>
            </a:r>
            <a:r>
              <a:rPr lang="cs-CZ" dirty="0"/>
              <a:t>)</a:t>
            </a:r>
          </a:p>
          <a:p>
            <a:pPr lvl="1"/>
            <a:endParaRPr lang="cs-CZ" dirty="0"/>
          </a:p>
        </p:txBody>
      </p:sp>
      <p:pic>
        <p:nvPicPr>
          <p:cNvPr id="5" name="Obrázek 4">
            <a:extLst>
              <a:ext uri="{FF2B5EF4-FFF2-40B4-BE49-F238E27FC236}">
                <a16:creationId xmlns:a16="http://schemas.microsoft.com/office/drawing/2014/main" id="{FBB50FA6-5A6D-430A-B8B7-72CCF9B5D27D}"/>
              </a:ext>
            </a:extLst>
          </p:cNvPr>
          <p:cNvPicPr>
            <a:picLocks noChangeAspect="1"/>
          </p:cNvPicPr>
          <p:nvPr/>
        </p:nvPicPr>
        <p:blipFill rotWithShape="1">
          <a:blip r:embed="rId3">
            <a:extLst>
              <a:ext uri="{28A0092B-C50C-407E-A947-70E740481C1C}">
                <a14:useLocalDpi xmlns:a14="http://schemas.microsoft.com/office/drawing/2010/main" val="0"/>
              </a:ext>
            </a:extLst>
          </a:blip>
          <a:srcRect l="13540" t="17574" r="11762" b="2301"/>
          <a:stretch/>
        </p:blipFill>
        <p:spPr>
          <a:xfrm>
            <a:off x="8327571" y="3015342"/>
            <a:ext cx="2690949" cy="2886446"/>
          </a:xfrm>
          <a:prstGeom prst="rect">
            <a:avLst/>
          </a:prstGeom>
        </p:spPr>
      </p:pic>
      <p:sp>
        <p:nvSpPr>
          <p:cNvPr id="22" name="Obdélník: se zakulacenými rohy na opačné straně 21">
            <a:extLst>
              <a:ext uri="{FF2B5EF4-FFF2-40B4-BE49-F238E27FC236}">
                <a16:creationId xmlns:a16="http://schemas.microsoft.com/office/drawing/2014/main" id="{E7308132-3C30-4949-893E-DA72C4E80AEF}"/>
              </a:ext>
            </a:extLst>
          </p:cNvPr>
          <p:cNvSpPr/>
          <p:nvPr/>
        </p:nvSpPr>
        <p:spPr>
          <a:xfrm>
            <a:off x="5867147" y="2057400"/>
            <a:ext cx="2808514" cy="95794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RAT – </a:t>
            </a:r>
            <a:r>
              <a:rPr lang="cs-CZ" dirty="0" err="1"/>
              <a:t>Routine</a:t>
            </a:r>
            <a:r>
              <a:rPr lang="cs-CZ" dirty="0"/>
              <a:t> </a:t>
            </a:r>
            <a:r>
              <a:rPr lang="cs-CZ" dirty="0" err="1"/>
              <a:t>Activity</a:t>
            </a:r>
            <a:r>
              <a:rPr lang="cs-CZ" dirty="0"/>
              <a:t> </a:t>
            </a:r>
            <a:r>
              <a:rPr lang="cs-CZ" dirty="0" err="1"/>
              <a:t>Theory</a:t>
            </a:r>
            <a:endParaRPr lang="cs-CZ" dirty="0"/>
          </a:p>
        </p:txBody>
      </p:sp>
      <p:pic>
        <p:nvPicPr>
          <p:cNvPr id="6" name="Obrázek 5">
            <a:extLst>
              <a:ext uri="{FF2B5EF4-FFF2-40B4-BE49-F238E27FC236}">
                <a16:creationId xmlns:a16="http://schemas.microsoft.com/office/drawing/2014/main" id="{F7CD355A-9526-472B-93CF-1DF06912A99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008754" y="2229520"/>
            <a:ext cx="440453" cy="440453"/>
          </a:xfrm>
          <a:prstGeom prst="rect">
            <a:avLst/>
          </a:prstGeom>
        </p:spPr>
      </p:pic>
    </p:spTree>
    <p:extLst>
      <p:ext uri="{BB962C8B-B14F-4D97-AF65-F5344CB8AC3E}">
        <p14:creationId xmlns:p14="http://schemas.microsoft.com/office/powerpoint/2010/main" val="740363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a:extLst>
              <a:ext uri="{FF2B5EF4-FFF2-40B4-BE49-F238E27FC236}">
                <a16:creationId xmlns:a16="http://schemas.microsoft.com/office/drawing/2014/main" id="{F020BB17-F36C-44BB-9E1F-86345EF38532}"/>
              </a:ext>
            </a:extLst>
          </p:cNvPr>
          <p:cNvPicPr>
            <a:picLocks noChangeAspect="1"/>
          </p:cNvPicPr>
          <p:nvPr/>
        </p:nvPicPr>
        <p:blipFill rotWithShape="1">
          <a:blip r:embed="rId3">
            <a:extLst>
              <a:ext uri="{28A0092B-C50C-407E-A947-70E740481C1C}">
                <a14:useLocalDpi xmlns:a14="http://schemas.microsoft.com/office/drawing/2010/main" val="0"/>
              </a:ext>
            </a:extLst>
          </a:blip>
          <a:srcRect l="13540" t="17574" r="11762" b="2301"/>
          <a:stretch/>
        </p:blipFill>
        <p:spPr>
          <a:xfrm>
            <a:off x="8327571" y="3015342"/>
            <a:ext cx="2690949" cy="2886446"/>
          </a:xfrm>
          <a:prstGeom prst="rect">
            <a:avLst/>
          </a:prstGeom>
        </p:spPr>
      </p:pic>
      <p:sp>
        <p:nvSpPr>
          <p:cNvPr id="2" name="Nadpis 1">
            <a:extLst>
              <a:ext uri="{FF2B5EF4-FFF2-40B4-BE49-F238E27FC236}">
                <a16:creationId xmlns:a16="http://schemas.microsoft.com/office/drawing/2014/main" id="{F1854E7F-63AB-4CEE-B73F-26050E3451A0}"/>
              </a:ext>
            </a:extLst>
          </p:cNvPr>
          <p:cNvSpPr>
            <a:spLocks noGrp="1"/>
          </p:cNvSpPr>
          <p:nvPr>
            <p:ph type="title"/>
          </p:nvPr>
        </p:nvSpPr>
        <p:spPr/>
        <p:txBody>
          <a:bodyPr>
            <a:normAutofit/>
          </a:bodyPr>
          <a:lstStyle/>
          <a:p>
            <a:r>
              <a:rPr lang="cs-CZ" dirty="0"/>
              <a:t>Kdo se s online </a:t>
            </a:r>
            <a:r>
              <a:rPr lang="cs-CZ" dirty="0" err="1"/>
              <a:t>hate</a:t>
            </a:r>
            <a:r>
              <a:rPr lang="cs-CZ" dirty="0"/>
              <a:t> setkává?</a:t>
            </a:r>
          </a:p>
        </p:txBody>
      </p:sp>
      <p:sp>
        <p:nvSpPr>
          <p:cNvPr id="3" name="Zástupný symbol pro obsah 2">
            <a:extLst>
              <a:ext uri="{FF2B5EF4-FFF2-40B4-BE49-F238E27FC236}">
                <a16:creationId xmlns:a16="http://schemas.microsoft.com/office/drawing/2014/main" id="{E031345A-CBAA-4587-97BC-0930B5D2C2B7}"/>
              </a:ext>
            </a:extLst>
          </p:cNvPr>
          <p:cNvSpPr>
            <a:spLocks noGrp="1"/>
          </p:cNvSpPr>
          <p:nvPr>
            <p:ph idx="1"/>
          </p:nvPr>
        </p:nvSpPr>
        <p:spPr>
          <a:xfrm>
            <a:off x="1143000" y="2057400"/>
            <a:ext cx="7184571" cy="4038600"/>
          </a:xfrm>
        </p:spPr>
        <p:txBody>
          <a:bodyPr>
            <a:normAutofit/>
          </a:bodyPr>
          <a:lstStyle/>
          <a:p>
            <a:r>
              <a:rPr lang="cs-CZ" dirty="0"/>
              <a:t>Online aktivita</a:t>
            </a:r>
          </a:p>
          <a:p>
            <a:pPr lvl="1"/>
            <a:r>
              <a:rPr lang="cs-CZ" dirty="0"/>
              <a:t>Počet používaných sociálních sítí</a:t>
            </a:r>
          </a:p>
          <a:p>
            <a:pPr lvl="1"/>
            <a:r>
              <a:rPr lang="cs-CZ" dirty="0"/>
              <a:t>Čas strávený online (tvar ∩)</a:t>
            </a:r>
          </a:p>
          <a:p>
            <a:pPr lvl="1"/>
            <a:r>
              <a:rPr lang="cs-CZ" dirty="0"/>
              <a:t>Navštěvování nebezpečných stránek (násilí, sebevraždy, pro-</a:t>
            </a:r>
            <a:r>
              <a:rPr lang="cs-CZ" dirty="0" err="1"/>
              <a:t>ana</a:t>
            </a:r>
            <a:r>
              <a:rPr lang="cs-CZ" dirty="0"/>
              <a:t> apod.)</a:t>
            </a:r>
          </a:p>
          <a:p>
            <a:pPr lvl="1"/>
            <a:r>
              <a:rPr lang="cs-CZ" dirty="0"/>
              <a:t>Agresoři </a:t>
            </a:r>
            <a:r>
              <a:rPr lang="cs-CZ" dirty="0" err="1"/>
              <a:t>cyberhate</a:t>
            </a:r>
            <a:r>
              <a:rPr lang="cs-CZ" dirty="0"/>
              <a:t>(viktimizace)</a:t>
            </a:r>
          </a:p>
          <a:p>
            <a:pPr lvl="1"/>
            <a:r>
              <a:rPr lang="cs-CZ" dirty="0"/>
              <a:t>Předchozí viktimizace (online i </a:t>
            </a:r>
            <a:r>
              <a:rPr lang="cs-CZ" dirty="0" err="1"/>
              <a:t>offline</a:t>
            </a:r>
            <a:r>
              <a:rPr lang="cs-CZ" dirty="0"/>
              <a:t>)</a:t>
            </a:r>
          </a:p>
          <a:p>
            <a:pPr lvl="1"/>
            <a:endParaRPr lang="cs-CZ" dirty="0"/>
          </a:p>
        </p:txBody>
      </p:sp>
      <p:sp>
        <p:nvSpPr>
          <p:cNvPr id="22" name="Obdélník: se zakulacenými rohy na opačné straně 21">
            <a:extLst>
              <a:ext uri="{FF2B5EF4-FFF2-40B4-BE49-F238E27FC236}">
                <a16:creationId xmlns:a16="http://schemas.microsoft.com/office/drawing/2014/main" id="{E7308132-3C30-4949-893E-DA72C4E80AEF}"/>
              </a:ext>
            </a:extLst>
          </p:cNvPr>
          <p:cNvSpPr/>
          <p:nvPr/>
        </p:nvSpPr>
        <p:spPr>
          <a:xfrm>
            <a:off x="5856514" y="2325188"/>
            <a:ext cx="2808514" cy="95794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RAT – </a:t>
            </a:r>
            <a:r>
              <a:rPr lang="cs-CZ" dirty="0" err="1"/>
              <a:t>Routine</a:t>
            </a:r>
            <a:r>
              <a:rPr lang="cs-CZ" dirty="0"/>
              <a:t> </a:t>
            </a:r>
            <a:r>
              <a:rPr lang="cs-CZ" dirty="0" err="1"/>
              <a:t>Activity</a:t>
            </a:r>
            <a:r>
              <a:rPr lang="cs-CZ" dirty="0"/>
              <a:t> </a:t>
            </a:r>
            <a:r>
              <a:rPr lang="cs-CZ" dirty="0" err="1"/>
              <a:t>Theory</a:t>
            </a:r>
            <a:endParaRPr lang="cs-CZ" dirty="0"/>
          </a:p>
        </p:txBody>
      </p:sp>
      <p:pic>
        <p:nvPicPr>
          <p:cNvPr id="24" name="Zástupný symbol pro obsah 5">
            <a:extLst>
              <a:ext uri="{FF2B5EF4-FFF2-40B4-BE49-F238E27FC236}">
                <a16:creationId xmlns:a16="http://schemas.microsoft.com/office/drawing/2014/main" id="{452B9C52-DF79-4A26-9A01-98A053CBBA81}"/>
              </a:ext>
            </a:extLst>
          </p:cNvPr>
          <p:cNvPicPr>
            <a:picLocks noChangeAspect="1"/>
          </p:cNvPicPr>
          <p:nvPr/>
        </p:nvPicPr>
        <p:blipFill rotWithShape="1">
          <a:blip r:embed="rId4"/>
          <a:srcRect l="12239" t="22713" r="11990" b="13961"/>
          <a:stretch/>
        </p:blipFill>
        <p:spPr>
          <a:xfrm>
            <a:off x="1873608" y="1810238"/>
            <a:ext cx="8259725" cy="3882991"/>
          </a:xfrm>
          <a:prstGeom prst="rect">
            <a:avLst/>
          </a:prstGeom>
        </p:spPr>
      </p:pic>
      <p:sp>
        <p:nvSpPr>
          <p:cNvPr id="25" name="Obdélník: se zakulacenými rohy 24">
            <a:extLst>
              <a:ext uri="{FF2B5EF4-FFF2-40B4-BE49-F238E27FC236}">
                <a16:creationId xmlns:a16="http://schemas.microsoft.com/office/drawing/2014/main" id="{5FE9A2E4-85BB-414C-AE89-66E08BD32CB9}"/>
              </a:ext>
            </a:extLst>
          </p:cNvPr>
          <p:cNvSpPr/>
          <p:nvPr/>
        </p:nvSpPr>
        <p:spPr>
          <a:xfrm>
            <a:off x="2058667" y="2223951"/>
            <a:ext cx="7674429" cy="4463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Obdélník: se zakulacenými rohy 25">
            <a:extLst>
              <a:ext uri="{FF2B5EF4-FFF2-40B4-BE49-F238E27FC236}">
                <a16:creationId xmlns:a16="http://schemas.microsoft.com/office/drawing/2014/main" id="{E6E7DACC-1E20-49A7-BC0F-9B65C5C74C4B}"/>
              </a:ext>
            </a:extLst>
          </p:cNvPr>
          <p:cNvSpPr/>
          <p:nvPr/>
        </p:nvSpPr>
        <p:spPr>
          <a:xfrm>
            <a:off x="2058667" y="3523162"/>
            <a:ext cx="7674429" cy="44631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78648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854E7F-63AB-4CEE-B73F-26050E3451A0}"/>
              </a:ext>
            </a:extLst>
          </p:cNvPr>
          <p:cNvSpPr>
            <a:spLocks noGrp="1"/>
          </p:cNvSpPr>
          <p:nvPr>
            <p:ph type="title"/>
          </p:nvPr>
        </p:nvSpPr>
        <p:spPr/>
        <p:txBody>
          <a:bodyPr>
            <a:normAutofit/>
          </a:bodyPr>
          <a:lstStyle/>
          <a:p>
            <a:r>
              <a:rPr lang="cs-CZ" dirty="0"/>
              <a:t>Kdo se s online </a:t>
            </a:r>
            <a:r>
              <a:rPr lang="cs-CZ" dirty="0" err="1"/>
              <a:t>hate</a:t>
            </a:r>
            <a:r>
              <a:rPr lang="cs-CZ" dirty="0"/>
              <a:t> setkává?</a:t>
            </a:r>
          </a:p>
        </p:txBody>
      </p:sp>
      <p:sp>
        <p:nvSpPr>
          <p:cNvPr id="3" name="Zástupný symbol pro obsah 2">
            <a:extLst>
              <a:ext uri="{FF2B5EF4-FFF2-40B4-BE49-F238E27FC236}">
                <a16:creationId xmlns:a16="http://schemas.microsoft.com/office/drawing/2014/main" id="{E031345A-CBAA-4587-97BC-0930B5D2C2B7}"/>
              </a:ext>
            </a:extLst>
          </p:cNvPr>
          <p:cNvSpPr>
            <a:spLocks noGrp="1"/>
          </p:cNvSpPr>
          <p:nvPr>
            <p:ph idx="1"/>
          </p:nvPr>
        </p:nvSpPr>
        <p:spPr>
          <a:xfrm>
            <a:off x="1143000" y="2057400"/>
            <a:ext cx="7184571" cy="4038600"/>
          </a:xfrm>
        </p:spPr>
        <p:txBody>
          <a:bodyPr>
            <a:normAutofit/>
          </a:bodyPr>
          <a:lstStyle/>
          <a:p>
            <a:r>
              <a:rPr lang="cs-CZ" dirty="0"/>
              <a:t>Online aktivita</a:t>
            </a:r>
          </a:p>
          <a:p>
            <a:pPr lvl="1"/>
            <a:r>
              <a:rPr lang="cs-CZ" dirty="0"/>
              <a:t>Počet používaných sociálních sítí</a:t>
            </a:r>
          </a:p>
          <a:p>
            <a:pPr lvl="1"/>
            <a:r>
              <a:rPr lang="cs-CZ" dirty="0"/>
              <a:t>Čas strávený online (tvar ∩)</a:t>
            </a:r>
          </a:p>
          <a:p>
            <a:pPr lvl="1"/>
            <a:r>
              <a:rPr lang="cs-CZ" dirty="0"/>
              <a:t>Navštěvování nebezpečných stránek (násilí, sebevraždy, pro-</a:t>
            </a:r>
            <a:r>
              <a:rPr lang="cs-CZ" dirty="0" err="1"/>
              <a:t>ana</a:t>
            </a:r>
            <a:r>
              <a:rPr lang="cs-CZ" dirty="0"/>
              <a:t> apod.)</a:t>
            </a:r>
          </a:p>
          <a:p>
            <a:pPr lvl="1"/>
            <a:r>
              <a:rPr lang="cs-CZ" dirty="0"/>
              <a:t>Agresoři </a:t>
            </a:r>
            <a:r>
              <a:rPr lang="cs-CZ" dirty="0" err="1"/>
              <a:t>cyberhate</a:t>
            </a:r>
            <a:r>
              <a:rPr lang="cs-CZ" dirty="0"/>
              <a:t> (viktimizace)</a:t>
            </a:r>
          </a:p>
          <a:p>
            <a:pPr lvl="1"/>
            <a:r>
              <a:rPr lang="cs-CZ" dirty="0"/>
              <a:t>Předchozí viktimizace (online i </a:t>
            </a:r>
            <a:r>
              <a:rPr lang="cs-CZ" dirty="0" err="1"/>
              <a:t>offline</a:t>
            </a:r>
            <a:r>
              <a:rPr lang="cs-CZ" dirty="0"/>
              <a:t>)</a:t>
            </a:r>
          </a:p>
          <a:p>
            <a:pPr lvl="1"/>
            <a:endParaRPr lang="cs-CZ" dirty="0"/>
          </a:p>
        </p:txBody>
      </p:sp>
      <p:pic>
        <p:nvPicPr>
          <p:cNvPr id="5" name="Obrázek 4">
            <a:extLst>
              <a:ext uri="{FF2B5EF4-FFF2-40B4-BE49-F238E27FC236}">
                <a16:creationId xmlns:a16="http://schemas.microsoft.com/office/drawing/2014/main" id="{FBB50FA6-5A6D-430A-B8B7-72CCF9B5D27D}"/>
              </a:ext>
            </a:extLst>
          </p:cNvPr>
          <p:cNvPicPr>
            <a:picLocks noChangeAspect="1"/>
          </p:cNvPicPr>
          <p:nvPr/>
        </p:nvPicPr>
        <p:blipFill rotWithShape="1">
          <a:blip r:embed="rId3">
            <a:extLst>
              <a:ext uri="{28A0092B-C50C-407E-A947-70E740481C1C}">
                <a14:useLocalDpi xmlns:a14="http://schemas.microsoft.com/office/drawing/2010/main" val="0"/>
              </a:ext>
            </a:extLst>
          </a:blip>
          <a:srcRect l="13540" t="17574" r="11762" b="2301"/>
          <a:stretch/>
        </p:blipFill>
        <p:spPr>
          <a:xfrm>
            <a:off x="8327571" y="3015342"/>
            <a:ext cx="2690949" cy="2886446"/>
          </a:xfrm>
          <a:prstGeom prst="rect">
            <a:avLst/>
          </a:prstGeom>
        </p:spPr>
      </p:pic>
      <p:sp>
        <p:nvSpPr>
          <p:cNvPr id="22" name="Obdélník: se zakulacenými rohy na opačné straně 21">
            <a:extLst>
              <a:ext uri="{FF2B5EF4-FFF2-40B4-BE49-F238E27FC236}">
                <a16:creationId xmlns:a16="http://schemas.microsoft.com/office/drawing/2014/main" id="{E7308132-3C30-4949-893E-DA72C4E80AEF}"/>
              </a:ext>
            </a:extLst>
          </p:cNvPr>
          <p:cNvSpPr/>
          <p:nvPr/>
        </p:nvSpPr>
        <p:spPr>
          <a:xfrm>
            <a:off x="5867147" y="2057400"/>
            <a:ext cx="2808514" cy="95794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a:t>RAT – </a:t>
            </a:r>
            <a:r>
              <a:rPr lang="cs-CZ" dirty="0" err="1"/>
              <a:t>Routine</a:t>
            </a:r>
            <a:r>
              <a:rPr lang="cs-CZ" dirty="0"/>
              <a:t> </a:t>
            </a:r>
            <a:r>
              <a:rPr lang="cs-CZ" dirty="0" err="1"/>
              <a:t>Activity</a:t>
            </a:r>
            <a:r>
              <a:rPr lang="cs-CZ" dirty="0"/>
              <a:t> </a:t>
            </a:r>
            <a:r>
              <a:rPr lang="cs-CZ" dirty="0" err="1"/>
              <a:t>Theory</a:t>
            </a:r>
            <a:endParaRPr lang="cs-CZ" dirty="0"/>
          </a:p>
        </p:txBody>
      </p:sp>
    </p:spTree>
    <p:extLst>
      <p:ext uri="{BB962C8B-B14F-4D97-AF65-F5344CB8AC3E}">
        <p14:creationId xmlns:p14="http://schemas.microsoft.com/office/powerpoint/2010/main" val="135178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854E7F-63AB-4CEE-B73F-26050E3451A0}"/>
              </a:ext>
            </a:extLst>
          </p:cNvPr>
          <p:cNvSpPr>
            <a:spLocks noGrp="1"/>
          </p:cNvSpPr>
          <p:nvPr>
            <p:ph type="title"/>
          </p:nvPr>
        </p:nvSpPr>
        <p:spPr/>
        <p:txBody>
          <a:bodyPr>
            <a:normAutofit/>
          </a:bodyPr>
          <a:lstStyle/>
          <a:p>
            <a:r>
              <a:rPr lang="cs-CZ" dirty="0"/>
              <a:t>Kdo se s online </a:t>
            </a:r>
            <a:r>
              <a:rPr lang="cs-CZ" dirty="0" err="1"/>
              <a:t>hate</a:t>
            </a:r>
            <a:r>
              <a:rPr lang="cs-CZ" dirty="0"/>
              <a:t> setkává?</a:t>
            </a:r>
          </a:p>
        </p:txBody>
      </p:sp>
      <p:sp>
        <p:nvSpPr>
          <p:cNvPr id="3" name="Zástupný symbol pro obsah 2">
            <a:extLst>
              <a:ext uri="{FF2B5EF4-FFF2-40B4-BE49-F238E27FC236}">
                <a16:creationId xmlns:a16="http://schemas.microsoft.com/office/drawing/2014/main" id="{E031345A-CBAA-4587-97BC-0930B5D2C2B7}"/>
              </a:ext>
            </a:extLst>
          </p:cNvPr>
          <p:cNvSpPr>
            <a:spLocks noGrp="1"/>
          </p:cNvSpPr>
          <p:nvPr>
            <p:ph idx="1"/>
          </p:nvPr>
        </p:nvSpPr>
        <p:spPr/>
        <p:txBody>
          <a:bodyPr>
            <a:normAutofit/>
          </a:bodyPr>
          <a:lstStyle/>
          <a:p>
            <a:endParaRPr lang="cs-CZ" dirty="0">
              <a:solidFill>
                <a:srgbClr val="FF0000"/>
              </a:solidFill>
            </a:endParaRPr>
          </a:p>
          <a:p>
            <a:pPr lvl="1"/>
            <a:r>
              <a:rPr lang="en-US" b="1" dirty="0"/>
              <a:t>Costello</a:t>
            </a:r>
            <a:r>
              <a:rPr lang="cs-CZ" b="1" dirty="0"/>
              <a:t> et al.</a:t>
            </a:r>
            <a:r>
              <a:rPr lang="en-US" b="1" dirty="0"/>
              <a:t> (2016). Who views online extremism? </a:t>
            </a:r>
            <a:endParaRPr lang="cs-CZ" b="1" dirty="0"/>
          </a:p>
          <a:p>
            <a:pPr lvl="2"/>
            <a:r>
              <a:rPr lang="cs-CZ" dirty="0"/>
              <a:t>USA; data 2015; 15-36 let</a:t>
            </a:r>
          </a:p>
          <a:p>
            <a:pPr lvl="1"/>
            <a:r>
              <a:rPr lang="cs-CZ" dirty="0"/>
              <a:t>Imigrační status rodičů</a:t>
            </a:r>
          </a:p>
          <a:p>
            <a:pPr lvl="1"/>
            <a:r>
              <a:rPr lang="cs-CZ" dirty="0"/>
              <a:t>Etnicita</a:t>
            </a:r>
          </a:p>
          <a:p>
            <a:pPr lvl="2"/>
            <a:r>
              <a:rPr lang="cs-CZ" dirty="0"/>
              <a:t>Běloši více než Afroameričané</a:t>
            </a:r>
          </a:p>
          <a:p>
            <a:pPr lvl="1"/>
            <a:r>
              <a:rPr lang="cs-CZ" dirty="0"/>
              <a:t>Nedůvěra ve vládu</a:t>
            </a:r>
          </a:p>
          <a:p>
            <a:pPr lvl="1"/>
            <a:endParaRPr lang="cs-CZ" dirty="0"/>
          </a:p>
          <a:p>
            <a:pPr marL="457200" lvl="1" indent="0">
              <a:buNone/>
            </a:pPr>
            <a:endParaRPr lang="cs-CZ" dirty="0"/>
          </a:p>
        </p:txBody>
      </p:sp>
      <p:sp>
        <p:nvSpPr>
          <p:cNvPr id="4" name="Obdélník: se zakulacenými rohy na opačné straně 3">
            <a:extLst>
              <a:ext uri="{FF2B5EF4-FFF2-40B4-BE49-F238E27FC236}">
                <a16:creationId xmlns:a16="http://schemas.microsoft.com/office/drawing/2014/main" id="{C3CBA73A-38CE-4035-8470-803228129248}"/>
              </a:ext>
            </a:extLst>
          </p:cNvPr>
          <p:cNvSpPr/>
          <p:nvPr/>
        </p:nvSpPr>
        <p:spPr>
          <a:xfrm>
            <a:off x="6727371" y="3304903"/>
            <a:ext cx="2362200" cy="957943"/>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cs-CZ" dirty="0" err="1"/>
              <a:t>flocking</a:t>
            </a:r>
            <a:r>
              <a:rPr lang="cs-CZ" dirty="0"/>
              <a:t> &amp; </a:t>
            </a:r>
            <a:r>
              <a:rPr lang="cs-CZ" dirty="0" err="1"/>
              <a:t>feathering</a:t>
            </a:r>
            <a:endParaRPr lang="cs-CZ" dirty="0"/>
          </a:p>
        </p:txBody>
      </p:sp>
    </p:spTree>
    <p:extLst>
      <p:ext uri="{BB962C8B-B14F-4D97-AF65-F5344CB8AC3E}">
        <p14:creationId xmlns:p14="http://schemas.microsoft.com/office/powerpoint/2010/main" val="19011222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7554D3-ADA3-4F0D-AEA1-801ED12A52C9}"/>
              </a:ext>
            </a:extLst>
          </p:cNvPr>
          <p:cNvSpPr>
            <a:spLocks noGrp="1"/>
          </p:cNvSpPr>
          <p:nvPr>
            <p:ph type="title"/>
          </p:nvPr>
        </p:nvSpPr>
        <p:spPr/>
        <p:txBody>
          <a:bodyPr>
            <a:normAutofit/>
          </a:bodyPr>
          <a:lstStyle/>
          <a:p>
            <a:r>
              <a:rPr lang="cs-CZ" dirty="0"/>
              <a:t>Vliv sociálních vazeb?</a:t>
            </a:r>
          </a:p>
        </p:txBody>
      </p:sp>
      <p:sp>
        <p:nvSpPr>
          <p:cNvPr id="3" name="Zástupný symbol pro obsah 2">
            <a:extLst>
              <a:ext uri="{FF2B5EF4-FFF2-40B4-BE49-F238E27FC236}">
                <a16:creationId xmlns:a16="http://schemas.microsoft.com/office/drawing/2014/main" id="{5B11BBCE-6690-4672-900D-278D8D341885}"/>
              </a:ext>
            </a:extLst>
          </p:cNvPr>
          <p:cNvSpPr>
            <a:spLocks noGrp="1"/>
          </p:cNvSpPr>
          <p:nvPr>
            <p:ph sz="half" idx="1"/>
          </p:nvPr>
        </p:nvSpPr>
        <p:spPr/>
        <p:txBody>
          <a:bodyPr>
            <a:normAutofit/>
          </a:bodyPr>
          <a:lstStyle/>
          <a:p>
            <a:r>
              <a:rPr lang="cs-CZ" b="1" dirty="0"/>
              <a:t>Oběti online </a:t>
            </a:r>
            <a:r>
              <a:rPr lang="cs-CZ" b="1" dirty="0" err="1"/>
              <a:t>hate</a:t>
            </a:r>
            <a:endParaRPr lang="cs-CZ" b="1" dirty="0"/>
          </a:p>
          <a:p>
            <a:pPr lvl="1"/>
            <a:r>
              <a:rPr lang="cs-CZ" dirty="0"/>
              <a:t>Nižší vazby na </a:t>
            </a:r>
            <a:r>
              <a:rPr lang="cs-CZ" dirty="0" err="1"/>
              <a:t>offline</a:t>
            </a:r>
            <a:r>
              <a:rPr lang="cs-CZ" dirty="0"/>
              <a:t> komunitu (přátelé, rodina)</a:t>
            </a:r>
          </a:p>
          <a:p>
            <a:pPr lvl="1"/>
            <a:r>
              <a:rPr lang="cs-CZ" dirty="0"/>
              <a:t>Vyšší identifikace s online komunitou</a:t>
            </a:r>
          </a:p>
          <a:p>
            <a:pPr lvl="1" indent="0">
              <a:buNone/>
            </a:pPr>
            <a:endParaRPr lang="cs-CZ" dirty="0"/>
          </a:p>
          <a:p>
            <a:pPr marL="800100" lvl="1" indent="-342900">
              <a:buFont typeface="Arial" panose="020B0604020202020204" pitchFamily="34" charset="0"/>
              <a:buChar char="•"/>
            </a:pPr>
            <a:endParaRPr lang="cs-CZ" dirty="0"/>
          </a:p>
        </p:txBody>
      </p:sp>
      <p:sp>
        <p:nvSpPr>
          <p:cNvPr id="5" name="Zástupný symbol pro obsah 4">
            <a:extLst>
              <a:ext uri="{FF2B5EF4-FFF2-40B4-BE49-F238E27FC236}">
                <a16:creationId xmlns:a16="http://schemas.microsoft.com/office/drawing/2014/main" id="{92EBC30E-FC1C-44DB-8F54-0272AA7800C2}"/>
              </a:ext>
            </a:extLst>
          </p:cNvPr>
          <p:cNvSpPr>
            <a:spLocks noGrp="1"/>
          </p:cNvSpPr>
          <p:nvPr>
            <p:ph sz="half" idx="2"/>
          </p:nvPr>
        </p:nvSpPr>
        <p:spPr/>
        <p:txBody>
          <a:bodyPr>
            <a:normAutofit/>
          </a:bodyPr>
          <a:lstStyle/>
          <a:p>
            <a:r>
              <a:rPr lang="cs-CZ" b="1" dirty="0"/>
              <a:t>Agresoři online </a:t>
            </a:r>
            <a:r>
              <a:rPr lang="cs-CZ" b="1" dirty="0" err="1"/>
              <a:t>hate</a:t>
            </a:r>
            <a:endParaRPr lang="cs-CZ" b="1" dirty="0"/>
          </a:p>
          <a:p>
            <a:pPr lvl="1"/>
            <a:r>
              <a:rPr lang="cs-CZ" dirty="0"/>
              <a:t>Nižší </a:t>
            </a:r>
            <a:r>
              <a:rPr lang="cs-CZ" dirty="0" err="1"/>
              <a:t>offline</a:t>
            </a:r>
            <a:r>
              <a:rPr lang="cs-CZ" dirty="0"/>
              <a:t> důvěra</a:t>
            </a:r>
          </a:p>
          <a:p>
            <a:pPr lvl="1"/>
            <a:r>
              <a:rPr lang="cs-CZ" dirty="0"/>
              <a:t>Vyšší online důvěra, pocit přináležitosti k online komunitě</a:t>
            </a:r>
          </a:p>
          <a:p>
            <a:pPr lvl="1"/>
            <a:r>
              <a:rPr lang="cs-CZ" dirty="0"/>
              <a:t>Žijící sami</a:t>
            </a:r>
          </a:p>
          <a:p>
            <a:pPr lvl="1"/>
            <a:r>
              <a:rPr lang="cs-CZ" dirty="0"/>
              <a:t>Muži (o 3 % více), žijící sami</a:t>
            </a:r>
          </a:p>
          <a:p>
            <a:endParaRPr lang="cs-CZ" dirty="0"/>
          </a:p>
        </p:txBody>
      </p:sp>
      <p:sp>
        <p:nvSpPr>
          <p:cNvPr id="4" name="TextovéPole 3">
            <a:extLst>
              <a:ext uri="{FF2B5EF4-FFF2-40B4-BE49-F238E27FC236}">
                <a16:creationId xmlns:a16="http://schemas.microsoft.com/office/drawing/2014/main" id="{D16FF905-8489-4087-A4B2-FBB1112C1FEA}"/>
              </a:ext>
            </a:extLst>
          </p:cNvPr>
          <p:cNvSpPr txBox="1"/>
          <p:nvPr/>
        </p:nvSpPr>
        <p:spPr>
          <a:xfrm>
            <a:off x="6598780" y="4368821"/>
            <a:ext cx="4646990" cy="523220"/>
          </a:xfrm>
          <a:prstGeom prst="rect">
            <a:avLst/>
          </a:prstGeom>
          <a:noFill/>
        </p:spPr>
        <p:txBody>
          <a:bodyPr wrap="square" rtlCol="0">
            <a:spAutoFit/>
          </a:bodyPr>
          <a:lstStyle/>
          <a:p>
            <a:pPr algn="just"/>
            <a:r>
              <a:rPr lang="cs-CZ" sz="1400" dirty="0" err="1"/>
              <a:t>Kaakinen</a:t>
            </a:r>
            <a:r>
              <a:rPr lang="cs-CZ" sz="1400" dirty="0"/>
              <a:t> et al. (2018). </a:t>
            </a:r>
            <a:r>
              <a:rPr lang="cs-CZ" sz="1400" dirty="0" err="1"/>
              <a:t>Social</a:t>
            </a:r>
            <a:r>
              <a:rPr lang="cs-CZ" sz="1400" dirty="0"/>
              <a:t> </a:t>
            </a:r>
            <a:r>
              <a:rPr lang="cs-CZ" sz="1400" dirty="0" err="1"/>
              <a:t>capital</a:t>
            </a:r>
            <a:r>
              <a:rPr lang="cs-CZ" sz="1400" dirty="0"/>
              <a:t> and online </a:t>
            </a:r>
            <a:r>
              <a:rPr lang="cs-CZ" sz="1400" dirty="0" err="1"/>
              <a:t>hate</a:t>
            </a:r>
            <a:r>
              <a:rPr lang="cs-CZ" sz="1400" dirty="0"/>
              <a:t> </a:t>
            </a:r>
            <a:r>
              <a:rPr lang="cs-CZ" sz="1400" dirty="0" err="1"/>
              <a:t>production</a:t>
            </a:r>
            <a:r>
              <a:rPr lang="cs-CZ" sz="1400" dirty="0"/>
              <a:t>.</a:t>
            </a:r>
          </a:p>
        </p:txBody>
      </p:sp>
      <p:sp>
        <p:nvSpPr>
          <p:cNvPr id="6" name="TextovéPole 5">
            <a:extLst>
              <a:ext uri="{FF2B5EF4-FFF2-40B4-BE49-F238E27FC236}">
                <a16:creationId xmlns:a16="http://schemas.microsoft.com/office/drawing/2014/main" id="{62203819-63F9-424C-8491-75A708FE56DC}"/>
              </a:ext>
            </a:extLst>
          </p:cNvPr>
          <p:cNvSpPr txBox="1"/>
          <p:nvPr/>
        </p:nvSpPr>
        <p:spPr>
          <a:xfrm>
            <a:off x="1362529" y="3689582"/>
            <a:ext cx="4646990" cy="523220"/>
          </a:xfrm>
          <a:prstGeom prst="rect">
            <a:avLst/>
          </a:prstGeom>
          <a:noFill/>
        </p:spPr>
        <p:txBody>
          <a:bodyPr wrap="square" rtlCol="0">
            <a:spAutoFit/>
          </a:bodyPr>
          <a:lstStyle/>
          <a:p>
            <a:pPr algn="just"/>
            <a:r>
              <a:rPr lang="en-US" sz="1400" dirty="0" err="1"/>
              <a:t>Keipi</a:t>
            </a:r>
            <a:r>
              <a:rPr lang="cs-CZ" sz="1400" dirty="0"/>
              <a:t> et al. </a:t>
            </a:r>
            <a:r>
              <a:rPr lang="en-US" sz="1400" dirty="0"/>
              <a:t>(2017). Social Tie Strength and Online Victimization</a:t>
            </a:r>
            <a:r>
              <a:rPr lang="cs-CZ" sz="1400" dirty="0"/>
              <a:t>.</a:t>
            </a:r>
          </a:p>
        </p:txBody>
      </p:sp>
      <p:pic>
        <p:nvPicPr>
          <p:cNvPr id="8" name="Obrázek 7">
            <a:extLst>
              <a:ext uri="{FF2B5EF4-FFF2-40B4-BE49-F238E27FC236}">
                <a16:creationId xmlns:a16="http://schemas.microsoft.com/office/drawing/2014/main" id="{E22EBB9A-A2A8-4DAD-B0E4-6F84EFEC45DC}"/>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81624" y="4368821"/>
            <a:ext cx="4877632" cy="2035598"/>
          </a:xfrm>
          <a:prstGeom prst="rect">
            <a:avLst/>
          </a:prstGeom>
        </p:spPr>
      </p:pic>
    </p:spTree>
    <p:extLst>
      <p:ext uri="{BB962C8B-B14F-4D97-AF65-F5344CB8AC3E}">
        <p14:creationId xmlns:p14="http://schemas.microsoft.com/office/powerpoint/2010/main" val="2086217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12DFAC5C-A6AF-4089-8739-1314C907AD94}"/>
              </a:ext>
            </a:extLst>
          </p:cNvPr>
          <p:cNvSpPr>
            <a:spLocks noGrp="1"/>
          </p:cNvSpPr>
          <p:nvPr>
            <p:ph type="title"/>
          </p:nvPr>
        </p:nvSpPr>
        <p:spPr/>
        <p:txBody>
          <a:bodyPr/>
          <a:lstStyle/>
          <a:p>
            <a:r>
              <a:rPr lang="cs-CZ" dirty="0"/>
              <a:t>Agresoři online </a:t>
            </a:r>
            <a:r>
              <a:rPr lang="cs-CZ" dirty="0" err="1"/>
              <a:t>hate</a:t>
            </a:r>
            <a:endParaRPr lang="cs-CZ" dirty="0"/>
          </a:p>
        </p:txBody>
      </p:sp>
      <p:graphicFrame>
        <p:nvGraphicFramePr>
          <p:cNvPr id="7" name="Graf 6">
            <a:extLst>
              <a:ext uri="{FF2B5EF4-FFF2-40B4-BE49-F238E27FC236}">
                <a16:creationId xmlns:a16="http://schemas.microsoft.com/office/drawing/2014/main" id="{BA94289E-EDD6-4224-906F-030E6A968569}"/>
              </a:ext>
            </a:extLst>
          </p:cNvPr>
          <p:cNvGraphicFramePr/>
          <p:nvPr>
            <p:extLst>
              <p:ext uri="{D42A27DB-BD31-4B8C-83A1-F6EECF244321}">
                <p14:modId xmlns:p14="http://schemas.microsoft.com/office/powerpoint/2010/main" val="2910710048"/>
              </p:ext>
            </p:extLst>
          </p:nvPr>
        </p:nvGraphicFramePr>
        <p:xfrm>
          <a:off x="2032001" y="2099733"/>
          <a:ext cx="7405914" cy="313629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ovéPole 7">
            <a:extLst>
              <a:ext uri="{FF2B5EF4-FFF2-40B4-BE49-F238E27FC236}">
                <a16:creationId xmlns:a16="http://schemas.microsoft.com/office/drawing/2014/main" id="{FA4579E8-8B51-4F48-864C-E1400CF6FF2D}"/>
              </a:ext>
            </a:extLst>
          </p:cNvPr>
          <p:cNvSpPr txBox="1"/>
          <p:nvPr/>
        </p:nvSpPr>
        <p:spPr>
          <a:xfrm>
            <a:off x="2032001" y="5622673"/>
            <a:ext cx="5696856" cy="307777"/>
          </a:xfrm>
          <a:prstGeom prst="rect">
            <a:avLst/>
          </a:prstGeom>
          <a:noFill/>
        </p:spPr>
        <p:txBody>
          <a:bodyPr wrap="square" rtlCol="0">
            <a:spAutoFit/>
          </a:bodyPr>
          <a:lstStyle/>
          <a:p>
            <a:pPr algn="just"/>
            <a:r>
              <a:rPr lang="cs-CZ" sz="1400" dirty="0" err="1"/>
              <a:t>Kaakinen</a:t>
            </a:r>
            <a:r>
              <a:rPr lang="cs-CZ" sz="1400" dirty="0"/>
              <a:t> et al. (2018). </a:t>
            </a:r>
            <a:r>
              <a:rPr lang="cs-CZ" sz="1400" dirty="0" err="1"/>
              <a:t>Social</a:t>
            </a:r>
            <a:r>
              <a:rPr lang="cs-CZ" sz="1400" dirty="0"/>
              <a:t> </a:t>
            </a:r>
            <a:r>
              <a:rPr lang="cs-CZ" sz="1400" dirty="0" err="1"/>
              <a:t>capital</a:t>
            </a:r>
            <a:r>
              <a:rPr lang="cs-CZ" sz="1400" dirty="0"/>
              <a:t> and online </a:t>
            </a:r>
            <a:r>
              <a:rPr lang="cs-CZ" sz="1400" dirty="0" err="1"/>
              <a:t>hate</a:t>
            </a:r>
            <a:r>
              <a:rPr lang="cs-CZ" sz="1400" dirty="0"/>
              <a:t> </a:t>
            </a:r>
            <a:r>
              <a:rPr lang="cs-CZ" sz="1400" dirty="0" err="1"/>
              <a:t>production</a:t>
            </a:r>
            <a:r>
              <a:rPr lang="cs-CZ" sz="1400" dirty="0"/>
              <a:t>.</a:t>
            </a:r>
          </a:p>
        </p:txBody>
      </p:sp>
      <p:sp>
        <p:nvSpPr>
          <p:cNvPr id="9" name="TextovéPole 8">
            <a:extLst>
              <a:ext uri="{FF2B5EF4-FFF2-40B4-BE49-F238E27FC236}">
                <a16:creationId xmlns:a16="http://schemas.microsoft.com/office/drawing/2014/main" id="{F6CE5635-F68D-4966-AFCD-D74A785C85B7}"/>
              </a:ext>
            </a:extLst>
          </p:cNvPr>
          <p:cNvSpPr txBox="1"/>
          <p:nvPr/>
        </p:nvSpPr>
        <p:spPr>
          <a:xfrm>
            <a:off x="8084458" y="5622673"/>
            <a:ext cx="1527628" cy="307777"/>
          </a:xfrm>
          <a:prstGeom prst="rect">
            <a:avLst/>
          </a:prstGeom>
          <a:noFill/>
        </p:spPr>
        <p:txBody>
          <a:bodyPr wrap="square" rtlCol="0">
            <a:spAutoFit/>
          </a:bodyPr>
          <a:lstStyle/>
          <a:p>
            <a:pPr algn="just"/>
            <a:r>
              <a:rPr lang="cs-CZ" sz="1400" dirty="0"/>
              <a:t>EUKO 2017-2018.</a:t>
            </a:r>
          </a:p>
        </p:txBody>
      </p:sp>
      <p:sp>
        <p:nvSpPr>
          <p:cNvPr id="10" name="Obdélník: se zakulacenými rohy 9">
            <a:extLst>
              <a:ext uri="{FF2B5EF4-FFF2-40B4-BE49-F238E27FC236}">
                <a16:creationId xmlns:a16="http://schemas.microsoft.com/office/drawing/2014/main" id="{5B9039E5-D205-46F3-9767-1E93A9B05AFD}"/>
              </a:ext>
            </a:extLst>
          </p:cNvPr>
          <p:cNvSpPr/>
          <p:nvPr/>
        </p:nvSpPr>
        <p:spPr>
          <a:xfrm>
            <a:off x="3897086" y="2231571"/>
            <a:ext cx="2514600" cy="263434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00104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642E98D-D9A4-4DB9-90B4-F8B193015793}"/>
              </a:ext>
            </a:extLst>
          </p:cNvPr>
          <p:cNvSpPr>
            <a:spLocks noGrp="1"/>
          </p:cNvSpPr>
          <p:nvPr>
            <p:ph type="title"/>
          </p:nvPr>
        </p:nvSpPr>
        <p:spPr/>
        <p:txBody>
          <a:bodyPr/>
          <a:lstStyle/>
          <a:p>
            <a:r>
              <a:rPr lang="cs-CZ" dirty="0"/>
              <a:t>KKK na internetu</a:t>
            </a:r>
          </a:p>
        </p:txBody>
      </p:sp>
      <p:sp>
        <p:nvSpPr>
          <p:cNvPr id="3" name="Zástupný symbol pro obsah 2">
            <a:extLst>
              <a:ext uri="{FF2B5EF4-FFF2-40B4-BE49-F238E27FC236}">
                <a16:creationId xmlns:a16="http://schemas.microsoft.com/office/drawing/2014/main" id="{0EDF1759-DCD6-42F2-8DCC-31D25D27F710}"/>
              </a:ext>
            </a:extLst>
          </p:cNvPr>
          <p:cNvSpPr>
            <a:spLocks noGrp="1"/>
          </p:cNvSpPr>
          <p:nvPr>
            <p:ph idx="1"/>
          </p:nvPr>
        </p:nvSpPr>
        <p:spPr>
          <a:xfrm>
            <a:off x="1143000" y="2057400"/>
            <a:ext cx="8325091" cy="4038600"/>
          </a:xfrm>
        </p:spPr>
        <p:txBody>
          <a:bodyPr>
            <a:normAutofit lnSpcReduction="10000"/>
          </a:bodyPr>
          <a:lstStyle/>
          <a:p>
            <a:pPr algn="just"/>
            <a:r>
              <a:rPr lang="cs-CZ" b="1" dirty="0"/>
              <a:t>Rachel </a:t>
            </a:r>
            <a:r>
              <a:rPr lang="cs-CZ" b="1" dirty="0" err="1"/>
              <a:t>Schmitz</a:t>
            </a:r>
            <a:r>
              <a:rPr lang="cs-CZ" b="1" dirty="0"/>
              <a:t> (2016). </a:t>
            </a:r>
            <a:r>
              <a:rPr lang="en-US" b="1" dirty="0"/>
              <a:t>Intersections of hate: Exploring the transecting</a:t>
            </a:r>
            <a:r>
              <a:rPr lang="cs-CZ" b="1" dirty="0"/>
              <a:t> </a:t>
            </a:r>
            <a:r>
              <a:rPr lang="en-US" b="1" dirty="0"/>
              <a:t>dimensions of race, religion, gender, and family in</a:t>
            </a:r>
            <a:r>
              <a:rPr lang="cs-CZ" b="1" dirty="0"/>
              <a:t> </a:t>
            </a:r>
            <a:r>
              <a:rPr lang="en-US" b="1" dirty="0"/>
              <a:t>Ku Klux Klan Web sites </a:t>
            </a:r>
            <a:r>
              <a:rPr lang="cs-CZ" b="1" dirty="0"/>
              <a:t>.</a:t>
            </a:r>
          </a:p>
          <a:p>
            <a:r>
              <a:rPr lang="cs-CZ" dirty="0"/>
              <a:t>11 přidružených stránek</a:t>
            </a:r>
          </a:p>
          <a:p>
            <a:r>
              <a:rPr lang="cs-CZ" dirty="0"/>
              <a:t>Analýza </a:t>
            </a:r>
            <a:r>
              <a:rPr lang="cs-CZ" dirty="0" err="1"/>
              <a:t>textuálních</a:t>
            </a:r>
            <a:r>
              <a:rPr lang="cs-CZ" dirty="0"/>
              <a:t> i vizuálních obsahů</a:t>
            </a:r>
          </a:p>
          <a:p>
            <a:r>
              <a:rPr lang="cs-CZ" dirty="0" err="1"/>
              <a:t>Intersekcionální</a:t>
            </a:r>
            <a:r>
              <a:rPr lang="cs-CZ" dirty="0"/>
              <a:t> přístup (feminismus) – </a:t>
            </a:r>
            <a:r>
              <a:rPr lang="cs-CZ" dirty="0" err="1"/>
              <a:t>multidimenzionalita</a:t>
            </a:r>
            <a:r>
              <a:rPr lang="cs-CZ" dirty="0"/>
              <a:t> sociální  reality</a:t>
            </a:r>
          </a:p>
          <a:p>
            <a:pPr lvl="1"/>
            <a:r>
              <a:rPr lang="en-US" i="1" dirty="0"/>
              <a:t>Intersectionality incorporates all</a:t>
            </a:r>
            <a:r>
              <a:rPr lang="cs-CZ" i="1" dirty="0"/>
              <a:t> </a:t>
            </a:r>
            <a:r>
              <a:rPr lang="en-US" i="1" dirty="0"/>
              <a:t>dimensions of social statuses in lieu of selectively choosing which characteristics to highlight</a:t>
            </a:r>
            <a:r>
              <a:rPr lang="cs-CZ" i="1" dirty="0"/>
              <a:t>.</a:t>
            </a:r>
          </a:p>
          <a:p>
            <a:r>
              <a:rPr lang="cs-CZ" dirty="0" err="1"/>
              <a:t>Intersekce</a:t>
            </a:r>
            <a:r>
              <a:rPr lang="cs-CZ" dirty="0"/>
              <a:t> rasy, genderu, rodiny a náboženství</a:t>
            </a:r>
            <a:r>
              <a:rPr lang="en-US" dirty="0"/>
              <a:t/>
            </a:r>
            <a:br>
              <a:rPr lang="en-US" dirty="0"/>
            </a:br>
            <a:endParaRPr lang="cs-CZ" dirty="0"/>
          </a:p>
        </p:txBody>
      </p:sp>
      <p:pic>
        <p:nvPicPr>
          <p:cNvPr id="7" name="Obrázek 6">
            <a:extLst>
              <a:ext uri="{FF2B5EF4-FFF2-40B4-BE49-F238E27FC236}">
                <a16:creationId xmlns:a16="http://schemas.microsoft.com/office/drawing/2014/main" id="{707E566B-3DEB-4D48-AFFC-C89757537B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8672" y="2057400"/>
            <a:ext cx="6255916" cy="4608525"/>
          </a:xfrm>
          <a:prstGeom prst="rect">
            <a:avLst/>
          </a:prstGeom>
        </p:spPr>
      </p:pic>
    </p:spTree>
    <p:extLst>
      <p:ext uri="{BB962C8B-B14F-4D97-AF65-F5344CB8AC3E}">
        <p14:creationId xmlns:p14="http://schemas.microsoft.com/office/powerpoint/2010/main" val="37450959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Agrese online</a:t>
            </a:r>
          </a:p>
        </p:txBody>
      </p:sp>
      <p:sp>
        <p:nvSpPr>
          <p:cNvPr id="3" name="Zástupný symbol pro obsah 2"/>
          <p:cNvSpPr>
            <a:spLocks noGrp="1"/>
          </p:cNvSpPr>
          <p:nvPr>
            <p:ph idx="1"/>
          </p:nvPr>
        </p:nvSpPr>
        <p:spPr/>
        <p:txBody>
          <a:bodyPr/>
          <a:lstStyle/>
          <a:p>
            <a:r>
              <a:rPr lang="cs-CZ" dirty="0"/>
              <a:t>Zdánlivě všude</a:t>
            </a:r>
          </a:p>
          <a:p>
            <a:r>
              <a:rPr lang="cs-CZ" dirty="0"/>
              <a:t>Běžná zkušenost uživatelů</a:t>
            </a:r>
          </a:p>
          <a:p>
            <a:endParaRPr lang="cs-CZ" dirty="0"/>
          </a:p>
          <a:p>
            <a:r>
              <a:rPr lang="cs-CZ" dirty="0"/>
              <a:t>Vzájemné útoky (např. SNS)</a:t>
            </a:r>
          </a:p>
          <a:p>
            <a:r>
              <a:rPr lang="cs-CZ" dirty="0"/>
              <a:t>Informace a materiály podněcující agresi</a:t>
            </a:r>
          </a:p>
          <a:p>
            <a:endParaRPr lang="cs-CZ" dirty="0"/>
          </a:p>
          <a:p>
            <a:endParaRPr lang="cs-CZ" dirty="0"/>
          </a:p>
          <a:p>
            <a:pPr marL="342900" lvl="1" indent="0">
              <a:buNone/>
            </a:pPr>
            <a:endParaRPr lang="cs-CZ" dirty="0"/>
          </a:p>
          <a:p>
            <a:endParaRPr lang="cs-CZ" dirty="0"/>
          </a:p>
        </p:txBody>
      </p:sp>
      <p:pic>
        <p:nvPicPr>
          <p:cNvPr id="5" name="Obrázek 4"/>
          <p:cNvPicPr>
            <a:picLocks noChangeAspect="1"/>
          </p:cNvPicPr>
          <p:nvPr/>
        </p:nvPicPr>
        <p:blipFill>
          <a:blip r:embed="rId2"/>
          <a:stretch>
            <a:fillRect/>
          </a:stretch>
        </p:blipFill>
        <p:spPr>
          <a:xfrm>
            <a:off x="5248409" y="4013859"/>
            <a:ext cx="2857500" cy="1600200"/>
          </a:xfrm>
          <a:prstGeom prst="rect">
            <a:avLst/>
          </a:prstGeom>
        </p:spPr>
      </p:pic>
      <p:pic>
        <p:nvPicPr>
          <p:cNvPr id="6" name="Obrázek 5"/>
          <p:cNvPicPr>
            <a:picLocks noChangeAspect="1"/>
          </p:cNvPicPr>
          <p:nvPr/>
        </p:nvPicPr>
        <p:blipFill>
          <a:blip r:embed="rId3"/>
          <a:stretch>
            <a:fillRect/>
          </a:stretch>
        </p:blipFill>
        <p:spPr>
          <a:xfrm>
            <a:off x="1704215" y="4301013"/>
            <a:ext cx="3513130" cy="2237901"/>
          </a:xfrm>
          <a:prstGeom prst="rect">
            <a:avLst/>
          </a:prstGeom>
        </p:spPr>
      </p:pic>
      <p:pic>
        <p:nvPicPr>
          <p:cNvPr id="7" name="Obrázek 6"/>
          <p:cNvPicPr>
            <a:picLocks noChangeAspect="1"/>
          </p:cNvPicPr>
          <p:nvPr/>
        </p:nvPicPr>
        <p:blipFill>
          <a:blip r:embed="rId4"/>
          <a:stretch>
            <a:fillRect/>
          </a:stretch>
        </p:blipFill>
        <p:spPr>
          <a:xfrm>
            <a:off x="5477009" y="1015316"/>
            <a:ext cx="2628900" cy="1743075"/>
          </a:xfrm>
          <a:prstGeom prst="rect">
            <a:avLst/>
          </a:prstGeom>
        </p:spPr>
      </p:pic>
      <p:pic>
        <p:nvPicPr>
          <p:cNvPr id="8" name="Obrázek 7"/>
          <p:cNvPicPr>
            <a:picLocks noChangeAspect="1"/>
          </p:cNvPicPr>
          <p:nvPr/>
        </p:nvPicPr>
        <p:blipFill>
          <a:blip r:embed="rId5"/>
          <a:stretch>
            <a:fillRect/>
          </a:stretch>
        </p:blipFill>
        <p:spPr>
          <a:xfrm>
            <a:off x="7633573" y="4830053"/>
            <a:ext cx="2854212" cy="1875331"/>
          </a:xfrm>
          <a:prstGeom prst="rect">
            <a:avLst/>
          </a:prstGeom>
        </p:spPr>
      </p:pic>
      <p:pic>
        <p:nvPicPr>
          <p:cNvPr id="4" name="Obrázek 3"/>
          <p:cNvPicPr>
            <a:picLocks noChangeAspect="1"/>
          </p:cNvPicPr>
          <p:nvPr/>
        </p:nvPicPr>
        <p:blipFill>
          <a:blip r:embed="rId6"/>
          <a:stretch>
            <a:fillRect/>
          </a:stretch>
        </p:blipFill>
        <p:spPr>
          <a:xfrm>
            <a:off x="7633574" y="1886852"/>
            <a:ext cx="2602979" cy="1900274"/>
          </a:xfrm>
          <a:prstGeom prst="rect">
            <a:avLst/>
          </a:prstGeom>
        </p:spPr>
      </p:pic>
      <p:sp>
        <p:nvSpPr>
          <p:cNvPr id="9" name="Zástupný symbol pro číslo snímku 8"/>
          <p:cNvSpPr>
            <a:spLocks noGrp="1"/>
          </p:cNvSpPr>
          <p:nvPr>
            <p:ph type="sldNum" sz="quarter" idx="12"/>
          </p:nvPr>
        </p:nvSpPr>
        <p:spPr/>
        <p:txBody>
          <a:bodyPr/>
          <a:lstStyle/>
          <a:p>
            <a:fld id="{0B7C8486-7E6C-4260-9549-CB91DEA85874}" type="slidenum">
              <a:rPr lang="cs-CZ" smtClean="0"/>
              <a:t>3</a:t>
            </a:fld>
            <a:endParaRPr lang="cs-CZ"/>
          </a:p>
        </p:txBody>
      </p:sp>
    </p:spTree>
    <p:extLst>
      <p:ext uri="{BB962C8B-B14F-4D97-AF65-F5344CB8AC3E}">
        <p14:creationId xmlns:p14="http://schemas.microsoft.com/office/powerpoint/2010/main" val="2480217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8F8CF8-39EA-4635-AC79-6045AFBF8752}"/>
              </a:ext>
            </a:extLst>
          </p:cNvPr>
          <p:cNvSpPr>
            <a:spLocks noGrp="1"/>
          </p:cNvSpPr>
          <p:nvPr>
            <p:ph type="title"/>
          </p:nvPr>
        </p:nvSpPr>
        <p:spPr/>
        <p:txBody>
          <a:bodyPr/>
          <a:lstStyle/>
          <a:p>
            <a:r>
              <a:rPr lang="cs-CZ" dirty="0"/>
              <a:t>KKK na internetu</a:t>
            </a:r>
          </a:p>
        </p:txBody>
      </p:sp>
      <p:sp>
        <p:nvSpPr>
          <p:cNvPr id="3" name="Zástupný symbol pro obsah 2">
            <a:extLst>
              <a:ext uri="{FF2B5EF4-FFF2-40B4-BE49-F238E27FC236}">
                <a16:creationId xmlns:a16="http://schemas.microsoft.com/office/drawing/2014/main" id="{638198E9-84C2-4369-964E-6BCA3C587207}"/>
              </a:ext>
            </a:extLst>
          </p:cNvPr>
          <p:cNvSpPr>
            <a:spLocks noGrp="1"/>
          </p:cNvSpPr>
          <p:nvPr>
            <p:ph idx="1"/>
          </p:nvPr>
        </p:nvSpPr>
        <p:spPr>
          <a:xfrm>
            <a:off x="1143001" y="2057400"/>
            <a:ext cx="6912980" cy="4038600"/>
          </a:xfrm>
        </p:spPr>
        <p:txBody>
          <a:bodyPr/>
          <a:lstStyle/>
          <a:p>
            <a:r>
              <a:rPr lang="cs-CZ" dirty="0"/>
              <a:t>4 témata:</a:t>
            </a:r>
          </a:p>
          <a:p>
            <a:pPr lvl="1"/>
            <a:r>
              <a:rPr lang="cs-CZ" dirty="0"/>
              <a:t>Bílá solidarita</a:t>
            </a:r>
          </a:p>
          <a:p>
            <a:pPr lvl="1"/>
            <a:r>
              <a:rPr lang="cs-CZ" dirty="0"/>
              <a:t>Kult árijského křesťanství</a:t>
            </a:r>
          </a:p>
          <a:p>
            <a:pPr lvl="1"/>
            <a:r>
              <a:rPr lang="cs-CZ" dirty="0"/>
              <a:t>Árijská klanová maskulinita</a:t>
            </a:r>
          </a:p>
          <a:p>
            <a:pPr lvl="1"/>
            <a:r>
              <a:rPr lang="cs-CZ" dirty="0" err="1"/>
              <a:t>Heteronormativní</a:t>
            </a:r>
            <a:r>
              <a:rPr lang="cs-CZ" dirty="0"/>
              <a:t> hodnoty nukleární rodiny</a:t>
            </a:r>
          </a:p>
          <a:p>
            <a:r>
              <a:rPr lang="cs-CZ" dirty="0" err="1"/>
              <a:t>Impression</a:t>
            </a:r>
            <a:r>
              <a:rPr lang="cs-CZ" dirty="0"/>
              <a:t> management, snaha dekonstruovat negativní stereotypy</a:t>
            </a:r>
          </a:p>
          <a:p>
            <a:r>
              <a:rPr lang="cs-CZ" dirty="0"/>
              <a:t>Jen málo stránek přímo obhajuje násilí nebo k němu vybízí</a:t>
            </a:r>
          </a:p>
          <a:p>
            <a:pPr lvl="1"/>
            <a:endParaRPr lang="cs-CZ" dirty="0"/>
          </a:p>
        </p:txBody>
      </p:sp>
      <p:pic>
        <p:nvPicPr>
          <p:cNvPr id="6" name="Obrázek 5">
            <a:extLst>
              <a:ext uri="{FF2B5EF4-FFF2-40B4-BE49-F238E27FC236}">
                <a16:creationId xmlns:a16="http://schemas.microsoft.com/office/drawing/2014/main" id="{58C7EF0B-654F-4429-B1A3-CD02CBA972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225" y="762000"/>
            <a:ext cx="3837891" cy="441652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00177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a:extLst>
              <a:ext uri="{FF2B5EF4-FFF2-40B4-BE49-F238E27FC236}">
                <a16:creationId xmlns:a16="http://schemas.microsoft.com/office/drawing/2014/main" id="{87664743-3B59-457B-98B4-7180BDB69B0D}"/>
              </a:ext>
            </a:extLst>
          </p:cNvPr>
          <p:cNvPicPr>
            <a:picLocks noChangeAspect="1"/>
          </p:cNvPicPr>
          <p:nvPr/>
        </p:nvPicPr>
        <p:blipFill rotWithShape="1">
          <a:blip r:embed="rId3"/>
          <a:srcRect l="14497" t="28445" r="16988" b="7070"/>
          <a:stretch/>
        </p:blipFill>
        <p:spPr>
          <a:xfrm>
            <a:off x="254643" y="279178"/>
            <a:ext cx="11693728" cy="6190797"/>
          </a:xfrm>
          <a:prstGeom prst="rect">
            <a:avLst/>
          </a:prstGeom>
        </p:spPr>
      </p:pic>
      <p:sp>
        <p:nvSpPr>
          <p:cNvPr id="5" name="TextovéPole 4">
            <a:extLst>
              <a:ext uri="{FF2B5EF4-FFF2-40B4-BE49-F238E27FC236}">
                <a16:creationId xmlns:a16="http://schemas.microsoft.com/office/drawing/2014/main" id="{C43D4469-B189-4001-A310-F1EDED32F917}"/>
              </a:ext>
            </a:extLst>
          </p:cNvPr>
          <p:cNvSpPr txBox="1"/>
          <p:nvPr/>
        </p:nvSpPr>
        <p:spPr>
          <a:xfrm>
            <a:off x="7099139" y="6269620"/>
            <a:ext cx="4838218" cy="282194"/>
          </a:xfrm>
          <a:prstGeom prst="rect">
            <a:avLst/>
          </a:prstGeom>
          <a:noFill/>
        </p:spPr>
        <p:txBody>
          <a:bodyPr wrap="square" rtlCol="0">
            <a:spAutoFit/>
          </a:bodyPr>
          <a:lstStyle/>
          <a:p>
            <a:r>
              <a:rPr lang="cs-CZ" sz="1200" dirty="0"/>
              <a:t>United </a:t>
            </a:r>
            <a:r>
              <a:rPr lang="cs-CZ" sz="1200" dirty="0" err="1"/>
              <a:t>Northern</a:t>
            </a:r>
            <a:r>
              <a:rPr lang="cs-CZ" sz="1200" dirty="0"/>
              <a:t> and </a:t>
            </a:r>
            <a:r>
              <a:rPr lang="cs-CZ" sz="1200" dirty="0" err="1"/>
              <a:t>Southern</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(unskkkk.com)</a:t>
            </a:r>
          </a:p>
        </p:txBody>
      </p:sp>
      <p:cxnSp>
        <p:nvCxnSpPr>
          <p:cNvPr id="12" name="Přímá spojnice 11">
            <a:extLst>
              <a:ext uri="{FF2B5EF4-FFF2-40B4-BE49-F238E27FC236}">
                <a16:creationId xmlns:a16="http://schemas.microsoft.com/office/drawing/2014/main" id="{B815A798-A26C-4851-A1AA-E114FE1C12EC}"/>
              </a:ext>
            </a:extLst>
          </p:cNvPr>
          <p:cNvCxnSpPr/>
          <p:nvPr/>
        </p:nvCxnSpPr>
        <p:spPr>
          <a:xfrm>
            <a:off x="3190875" y="1019175"/>
            <a:ext cx="374332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Přímá spojnice 13">
            <a:extLst>
              <a:ext uri="{FF2B5EF4-FFF2-40B4-BE49-F238E27FC236}">
                <a16:creationId xmlns:a16="http://schemas.microsoft.com/office/drawing/2014/main" id="{263750EA-1CDD-496F-B288-9575AD147BC4}"/>
              </a:ext>
            </a:extLst>
          </p:cNvPr>
          <p:cNvCxnSpPr/>
          <p:nvPr/>
        </p:nvCxnSpPr>
        <p:spPr>
          <a:xfrm>
            <a:off x="1647825" y="1190625"/>
            <a:ext cx="280987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Přímá spojnice 15">
            <a:extLst>
              <a:ext uri="{FF2B5EF4-FFF2-40B4-BE49-F238E27FC236}">
                <a16:creationId xmlns:a16="http://schemas.microsoft.com/office/drawing/2014/main" id="{6ED4CF80-B38B-4A6D-AE32-9DB3271909AB}"/>
              </a:ext>
            </a:extLst>
          </p:cNvPr>
          <p:cNvCxnSpPr/>
          <p:nvPr/>
        </p:nvCxnSpPr>
        <p:spPr>
          <a:xfrm>
            <a:off x="4362450" y="1762125"/>
            <a:ext cx="29718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810356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43D4469-B189-4001-A310-F1EDED32F917}"/>
              </a:ext>
            </a:extLst>
          </p:cNvPr>
          <p:cNvSpPr txBox="1"/>
          <p:nvPr/>
        </p:nvSpPr>
        <p:spPr>
          <a:xfrm>
            <a:off x="7099139" y="6269620"/>
            <a:ext cx="4838218" cy="276999"/>
          </a:xfrm>
          <a:prstGeom prst="rect">
            <a:avLst/>
          </a:prstGeom>
          <a:noFill/>
        </p:spPr>
        <p:txBody>
          <a:bodyPr wrap="square" rtlCol="0">
            <a:spAutoFit/>
          </a:bodyPr>
          <a:lstStyle/>
          <a:p>
            <a:r>
              <a:rPr lang="en-US" sz="1200" dirty="0"/>
              <a:t>The Ku Klux Klan, LLC.</a:t>
            </a:r>
            <a:r>
              <a:rPr lang="cs-CZ" sz="1200" dirty="0"/>
              <a:t> (www.kukluxklan.bz)</a:t>
            </a:r>
          </a:p>
        </p:txBody>
      </p:sp>
      <p:pic>
        <p:nvPicPr>
          <p:cNvPr id="6" name="Obrázek 5">
            <a:extLst>
              <a:ext uri="{FF2B5EF4-FFF2-40B4-BE49-F238E27FC236}">
                <a16:creationId xmlns:a16="http://schemas.microsoft.com/office/drawing/2014/main" id="{1E1DFDE5-18A0-4A1C-B315-727E7D93CA97}"/>
              </a:ext>
            </a:extLst>
          </p:cNvPr>
          <p:cNvPicPr>
            <a:picLocks noChangeAspect="1"/>
          </p:cNvPicPr>
          <p:nvPr/>
        </p:nvPicPr>
        <p:blipFill rotWithShape="1">
          <a:blip r:embed="rId3"/>
          <a:srcRect l="40918" t="22954" r="30506" b="12912"/>
          <a:stretch/>
        </p:blipFill>
        <p:spPr>
          <a:xfrm>
            <a:off x="3768042" y="306186"/>
            <a:ext cx="4655916" cy="5877902"/>
          </a:xfrm>
          <a:prstGeom prst="rect">
            <a:avLst/>
          </a:prstGeom>
        </p:spPr>
      </p:pic>
      <p:cxnSp>
        <p:nvCxnSpPr>
          <p:cNvPr id="12" name="Přímá spojnice 11">
            <a:extLst>
              <a:ext uri="{FF2B5EF4-FFF2-40B4-BE49-F238E27FC236}">
                <a16:creationId xmlns:a16="http://schemas.microsoft.com/office/drawing/2014/main" id="{E6480E75-B6F4-453A-9BA0-99769DB34F5E}"/>
              </a:ext>
            </a:extLst>
          </p:cNvPr>
          <p:cNvCxnSpPr>
            <a:cxnSpLocks/>
          </p:cNvCxnSpPr>
          <p:nvPr/>
        </p:nvCxnSpPr>
        <p:spPr>
          <a:xfrm>
            <a:off x="5314950" y="3609975"/>
            <a:ext cx="282892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Přímá spojnice 13">
            <a:extLst>
              <a:ext uri="{FF2B5EF4-FFF2-40B4-BE49-F238E27FC236}">
                <a16:creationId xmlns:a16="http://schemas.microsoft.com/office/drawing/2014/main" id="{A36D1DF1-4FED-4ABC-AC55-D98C18683F02}"/>
              </a:ext>
            </a:extLst>
          </p:cNvPr>
          <p:cNvCxnSpPr>
            <a:cxnSpLocks/>
          </p:cNvCxnSpPr>
          <p:nvPr/>
        </p:nvCxnSpPr>
        <p:spPr>
          <a:xfrm>
            <a:off x="4681537" y="3848100"/>
            <a:ext cx="282892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5" name="Přímá spojnice 14">
            <a:extLst>
              <a:ext uri="{FF2B5EF4-FFF2-40B4-BE49-F238E27FC236}">
                <a16:creationId xmlns:a16="http://schemas.microsoft.com/office/drawing/2014/main" id="{A63B5FF9-EA28-4C19-972E-BD7AD7D10FF2}"/>
              </a:ext>
            </a:extLst>
          </p:cNvPr>
          <p:cNvCxnSpPr>
            <a:cxnSpLocks/>
          </p:cNvCxnSpPr>
          <p:nvPr/>
        </p:nvCxnSpPr>
        <p:spPr>
          <a:xfrm>
            <a:off x="3900487" y="4267200"/>
            <a:ext cx="4338638"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7626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6397F6B-A281-4739-B1B9-2B8429653EF9}"/>
              </a:ext>
            </a:extLst>
          </p:cNvPr>
          <p:cNvPicPr>
            <a:picLocks noChangeAspect="1"/>
          </p:cNvPicPr>
          <p:nvPr/>
        </p:nvPicPr>
        <p:blipFill rotWithShape="1">
          <a:blip r:embed="rId3"/>
          <a:srcRect l="10633" t="31730" r="1836" b="13755"/>
          <a:stretch/>
        </p:blipFill>
        <p:spPr>
          <a:xfrm>
            <a:off x="289366" y="1458285"/>
            <a:ext cx="11644133" cy="4079236"/>
          </a:xfrm>
          <a:prstGeom prst="rect">
            <a:avLst/>
          </a:prstGeom>
        </p:spPr>
      </p:pic>
      <p:sp>
        <p:nvSpPr>
          <p:cNvPr id="6" name="TextovéPole 5">
            <a:extLst>
              <a:ext uri="{FF2B5EF4-FFF2-40B4-BE49-F238E27FC236}">
                <a16:creationId xmlns:a16="http://schemas.microsoft.com/office/drawing/2014/main" id="{EB5832A7-4151-4543-AA88-C4F5977EB2D1}"/>
              </a:ext>
            </a:extLst>
          </p:cNvPr>
          <p:cNvSpPr txBox="1"/>
          <p:nvPr/>
        </p:nvSpPr>
        <p:spPr>
          <a:xfrm>
            <a:off x="9352345" y="6223322"/>
            <a:ext cx="2731625" cy="276999"/>
          </a:xfrm>
          <a:prstGeom prst="rect">
            <a:avLst/>
          </a:prstGeom>
          <a:noFill/>
        </p:spPr>
        <p:txBody>
          <a:bodyPr wrap="square" rtlCol="0">
            <a:spAutoFit/>
          </a:bodyPr>
          <a:lstStyle/>
          <a:p>
            <a:r>
              <a:rPr lang="cs-CZ" sz="1200" dirty="0" err="1"/>
              <a:t>Stormfront</a:t>
            </a:r>
            <a:r>
              <a:rPr lang="cs-CZ" sz="1200" dirty="0"/>
              <a:t> (www.stormfront.org)</a:t>
            </a:r>
          </a:p>
        </p:txBody>
      </p:sp>
      <p:pic>
        <p:nvPicPr>
          <p:cNvPr id="7" name="Obrázek 6">
            <a:extLst>
              <a:ext uri="{FF2B5EF4-FFF2-40B4-BE49-F238E27FC236}">
                <a16:creationId xmlns:a16="http://schemas.microsoft.com/office/drawing/2014/main" id="{9EEAD26E-6D6F-468A-A024-5C1E95890B86}"/>
              </a:ext>
            </a:extLst>
          </p:cNvPr>
          <p:cNvPicPr>
            <a:picLocks noChangeAspect="1"/>
          </p:cNvPicPr>
          <p:nvPr/>
        </p:nvPicPr>
        <p:blipFill rotWithShape="1">
          <a:blip r:embed="rId4"/>
          <a:srcRect t="8945" r="886" b="78736"/>
          <a:stretch/>
        </p:blipFill>
        <p:spPr>
          <a:xfrm>
            <a:off x="0" y="613458"/>
            <a:ext cx="12083970" cy="844827"/>
          </a:xfrm>
          <a:prstGeom prst="rect">
            <a:avLst/>
          </a:prstGeom>
        </p:spPr>
      </p:pic>
      <p:cxnSp>
        <p:nvCxnSpPr>
          <p:cNvPr id="9" name="Přímá spojnice 8">
            <a:extLst>
              <a:ext uri="{FF2B5EF4-FFF2-40B4-BE49-F238E27FC236}">
                <a16:creationId xmlns:a16="http://schemas.microsoft.com/office/drawing/2014/main" id="{B29BA289-1F62-40E1-A925-BE138DF3A6AD}"/>
              </a:ext>
            </a:extLst>
          </p:cNvPr>
          <p:cNvCxnSpPr/>
          <p:nvPr/>
        </p:nvCxnSpPr>
        <p:spPr>
          <a:xfrm>
            <a:off x="3838575" y="3048000"/>
            <a:ext cx="775335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Přímá spojnice 9">
            <a:extLst>
              <a:ext uri="{FF2B5EF4-FFF2-40B4-BE49-F238E27FC236}">
                <a16:creationId xmlns:a16="http://schemas.microsoft.com/office/drawing/2014/main" id="{AC295570-446B-4B7A-9E9D-6BCBD47D9A37}"/>
              </a:ext>
            </a:extLst>
          </p:cNvPr>
          <p:cNvCxnSpPr>
            <a:cxnSpLocks/>
          </p:cNvCxnSpPr>
          <p:nvPr/>
        </p:nvCxnSpPr>
        <p:spPr>
          <a:xfrm>
            <a:off x="371475" y="3162300"/>
            <a:ext cx="1122045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Přímá spojnice 11">
            <a:extLst>
              <a:ext uri="{FF2B5EF4-FFF2-40B4-BE49-F238E27FC236}">
                <a16:creationId xmlns:a16="http://schemas.microsoft.com/office/drawing/2014/main" id="{7C818E57-8C46-4975-B905-E179307B5E08}"/>
              </a:ext>
            </a:extLst>
          </p:cNvPr>
          <p:cNvCxnSpPr>
            <a:cxnSpLocks/>
          </p:cNvCxnSpPr>
          <p:nvPr/>
        </p:nvCxnSpPr>
        <p:spPr>
          <a:xfrm>
            <a:off x="371475" y="3286125"/>
            <a:ext cx="4448175"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46124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810B8CB-1640-44CD-9757-719FA7FBFAD6}"/>
              </a:ext>
            </a:extLst>
          </p:cNvPr>
          <p:cNvSpPr>
            <a:spLocks noGrp="1"/>
          </p:cNvSpPr>
          <p:nvPr>
            <p:ph type="title"/>
          </p:nvPr>
        </p:nvSpPr>
        <p:spPr/>
        <p:txBody>
          <a:bodyPr/>
          <a:lstStyle/>
          <a:p>
            <a:r>
              <a:rPr lang="cs-CZ" dirty="0"/>
              <a:t>KKK na internetu</a:t>
            </a:r>
          </a:p>
        </p:txBody>
      </p:sp>
      <p:sp>
        <p:nvSpPr>
          <p:cNvPr id="3" name="Zástupný symbol pro obsah 2">
            <a:extLst>
              <a:ext uri="{FF2B5EF4-FFF2-40B4-BE49-F238E27FC236}">
                <a16:creationId xmlns:a16="http://schemas.microsoft.com/office/drawing/2014/main" id="{7CA19983-91D7-4965-81CF-3F636E682324}"/>
              </a:ext>
            </a:extLst>
          </p:cNvPr>
          <p:cNvSpPr>
            <a:spLocks noGrp="1"/>
          </p:cNvSpPr>
          <p:nvPr>
            <p:ph idx="1"/>
          </p:nvPr>
        </p:nvSpPr>
        <p:spPr>
          <a:xfrm>
            <a:off x="1143001" y="2057400"/>
            <a:ext cx="6284494" cy="4038600"/>
          </a:xfrm>
        </p:spPr>
        <p:txBody>
          <a:bodyPr/>
          <a:lstStyle/>
          <a:p>
            <a:r>
              <a:rPr lang="cs-CZ" b="1" dirty="0"/>
              <a:t>Bílá solidarita</a:t>
            </a:r>
          </a:p>
          <a:p>
            <a:pPr lvl="1"/>
            <a:r>
              <a:rPr lang="cs-CZ" dirty="0"/>
              <a:t>Obrana „bílých práv“, oslava „bílé kultury“ (kulturní pluralismus jako hrozba)</a:t>
            </a:r>
          </a:p>
          <a:p>
            <a:pPr lvl="1"/>
            <a:r>
              <a:rPr lang="cs-CZ" dirty="0"/>
              <a:t>Narativy oběti</a:t>
            </a:r>
          </a:p>
          <a:p>
            <a:pPr lvl="2"/>
            <a:r>
              <a:rPr lang="en-US" dirty="0"/>
              <a:t>National Association for the Advancement of Colored People (NAACP) </a:t>
            </a:r>
            <a:endParaRPr lang="cs-CZ" dirty="0"/>
          </a:p>
          <a:p>
            <a:pPr lvl="1"/>
            <a:r>
              <a:rPr lang="cs-CZ" dirty="0"/>
              <a:t>Rekrutování nových členů (mladí lidé)</a:t>
            </a:r>
          </a:p>
          <a:p>
            <a:pPr lvl="1"/>
            <a:endParaRPr lang="cs-CZ" dirty="0"/>
          </a:p>
        </p:txBody>
      </p:sp>
      <p:pic>
        <p:nvPicPr>
          <p:cNvPr id="6" name="Obrázek 5">
            <a:extLst>
              <a:ext uri="{FF2B5EF4-FFF2-40B4-BE49-F238E27FC236}">
                <a16:creationId xmlns:a16="http://schemas.microsoft.com/office/drawing/2014/main" id="{AAF7379F-9D00-483F-8589-0D42277D613B}"/>
              </a:ext>
            </a:extLst>
          </p:cNvPr>
          <p:cNvPicPr>
            <a:picLocks noChangeAspect="1"/>
          </p:cNvPicPr>
          <p:nvPr/>
        </p:nvPicPr>
        <p:blipFill rotWithShape="1">
          <a:blip r:embed="rId3"/>
          <a:srcRect t="45907" r="981" b="30633"/>
          <a:stretch/>
        </p:blipFill>
        <p:spPr>
          <a:xfrm>
            <a:off x="276930" y="4636432"/>
            <a:ext cx="11638139" cy="1551008"/>
          </a:xfrm>
          <a:prstGeom prst="rect">
            <a:avLst/>
          </a:prstGeom>
        </p:spPr>
      </p:pic>
      <p:sp>
        <p:nvSpPr>
          <p:cNvPr id="7" name="TextovéPole 6">
            <a:extLst>
              <a:ext uri="{FF2B5EF4-FFF2-40B4-BE49-F238E27FC236}">
                <a16:creationId xmlns:a16="http://schemas.microsoft.com/office/drawing/2014/main" id="{C0616788-7B16-4F49-AAC9-B9C845E16216}"/>
              </a:ext>
            </a:extLst>
          </p:cNvPr>
          <p:cNvSpPr txBox="1"/>
          <p:nvPr/>
        </p:nvSpPr>
        <p:spPr>
          <a:xfrm>
            <a:off x="9352345" y="6223322"/>
            <a:ext cx="2731625" cy="276999"/>
          </a:xfrm>
          <a:prstGeom prst="rect">
            <a:avLst/>
          </a:prstGeom>
          <a:noFill/>
        </p:spPr>
        <p:txBody>
          <a:bodyPr wrap="square" rtlCol="0">
            <a:spAutoFit/>
          </a:bodyPr>
          <a:lstStyle/>
          <a:p>
            <a:r>
              <a:rPr lang="cs-CZ" sz="1200" dirty="0" err="1"/>
              <a:t>Stormfront</a:t>
            </a:r>
            <a:r>
              <a:rPr lang="cs-CZ" sz="1200" dirty="0"/>
              <a:t> (www.stormfront.org)</a:t>
            </a:r>
          </a:p>
        </p:txBody>
      </p:sp>
      <p:sp>
        <p:nvSpPr>
          <p:cNvPr id="8" name="TextovéPole 7">
            <a:extLst>
              <a:ext uri="{FF2B5EF4-FFF2-40B4-BE49-F238E27FC236}">
                <a16:creationId xmlns:a16="http://schemas.microsoft.com/office/drawing/2014/main" id="{6A62423D-E8F5-406D-B219-12BEA7A04A08}"/>
              </a:ext>
            </a:extLst>
          </p:cNvPr>
          <p:cNvSpPr txBox="1"/>
          <p:nvPr/>
        </p:nvSpPr>
        <p:spPr>
          <a:xfrm>
            <a:off x="8588416" y="3859173"/>
            <a:ext cx="3291679" cy="276999"/>
          </a:xfrm>
          <a:prstGeom prst="rect">
            <a:avLst/>
          </a:prstGeom>
          <a:noFill/>
        </p:spPr>
        <p:txBody>
          <a:bodyPr wrap="square" rtlCol="0">
            <a:spAutoFit/>
          </a:bodyPr>
          <a:lstStyle/>
          <a:p>
            <a:r>
              <a:rPr lang="cs-CZ" sz="1200" dirty="0" err="1"/>
              <a:t>Aryan</a:t>
            </a:r>
            <a:r>
              <a:rPr lang="cs-CZ" sz="1200" dirty="0"/>
              <a:t> </a:t>
            </a:r>
            <a:r>
              <a:rPr lang="cs-CZ" sz="1200" dirty="0" err="1"/>
              <a:t>Nations</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(2014)</a:t>
            </a:r>
          </a:p>
        </p:txBody>
      </p:sp>
      <p:pic>
        <p:nvPicPr>
          <p:cNvPr id="10" name="Obrázek 9">
            <a:extLst>
              <a:ext uri="{FF2B5EF4-FFF2-40B4-BE49-F238E27FC236}">
                <a16:creationId xmlns:a16="http://schemas.microsoft.com/office/drawing/2014/main" id="{4E89A41C-431D-48B0-817A-97073732C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0801" y="930815"/>
            <a:ext cx="4639294" cy="2884142"/>
          </a:xfrm>
          <a:prstGeom prst="rect">
            <a:avLst/>
          </a:prstGeom>
        </p:spPr>
      </p:pic>
      <p:cxnSp>
        <p:nvCxnSpPr>
          <p:cNvPr id="11" name="Přímá spojnice 10">
            <a:extLst>
              <a:ext uri="{FF2B5EF4-FFF2-40B4-BE49-F238E27FC236}">
                <a16:creationId xmlns:a16="http://schemas.microsoft.com/office/drawing/2014/main" id="{DCC43CDB-4552-42E6-B46B-16EA4FD74EAC}"/>
              </a:ext>
            </a:extLst>
          </p:cNvPr>
          <p:cNvCxnSpPr>
            <a:cxnSpLocks/>
          </p:cNvCxnSpPr>
          <p:nvPr/>
        </p:nvCxnSpPr>
        <p:spPr>
          <a:xfrm>
            <a:off x="333375" y="5057775"/>
            <a:ext cx="1112903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Přímá spojnice 11">
            <a:extLst>
              <a:ext uri="{FF2B5EF4-FFF2-40B4-BE49-F238E27FC236}">
                <a16:creationId xmlns:a16="http://schemas.microsoft.com/office/drawing/2014/main" id="{814B4E97-B961-4CB6-98B0-B5B98D267639}"/>
              </a:ext>
            </a:extLst>
          </p:cNvPr>
          <p:cNvCxnSpPr>
            <a:cxnSpLocks/>
          </p:cNvCxnSpPr>
          <p:nvPr/>
        </p:nvCxnSpPr>
        <p:spPr>
          <a:xfrm>
            <a:off x="333375" y="5191125"/>
            <a:ext cx="1552575"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34216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0FC6304-DBCF-465C-8563-99BACC79ECD3}"/>
              </a:ext>
            </a:extLst>
          </p:cNvPr>
          <p:cNvPicPr>
            <a:picLocks noChangeAspect="1"/>
          </p:cNvPicPr>
          <p:nvPr/>
        </p:nvPicPr>
        <p:blipFill rotWithShape="1">
          <a:blip r:embed="rId3"/>
          <a:srcRect l="3988" t="10127" r="5538" b="3966"/>
          <a:stretch/>
        </p:blipFill>
        <p:spPr>
          <a:xfrm>
            <a:off x="266216" y="289366"/>
            <a:ext cx="11659139" cy="6227181"/>
          </a:xfrm>
          <a:prstGeom prst="rect">
            <a:avLst/>
          </a:prstGeom>
        </p:spPr>
      </p:pic>
      <p:cxnSp>
        <p:nvCxnSpPr>
          <p:cNvPr id="5" name="Přímá spojnice 4">
            <a:extLst>
              <a:ext uri="{FF2B5EF4-FFF2-40B4-BE49-F238E27FC236}">
                <a16:creationId xmlns:a16="http://schemas.microsoft.com/office/drawing/2014/main" id="{602B467C-0ED7-4F60-B2A6-BD11FAEE5EEE}"/>
              </a:ext>
            </a:extLst>
          </p:cNvPr>
          <p:cNvCxnSpPr>
            <a:cxnSpLocks/>
          </p:cNvCxnSpPr>
          <p:nvPr/>
        </p:nvCxnSpPr>
        <p:spPr>
          <a:xfrm>
            <a:off x="8753475" y="1371600"/>
            <a:ext cx="218122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Přímá spojnice 7">
            <a:extLst>
              <a:ext uri="{FF2B5EF4-FFF2-40B4-BE49-F238E27FC236}">
                <a16:creationId xmlns:a16="http://schemas.microsoft.com/office/drawing/2014/main" id="{C983340D-8D0A-4C15-8E17-7DDEDB6B1A80}"/>
              </a:ext>
            </a:extLst>
          </p:cNvPr>
          <p:cNvCxnSpPr>
            <a:cxnSpLocks/>
          </p:cNvCxnSpPr>
          <p:nvPr/>
        </p:nvCxnSpPr>
        <p:spPr>
          <a:xfrm>
            <a:off x="704905" y="1790700"/>
            <a:ext cx="1113467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Přímá spojnice 9">
            <a:extLst>
              <a:ext uri="{FF2B5EF4-FFF2-40B4-BE49-F238E27FC236}">
                <a16:creationId xmlns:a16="http://schemas.microsoft.com/office/drawing/2014/main" id="{102169D6-0E54-426F-83A4-BE5A2E67209C}"/>
              </a:ext>
            </a:extLst>
          </p:cNvPr>
          <p:cNvCxnSpPr>
            <a:cxnSpLocks/>
          </p:cNvCxnSpPr>
          <p:nvPr/>
        </p:nvCxnSpPr>
        <p:spPr>
          <a:xfrm>
            <a:off x="342955" y="1924050"/>
            <a:ext cx="44762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Přímá spojnice 11">
            <a:extLst>
              <a:ext uri="{FF2B5EF4-FFF2-40B4-BE49-F238E27FC236}">
                <a16:creationId xmlns:a16="http://schemas.microsoft.com/office/drawing/2014/main" id="{E4E1D0E8-7A09-447B-B144-9282733D32A8}"/>
              </a:ext>
            </a:extLst>
          </p:cNvPr>
          <p:cNvCxnSpPr>
            <a:cxnSpLocks/>
          </p:cNvCxnSpPr>
          <p:nvPr/>
        </p:nvCxnSpPr>
        <p:spPr>
          <a:xfrm>
            <a:off x="342955" y="2200275"/>
            <a:ext cx="777234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Přímá spojnice 13">
            <a:extLst>
              <a:ext uri="{FF2B5EF4-FFF2-40B4-BE49-F238E27FC236}">
                <a16:creationId xmlns:a16="http://schemas.microsoft.com/office/drawing/2014/main" id="{398E8BEF-CF79-42B0-9310-D76137A9133C}"/>
              </a:ext>
            </a:extLst>
          </p:cNvPr>
          <p:cNvCxnSpPr>
            <a:cxnSpLocks/>
          </p:cNvCxnSpPr>
          <p:nvPr/>
        </p:nvCxnSpPr>
        <p:spPr>
          <a:xfrm>
            <a:off x="342955" y="4286250"/>
            <a:ext cx="1137279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7" name="Přímá spojnice 16">
            <a:extLst>
              <a:ext uri="{FF2B5EF4-FFF2-40B4-BE49-F238E27FC236}">
                <a16:creationId xmlns:a16="http://schemas.microsoft.com/office/drawing/2014/main" id="{B0B6848C-67AC-4E54-B84F-5E284C79EB5E}"/>
              </a:ext>
            </a:extLst>
          </p:cNvPr>
          <p:cNvCxnSpPr>
            <a:cxnSpLocks/>
          </p:cNvCxnSpPr>
          <p:nvPr/>
        </p:nvCxnSpPr>
        <p:spPr>
          <a:xfrm>
            <a:off x="342955" y="4724400"/>
            <a:ext cx="721989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Přímá spojnice 18">
            <a:extLst>
              <a:ext uri="{FF2B5EF4-FFF2-40B4-BE49-F238E27FC236}">
                <a16:creationId xmlns:a16="http://schemas.microsoft.com/office/drawing/2014/main" id="{CAADEE6F-8460-4E60-89C0-6ABD1ECC8DEC}"/>
              </a:ext>
            </a:extLst>
          </p:cNvPr>
          <p:cNvCxnSpPr>
            <a:cxnSpLocks/>
          </p:cNvCxnSpPr>
          <p:nvPr/>
        </p:nvCxnSpPr>
        <p:spPr>
          <a:xfrm>
            <a:off x="342955" y="5276850"/>
            <a:ext cx="11087045"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12747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4E0666-60F3-4D27-A257-B1E2C4930865}"/>
              </a:ext>
            </a:extLst>
          </p:cNvPr>
          <p:cNvSpPr>
            <a:spLocks noGrp="1"/>
          </p:cNvSpPr>
          <p:nvPr>
            <p:ph type="title"/>
          </p:nvPr>
        </p:nvSpPr>
        <p:spPr/>
        <p:txBody>
          <a:bodyPr/>
          <a:lstStyle/>
          <a:p>
            <a:r>
              <a:rPr lang="cs-CZ" dirty="0"/>
              <a:t>KKK na internetu</a:t>
            </a:r>
          </a:p>
        </p:txBody>
      </p:sp>
      <p:sp>
        <p:nvSpPr>
          <p:cNvPr id="3" name="Zástupný symbol pro obsah 2">
            <a:extLst>
              <a:ext uri="{FF2B5EF4-FFF2-40B4-BE49-F238E27FC236}">
                <a16:creationId xmlns:a16="http://schemas.microsoft.com/office/drawing/2014/main" id="{9E607CAB-4B14-41E9-88A1-68CA259A8F11}"/>
              </a:ext>
            </a:extLst>
          </p:cNvPr>
          <p:cNvSpPr>
            <a:spLocks noGrp="1"/>
          </p:cNvSpPr>
          <p:nvPr>
            <p:ph idx="1"/>
          </p:nvPr>
        </p:nvSpPr>
        <p:spPr>
          <a:xfrm>
            <a:off x="1143000" y="2057400"/>
            <a:ext cx="4662347" cy="4038600"/>
          </a:xfrm>
        </p:spPr>
        <p:txBody>
          <a:bodyPr/>
          <a:lstStyle/>
          <a:p>
            <a:r>
              <a:rPr lang="cs-CZ" b="1" dirty="0"/>
              <a:t>Kult árijského křesťanství</a:t>
            </a:r>
          </a:p>
          <a:p>
            <a:pPr lvl="1"/>
            <a:r>
              <a:rPr lang="cs-CZ" dirty="0"/>
              <a:t>Silná křesťanská doktrína</a:t>
            </a:r>
          </a:p>
          <a:p>
            <a:pPr lvl="1"/>
            <a:r>
              <a:rPr lang="cs-CZ" dirty="0"/>
              <a:t>Citace z Bible a jejich selektivní interpretace</a:t>
            </a:r>
          </a:p>
          <a:p>
            <a:pPr lvl="1"/>
            <a:r>
              <a:rPr lang="cs-CZ" dirty="0"/>
              <a:t>Náboženská hierarchie</a:t>
            </a:r>
          </a:p>
        </p:txBody>
      </p:sp>
      <p:pic>
        <p:nvPicPr>
          <p:cNvPr id="5" name="Obrázek 4">
            <a:extLst>
              <a:ext uri="{FF2B5EF4-FFF2-40B4-BE49-F238E27FC236}">
                <a16:creationId xmlns:a16="http://schemas.microsoft.com/office/drawing/2014/main" id="{EBABDDD9-EB95-4682-B78F-6EBB1111FEDE}"/>
              </a:ext>
            </a:extLst>
          </p:cNvPr>
          <p:cNvPicPr>
            <a:picLocks noChangeAspect="1"/>
          </p:cNvPicPr>
          <p:nvPr/>
        </p:nvPicPr>
        <p:blipFill rotWithShape="1">
          <a:blip r:embed="rId3">
            <a:extLst>
              <a:ext uri="{28A0092B-C50C-407E-A947-70E740481C1C}">
                <a14:useLocalDpi xmlns:a14="http://schemas.microsoft.com/office/drawing/2010/main" val="0"/>
              </a:ext>
            </a:extLst>
          </a:blip>
          <a:srcRect b="16388"/>
          <a:stretch/>
        </p:blipFill>
        <p:spPr>
          <a:xfrm>
            <a:off x="1238249" y="3882299"/>
            <a:ext cx="4152901" cy="26042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ovéPole 5">
            <a:extLst>
              <a:ext uri="{FF2B5EF4-FFF2-40B4-BE49-F238E27FC236}">
                <a16:creationId xmlns:a16="http://schemas.microsoft.com/office/drawing/2014/main" id="{62C43031-F183-4ACB-8B40-A145F5B21217}"/>
              </a:ext>
            </a:extLst>
          </p:cNvPr>
          <p:cNvSpPr txBox="1"/>
          <p:nvPr/>
        </p:nvSpPr>
        <p:spPr>
          <a:xfrm>
            <a:off x="5486399" y="6248400"/>
            <a:ext cx="5058137" cy="276999"/>
          </a:xfrm>
          <a:prstGeom prst="rect">
            <a:avLst/>
          </a:prstGeom>
          <a:noFill/>
        </p:spPr>
        <p:txBody>
          <a:bodyPr wrap="square" rtlCol="0">
            <a:spAutoFit/>
          </a:bodyPr>
          <a:lstStyle/>
          <a:p>
            <a:r>
              <a:rPr lang="cs-CZ" sz="1200" dirty="0"/>
              <a:t>Mississippi </a:t>
            </a:r>
            <a:r>
              <a:rPr lang="cs-CZ" sz="1200" dirty="0" err="1"/>
              <a:t>White</a:t>
            </a:r>
            <a:r>
              <a:rPr lang="cs-CZ" sz="1200" dirty="0"/>
              <a:t> </a:t>
            </a:r>
            <a:r>
              <a:rPr lang="cs-CZ" sz="1200" dirty="0" err="1"/>
              <a:t>Knights</a:t>
            </a:r>
            <a:r>
              <a:rPr lang="cs-CZ" sz="1200" dirty="0"/>
              <a:t> (mississippiwhiteknights.com)</a:t>
            </a:r>
          </a:p>
        </p:txBody>
      </p:sp>
      <p:pic>
        <p:nvPicPr>
          <p:cNvPr id="8" name="Obrázek 7">
            <a:extLst>
              <a:ext uri="{FF2B5EF4-FFF2-40B4-BE49-F238E27FC236}">
                <a16:creationId xmlns:a16="http://schemas.microsoft.com/office/drawing/2014/main" id="{DEB55A95-3C11-4DBE-BC7D-1D4EB5A6C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1136" y="762000"/>
            <a:ext cx="5207000" cy="4686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extovéPole 8">
            <a:extLst>
              <a:ext uri="{FF2B5EF4-FFF2-40B4-BE49-F238E27FC236}">
                <a16:creationId xmlns:a16="http://schemas.microsoft.com/office/drawing/2014/main" id="{F5BFCB1D-130D-4459-967A-705B3BB25610}"/>
              </a:ext>
            </a:extLst>
          </p:cNvPr>
          <p:cNvSpPr txBox="1"/>
          <p:nvPr/>
        </p:nvSpPr>
        <p:spPr>
          <a:xfrm>
            <a:off x="7218542" y="5610225"/>
            <a:ext cx="5058137" cy="276999"/>
          </a:xfrm>
          <a:prstGeom prst="rect">
            <a:avLst/>
          </a:prstGeom>
          <a:noFill/>
        </p:spPr>
        <p:txBody>
          <a:bodyPr wrap="square" rtlCol="0">
            <a:spAutoFit/>
          </a:bodyPr>
          <a:lstStyle/>
          <a:p>
            <a:r>
              <a:rPr lang="cs-CZ" sz="1200" dirty="0" err="1"/>
              <a:t>White</a:t>
            </a:r>
            <a:r>
              <a:rPr lang="cs-CZ" sz="1200" dirty="0"/>
              <a:t> </a:t>
            </a:r>
            <a:r>
              <a:rPr lang="cs-CZ" sz="1200" dirty="0" err="1"/>
              <a:t>Camelia</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(www.wckkkk.org)</a:t>
            </a:r>
          </a:p>
        </p:txBody>
      </p:sp>
    </p:spTree>
    <p:extLst>
      <p:ext uri="{BB962C8B-B14F-4D97-AF65-F5344CB8AC3E}">
        <p14:creationId xmlns:p14="http://schemas.microsoft.com/office/powerpoint/2010/main" val="28468263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0A0CD3DC-5F55-417C-AEE2-1B4AF2E33A76}"/>
              </a:ext>
            </a:extLst>
          </p:cNvPr>
          <p:cNvPicPr>
            <a:picLocks noChangeAspect="1"/>
          </p:cNvPicPr>
          <p:nvPr/>
        </p:nvPicPr>
        <p:blipFill rotWithShape="1">
          <a:blip r:embed="rId3"/>
          <a:srcRect l="8096" t="45502" r="7144" b="36508"/>
          <a:stretch/>
        </p:blipFill>
        <p:spPr>
          <a:xfrm>
            <a:off x="321022" y="2739571"/>
            <a:ext cx="11549956" cy="1378858"/>
          </a:xfrm>
          <a:prstGeom prst="rect">
            <a:avLst/>
          </a:prstGeom>
        </p:spPr>
      </p:pic>
      <p:pic>
        <p:nvPicPr>
          <p:cNvPr id="5" name="Obrázek 4">
            <a:extLst>
              <a:ext uri="{FF2B5EF4-FFF2-40B4-BE49-F238E27FC236}">
                <a16:creationId xmlns:a16="http://schemas.microsoft.com/office/drawing/2014/main" id="{5ACBB4A0-DA1B-49BD-BCC3-7AB3817AA140}"/>
              </a:ext>
            </a:extLst>
          </p:cNvPr>
          <p:cNvPicPr>
            <a:picLocks noChangeAspect="1"/>
          </p:cNvPicPr>
          <p:nvPr/>
        </p:nvPicPr>
        <p:blipFill rotWithShape="1">
          <a:blip r:embed="rId4"/>
          <a:srcRect l="2633" t="12486" r="2633" b="74815"/>
          <a:stretch/>
        </p:blipFill>
        <p:spPr>
          <a:xfrm>
            <a:off x="321022" y="1509486"/>
            <a:ext cx="11549956" cy="870858"/>
          </a:xfrm>
          <a:prstGeom prst="rect">
            <a:avLst/>
          </a:prstGeom>
        </p:spPr>
      </p:pic>
      <p:sp>
        <p:nvSpPr>
          <p:cNvPr id="7" name="TextovéPole 6">
            <a:extLst>
              <a:ext uri="{FF2B5EF4-FFF2-40B4-BE49-F238E27FC236}">
                <a16:creationId xmlns:a16="http://schemas.microsoft.com/office/drawing/2014/main" id="{1B6FAE9A-6E17-417C-B5A8-BC395124FDCD}"/>
              </a:ext>
            </a:extLst>
          </p:cNvPr>
          <p:cNvSpPr txBox="1"/>
          <p:nvPr/>
        </p:nvSpPr>
        <p:spPr>
          <a:xfrm>
            <a:off x="7099139" y="6269620"/>
            <a:ext cx="4838218" cy="282194"/>
          </a:xfrm>
          <a:prstGeom prst="rect">
            <a:avLst/>
          </a:prstGeom>
          <a:noFill/>
        </p:spPr>
        <p:txBody>
          <a:bodyPr wrap="square" rtlCol="0">
            <a:spAutoFit/>
          </a:bodyPr>
          <a:lstStyle/>
          <a:p>
            <a:r>
              <a:rPr lang="cs-CZ" sz="1200" dirty="0"/>
              <a:t>United </a:t>
            </a:r>
            <a:r>
              <a:rPr lang="cs-CZ" sz="1200" dirty="0" err="1"/>
              <a:t>Northern</a:t>
            </a:r>
            <a:r>
              <a:rPr lang="cs-CZ" sz="1200" dirty="0"/>
              <a:t> and </a:t>
            </a:r>
            <a:r>
              <a:rPr lang="cs-CZ" sz="1200" dirty="0" err="1"/>
              <a:t>Southern</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(unskkkk.com)</a:t>
            </a:r>
          </a:p>
        </p:txBody>
      </p:sp>
      <p:cxnSp>
        <p:nvCxnSpPr>
          <p:cNvPr id="8" name="Přímá spojnice 7">
            <a:extLst>
              <a:ext uri="{FF2B5EF4-FFF2-40B4-BE49-F238E27FC236}">
                <a16:creationId xmlns:a16="http://schemas.microsoft.com/office/drawing/2014/main" id="{F00F8B66-DC88-42BE-970F-2B2D670A9940}"/>
              </a:ext>
            </a:extLst>
          </p:cNvPr>
          <p:cNvCxnSpPr>
            <a:cxnSpLocks/>
          </p:cNvCxnSpPr>
          <p:nvPr/>
        </p:nvCxnSpPr>
        <p:spPr>
          <a:xfrm>
            <a:off x="321022" y="2925990"/>
            <a:ext cx="1154995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Přímá spojnice 9">
            <a:extLst>
              <a:ext uri="{FF2B5EF4-FFF2-40B4-BE49-F238E27FC236}">
                <a16:creationId xmlns:a16="http://schemas.microsoft.com/office/drawing/2014/main" id="{34052810-C793-46A3-B33A-39EBB6E6DA0B}"/>
              </a:ext>
            </a:extLst>
          </p:cNvPr>
          <p:cNvCxnSpPr>
            <a:cxnSpLocks/>
          </p:cNvCxnSpPr>
          <p:nvPr/>
        </p:nvCxnSpPr>
        <p:spPr>
          <a:xfrm>
            <a:off x="321022" y="3179989"/>
            <a:ext cx="4744464"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1575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9E1435E-81D9-484D-9F24-E6F59A412C6A}"/>
              </a:ext>
            </a:extLst>
          </p:cNvPr>
          <p:cNvSpPr>
            <a:spLocks noGrp="1"/>
          </p:cNvSpPr>
          <p:nvPr>
            <p:ph type="title"/>
          </p:nvPr>
        </p:nvSpPr>
        <p:spPr/>
        <p:txBody>
          <a:bodyPr/>
          <a:lstStyle/>
          <a:p>
            <a:r>
              <a:rPr lang="cs-CZ" dirty="0"/>
              <a:t>KKK na internetu</a:t>
            </a:r>
          </a:p>
        </p:txBody>
      </p:sp>
      <p:sp>
        <p:nvSpPr>
          <p:cNvPr id="3" name="Zástupný symbol pro obsah 2">
            <a:extLst>
              <a:ext uri="{FF2B5EF4-FFF2-40B4-BE49-F238E27FC236}">
                <a16:creationId xmlns:a16="http://schemas.microsoft.com/office/drawing/2014/main" id="{8ED7B341-6FBC-4E89-AEFA-64F85EEEA1BE}"/>
              </a:ext>
            </a:extLst>
          </p:cNvPr>
          <p:cNvSpPr>
            <a:spLocks noGrp="1"/>
          </p:cNvSpPr>
          <p:nvPr>
            <p:ph idx="1"/>
          </p:nvPr>
        </p:nvSpPr>
        <p:spPr>
          <a:xfrm>
            <a:off x="1143001" y="2057400"/>
            <a:ext cx="5653314" cy="4038600"/>
          </a:xfrm>
        </p:spPr>
        <p:txBody>
          <a:bodyPr>
            <a:normAutofit fontScale="85000" lnSpcReduction="10000"/>
          </a:bodyPr>
          <a:lstStyle/>
          <a:p>
            <a:r>
              <a:rPr lang="cs-CZ" b="1" dirty="0"/>
              <a:t>Árijská klanová maskulinita</a:t>
            </a:r>
          </a:p>
          <a:p>
            <a:pPr lvl="1"/>
            <a:r>
              <a:rPr lang="cs-CZ" dirty="0"/>
              <a:t>Hegemonní maskulinita</a:t>
            </a:r>
          </a:p>
          <a:p>
            <a:pPr lvl="1"/>
            <a:r>
              <a:rPr lang="cs-CZ" dirty="0" err="1"/>
              <a:t>Maskulinizovaná</a:t>
            </a:r>
            <a:r>
              <a:rPr lang="cs-CZ" dirty="0"/>
              <a:t> terminologie na webech, marginalizace feminity</a:t>
            </a:r>
          </a:p>
          <a:p>
            <a:pPr lvl="2"/>
            <a:r>
              <a:rPr lang="en-US" i="1" dirty="0"/>
              <a:t>We as Klansmen should never entertain the idea of failure. Failure should be shameful to us.</a:t>
            </a:r>
            <a:r>
              <a:rPr lang="cs-CZ" i="1" dirty="0"/>
              <a:t> </a:t>
            </a:r>
            <a:r>
              <a:rPr lang="en-US" i="1" dirty="0"/>
              <a:t>Once a situation has been undertaken, follow it through to the end</a:t>
            </a:r>
            <a:r>
              <a:rPr lang="cs-CZ" i="1" dirty="0"/>
              <a:t>.</a:t>
            </a:r>
          </a:p>
          <a:p>
            <a:pPr lvl="2"/>
            <a:r>
              <a:rPr lang="en-US" i="1" dirty="0"/>
              <a:t>Klan members as soldiers engaged in warfare</a:t>
            </a:r>
            <a:r>
              <a:rPr lang="en-US" dirty="0"/>
              <a:t> </a:t>
            </a:r>
            <a:r>
              <a:rPr lang="en-US" i="1" dirty="0"/>
              <a:t>on the front lines . . . taking the heat while standing up</a:t>
            </a:r>
            <a:r>
              <a:rPr lang="cs-CZ" i="1" dirty="0"/>
              <a:t> </a:t>
            </a:r>
            <a:r>
              <a:rPr lang="en-US" i="1" dirty="0"/>
              <a:t>for White people</a:t>
            </a:r>
            <a:r>
              <a:rPr lang="cs-CZ" dirty="0"/>
              <a:t>.</a:t>
            </a:r>
          </a:p>
          <a:p>
            <a:pPr lvl="2"/>
            <a:r>
              <a:rPr lang="en-US" i="1" dirty="0"/>
              <a:t>Our women are asking ‘Where are our</a:t>
            </a:r>
            <a:r>
              <a:rPr lang="cs-CZ" i="1" dirty="0"/>
              <a:t> </a:t>
            </a:r>
            <a:r>
              <a:rPr lang="en-US" i="1" dirty="0"/>
              <a:t>White Men? Who will stand for us and our children?</a:t>
            </a:r>
            <a:r>
              <a:rPr lang="cs-CZ" i="1" dirty="0"/>
              <a:t>‘</a:t>
            </a:r>
            <a:r>
              <a:rPr lang="en-US" dirty="0"/>
              <a:t/>
            </a:r>
            <a:br>
              <a:rPr lang="en-US" dirty="0"/>
            </a:br>
            <a:endParaRPr lang="cs-CZ" dirty="0"/>
          </a:p>
          <a:p>
            <a:r>
              <a:rPr lang="cs-CZ" dirty="0" err="1"/>
              <a:t>Women</a:t>
            </a:r>
            <a:r>
              <a:rPr lang="cs-CZ" dirty="0"/>
              <a:t> </a:t>
            </a:r>
            <a:r>
              <a:rPr lang="cs-CZ" dirty="0" err="1"/>
              <a:t>of</a:t>
            </a:r>
            <a:r>
              <a:rPr lang="cs-CZ" dirty="0"/>
              <a:t> KKK (1920), menší online prezence</a:t>
            </a:r>
          </a:p>
          <a:p>
            <a:pPr marL="45720" indent="0">
              <a:buNone/>
            </a:pPr>
            <a:r>
              <a:rPr lang="en-US" dirty="0"/>
              <a:t/>
            </a:r>
            <a:br>
              <a:rPr lang="en-US" dirty="0"/>
            </a:br>
            <a:endParaRPr lang="cs-CZ" dirty="0"/>
          </a:p>
          <a:p>
            <a:endParaRPr lang="cs-CZ" dirty="0"/>
          </a:p>
        </p:txBody>
      </p:sp>
      <p:pic>
        <p:nvPicPr>
          <p:cNvPr id="7" name="Obrázek 6">
            <a:extLst>
              <a:ext uri="{FF2B5EF4-FFF2-40B4-BE49-F238E27FC236}">
                <a16:creationId xmlns:a16="http://schemas.microsoft.com/office/drawing/2014/main" id="{6A44373A-C7BC-4866-AE3F-E0879048A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599" y="525384"/>
            <a:ext cx="4290237" cy="2574142"/>
          </a:xfrm>
          <a:prstGeom prst="rect">
            <a:avLst/>
          </a:prstGeom>
        </p:spPr>
      </p:pic>
      <p:pic>
        <p:nvPicPr>
          <p:cNvPr id="9" name="Obrázek 8">
            <a:extLst>
              <a:ext uri="{FF2B5EF4-FFF2-40B4-BE49-F238E27FC236}">
                <a16:creationId xmlns:a16="http://schemas.microsoft.com/office/drawing/2014/main" id="{B88AF34C-CC4F-40AB-BDD2-8D9306D13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8118" y="3177115"/>
            <a:ext cx="1978718" cy="1978718"/>
          </a:xfrm>
          <a:prstGeom prst="rect">
            <a:avLst/>
          </a:prstGeom>
        </p:spPr>
      </p:pic>
      <p:pic>
        <p:nvPicPr>
          <p:cNvPr id="11" name="Obrázek 10">
            <a:extLst>
              <a:ext uri="{FF2B5EF4-FFF2-40B4-BE49-F238E27FC236}">
                <a16:creationId xmlns:a16="http://schemas.microsoft.com/office/drawing/2014/main" id="{73B0D0B2-A522-4F65-91FD-4C100963ABD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7086599" y="3177115"/>
            <a:ext cx="2282703" cy="3155501"/>
          </a:xfrm>
          <a:prstGeom prst="rect">
            <a:avLst/>
          </a:prstGeom>
        </p:spPr>
      </p:pic>
      <p:pic>
        <p:nvPicPr>
          <p:cNvPr id="13" name="Obrázek 12">
            <a:extLst>
              <a:ext uri="{FF2B5EF4-FFF2-40B4-BE49-F238E27FC236}">
                <a16:creationId xmlns:a16="http://schemas.microsoft.com/office/drawing/2014/main" id="{377C4E86-4427-4570-80D2-7B31E52E3EF0}"/>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7774" r="17109"/>
          <a:stretch/>
        </p:blipFill>
        <p:spPr>
          <a:xfrm>
            <a:off x="9398119" y="5188337"/>
            <a:ext cx="1978718" cy="1139516"/>
          </a:xfrm>
          <a:prstGeom prst="rect">
            <a:avLst/>
          </a:prstGeom>
        </p:spPr>
      </p:pic>
    </p:spTree>
    <p:extLst>
      <p:ext uri="{BB962C8B-B14F-4D97-AF65-F5344CB8AC3E}">
        <p14:creationId xmlns:p14="http://schemas.microsoft.com/office/powerpoint/2010/main" val="3453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68C76F8-ED7B-4D2C-BD17-B2CDEEA05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778" y="495299"/>
            <a:ext cx="3225801" cy="2419351"/>
          </a:xfrm>
          <a:prstGeom prst="rect">
            <a:avLst/>
          </a:prstGeom>
        </p:spPr>
      </p:pic>
      <p:pic>
        <p:nvPicPr>
          <p:cNvPr id="6" name="Obrázek 5">
            <a:extLst>
              <a:ext uri="{FF2B5EF4-FFF2-40B4-BE49-F238E27FC236}">
                <a16:creationId xmlns:a16="http://schemas.microsoft.com/office/drawing/2014/main" id="{ECBEFC8B-3ED7-4586-9888-5A71AC2E5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4325" y="495299"/>
            <a:ext cx="3225801" cy="2419351"/>
          </a:xfrm>
          <a:prstGeom prst="rect">
            <a:avLst/>
          </a:prstGeom>
        </p:spPr>
      </p:pic>
      <p:pic>
        <p:nvPicPr>
          <p:cNvPr id="8" name="Obrázek 7">
            <a:extLst>
              <a:ext uri="{FF2B5EF4-FFF2-40B4-BE49-F238E27FC236}">
                <a16:creationId xmlns:a16="http://schemas.microsoft.com/office/drawing/2014/main" id="{4683A2EF-40B1-40A1-A8DE-4CFC4D56C6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325" y="3088499"/>
            <a:ext cx="3225801" cy="3225801"/>
          </a:xfrm>
          <a:prstGeom prst="rect">
            <a:avLst/>
          </a:prstGeom>
        </p:spPr>
      </p:pic>
      <p:pic>
        <p:nvPicPr>
          <p:cNvPr id="10" name="Obrázek 9">
            <a:extLst>
              <a:ext uri="{FF2B5EF4-FFF2-40B4-BE49-F238E27FC236}">
                <a16:creationId xmlns:a16="http://schemas.microsoft.com/office/drawing/2014/main" id="{769B62A6-8A27-440A-AE55-5973BC81E3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0505" y="536892"/>
            <a:ext cx="2918495" cy="2377758"/>
          </a:xfrm>
          <a:prstGeom prst="rect">
            <a:avLst/>
          </a:prstGeom>
        </p:spPr>
      </p:pic>
      <p:sp>
        <p:nvSpPr>
          <p:cNvPr id="11" name="TextovéPole 10">
            <a:extLst>
              <a:ext uri="{FF2B5EF4-FFF2-40B4-BE49-F238E27FC236}">
                <a16:creationId xmlns:a16="http://schemas.microsoft.com/office/drawing/2014/main" id="{1D26243A-700A-47F9-9383-509FDB0E039B}"/>
              </a:ext>
            </a:extLst>
          </p:cNvPr>
          <p:cNvSpPr txBox="1"/>
          <p:nvPr/>
        </p:nvSpPr>
        <p:spPr>
          <a:xfrm>
            <a:off x="8715375" y="6096000"/>
            <a:ext cx="3162718" cy="276999"/>
          </a:xfrm>
          <a:prstGeom prst="rect">
            <a:avLst/>
          </a:prstGeom>
          <a:noFill/>
        </p:spPr>
        <p:txBody>
          <a:bodyPr wrap="square" rtlCol="0">
            <a:spAutoFit/>
          </a:bodyPr>
          <a:lstStyle/>
          <a:p>
            <a:r>
              <a:rPr lang="cs-CZ" sz="1200" dirty="0" err="1"/>
              <a:t>The</a:t>
            </a:r>
            <a:r>
              <a:rPr lang="cs-CZ" sz="1200" dirty="0"/>
              <a:t> United </a:t>
            </a:r>
            <a:r>
              <a:rPr lang="cs-CZ" sz="1200" dirty="0" err="1"/>
              <a:t>Klans</a:t>
            </a:r>
            <a:r>
              <a:rPr lang="cs-CZ" sz="1200" dirty="0"/>
              <a:t> </a:t>
            </a:r>
            <a:r>
              <a:rPr lang="cs-CZ" sz="1200" dirty="0" err="1"/>
              <a:t>of</a:t>
            </a:r>
            <a:r>
              <a:rPr lang="cs-CZ" sz="1200" dirty="0"/>
              <a:t> America (www.theuka.us)</a:t>
            </a:r>
          </a:p>
        </p:txBody>
      </p:sp>
      <p:pic>
        <p:nvPicPr>
          <p:cNvPr id="17" name="Obrázek 16">
            <a:extLst>
              <a:ext uri="{FF2B5EF4-FFF2-40B4-BE49-F238E27FC236}">
                <a16:creationId xmlns:a16="http://schemas.microsoft.com/office/drawing/2014/main" id="{4B703759-47C5-48C4-B6A5-FC9A4474A3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61496" y="276999"/>
            <a:ext cx="3644900" cy="6096000"/>
          </a:xfrm>
          <a:prstGeom prst="rect">
            <a:avLst/>
          </a:prstGeom>
        </p:spPr>
      </p:pic>
    </p:spTree>
    <p:extLst>
      <p:ext uri="{BB962C8B-B14F-4D97-AF65-F5344CB8AC3E}">
        <p14:creationId xmlns:p14="http://schemas.microsoft.com/office/powerpoint/2010/main" val="3945920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D92F55F-ACDD-4A4D-9883-9C1EBB55FCED}"/>
              </a:ext>
            </a:extLst>
          </p:cNvPr>
          <p:cNvSpPr>
            <a:spLocks noGrp="1"/>
          </p:cNvSpPr>
          <p:nvPr>
            <p:ph type="title"/>
          </p:nvPr>
        </p:nvSpPr>
        <p:spPr/>
        <p:txBody>
          <a:bodyPr/>
          <a:lstStyle/>
          <a:p>
            <a:r>
              <a:rPr lang="cs-CZ" dirty="0"/>
              <a:t>Agrese online</a:t>
            </a:r>
          </a:p>
        </p:txBody>
      </p:sp>
      <p:sp>
        <p:nvSpPr>
          <p:cNvPr id="3" name="Zástupný symbol pro obsah 2">
            <a:extLst>
              <a:ext uri="{FF2B5EF4-FFF2-40B4-BE49-F238E27FC236}">
                <a16:creationId xmlns:a16="http://schemas.microsoft.com/office/drawing/2014/main" id="{58FAD228-CDD5-40D3-B34B-E2DF821656D7}"/>
              </a:ext>
            </a:extLst>
          </p:cNvPr>
          <p:cNvSpPr>
            <a:spLocks noGrp="1"/>
          </p:cNvSpPr>
          <p:nvPr>
            <p:ph idx="1"/>
          </p:nvPr>
        </p:nvSpPr>
        <p:spPr/>
        <p:txBody>
          <a:bodyPr>
            <a:normAutofit fontScale="92500" lnSpcReduction="10000"/>
          </a:bodyPr>
          <a:lstStyle/>
          <a:p>
            <a:pPr marL="342900" lvl="1" indent="0">
              <a:buNone/>
            </a:pPr>
            <a:r>
              <a:rPr lang="cs-CZ" dirty="0"/>
              <a:t>….“</a:t>
            </a:r>
            <a:r>
              <a:rPr lang="cs-CZ" i="1" dirty="0"/>
              <a:t>any </a:t>
            </a:r>
            <a:r>
              <a:rPr lang="cs-CZ" i="1" dirty="0" err="1"/>
              <a:t>form</a:t>
            </a:r>
            <a:r>
              <a:rPr lang="cs-CZ" i="1" dirty="0"/>
              <a:t> </a:t>
            </a:r>
            <a:r>
              <a:rPr lang="cs-CZ" i="1" dirty="0" err="1"/>
              <a:t>of</a:t>
            </a:r>
            <a:r>
              <a:rPr lang="cs-CZ" i="1" dirty="0"/>
              <a:t> </a:t>
            </a:r>
            <a:r>
              <a:rPr lang="cs-CZ" i="1" dirty="0" err="1"/>
              <a:t>behavior</a:t>
            </a:r>
            <a:r>
              <a:rPr lang="cs-CZ" i="1" dirty="0"/>
              <a:t> </a:t>
            </a:r>
            <a:r>
              <a:rPr lang="cs-CZ" i="1" dirty="0" err="1"/>
              <a:t>directed</a:t>
            </a:r>
            <a:r>
              <a:rPr lang="cs-CZ" i="1" dirty="0"/>
              <a:t> </a:t>
            </a:r>
            <a:r>
              <a:rPr lang="cs-CZ" i="1" dirty="0" err="1"/>
              <a:t>toward</a:t>
            </a:r>
            <a:r>
              <a:rPr lang="cs-CZ" i="1" dirty="0"/>
              <a:t> </a:t>
            </a:r>
            <a:r>
              <a:rPr lang="cs-CZ" i="1" dirty="0" err="1"/>
              <a:t>the</a:t>
            </a:r>
            <a:r>
              <a:rPr lang="cs-CZ" i="1" dirty="0"/>
              <a:t> </a:t>
            </a:r>
            <a:r>
              <a:rPr lang="cs-CZ" i="1" dirty="0" err="1"/>
              <a:t>goal</a:t>
            </a:r>
            <a:r>
              <a:rPr lang="cs-CZ" i="1" dirty="0"/>
              <a:t> </a:t>
            </a:r>
            <a:r>
              <a:rPr lang="cs-CZ" i="1" dirty="0" err="1"/>
              <a:t>of</a:t>
            </a:r>
            <a:r>
              <a:rPr lang="cs-CZ" i="1" dirty="0"/>
              <a:t> </a:t>
            </a:r>
            <a:r>
              <a:rPr lang="cs-CZ" b="1" i="1" dirty="0" err="1"/>
              <a:t>harming</a:t>
            </a:r>
            <a:r>
              <a:rPr lang="cs-CZ" b="1" i="1" dirty="0"/>
              <a:t> </a:t>
            </a:r>
            <a:r>
              <a:rPr lang="cs-CZ" b="1" i="1" dirty="0" err="1"/>
              <a:t>or</a:t>
            </a:r>
            <a:r>
              <a:rPr lang="cs-CZ" b="1" i="1" dirty="0"/>
              <a:t> </a:t>
            </a:r>
            <a:r>
              <a:rPr lang="cs-CZ" b="1" i="1" dirty="0" err="1"/>
              <a:t>injuring</a:t>
            </a:r>
            <a:r>
              <a:rPr lang="cs-CZ" i="1" dirty="0"/>
              <a:t> </a:t>
            </a:r>
            <a:r>
              <a:rPr lang="cs-CZ" i="1" dirty="0" err="1"/>
              <a:t>another</a:t>
            </a:r>
            <a:r>
              <a:rPr lang="cs-CZ" i="1" dirty="0"/>
              <a:t> </a:t>
            </a:r>
            <a:r>
              <a:rPr lang="cs-CZ" i="1" dirty="0" err="1"/>
              <a:t>living</a:t>
            </a:r>
            <a:r>
              <a:rPr lang="cs-CZ" i="1" dirty="0"/>
              <a:t> </a:t>
            </a:r>
            <a:r>
              <a:rPr lang="cs-CZ" i="1" dirty="0" err="1"/>
              <a:t>being</a:t>
            </a:r>
            <a:r>
              <a:rPr lang="cs-CZ" i="1" dirty="0"/>
              <a:t> </a:t>
            </a:r>
            <a:r>
              <a:rPr lang="cs-CZ" i="1" dirty="0" err="1"/>
              <a:t>who</a:t>
            </a:r>
            <a:r>
              <a:rPr lang="cs-CZ" i="1" dirty="0"/>
              <a:t> </a:t>
            </a:r>
            <a:r>
              <a:rPr lang="cs-CZ" i="1" dirty="0" err="1"/>
              <a:t>is</a:t>
            </a:r>
            <a:r>
              <a:rPr lang="cs-CZ" i="1" dirty="0"/>
              <a:t> </a:t>
            </a:r>
            <a:r>
              <a:rPr lang="cs-CZ" i="1" dirty="0" err="1"/>
              <a:t>motivated</a:t>
            </a:r>
            <a:r>
              <a:rPr lang="cs-CZ" i="1" dirty="0"/>
              <a:t> to </a:t>
            </a:r>
            <a:r>
              <a:rPr lang="cs-CZ" i="1" dirty="0" err="1"/>
              <a:t>avoid</a:t>
            </a:r>
            <a:r>
              <a:rPr lang="cs-CZ" i="1" dirty="0"/>
              <a:t> such </a:t>
            </a:r>
            <a:r>
              <a:rPr lang="cs-CZ" i="1" dirty="0" err="1"/>
              <a:t>treatment</a:t>
            </a:r>
            <a:r>
              <a:rPr lang="cs-CZ" dirty="0"/>
              <a:t>“ (Baron &amp; </a:t>
            </a:r>
            <a:r>
              <a:rPr lang="cs-CZ" dirty="0" err="1"/>
              <a:t>Richardson</a:t>
            </a:r>
            <a:r>
              <a:rPr lang="cs-CZ" dirty="0"/>
              <a:t>, 2004, p.7)</a:t>
            </a:r>
          </a:p>
          <a:p>
            <a:pPr marL="342900" lvl="1" indent="0">
              <a:buNone/>
            </a:pPr>
            <a:endParaRPr lang="cs-CZ" dirty="0"/>
          </a:p>
          <a:p>
            <a:pPr marL="342900" lvl="1" indent="0">
              <a:buNone/>
            </a:pPr>
            <a:r>
              <a:rPr lang="cs-CZ" dirty="0"/>
              <a:t>Jacek </a:t>
            </a:r>
            <a:r>
              <a:rPr lang="cs-CZ" dirty="0" err="1"/>
              <a:t>Pyzalski</a:t>
            </a:r>
            <a:r>
              <a:rPr lang="cs-CZ" dirty="0"/>
              <a:t> (2012):</a:t>
            </a:r>
          </a:p>
          <a:p>
            <a:pPr lvl="1">
              <a:buFont typeface="Wingdings" panose="05000000000000000000" pitchFamily="2" charset="2"/>
              <a:buChar char="§"/>
            </a:pPr>
            <a:r>
              <a:rPr lang="en-US" dirty="0"/>
              <a:t>Electronic peer aggression (possible cyberbullying)</a:t>
            </a:r>
          </a:p>
          <a:p>
            <a:pPr lvl="1">
              <a:buFont typeface="Wingdings" panose="05000000000000000000" pitchFamily="2" charset="2"/>
              <a:buChar char="§"/>
            </a:pPr>
            <a:r>
              <a:rPr lang="en-US" dirty="0"/>
              <a:t>Electronic aggression against school staff</a:t>
            </a:r>
          </a:p>
          <a:p>
            <a:pPr lvl="1">
              <a:buFont typeface="Wingdings" panose="05000000000000000000" pitchFamily="2" charset="2"/>
              <a:buChar char="§"/>
            </a:pPr>
            <a:r>
              <a:rPr lang="en-US" dirty="0"/>
              <a:t>Electronic aggression against the vulnerable</a:t>
            </a:r>
          </a:p>
          <a:p>
            <a:pPr lvl="1">
              <a:buFont typeface="Wingdings" panose="05000000000000000000" pitchFamily="2" charset="2"/>
              <a:buChar char="§"/>
            </a:pPr>
            <a:r>
              <a:rPr lang="en-US" dirty="0"/>
              <a:t>Electronic aggression against random victims</a:t>
            </a:r>
          </a:p>
          <a:p>
            <a:pPr lvl="1">
              <a:buFont typeface="Wingdings" panose="05000000000000000000" pitchFamily="2" charset="2"/>
              <a:buChar char="§"/>
            </a:pPr>
            <a:r>
              <a:rPr lang="en-US" dirty="0"/>
              <a:t>Electronic aggression against groups</a:t>
            </a:r>
          </a:p>
          <a:p>
            <a:pPr lvl="1">
              <a:buFont typeface="Wingdings" panose="05000000000000000000" pitchFamily="2" charset="2"/>
              <a:buChar char="§"/>
            </a:pPr>
            <a:r>
              <a:rPr lang="en-US" dirty="0"/>
              <a:t>Electronic aggression against celebrities</a:t>
            </a:r>
            <a:endParaRPr lang="cs-CZ" dirty="0"/>
          </a:p>
          <a:p>
            <a:endParaRPr lang="cs-CZ" dirty="0"/>
          </a:p>
          <a:p>
            <a:r>
              <a:rPr lang="cs-CZ" dirty="0" err="1"/>
              <a:t>Cyberhate</a:t>
            </a:r>
            <a:r>
              <a:rPr lang="cs-CZ" dirty="0"/>
              <a:t>, kyberšikana, online obtěžování, </a:t>
            </a:r>
            <a:r>
              <a:rPr lang="cs-CZ" dirty="0" err="1"/>
              <a:t>kyberstalking</a:t>
            </a:r>
            <a:r>
              <a:rPr lang="cs-CZ" dirty="0"/>
              <a:t>, </a:t>
            </a:r>
            <a:r>
              <a:rPr lang="cs-CZ" dirty="0" err="1"/>
              <a:t>cyberterrorism</a:t>
            </a:r>
            <a:r>
              <a:rPr lang="cs-CZ" dirty="0"/>
              <a:t>… </a:t>
            </a:r>
          </a:p>
          <a:p>
            <a:endParaRPr lang="cs-CZ" dirty="0"/>
          </a:p>
          <a:p>
            <a:endParaRPr lang="cs-CZ" dirty="0"/>
          </a:p>
        </p:txBody>
      </p:sp>
      <p:sp>
        <p:nvSpPr>
          <p:cNvPr id="4" name="Zástupný symbol pro číslo snímku 3">
            <a:extLst>
              <a:ext uri="{FF2B5EF4-FFF2-40B4-BE49-F238E27FC236}">
                <a16:creationId xmlns:a16="http://schemas.microsoft.com/office/drawing/2014/main" id="{C02A883C-BECE-4D5D-B67E-EB58AE1CA35F}"/>
              </a:ext>
            </a:extLst>
          </p:cNvPr>
          <p:cNvSpPr>
            <a:spLocks noGrp="1"/>
          </p:cNvSpPr>
          <p:nvPr>
            <p:ph type="sldNum" sz="quarter" idx="12"/>
          </p:nvPr>
        </p:nvSpPr>
        <p:spPr/>
        <p:txBody>
          <a:bodyPr/>
          <a:lstStyle/>
          <a:p>
            <a:fld id="{0B7C8486-7E6C-4260-9549-CB91DEA85874}" type="slidenum">
              <a:rPr lang="cs-CZ" smtClean="0"/>
              <a:t>4</a:t>
            </a:fld>
            <a:endParaRPr lang="cs-CZ"/>
          </a:p>
        </p:txBody>
      </p:sp>
    </p:spTree>
    <p:extLst>
      <p:ext uri="{BB962C8B-B14F-4D97-AF65-F5344CB8AC3E}">
        <p14:creationId xmlns:p14="http://schemas.microsoft.com/office/powerpoint/2010/main" val="2319488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367740-05C7-4B1F-8FE8-7251CBB19F48}"/>
              </a:ext>
            </a:extLst>
          </p:cNvPr>
          <p:cNvSpPr>
            <a:spLocks noGrp="1"/>
          </p:cNvSpPr>
          <p:nvPr>
            <p:ph type="title"/>
          </p:nvPr>
        </p:nvSpPr>
        <p:spPr/>
        <p:txBody>
          <a:bodyPr/>
          <a:lstStyle/>
          <a:p>
            <a:r>
              <a:rPr lang="cs-CZ" dirty="0"/>
              <a:t>KKK na internetu</a:t>
            </a:r>
          </a:p>
        </p:txBody>
      </p:sp>
      <p:sp>
        <p:nvSpPr>
          <p:cNvPr id="3" name="Zástupný symbol pro obsah 2">
            <a:extLst>
              <a:ext uri="{FF2B5EF4-FFF2-40B4-BE49-F238E27FC236}">
                <a16:creationId xmlns:a16="http://schemas.microsoft.com/office/drawing/2014/main" id="{FC9FCCC8-28B2-4193-BE2A-709645C1CED9}"/>
              </a:ext>
            </a:extLst>
          </p:cNvPr>
          <p:cNvSpPr>
            <a:spLocks noGrp="1"/>
          </p:cNvSpPr>
          <p:nvPr>
            <p:ph idx="1"/>
          </p:nvPr>
        </p:nvSpPr>
        <p:spPr>
          <a:xfrm>
            <a:off x="1143000" y="2057400"/>
            <a:ext cx="3694814" cy="4038600"/>
          </a:xfrm>
        </p:spPr>
        <p:txBody>
          <a:bodyPr/>
          <a:lstStyle/>
          <a:p>
            <a:r>
              <a:rPr lang="cs-CZ" b="1" dirty="0" err="1"/>
              <a:t>Heteronormativní</a:t>
            </a:r>
            <a:r>
              <a:rPr lang="cs-CZ" b="1" dirty="0"/>
              <a:t> hodnoty nukleární rodiny</a:t>
            </a:r>
          </a:p>
          <a:p>
            <a:pPr lvl="1"/>
            <a:r>
              <a:rPr lang="cs-CZ" dirty="0"/>
              <a:t>Tradiční rodinné hodnoty</a:t>
            </a:r>
          </a:p>
          <a:p>
            <a:pPr marL="274320" lvl="1" indent="0">
              <a:buNone/>
            </a:pPr>
            <a:endParaRPr lang="cs-CZ" dirty="0"/>
          </a:p>
          <a:p>
            <a:endParaRPr lang="cs-CZ" dirty="0"/>
          </a:p>
          <a:p>
            <a:endParaRPr lang="cs-CZ" dirty="0"/>
          </a:p>
          <a:p>
            <a:endParaRPr lang="cs-CZ" dirty="0"/>
          </a:p>
        </p:txBody>
      </p:sp>
      <p:pic>
        <p:nvPicPr>
          <p:cNvPr id="5" name="Obrázek 4">
            <a:extLst>
              <a:ext uri="{FF2B5EF4-FFF2-40B4-BE49-F238E27FC236}">
                <a16:creationId xmlns:a16="http://schemas.microsoft.com/office/drawing/2014/main" id="{4D7813EC-AC8A-4184-B96F-EFE45C369C1C}"/>
              </a:ext>
            </a:extLst>
          </p:cNvPr>
          <p:cNvPicPr>
            <a:picLocks noChangeAspect="1"/>
          </p:cNvPicPr>
          <p:nvPr/>
        </p:nvPicPr>
        <p:blipFill rotWithShape="1">
          <a:blip r:embed="rId3"/>
          <a:srcRect l="26191" t="44820" r="35119" b="36998"/>
          <a:stretch/>
        </p:blipFill>
        <p:spPr>
          <a:xfrm>
            <a:off x="5319597" y="2057400"/>
            <a:ext cx="5698923" cy="15080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ovéPole 5">
            <a:extLst>
              <a:ext uri="{FF2B5EF4-FFF2-40B4-BE49-F238E27FC236}">
                <a16:creationId xmlns:a16="http://schemas.microsoft.com/office/drawing/2014/main" id="{854FFC5B-A5AE-4DD6-8E69-EC2610EE7B6A}"/>
              </a:ext>
            </a:extLst>
          </p:cNvPr>
          <p:cNvSpPr txBox="1"/>
          <p:nvPr/>
        </p:nvSpPr>
        <p:spPr>
          <a:xfrm>
            <a:off x="7855802" y="3288424"/>
            <a:ext cx="3162718" cy="276999"/>
          </a:xfrm>
          <a:prstGeom prst="rect">
            <a:avLst/>
          </a:prstGeom>
          <a:noFill/>
        </p:spPr>
        <p:txBody>
          <a:bodyPr wrap="square" rtlCol="0">
            <a:spAutoFit/>
          </a:bodyPr>
          <a:lstStyle/>
          <a:p>
            <a:r>
              <a:rPr lang="cs-CZ" sz="1200" dirty="0" err="1"/>
              <a:t>The</a:t>
            </a:r>
            <a:r>
              <a:rPr lang="cs-CZ" sz="1200" dirty="0"/>
              <a:t> United </a:t>
            </a:r>
            <a:r>
              <a:rPr lang="cs-CZ" sz="1200" dirty="0" err="1"/>
              <a:t>Klans</a:t>
            </a:r>
            <a:r>
              <a:rPr lang="cs-CZ" sz="1200" dirty="0"/>
              <a:t> </a:t>
            </a:r>
            <a:r>
              <a:rPr lang="cs-CZ" sz="1200" dirty="0" err="1"/>
              <a:t>of</a:t>
            </a:r>
            <a:r>
              <a:rPr lang="cs-CZ" sz="1200" dirty="0"/>
              <a:t> America (www.theuka.us)</a:t>
            </a:r>
          </a:p>
        </p:txBody>
      </p:sp>
      <p:pic>
        <p:nvPicPr>
          <p:cNvPr id="8" name="Obrázek 7">
            <a:extLst>
              <a:ext uri="{FF2B5EF4-FFF2-40B4-BE49-F238E27FC236}">
                <a16:creationId xmlns:a16="http://schemas.microsoft.com/office/drawing/2014/main" id="{AD231FC7-4BED-487F-9DE3-8A102C1F9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413" y="4819400"/>
            <a:ext cx="6179289" cy="1276600"/>
          </a:xfrm>
          <a:prstGeom prst="rect">
            <a:avLst/>
          </a:prstGeom>
          <a:ln>
            <a:noFill/>
          </a:ln>
          <a:effectLst>
            <a:outerShdw blurRad="190500" algn="tl" rotWithShape="0">
              <a:srgbClr val="000000">
                <a:alpha val="70000"/>
              </a:srgbClr>
            </a:outerShdw>
          </a:effectLst>
        </p:spPr>
      </p:pic>
      <p:pic>
        <p:nvPicPr>
          <p:cNvPr id="10" name="Obrázek 9">
            <a:extLst>
              <a:ext uri="{FF2B5EF4-FFF2-40B4-BE49-F238E27FC236}">
                <a16:creationId xmlns:a16="http://schemas.microsoft.com/office/drawing/2014/main" id="{E5FD218B-CC15-491F-B7B6-2ECEE3B680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982" y="3625020"/>
            <a:ext cx="3694814" cy="24709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6052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B101042-2E3A-41FD-9A14-0F0891ABA211}"/>
              </a:ext>
            </a:extLst>
          </p:cNvPr>
          <p:cNvPicPr>
            <a:picLocks noChangeAspect="1"/>
          </p:cNvPicPr>
          <p:nvPr/>
        </p:nvPicPr>
        <p:blipFill rotWithShape="1">
          <a:blip r:embed="rId3"/>
          <a:srcRect l="2262" t="16719" r="2262" b="5608"/>
          <a:stretch/>
        </p:blipFill>
        <p:spPr>
          <a:xfrm>
            <a:off x="275771" y="1240974"/>
            <a:ext cx="11640458" cy="5326743"/>
          </a:xfrm>
          <a:prstGeom prst="rect">
            <a:avLst/>
          </a:prstGeom>
        </p:spPr>
      </p:pic>
      <p:pic>
        <p:nvPicPr>
          <p:cNvPr id="5" name="Obrázek 4">
            <a:extLst>
              <a:ext uri="{FF2B5EF4-FFF2-40B4-BE49-F238E27FC236}">
                <a16:creationId xmlns:a16="http://schemas.microsoft.com/office/drawing/2014/main" id="{E32784AE-47CF-4A11-8F33-DE2B21A05309}"/>
              </a:ext>
            </a:extLst>
          </p:cNvPr>
          <p:cNvPicPr>
            <a:picLocks noChangeAspect="1"/>
          </p:cNvPicPr>
          <p:nvPr/>
        </p:nvPicPr>
        <p:blipFill rotWithShape="1">
          <a:blip r:embed="rId4"/>
          <a:srcRect l="2382" t="10159" r="2261" b="75873"/>
          <a:stretch/>
        </p:blipFill>
        <p:spPr>
          <a:xfrm>
            <a:off x="275771" y="283031"/>
            <a:ext cx="11625943" cy="957943"/>
          </a:xfrm>
          <a:prstGeom prst="rect">
            <a:avLst/>
          </a:prstGeom>
        </p:spPr>
      </p:pic>
      <p:sp>
        <p:nvSpPr>
          <p:cNvPr id="6" name="TextovéPole 5">
            <a:extLst>
              <a:ext uri="{FF2B5EF4-FFF2-40B4-BE49-F238E27FC236}">
                <a16:creationId xmlns:a16="http://schemas.microsoft.com/office/drawing/2014/main" id="{E24CCA01-CFE6-492B-9F2A-D92BD8FBD70F}"/>
              </a:ext>
            </a:extLst>
          </p:cNvPr>
          <p:cNvSpPr txBox="1"/>
          <p:nvPr/>
        </p:nvSpPr>
        <p:spPr>
          <a:xfrm>
            <a:off x="7078011" y="6575806"/>
            <a:ext cx="4838218" cy="282194"/>
          </a:xfrm>
          <a:prstGeom prst="rect">
            <a:avLst/>
          </a:prstGeom>
          <a:noFill/>
        </p:spPr>
        <p:txBody>
          <a:bodyPr wrap="square" rtlCol="0">
            <a:spAutoFit/>
          </a:bodyPr>
          <a:lstStyle/>
          <a:p>
            <a:r>
              <a:rPr lang="cs-CZ" sz="1200" dirty="0"/>
              <a:t>United </a:t>
            </a:r>
            <a:r>
              <a:rPr lang="cs-CZ" sz="1200" dirty="0" err="1"/>
              <a:t>Northern</a:t>
            </a:r>
            <a:r>
              <a:rPr lang="cs-CZ" sz="1200" dirty="0"/>
              <a:t> and </a:t>
            </a:r>
            <a:r>
              <a:rPr lang="cs-CZ" sz="1200" dirty="0" err="1"/>
              <a:t>Southern</a:t>
            </a:r>
            <a:r>
              <a:rPr lang="cs-CZ" sz="1200" dirty="0"/>
              <a:t> </a:t>
            </a:r>
            <a:r>
              <a:rPr lang="cs-CZ" sz="1200" dirty="0" err="1"/>
              <a:t>Knights</a:t>
            </a:r>
            <a:r>
              <a:rPr lang="cs-CZ" sz="1200" dirty="0"/>
              <a:t> </a:t>
            </a:r>
            <a:r>
              <a:rPr lang="cs-CZ" sz="1200" dirty="0" err="1"/>
              <a:t>of</a:t>
            </a:r>
            <a:r>
              <a:rPr lang="cs-CZ" sz="1200" dirty="0"/>
              <a:t> </a:t>
            </a:r>
            <a:r>
              <a:rPr lang="cs-CZ" sz="1200" dirty="0" err="1"/>
              <a:t>the</a:t>
            </a:r>
            <a:r>
              <a:rPr lang="cs-CZ" sz="1200" dirty="0"/>
              <a:t> Ku </a:t>
            </a:r>
            <a:r>
              <a:rPr lang="cs-CZ" sz="1200" dirty="0" err="1"/>
              <a:t>Klux</a:t>
            </a:r>
            <a:r>
              <a:rPr lang="cs-CZ" sz="1200" dirty="0"/>
              <a:t> Klan (unskkkk.com)</a:t>
            </a:r>
          </a:p>
        </p:txBody>
      </p:sp>
      <p:cxnSp>
        <p:nvCxnSpPr>
          <p:cNvPr id="7" name="Přímá spojnice 6">
            <a:extLst>
              <a:ext uri="{FF2B5EF4-FFF2-40B4-BE49-F238E27FC236}">
                <a16:creationId xmlns:a16="http://schemas.microsoft.com/office/drawing/2014/main" id="{B797A91C-ADDB-4EA6-8238-FA672F0DC970}"/>
              </a:ext>
            </a:extLst>
          </p:cNvPr>
          <p:cNvCxnSpPr>
            <a:cxnSpLocks/>
          </p:cNvCxnSpPr>
          <p:nvPr/>
        </p:nvCxnSpPr>
        <p:spPr>
          <a:xfrm>
            <a:off x="990600" y="4240440"/>
            <a:ext cx="100965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Přímá spojnice 9">
            <a:extLst>
              <a:ext uri="{FF2B5EF4-FFF2-40B4-BE49-F238E27FC236}">
                <a16:creationId xmlns:a16="http://schemas.microsoft.com/office/drawing/2014/main" id="{F3FCBC37-8D91-4D4F-8B59-B13D0375734E}"/>
              </a:ext>
            </a:extLst>
          </p:cNvPr>
          <p:cNvCxnSpPr>
            <a:cxnSpLocks/>
          </p:cNvCxnSpPr>
          <p:nvPr/>
        </p:nvCxnSpPr>
        <p:spPr>
          <a:xfrm>
            <a:off x="990600" y="4630965"/>
            <a:ext cx="431482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Přímá spojnice 10">
            <a:extLst>
              <a:ext uri="{FF2B5EF4-FFF2-40B4-BE49-F238E27FC236}">
                <a16:creationId xmlns:a16="http://schemas.microsoft.com/office/drawing/2014/main" id="{669A27E2-3837-4A3C-BB84-EEBBAB59473B}"/>
              </a:ext>
            </a:extLst>
          </p:cNvPr>
          <p:cNvCxnSpPr>
            <a:cxnSpLocks/>
          </p:cNvCxnSpPr>
          <p:nvPr/>
        </p:nvCxnSpPr>
        <p:spPr>
          <a:xfrm>
            <a:off x="990600" y="4440465"/>
            <a:ext cx="1009650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301697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5108C1-238F-4287-9152-917190316489}"/>
              </a:ext>
            </a:extLst>
          </p:cNvPr>
          <p:cNvSpPr>
            <a:spLocks noGrp="1"/>
          </p:cNvSpPr>
          <p:nvPr>
            <p:ph type="title"/>
          </p:nvPr>
        </p:nvSpPr>
        <p:spPr/>
        <p:txBody>
          <a:bodyPr/>
          <a:lstStyle/>
          <a:p>
            <a:r>
              <a:rPr lang="cs-CZ" dirty="0"/>
              <a:t>Anti-imigrantské diskuzní fórum a emoce</a:t>
            </a:r>
          </a:p>
        </p:txBody>
      </p:sp>
      <p:sp>
        <p:nvSpPr>
          <p:cNvPr id="3" name="Zástupný symbol pro obsah 2">
            <a:extLst>
              <a:ext uri="{FF2B5EF4-FFF2-40B4-BE49-F238E27FC236}">
                <a16:creationId xmlns:a16="http://schemas.microsoft.com/office/drawing/2014/main" id="{93A315DA-1681-48CA-94E2-F47BD01C60D5}"/>
              </a:ext>
            </a:extLst>
          </p:cNvPr>
          <p:cNvSpPr>
            <a:spLocks noGrp="1"/>
          </p:cNvSpPr>
          <p:nvPr>
            <p:ph idx="1"/>
          </p:nvPr>
        </p:nvSpPr>
        <p:spPr/>
        <p:txBody>
          <a:bodyPr/>
          <a:lstStyle/>
          <a:p>
            <a:r>
              <a:rPr lang="cs-CZ" b="1" dirty="0"/>
              <a:t>Katrina </a:t>
            </a:r>
            <a:r>
              <a:rPr lang="cs-CZ" b="1" dirty="0" err="1"/>
              <a:t>Bloch</a:t>
            </a:r>
            <a:r>
              <a:rPr lang="cs-CZ" b="1" dirty="0"/>
              <a:t> (2016). </a:t>
            </a:r>
            <a:r>
              <a:rPr lang="en-US" b="1" dirty="0"/>
              <a:t>“It is just SICKENING”: Emotions and discourse in</a:t>
            </a:r>
            <a:br>
              <a:rPr lang="en-US" b="1" dirty="0"/>
            </a:br>
            <a:r>
              <a:rPr lang="en-US" b="1" dirty="0"/>
              <a:t>an anti-immigrant discussion forum</a:t>
            </a:r>
            <a:r>
              <a:rPr lang="cs-CZ" b="1" dirty="0"/>
              <a:t>.</a:t>
            </a:r>
          </a:p>
          <a:p>
            <a:r>
              <a:rPr lang="en-US" dirty="0"/>
              <a:t>Americans for Legal Immigration Political Action Committee (ALIPAC)</a:t>
            </a:r>
            <a:endParaRPr lang="cs-CZ" dirty="0"/>
          </a:p>
          <a:p>
            <a:r>
              <a:rPr lang="cs-CZ" dirty="0"/>
              <a:t>Role emocí ve vytváření morální skupinové identity (neutralizace rasistického stigmatu)</a:t>
            </a:r>
          </a:p>
          <a:p>
            <a:r>
              <a:rPr lang="cs-CZ" dirty="0"/>
              <a:t>Analýza diskuzních příspěvků na stránce ALIPAC – 3 hlavní role emocí v diskurzu</a:t>
            </a:r>
            <a:r>
              <a:rPr lang="en-US" dirty="0"/>
              <a:t/>
            </a:r>
            <a:br>
              <a:rPr lang="en-US" dirty="0"/>
            </a:br>
            <a:r>
              <a:rPr lang="en-US" dirty="0"/>
              <a:t/>
            </a:r>
            <a:br>
              <a:rPr lang="en-US" dirty="0"/>
            </a:br>
            <a:endParaRPr lang="cs-CZ" dirty="0"/>
          </a:p>
        </p:txBody>
      </p:sp>
      <p:pic>
        <p:nvPicPr>
          <p:cNvPr id="5" name="Obrázek 4">
            <a:extLst>
              <a:ext uri="{FF2B5EF4-FFF2-40B4-BE49-F238E27FC236}">
                <a16:creationId xmlns:a16="http://schemas.microsoft.com/office/drawing/2014/main" id="{8D7F0F93-EB54-4A50-9C1E-AF6464070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59108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651840-A4A0-469F-8735-53507D313286}"/>
              </a:ext>
            </a:extLst>
          </p:cNvPr>
          <p:cNvSpPr>
            <a:spLocks noGrp="1"/>
          </p:cNvSpPr>
          <p:nvPr>
            <p:ph type="title"/>
          </p:nvPr>
        </p:nvSpPr>
        <p:spPr/>
        <p:txBody>
          <a:bodyPr/>
          <a:lstStyle/>
          <a:p>
            <a:r>
              <a:rPr lang="cs-CZ" dirty="0"/>
              <a:t>Anti-imigrantské diskuzní fórum a emoce</a:t>
            </a:r>
          </a:p>
        </p:txBody>
      </p:sp>
      <p:sp>
        <p:nvSpPr>
          <p:cNvPr id="3" name="Zástupný symbol pro obsah 2">
            <a:extLst>
              <a:ext uri="{FF2B5EF4-FFF2-40B4-BE49-F238E27FC236}">
                <a16:creationId xmlns:a16="http://schemas.microsoft.com/office/drawing/2014/main" id="{C86F282B-5DD6-4358-91DC-3DAB3499184F}"/>
              </a:ext>
            </a:extLst>
          </p:cNvPr>
          <p:cNvSpPr>
            <a:spLocks noGrp="1"/>
          </p:cNvSpPr>
          <p:nvPr>
            <p:ph idx="1"/>
          </p:nvPr>
        </p:nvSpPr>
        <p:spPr/>
        <p:txBody>
          <a:bodyPr>
            <a:normAutofit/>
          </a:bodyPr>
          <a:lstStyle/>
          <a:p>
            <a:r>
              <a:rPr lang="cs-CZ" b="1" dirty="0"/>
              <a:t>Členství ve skupině a kolektivní morální identita zakotvená v patriotismu</a:t>
            </a:r>
          </a:p>
          <a:p>
            <a:pPr lvl="1"/>
            <a:r>
              <a:rPr lang="cs-CZ" dirty="0"/>
              <a:t>Sounáležitost, komunita, „</a:t>
            </a:r>
            <a:r>
              <a:rPr lang="cs-CZ" dirty="0" err="1"/>
              <a:t>safe</a:t>
            </a:r>
            <a:r>
              <a:rPr lang="cs-CZ" dirty="0"/>
              <a:t> </a:t>
            </a:r>
            <a:r>
              <a:rPr lang="cs-CZ" dirty="0" err="1"/>
              <a:t>space</a:t>
            </a:r>
            <a:r>
              <a:rPr lang="cs-CZ" dirty="0"/>
              <a:t>“</a:t>
            </a:r>
          </a:p>
          <a:p>
            <a:pPr lvl="1"/>
            <a:r>
              <a:rPr lang="cs-CZ" dirty="0"/>
              <a:t>Morální superiorita</a:t>
            </a:r>
          </a:p>
          <a:p>
            <a:pPr lvl="1"/>
            <a:r>
              <a:rPr lang="cs-CZ" dirty="0"/>
              <a:t>Patriotismus</a:t>
            </a:r>
          </a:p>
          <a:p>
            <a:pPr lvl="1" algn="just"/>
            <a:r>
              <a:rPr lang="en-US" sz="1700" i="1" dirty="0"/>
              <a:t>I promise you will feel very good about yourself when you join in the fight, and we welcome all people who are concerned for their country, If you are “racist” this is not the forum for you but if</a:t>
            </a:r>
            <a:r>
              <a:rPr lang="cs-CZ" sz="1700" i="1" dirty="0"/>
              <a:t> </a:t>
            </a:r>
            <a:r>
              <a:rPr lang="en-US" sz="1700" i="1" dirty="0"/>
              <a:t>you are a “Protectionist” and your concern is protecting our great nation, one of what use to be a Nation of Law</a:t>
            </a:r>
            <a:r>
              <a:rPr lang="cs-CZ" sz="1700" i="1" dirty="0"/>
              <a:t> </a:t>
            </a:r>
            <a:r>
              <a:rPr lang="en-US" sz="1700" i="1" dirty="0"/>
              <a:t>and Order and is quickly turning into chaos and anarchy, Please get involved and </a:t>
            </a:r>
            <a:r>
              <a:rPr lang="en-US" sz="1700" i="1" dirty="0" err="1"/>
              <a:t>encour</a:t>
            </a:r>
            <a:r>
              <a:rPr lang="cs-CZ" sz="1700" i="1" dirty="0"/>
              <a:t>a</a:t>
            </a:r>
            <a:r>
              <a:rPr lang="en-US" sz="1700" i="1" dirty="0" err="1"/>
              <a:t>ge</a:t>
            </a:r>
            <a:r>
              <a:rPr lang="en-US" sz="1700" i="1" dirty="0"/>
              <a:t> others to do the</a:t>
            </a:r>
            <a:r>
              <a:rPr lang="cs-CZ" sz="1700" i="1" dirty="0"/>
              <a:t> </a:t>
            </a:r>
            <a:r>
              <a:rPr lang="en-US" sz="1700" i="1" dirty="0"/>
              <a:t>same. “BE A</a:t>
            </a:r>
            <a:r>
              <a:rPr lang="cs-CZ" sz="1700" i="1" dirty="0"/>
              <a:t> </a:t>
            </a:r>
            <a:r>
              <a:rPr lang="en-US" sz="1700" i="1" dirty="0"/>
              <a:t>PROTECTIONIST AND JOIN IN BECAUSE YOU ARE A PATRIOT AND YOU LOVE</a:t>
            </a:r>
            <a:br>
              <a:rPr lang="en-US" sz="1700" i="1" dirty="0"/>
            </a:br>
            <a:r>
              <a:rPr lang="en-US" sz="1700" i="1" dirty="0"/>
              <a:t>YOUR COUNTRY!!”</a:t>
            </a:r>
            <a:endParaRPr lang="cs-CZ" sz="1700" i="1" dirty="0"/>
          </a:p>
          <a:p>
            <a:pPr marL="274320" lvl="1" indent="0">
              <a:buNone/>
            </a:pPr>
            <a:r>
              <a:rPr lang="en-US" dirty="0"/>
              <a:t/>
            </a:r>
            <a:br>
              <a:rPr lang="en-US" dirty="0"/>
            </a:br>
            <a:r>
              <a:rPr lang="en-US" dirty="0"/>
              <a:t/>
            </a:r>
            <a:br>
              <a:rPr lang="en-US" dirty="0"/>
            </a:br>
            <a:endParaRPr lang="cs-CZ" dirty="0"/>
          </a:p>
          <a:p>
            <a:endParaRPr lang="cs-CZ" dirty="0"/>
          </a:p>
        </p:txBody>
      </p:sp>
      <p:pic>
        <p:nvPicPr>
          <p:cNvPr id="4" name="Obrázek 3">
            <a:extLst>
              <a:ext uri="{FF2B5EF4-FFF2-40B4-BE49-F238E27FC236}">
                <a16:creationId xmlns:a16="http://schemas.microsoft.com/office/drawing/2014/main" id="{89BCFC79-3C4F-4467-87E0-714C16FA2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78801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B036FD-8F53-4CF0-84D2-A7BEFB9A0E2B}"/>
              </a:ext>
            </a:extLst>
          </p:cNvPr>
          <p:cNvSpPr>
            <a:spLocks noGrp="1"/>
          </p:cNvSpPr>
          <p:nvPr>
            <p:ph type="title"/>
          </p:nvPr>
        </p:nvSpPr>
        <p:spPr/>
        <p:txBody>
          <a:bodyPr/>
          <a:lstStyle/>
          <a:p>
            <a:r>
              <a:rPr lang="cs-CZ" dirty="0"/>
              <a:t>Anti-imigrantské diskuzní fórum a emoce</a:t>
            </a:r>
          </a:p>
        </p:txBody>
      </p:sp>
      <p:sp>
        <p:nvSpPr>
          <p:cNvPr id="3" name="Zástupný symbol pro obsah 2">
            <a:extLst>
              <a:ext uri="{FF2B5EF4-FFF2-40B4-BE49-F238E27FC236}">
                <a16:creationId xmlns:a16="http://schemas.microsoft.com/office/drawing/2014/main" id="{FEBA8D37-3A75-4E0E-9650-E86B50521785}"/>
              </a:ext>
            </a:extLst>
          </p:cNvPr>
          <p:cNvSpPr>
            <a:spLocks noGrp="1"/>
          </p:cNvSpPr>
          <p:nvPr>
            <p:ph idx="1"/>
          </p:nvPr>
        </p:nvSpPr>
        <p:spPr/>
        <p:txBody>
          <a:bodyPr>
            <a:normAutofit/>
          </a:bodyPr>
          <a:lstStyle/>
          <a:p>
            <a:r>
              <a:rPr lang="cs-CZ" b="1" dirty="0"/>
              <a:t>Neutralizace rasistického stigmatu</a:t>
            </a:r>
          </a:p>
          <a:p>
            <a:pPr lvl="1"/>
            <a:r>
              <a:rPr lang="cs-CZ" dirty="0"/>
              <a:t>Konstrukce sebe jako obětí, jejichž morálka je neprávem zpochybňována</a:t>
            </a:r>
          </a:p>
          <a:p>
            <a:pPr lvl="1"/>
            <a:r>
              <a:rPr lang="cs-CZ" dirty="0"/>
              <a:t>Reverzní rasismus</a:t>
            </a:r>
          </a:p>
          <a:p>
            <a:pPr lvl="2" algn="just"/>
            <a:r>
              <a:rPr lang="en-US" sz="1700" i="1" dirty="0"/>
              <a:t>The REAL truth, </a:t>
            </a:r>
            <a:r>
              <a:rPr lang="en-US" sz="1700" i="1" dirty="0" err="1"/>
              <a:t>anti-WHITE</a:t>
            </a:r>
            <a:r>
              <a:rPr lang="en-US" sz="1700" i="1" dirty="0"/>
              <a:t> racism is JUST as IMMORAL and</a:t>
            </a:r>
            <a:r>
              <a:rPr lang="cs-CZ" sz="1700" i="1" dirty="0"/>
              <a:t> </a:t>
            </a:r>
            <a:r>
              <a:rPr lang="en-US" sz="1700" i="1" dirty="0"/>
              <a:t>WRONG as anti-NON-white racism. It is just SICKENING to hear racism against non-whites</a:t>
            </a:r>
            <a:r>
              <a:rPr lang="cs-CZ" sz="1700" i="1" dirty="0"/>
              <a:t> </a:t>
            </a:r>
            <a:r>
              <a:rPr lang="en-US" sz="1700" i="1" dirty="0"/>
              <a:t>described as a hate crime when racism against whites is NOT similarly denounced.</a:t>
            </a:r>
            <a:endParaRPr lang="cs-CZ" sz="1700" i="1" dirty="0"/>
          </a:p>
          <a:p>
            <a:pPr lvl="2" algn="just"/>
            <a:r>
              <a:rPr lang="en-US" sz="1700" i="1" dirty="0"/>
              <a:t>They know they don’t have a “leg to stand on” and try to use the only card they have, racist. What a</a:t>
            </a:r>
            <a:r>
              <a:rPr lang="cs-CZ" sz="1700" i="1" dirty="0"/>
              <a:t> </a:t>
            </a:r>
            <a:r>
              <a:rPr lang="en-US" sz="1700" i="1" dirty="0"/>
              <a:t>joke, you are the racist here, not American citizens who are fighting for THEIR country</a:t>
            </a:r>
            <a:r>
              <a:rPr lang="en-US" sz="1700" dirty="0"/>
              <a:t>.</a:t>
            </a:r>
            <a:r>
              <a:rPr lang="en-US" dirty="0"/>
              <a:t/>
            </a:r>
            <a:br>
              <a:rPr lang="en-US" dirty="0"/>
            </a:br>
            <a:r>
              <a:rPr lang="en-US" dirty="0"/>
              <a:t/>
            </a:r>
            <a:br>
              <a:rPr lang="en-US" dirty="0"/>
            </a:br>
            <a:endParaRPr lang="cs-CZ" dirty="0"/>
          </a:p>
          <a:p>
            <a:endParaRPr lang="cs-CZ" dirty="0"/>
          </a:p>
        </p:txBody>
      </p:sp>
      <p:pic>
        <p:nvPicPr>
          <p:cNvPr id="4" name="Obrázek 3">
            <a:extLst>
              <a:ext uri="{FF2B5EF4-FFF2-40B4-BE49-F238E27FC236}">
                <a16:creationId xmlns:a16="http://schemas.microsoft.com/office/drawing/2014/main" id="{9D669D03-4107-4641-8179-FFB865F54E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63087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1D96C3-6D38-4C1F-AC7C-64B157CAF938}"/>
              </a:ext>
            </a:extLst>
          </p:cNvPr>
          <p:cNvSpPr>
            <a:spLocks noGrp="1"/>
          </p:cNvSpPr>
          <p:nvPr>
            <p:ph type="title"/>
          </p:nvPr>
        </p:nvSpPr>
        <p:spPr/>
        <p:txBody>
          <a:bodyPr/>
          <a:lstStyle/>
          <a:p>
            <a:r>
              <a:rPr lang="cs-CZ" dirty="0"/>
              <a:t>Anti-imigrantské diskuzní fórum a emoce</a:t>
            </a:r>
          </a:p>
        </p:txBody>
      </p:sp>
      <p:sp>
        <p:nvSpPr>
          <p:cNvPr id="3" name="Zástupný symbol pro obsah 2">
            <a:extLst>
              <a:ext uri="{FF2B5EF4-FFF2-40B4-BE49-F238E27FC236}">
                <a16:creationId xmlns:a16="http://schemas.microsoft.com/office/drawing/2014/main" id="{291417C0-B74E-48E4-813C-4185B02CA642}"/>
              </a:ext>
            </a:extLst>
          </p:cNvPr>
          <p:cNvSpPr>
            <a:spLocks noGrp="1"/>
          </p:cNvSpPr>
          <p:nvPr>
            <p:ph idx="1"/>
          </p:nvPr>
        </p:nvSpPr>
        <p:spPr>
          <a:xfrm>
            <a:off x="1143000" y="2057400"/>
            <a:ext cx="9872871" cy="4038600"/>
          </a:xfrm>
        </p:spPr>
        <p:txBody>
          <a:bodyPr>
            <a:normAutofit/>
          </a:bodyPr>
          <a:lstStyle/>
          <a:p>
            <a:r>
              <a:rPr lang="cs-CZ" b="1" dirty="0"/>
              <a:t>Racionální emoce zakotvené ve faktech</a:t>
            </a:r>
          </a:p>
          <a:p>
            <a:pPr lvl="1"/>
            <a:r>
              <a:rPr lang="cs-CZ" dirty="0"/>
              <a:t>Racionalita (a morální superiorita) ospravedlňuje emocionální reakce</a:t>
            </a:r>
          </a:p>
          <a:p>
            <a:pPr lvl="1"/>
            <a:r>
              <a:rPr lang="cs-CZ" dirty="0"/>
              <a:t>Překonání dichotomie racionality a iracionality/emocionality</a:t>
            </a:r>
          </a:p>
          <a:p>
            <a:pPr lvl="1"/>
            <a:r>
              <a:rPr lang="cs-CZ" dirty="0"/>
              <a:t>Odkazy na statistiky, zprávy, novinové články apod. – „morální šoky“</a:t>
            </a:r>
          </a:p>
          <a:p>
            <a:pPr lvl="2"/>
            <a:r>
              <a:rPr lang="cs-CZ" dirty="0"/>
              <a:t>Imigranti jako násilníci, zločinci</a:t>
            </a:r>
          </a:p>
          <a:p>
            <a:pPr lvl="1"/>
            <a:r>
              <a:rPr lang="cs-CZ" dirty="0"/>
              <a:t>Vytváření empirické kredibility</a:t>
            </a:r>
          </a:p>
          <a:p>
            <a:pPr lvl="2" algn="just"/>
            <a:r>
              <a:rPr lang="en-US" sz="1700" i="1" dirty="0"/>
              <a:t>If you want to be able to ask your politicians: “In</a:t>
            </a:r>
            <a:r>
              <a:rPr lang="cs-CZ" sz="1700" i="1" dirty="0"/>
              <a:t> </a:t>
            </a:r>
            <a:r>
              <a:rPr lang="en-US" sz="1700" i="1" dirty="0"/>
              <a:t>tolerating illegal immigration, EXACTLY how many Americans is it acceptable with you to be molested, raped,</a:t>
            </a:r>
            <a:r>
              <a:rPr lang="cs-CZ" sz="1700" i="1" dirty="0"/>
              <a:t> </a:t>
            </a:r>
            <a:r>
              <a:rPr lang="en-US" sz="1700" i="1" dirty="0"/>
              <a:t>seriously injured, killed, and murdered to save ten cents on a head of lettuce?” you had better know the actual</a:t>
            </a:r>
            <a:r>
              <a:rPr lang="cs-CZ" sz="1700" i="1" dirty="0"/>
              <a:t> </a:t>
            </a:r>
            <a:r>
              <a:rPr lang="en-US" sz="1700" i="1" dirty="0"/>
              <a:t>numbers so that you can nail their PC correct excuse and their sorry </a:t>
            </a:r>
            <a:r>
              <a:rPr lang="en-US" sz="1700" i="1" dirty="0" err="1"/>
              <a:t>asse</a:t>
            </a:r>
            <a:r>
              <a:rPr lang="en-US" sz="1700" i="1" dirty="0"/>
              <a:t> to the wall with the facts. </a:t>
            </a:r>
            <a:endParaRPr lang="cs-CZ" sz="1700" i="1" dirty="0"/>
          </a:p>
          <a:p>
            <a:pPr lvl="1"/>
            <a:endParaRPr lang="cs-CZ" dirty="0"/>
          </a:p>
          <a:p>
            <a:endParaRPr lang="cs-CZ" dirty="0"/>
          </a:p>
          <a:p>
            <a:pPr lvl="1"/>
            <a:endParaRPr lang="cs-CZ" dirty="0"/>
          </a:p>
          <a:p>
            <a:endParaRPr lang="cs-CZ" dirty="0"/>
          </a:p>
        </p:txBody>
      </p:sp>
      <p:pic>
        <p:nvPicPr>
          <p:cNvPr id="4" name="Obrázek 3">
            <a:extLst>
              <a:ext uri="{FF2B5EF4-FFF2-40B4-BE49-F238E27FC236}">
                <a16:creationId xmlns:a16="http://schemas.microsoft.com/office/drawing/2014/main" id="{29C976C2-825E-4F79-BEB2-13BD0C47B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175250"/>
            <a:ext cx="10277475" cy="1238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64248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Boj s </a:t>
            </a:r>
            <a:r>
              <a:rPr lang="cs-CZ" dirty="0" err="1"/>
              <a:t>cyberhate</a:t>
            </a:r>
            <a:endParaRPr lang="en-US" dirty="0"/>
          </a:p>
        </p:txBody>
      </p:sp>
      <p:sp>
        <p:nvSpPr>
          <p:cNvPr id="3" name="Zástupný symbol pro obsah 2"/>
          <p:cNvSpPr>
            <a:spLocks noGrp="1"/>
          </p:cNvSpPr>
          <p:nvPr>
            <p:ph idx="1"/>
          </p:nvPr>
        </p:nvSpPr>
        <p:spPr/>
        <p:txBody>
          <a:bodyPr>
            <a:normAutofit fontScale="55000" lnSpcReduction="20000"/>
          </a:bodyPr>
          <a:lstStyle/>
          <a:p>
            <a:pPr marL="0" indent="0">
              <a:buNone/>
            </a:pPr>
            <a:r>
              <a:rPr lang="cs-CZ" dirty="0"/>
              <a:t>Problematický</a:t>
            </a:r>
          </a:p>
          <a:p>
            <a:pPr marL="0" indent="0">
              <a:buNone/>
            </a:pPr>
            <a:endParaRPr lang="cs-CZ" dirty="0"/>
          </a:p>
          <a:p>
            <a:pPr marL="0" indent="0">
              <a:buNone/>
            </a:pPr>
            <a:r>
              <a:rPr lang="cs-CZ" dirty="0"/>
              <a:t>Hodnocení: </a:t>
            </a:r>
          </a:p>
          <a:p>
            <a:pPr marL="0" indent="0">
              <a:buNone/>
            </a:pPr>
            <a:r>
              <a:rPr lang="cs-CZ" dirty="0"/>
              <a:t>Co je normální? Morální? Legitimní? Legální?</a:t>
            </a:r>
          </a:p>
          <a:p>
            <a:pPr marL="0" indent="0">
              <a:buNone/>
            </a:pPr>
            <a:endParaRPr lang="cs-CZ" dirty="0"/>
          </a:p>
          <a:p>
            <a:pPr marL="0" indent="0">
              <a:buNone/>
            </a:pPr>
            <a:r>
              <a:rPr lang="cs-CZ" dirty="0"/>
              <a:t>Online prostor – napříč státy a kulturami</a:t>
            </a:r>
          </a:p>
          <a:p>
            <a:pPr marL="0" indent="0">
              <a:buNone/>
            </a:pPr>
            <a:endParaRPr lang="cs-CZ" dirty="0"/>
          </a:p>
          <a:p>
            <a:pPr marL="0" indent="0">
              <a:buNone/>
            </a:pPr>
            <a:r>
              <a:rPr lang="cs-CZ" dirty="0"/>
              <a:t>Kde máte sami hranici?</a:t>
            </a:r>
          </a:p>
          <a:p>
            <a:pPr marL="0" indent="0">
              <a:buNone/>
            </a:pPr>
            <a:endParaRPr lang="cs-CZ" dirty="0"/>
          </a:p>
          <a:p>
            <a:pPr marL="0" indent="0">
              <a:buNone/>
            </a:pPr>
            <a:r>
              <a:rPr lang="cs-CZ" dirty="0"/>
              <a:t>Zákaz?</a:t>
            </a:r>
          </a:p>
          <a:p>
            <a:pPr marL="342900" lvl="1" indent="0">
              <a:buNone/>
            </a:pPr>
            <a:r>
              <a:rPr lang="cs-CZ" dirty="0"/>
              <a:t>Svoboda slova</a:t>
            </a:r>
          </a:p>
          <a:p>
            <a:pPr marL="342900" lvl="1" indent="0">
              <a:buNone/>
            </a:pPr>
            <a:r>
              <a:rPr lang="cs-CZ" dirty="0"/>
              <a:t>Posilování identity </a:t>
            </a:r>
          </a:p>
          <a:p>
            <a:pPr marL="0" indent="0">
              <a:buNone/>
            </a:pPr>
            <a:r>
              <a:rPr lang="cs-CZ" dirty="0"/>
              <a:t>Protest?</a:t>
            </a:r>
          </a:p>
          <a:p>
            <a:pPr marL="0" indent="0">
              <a:buNone/>
            </a:pPr>
            <a:r>
              <a:rPr lang="cs-CZ" dirty="0"/>
              <a:t>Humor a </a:t>
            </a:r>
            <a:r>
              <a:rPr lang="cs-CZ" dirty="0" err="1"/>
              <a:t>trolling</a:t>
            </a:r>
            <a:endParaRPr lang="cs-CZ" dirty="0"/>
          </a:p>
          <a:p>
            <a:pPr marL="0" indent="0">
              <a:buNone/>
            </a:pPr>
            <a:endParaRPr lang="cs-CZ" dirty="0"/>
          </a:p>
          <a:p>
            <a:pPr marL="0" indent="0">
              <a:buNone/>
            </a:pPr>
            <a:endParaRPr lang="cs-CZ" dirty="0"/>
          </a:p>
          <a:p>
            <a:pPr marL="0" indent="0">
              <a:buNone/>
            </a:pPr>
            <a:endParaRPr lang="cs-CZ" dirty="0"/>
          </a:p>
          <a:p>
            <a:endParaRPr lang="cs-CZ" dirty="0"/>
          </a:p>
        </p:txBody>
      </p:sp>
      <p:sp>
        <p:nvSpPr>
          <p:cNvPr id="4" name="Zástupný symbol pro číslo snímku 3"/>
          <p:cNvSpPr>
            <a:spLocks noGrp="1"/>
          </p:cNvSpPr>
          <p:nvPr>
            <p:ph type="sldNum" sz="quarter" idx="12"/>
          </p:nvPr>
        </p:nvSpPr>
        <p:spPr/>
        <p:txBody>
          <a:bodyPr/>
          <a:lstStyle/>
          <a:p>
            <a:fld id="{0B7C8486-7E6C-4260-9549-CB91DEA85874}" type="slidenum">
              <a:rPr lang="cs-CZ" smtClean="0"/>
              <a:t>46</a:t>
            </a:fld>
            <a:endParaRPr lang="cs-CZ"/>
          </a:p>
        </p:txBody>
      </p:sp>
    </p:spTree>
    <p:extLst>
      <p:ext uri="{BB962C8B-B14F-4D97-AF65-F5344CB8AC3E}">
        <p14:creationId xmlns:p14="http://schemas.microsoft.com/office/powerpoint/2010/main" val="1175549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7060AF0-2875-4E39-A079-C15D53D0DC75}"/>
              </a:ext>
            </a:extLst>
          </p:cNvPr>
          <p:cNvSpPr>
            <a:spLocks noGrp="1"/>
          </p:cNvSpPr>
          <p:nvPr>
            <p:ph type="title"/>
          </p:nvPr>
        </p:nvSpPr>
        <p:spPr/>
        <p:txBody>
          <a:bodyPr/>
          <a:lstStyle/>
          <a:p>
            <a:r>
              <a:rPr lang="cs-CZ" dirty="0"/>
              <a:t>Literatura</a:t>
            </a:r>
          </a:p>
        </p:txBody>
      </p:sp>
      <p:sp>
        <p:nvSpPr>
          <p:cNvPr id="3" name="Zástupný symbol pro obsah 2">
            <a:extLst>
              <a:ext uri="{FF2B5EF4-FFF2-40B4-BE49-F238E27FC236}">
                <a16:creationId xmlns:a16="http://schemas.microsoft.com/office/drawing/2014/main" id="{EB0E573B-FB41-4072-BC4D-E1A1132D76B2}"/>
              </a:ext>
            </a:extLst>
          </p:cNvPr>
          <p:cNvSpPr>
            <a:spLocks noGrp="1"/>
          </p:cNvSpPr>
          <p:nvPr>
            <p:ph idx="1"/>
          </p:nvPr>
        </p:nvSpPr>
        <p:spPr>
          <a:xfrm>
            <a:off x="1143000" y="1722474"/>
            <a:ext cx="9872871" cy="4373526"/>
          </a:xfrm>
        </p:spPr>
        <p:txBody>
          <a:bodyPr>
            <a:noAutofit/>
          </a:bodyPr>
          <a:lstStyle/>
          <a:p>
            <a:pPr marL="45720" indent="0" algn="just">
              <a:lnSpc>
                <a:spcPct val="100000"/>
              </a:lnSpc>
              <a:spcBef>
                <a:spcPts val="0"/>
              </a:spcBef>
              <a:spcAft>
                <a:spcPts val="600"/>
              </a:spcAft>
              <a:buNone/>
            </a:pPr>
            <a:r>
              <a:rPr lang="cs-CZ" sz="1200" dirty="0" err="1"/>
              <a:t>Bloch</a:t>
            </a:r>
            <a:r>
              <a:rPr lang="cs-CZ" sz="1200" dirty="0"/>
              <a:t>, K. R. (2016). “It </a:t>
            </a:r>
            <a:r>
              <a:rPr lang="cs-CZ" sz="1200" dirty="0" err="1"/>
              <a:t>is</a:t>
            </a:r>
            <a:r>
              <a:rPr lang="cs-CZ" sz="1200" dirty="0"/>
              <a:t> just SICKENING”: </a:t>
            </a:r>
            <a:r>
              <a:rPr lang="cs-CZ" sz="1200" dirty="0" err="1"/>
              <a:t>Emotions</a:t>
            </a:r>
            <a:r>
              <a:rPr lang="cs-CZ" sz="1200" dirty="0"/>
              <a:t> and </a:t>
            </a:r>
            <a:r>
              <a:rPr lang="cs-CZ" sz="1200" dirty="0" err="1"/>
              <a:t>discourse</a:t>
            </a:r>
            <a:r>
              <a:rPr lang="cs-CZ" sz="1200" dirty="0"/>
              <a:t> in </a:t>
            </a:r>
            <a:r>
              <a:rPr lang="cs-CZ" sz="1200" dirty="0" err="1"/>
              <a:t>an</a:t>
            </a:r>
            <a:r>
              <a:rPr lang="cs-CZ" sz="1200" dirty="0"/>
              <a:t> anti-</a:t>
            </a:r>
            <a:r>
              <a:rPr lang="cs-CZ" sz="1200" dirty="0" err="1"/>
              <a:t>immigrant</a:t>
            </a:r>
            <a:r>
              <a:rPr lang="cs-CZ" sz="1200" dirty="0"/>
              <a:t> </a:t>
            </a:r>
            <a:r>
              <a:rPr lang="cs-CZ" sz="1200" dirty="0" err="1"/>
              <a:t>discussion</a:t>
            </a:r>
            <a:r>
              <a:rPr lang="cs-CZ" sz="1200" dirty="0"/>
              <a:t> </a:t>
            </a:r>
            <a:r>
              <a:rPr lang="cs-CZ" sz="1200" dirty="0" err="1"/>
              <a:t>forum</a:t>
            </a:r>
            <a:r>
              <a:rPr lang="cs-CZ" sz="1200" dirty="0"/>
              <a:t>.</a:t>
            </a:r>
            <a:r>
              <a:rPr lang="cs-CZ" sz="1200" i="1" dirty="0"/>
              <a:t> </a:t>
            </a:r>
            <a:r>
              <a:rPr lang="cs-CZ" sz="1200" i="1" dirty="0" err="1"/>
              <a:t>Sociological</a:t>
            </a:r>
            <a:r>
              <a:rPr lang="cs-CZ" sz="1200" i="1" dirty="0"/>
              <a:t> </a:t>
            </a:r>
            <a:r>
              <a:rPr lang="cs-CZ" sz="1200" i="1" dirty="0" err="1"/>
              <a:t>Focus</a:t>
            </a:r>
            <a:r>
              <a:rPr lang="cs-CZ" sz="1200" dirty="0"/>
              <a:t>,</a:t>
            </a:r>
            <a:r>
              <a:rPr lang="cs-CZ" sz="1200" i="1" dirty="0"/>
              <a:t> 49</a:t>
            </a:r>
            <a:r>
              <a:rPr lang="cs-CZ" sz="1200" dirty="0"/>
              <a:t>(4), 257-270. </a:t>
            </a:r>
          </a:p>
          <a:p>
            <a:pPr marL="45720" indent="0" algn="just">
              <a:lnSpc>
                <a:spcPct val="100000"/>
              </a:lnSpc>
              <a:spcBef>
                <a:spcPts val="0"/>
              </a:spcBef>
              <a:spcAft>
                <a:spcPts val="600"/>
              </a:spcAft>
              <a:buNone/>
            </a:pPr>
            <a:r>
              <a:rPr lang="cs-CZ" sz="1200" dirty="0" err="1"/>
              <a:t>Costello</a:t>
            </a:r>
            <a:r>
              <a:rPr lang="cs-CZ" sz="1200" dirty="0"/>
              <a:t>, M., </a:t>
            </a:r>
            <a:r>
              <a:rPr lang="cs-CZ" sz="1200" dirty="0" err="1"/>
              <a:t>Hawdon</a:t>
            </a:r>
            <a:r>
              <a:rPr lang="cs-CZ" sz="1200" dirty="0"/>
              <a:t>, J., </a:t>
            </a:r>
            <a:r>
              <a:rPr lang="cs-CZ" sz="1200" dirty="0" err="1"/>
              <a:t>Ratliff</a:t>
            </a:r>
            <a:r>
              <a:rPr lang="cs-CZ" sz="1200" dirty="0"/>
              <a:t>, T., &amp; </a:t>
            </a:r>
            <a:r>
              <a:rPr lang="cs-CZ" sz="1200" dirty="0" err="1"/>
              <a:t>Grantham</a:t>
            </a:r>
            <a:r>
              <a:rPr lang="cs-CZ" sz="1200" dirty="0"/>
              <a:t>, T. (2016). </a:t>
            </a:r>
            <a:r>
              <a:rPr lang="cs-CZ" sz="1200" dirty="0" err="1"/>
              <a:t>Who</a:t>
            </a:r>
            <a:r>
              <a:rPr lang="cs-CZ" sz="1200" dirty="0"/>
              <a:t> </a:t>
            </a:r>
            <a:r>
              <a:rPr lang="cs-CZ" sz="1200" dirty="0" err="1"/>
              <a:t>views</a:t>
            </a:r>
            <a:r>
              <a:rPr lang="cs-CZ" sz="1200" dirty="0"/>
              <a:t> online </a:t>
            </a:r>
            <a:r>
              <a:rPr lang="cs-CZ" sz="1200" dirty="0" err="1"/>
              <a:t>extremism</a:t>
            </a:r>
            <a:r>
              <a:rPr lang="cs-CZ" sz="1200" dirty="0"/>
              <a:t>? </a:t>
            </a:r>
            <a:r>
              <a:rPr lang="cs-CZ" sz="1200" dirty="0" err="1"/>
              <a:t>Individual</a:t>
            </a:r>
            <a:r>
              <a:rPr lang="cs-CZ" sz="1200" dirty="0"/>
              <a:t> </a:t>
            </a:r>
            <a:r>
              <a:rPr lang="cs-CZ" sz="1200" dirty="0" err="1"/>
              <a:t>attributes</a:t>
            </a:r>
            <a:r>
              <a:rPr lang="cs-CZ" sz="1200" dirty="0"/>
              <a:t> </a:t>
            </a:r>
            <a:r>
              <a:rPr lang="cs-CZ" sz="1200" dirty="0" err="1"/>
              <a:t>leading</a:t>
            </a:r>
            <a:r>
              <a:rPr lang="cs-CZ" sz="1200" dirty="0"/>
              <a:t> to </a:t>
            </a:r>
            <a:r>
              <a:rPr lang="cs-CZ" sz="1200" dirty="0" err="1"/>
              <a:t>exposure</a:t>
            </a:r>
            <a:r>
              <a:rPr lang="cs-CZ" sz="1200" dirty="0"/>
              <a:t>.</a:t>
            </a:r>
            <a:r>
              <a:rPr lang="cs-CZ" sz="1200" i="1" dirty="0"/>
              <a:t> </a:t>
            </a:r>
            <a:r>
              <a:rPr lang="cs-CZ" sz="1200" i="1" dirty="0" err="1"/>
              <a:t>Computers</a:t>
            </a:r>
            <a:r>
              <a:rPr lang="cs-CZ" sz="1200" i="1" dirty="0"/>
              <a:t> In </a:t>
            </a:r>
            <a:r>
              <a:rPr lang="cs-CZ" sz="1200" i="1" dirty="0" err="1"/>
              <a:t>Human</a:t>
            </a:r>
            <a:r>
              <a:rPr lang="cs-CZ" sz="1200" i="1" dirty="0"/>
              <a:t> </a:t>
            </a:r>
            <a:r>
              <a:rPr lang="cs-CZ" sz="1200" i="1" dirty="0" err="1"/>
              <a:t>Behavior</a:t>
            </a:r>
            <a:r>
              <a:rPr lang="cs-CZ" sz="1200" dirty="0"/>
              <a:t>,</a:t>
            </a:r>
            <a:r>
              <a:rPr lang="cs-CZ" sz="1200" i="1" dirty="0"/>
              <a:t> 63</a:t>
            </a:r>
            <a:r>
              <a:rPr lang="cs-CZ" sz="1200" dirty="0"/>
              <a:t>, 311-320. </a:t>
            </a:r>
          </a:p>
          <a:p>
            <a:pPr marL="45720" indent="0" algn="just">
              <a:lnSpc>
                <a:spcPct val="100000"/>
              </a:lnSpc>
              <a:spcBef>
                <a:spcPts val="0"/>
              </a:spcBef>
              <a:spcAft>
                <a:spcPts val="600"/>
              </a:spcAft>
              <a:buNone/>
            </a:pPr>
            <a:r>
              <a:rPr lang="cs-CZ" sz="1200" dirty="0" err="1"/>
              <a:t>Hawdon</a:t>
            </a:r>
            <a:r>
              <a:rPr lang="cs-CZ" sz="1200" dirty="0"/>
              <a:t>, J., </a:t>
            </a:r>
            <a:r>
              <a:rPr lang="cs-CZ" sz="1200" dirty="0" err="1"/>
              <a:t>Oksanen</a:t>
            </a:r>
            <a:r>
              <a:rPr lang="cs-CZ" sz="1200" dirty="0"/>
              <a:t>, A., &amp; </a:t>
            </a:r>
            <a:r>
              <a:rPr lang="cs-CZ" sz="1200" dirty="0" err="1"/>
              <a:t>Räsänen</a:t>
            </a:r>
            <a:r>
              <a:rPr lang="cs-CZ" sz="1200" dirty="0"/>
              <a:t>, P. (2015). Online </a:t>
            </a:r>
            <a:r>
              <a:rPr lang="cs-CZ" sz="1200" dirty="0" err="1"/>
              <a:t>Extremism</a:t>
            </a:r>
            <a:r>
              <a:rPr lang="cs-CZ" sz="1200" dirty="0"/>
              <a:t> and Online </a:t>
            </a:r>
            <a:r>
              <a:rPr lang="cs-CZ" sz="1200" dirty="0" err="1"/>
              <a:t>Hate</a:t>
            </a:r>
            <a:r>
              <a:rPr lang="cs-CZ" sz="1200" dirty="0"/>
              <a:t>: </a:t>
            </a:r>
            <a:r>
              <a:rPr lang="cs-CZ" sz="1200" dirty="0" err="1"/>
              <a:t>Exposure</a:t>
            </a:r>
            <a:r>
              <a:rPr lang="cs-CZ" sz="1200" dirty="0"/>
              <a:t> </a:t>
            </a:r>
            <a:r>
              <a:rPr lang="cs-CZ" sz="1200" dirty="0" err="1"/>
              <a:t>among</a:t>
            </a:r>
            <a:r>
              <a:rPr lang="cs-CZ" sz="1200" dirty="0"/>
              <a:t> </a:t>
            </a:r>
            <a:r>
              <a:rPr lang="cs-CZ" sz="1200" dirty="0" err="1"/>
              <a:t>Adolescents</a:t>
            </a:r>
            <a:r>
              <a:rPr lang="cs-CZ" sz="1200" dirty="0"/>
              <a:t> and </a:t>
            </a:r>
            <a:r>
              <a:rPr lang="cs-CZ" sz="1200" dirty="0" err="1"/>
              <a:t>Young</a:t>
            </a:r>
            <a:r>
              <a:rPr lang="cs-CZ" sz="1200" dirty="0"/>
              <a:t> </a:t>
            </a:r>
            <a:r>
              <a:rPr lang="cs-CZ" sz="1200" dirty="0" err="1"/>
              <a:t>Adults</a:t>
            </a:r>
            <a:r>
              <a:rPr lang="cs-CZ" sz="1200" dirty="0"/>
              <a:t> in </a:t>
            </a:r>
            <a:r>
              <a:rPr lang="cs-CZ" sz="1200" dirty="0" err="1"/>
              <a:t>Four</a:t>
            </a:r>
            <a:r>
              <a:rPr lang="cs-CZ" sz="1200" dirty="0"/>
              <a:t> </a:t>
            </a:r>
            <a:r>
              <a:rPr lang="cs-CZ" sz="1200" dirty="0" err="1"/>
              <a:t>Nations</a:t>
            </a:r>
            <a:r>
              <a:rPr lang="cs-CZ" sz="1200" dirty="0"/>
              <a:t>.</a:t>
            </a:r>
            <a:r>
              <a:rPr lang="cs-CZ" sz="1200" i="1" dirty="0"/>
              <a:t> </a:t>
            </a:r>
            <a:r>
              <a:rPr lang="cs-CZ" sz="1200" i="1" dirty="0" err="1"/>
              <a:t>Nordicom-Information</a:t>
            </a:r>
            <a:r>
              <a:rPr lang="cs-CZ" sz="1200" dirty="0"/>
              <a:t>,</a:t>
            </a:r>
            <a:r>
              <a:rPr lang="cs-CZ" sz="1200" i="1" dirty="0"/>
              <a:t> 37</a:t>
            </a:r>
            <a:r>
              <a:rPr lang="cs-CZ" sz="1200" dirty="0"/>
              <a:t>, 29-37.</a:t>
            </a:r>
          </a:p>
          <a:p>
            <a:pPr marL="45720" indent="0" algn="just">
              <a:lnSpc>
                <a:spcPct val="100000"/>
              </a:lnSpc>
              <a:spcBef>
                <a:spcPts val="0"/>
              </a:spcBef>
              <a:spcAft>
                <a:spcPts val="600"/>
              </a:spcAft>
              <a:buNone/>
            </a:pPr>
            <a:r>
              <a:rPr lang="cs-CZ" sz="1200" dirty="0" err="1"/>
              <a:t>Hawdon</a:t>
            </a:r>
            <a:r>
              <a:rPr lang="cs-CZ" sz="1200" dirty="0"/>
              <a:t>, J., </a:t>
            </a:r>
            <a:r>
              <a:rPr lang="cs-CZ" sz="1200" dirty="0" err="1"/>
              <a:t>Oksanen</a:t>
            </a:r>
            <a:r>
              <a:rPr lang="cs-CZ" sz="1200" dirty="0"/>
              <a:t>, A., &amp; </a:t>
            </a:r>
            <a:r>
              <a:rPr lang="cs-CZ" sz="1200" dirty="0" err="1"/>
              <a:t>Räsänen</a:t>
            </a:r>
            <a:r>
              <a:rPr lang="cs-CZ" sz="1200" dirty="0"/>
              <a:t>, P. (2016). </a:t>
            </a:r>
            <a:r>
              <a:rPr lang="cs-CZ" sz="1200" dirty="0" err="1"/>
              <a:t>Exposure</a:t>
            </a:r>
            <a:r>
              <a:rPr lang="cs-CZ" sz="1200" dirty="0"/>
              <a:t> to Online </a:t>
            </a:r>
            <a:r>
              <a:rPr lang="cs-CZ" sz="1200" dirty="0" err="1"/>
              <a:t>Hate</a:t>
            </a:r>
            <a:r>
              <a:rPr lang="cs-CZ" sz="1200" dirty="0"/>
              <a:t> in </a:t>
            </a:r>
            <a:r>
              <a:rPr lang="cs-CZ" sz="1200" dirty="0" err="1"/>
              <a:t>Four</a:t>
            </a:r>
            <a:r>
              <a:rPr lang="cs-CZ" sz="1200" dirty="0"/>
              <a:t> </a:t>
            </a:r>
            <a:r>
              <a:rPr lang="cs-CZ" sz="1200" dirty="0" err="1"/>
              <a:t>Nations</a:t>
            </a:r>
            <a:r>
              <a:rPr lang="cs-CZ" sz="1200" dirty="0"/>
              <a:t>: A </a:t>
            </a:r>
            <a:r>
              <a:rPr lang="cs-CZ" sz="1200" dirty="0" err="1"/>
              <a:t>Cross-National</a:t>
            </a:r>
            <a:r>
              <a:rPr lang="cs-CZ" sz="1200" dirty="0"/>
              <a:t> </a:t>
            </a:r>
            <a:r>
              <a:rPr lang="cs-CZ" sz="1200" dirty="0" err="1"/>
              <a:t>Consideration</a:t>
            </a:r>
            <a:r>
              <a:rPr lang="cs-CZ" sz="1200" dirty="0"/>
              <a:t>.</a:t>
            </a:r>
            <a:r>
              <a:rPr lang="cs-CZ" sz="1200" i="1" dirty="0"/>
              <a:t> Deviant </a:t>
            </a:r>
            <a:r>
              <a:rPr lang="cs-CZ" sz="1200" i="1" dirty="0" err="1"/>
              <a:t>Behavior</a:t>
            </a:r>
            <a:r>
              <a:rPr lang="cs-CZ" sz="1200" dirty="0"/>
              <a:t>,</a:t>
            </a:r>
            <a:r>
              <a:rPr lang="cs-CZ" sz="1200" i="1" dirty="0"/>
              <a:t> 38</a:t>
            </a:r>
            <a:r>
              <a:rPr lang="cs-CZ" sz="1200" dirty="0"/>
              <a:t>(3), 254-266. </a:t>
            </a:r>
          </a:p>
          <a:p>
            <a:pPr marL="45720" indent="0" algn="just">
              <a:lnSpc>
                <a:spcPct val="100000"/>
              </a:lnSpc>
              <a:spcBef>
                <a:spcPts val="0"/>
              </a:spcBef>
              <a:spcAft>
                <a:spcPts val="600"/>
              </a:spcAft>
              <a:buNone/>
            </a:pPr>
            <a:r>
              <a:rPr lang="cs-CZ" sz="1200" dirty="0" err="1"/>
              <a:t>Kaakinen</a:t>
            </a:r>
            <a:r>
              <a:rPr lang="cs-CZ" sz="1200" dirty="0"/>
              <a:t>, M., </a:t>
            </a:r>
            <a:r>
              <a:rPr lang="cs-CZ" sz="1200" dirty="0" err="1"/>
              <a:t>Oksanen</a:t>
            </a:r>
            <a:r>
              <a:rPr lang="cs-CZ" sz="1200" dirty="0"/>
              <a:t>, A., &amp; </a:t>
            </a:r>
            <a:r>
              <a:rPr lang="cs-CZ" sz="1200" dirty="0" err="1"/>
              <a:t>Räsänen</a:t>
            </a:r>
            <a:r>
              <a:rPr lang="cs-CZ" sz="1200" dirty="0"/>
              <a:t>, P. (2018). </a:t>
            </a:r>
            <a:r>
              <a:rPr lang="cs-CZ" sz="1200" dirty="0" err="1"/>
              <a:t>Did</a:t>
            </a:r>
            <a:r>
              <a:rPr lang="cs-CZ" sz="1200" dirty="0"/>
              <a:t> </a:t>
            </a:r>
            <a:r>
              <a:rPr lang="cs-CZ" sz="1200" dirty="0" err="1"/>
              <a:t>the</a:t>
            </a:r>
            <a:r>
              <a:rPr lang="cs-CZ" sz="1200" dirty="0"/>
              <a:t> risk </a:t>
            </a:r>
            <a:r>
              <a:rPr lang="cs-CZ" sz="1200" dirty="0" err="1"/>
              <a:t>of</a:t>
            </a:r>
            <a:r>
              <a:rPr lang="cs-CZ" sz="1200" dirty="0"/>
              <a:t> </a:t>
            </a:r>
            <a:r>
              <a:rPr lang="cs-CZ" sz="1200" dirty="0" err="1"/>
              <a:t>exposure</a:t>
            </a:r>
            <a:r>
              <a:rPr lang="cs-CZ" sz="1200" dirty="0"/>
              <a:t> to online </a:t>
            </a:r>
            <a:r>
              <a:rPr lang="cs-CZ" sz="1200" dirty="0" err="1"/>
              <a:t>hate</a:t>
            </a:r>
            <a:r>
              <a:rPr lang="cs-CZ" sz="1200" dirty="0"/>
              <a:t> </a:t>
            </a:r>
            <a:r>
              <a:rPr lang="cs-CZ" sz="1200" dirty="0" err="1"/>
              <a:t>increase</a:t>
            </a:r>
            <a:r>
              <a:rPr lang="cs-CZ" sz="1200" dirty="0"/>
              <a:t> </a:t>
            </a:r>
            <a:r>
              <a:rPr lang="cs-CZ" sz="1200" dirty="0" err="1"/>
              <a:t>after</a:t>
            </a:r>
            <a:r>
              <a:rPr lang="cs-CZ" sz="1200" dirty="0"/>
              <a:t> </a:t>
            </a:r>
            <a:r>
              <a:rPr lang="cs-CZ" sz="1200" dirty="0" err="1"/>
              <a:t>the</a:t>
            </a:r>
            <a:r>
              <a:rPr lang="cs-CZ" sz="1200" dirty="0"/>
              <a:t> </a:t>
            </a:r>
            <a:r>
              <a:rPr lang="cs-CZ" sz="1200" dirty="0" err="1"/>
              <a:t>November</a:t>
            </a:r>
            <a:r>
              <a:rPr lang="cs-CZ" sz="1200" dirty="0"/>
              <a:t> 2015 Paris </a:t>
            </a:r>
            <a:r>
              <a:rPr lang="cs-CZ" sz="1200" dirty="0" err="1"/>
              <a:t>attacks</a:t>
            </a:r>
            <a:r>
              <a:rPr lang="cs-CZ" sz="1200" dirty="0"/>
              <a:t>? A </a:t>
            </a:r>
            <a:r>
              <a:rPr lang="cs-CZ" sz="1200" dirty="0" err="1"/>
              <a:t>group</a:t>
            </a:r>
            <a:r>
              <a:rPr lang="cs-CZ" sz="1200" dirty="0"/>
              <a:t> relations </a:t>
            </a:r>
            <a:r>
              <a:rPr lang="cs-CZ" sz="1200" dirty="0" err="1"/>
              <a:t>approach</a:t>
            </a:r>
            <a:r>
              <a:rPr lang="cs-CZ" sz="1200" dirty="0"/>
              <a:t>.</a:t>
            </a:r>
            <a:r>
              <a:rPr lang="cs-CZ" sz="1200" i="1" dirty="0"/>
              <a:t> </a:t>
            </a:r>
            <a:r>
              <a:rPr lang="cs-CZ" sz="1200" i="1" dirty="0" err="1"/>
              <a:t>Computers</a:t>
            </a:r>
            <a:r>
              <a:rPr lang="cs-CZ" sz="1200" i="1" dirty="0"/>
              <a:t> In </a:t>
            </a:r>
            <a:r>
              <a:rPr lang="cs-CZ" sz="1200" i="1" dirty="0" err="1"/>
              <a:t>Human</a:t>
            </a:r>
            <a:r>
              <a:rPr lang="cs-CZ" sz="1200" i="1" dirty="0"/>
              <a:t> </a:t>
            </a:r>
            <a:r>
              <a:rPr lang="cs-CZ" sz="1200" i="1" dirty="0" err="1"/>
              <a:t>Behavior</a:t>
            </a:r>
            <a:r>
              <a:rPr lang="cs-CZ" sz="1200" dirty="0"/>
              <a:t>,</a:t>
            </a:r>
            <a:r>
              <a:rPr lang="cs-CZ" sz="1200" i="1" dirty="0"/>
              <a:t> 78</a:t>
            </a:r>
            <a:r>
              <a:rPr lang="cs-CZ" sz="1200" dirty="0"/>
              <a:t>, 90-97. </a:t>
            </a:r>
          </a:p>
          <a:p>
            <a:pPr marL="45720" indent="0" algn="just">
              <a:lnSpc>
                <a:spcPct val="100000"/>
              </a:lnSpc>
              <a:spcBef>
                <a:spcPts val="0"/>
              </a:spcBef>
              <a:spcAft>
                <a:spcPts val="600"/>
              </a:spcAft>
              <a:buNone/>
            </a:pPr>
            <a:r>
              <a:rPr lang="cs-CZ" sz="1200" dirty="0" err="1"/>
              <a:t>Kaakinen</a:t>
            </a:r>
            <a:r>
              <a:rPr lang="cs-CZ" sz="1200" dirty="0"/>
              <a:t>, M., </a:t>
            </a:r>
            <a:r>
              <a:rPr lang="cs-CZ" sz="1200" dirty="0" err="1"/>
              <a:t>Räsänen</a:t>
            </a:r>
            <a:r>
              <a:rPr lang="cs-CZ" sz="1200" dirty="0"/>
              <a:t>, P., </a:t>
            </a:r>
            <a:r>
              <a:rPr lang="cs-CZ" sz="1200" dirty="0" err="1"/>
              <a:t>Näsi</a:t>
            </a:r>
            <a:r>
              <a:rPr lang="cs-CZ" sz="1200" dirty="0"/>
              <a:t>, M., </a:t>
            </a:r>
            <a:r>
              <a:rPr lang="cs-CZ" sz="1200" dirty="0" err="1"/>
              <a:t>Minkkinen</a:t>
            </a:r>
            <a:r>
              <a:rPr lang="cs-CZ" sz="1200" dirty="0"/>
              <a:t>, J., </a:t>
            </a:r>
            <a:r>
              <a:rPr lang="cs-CZ" sz="1200" dirty="0" err="1"/>
              <a:t>Keipi</a:t>
            </a:r>
            <a:r>
              <a:rPr lang="cs-CZ" sz="1200" dirty="0"/>
              <a:t>, T., &amp; </a:t>
            </a:r>
            <a:r>
              <a:rPr lang="cs-CZ" sz="1200" dirty="0" err="1"/>
              <a:t>Oksanen</a:t>
            </a:r>
            <a:r>
              <a:rPr lang="cs-CZ" sz="1200" dirty="0"/>
              <a:t>, A. (2018). </a:t>
            </a:r>
            <a:r>
              <a:rPr lang="cs-CZ" sz="1200" dirty="0" err="1"/>
              <a:t>Social</a:t>
            </a:r>
            <a:r>
              <a:rPr lang="cs-CZ" sz="1200" dirty="0"/>
              <a:t> </a:t>
            </a:r>
            <a:r>
              <a:rPr lang="cs-CZ" sz="1200" dirty="0" err="1"/>
              <a:t>capital</a:t>
            </a:r>
            <a:r>
              <a:rPr lang="cs-CZ" sz="1200" dirty="0"/>
              <a:t> and online </a:t>
            </a:r>
            <a:r>
              <a:rPr lang="cs-CZ" sz="1200" dirty="0" err="1"/>
              <a:t>hate</a:t>
            </a:r>
            <a:r>
              <a:rPr lang="cs-CZ" sz="1200" dirty="0"/>
              <a:t> </a:t>
            </a:r>
            <a:r>
              <a:rPr lang="cs-CZ" sz="1200" dirty="0" err="1"/>
              <a:t>production</a:t>
            </a:r>
            <a:r>
              <a:rPr lang="cs-CZ" sz="1200" dirty="0"/>
              <a:t>: A </a:t>
            </a:r>
            <a:r>
              <a:rPr lang="cs-CZ" sz="1200" dirty="0" err="1"/>
              <a:t>four</a:t>
            </a:r>
            <a:r>
              <a:rPr lang="cs-CZ" sz="1200" dirty="0"/>
              <a:t> country </a:t>
            </a:r>
            <a:r>
              <a:rPr lang="cs-CZ" sz="1200" dirty="0" err="1"/>
              <a:t>survey</a:t>
            </a:r>
            <a:r>
              <a:rPr lang="cs-CZ" sz="1200" dirty="0"/>
              <a:t>.</a:t>
            </a:r>
            <a:r>
              <a:rPr lang="cs-CZ" sz="1200" i="1" dirty="0"/>
              <a:t> </a:t>
            </a:r>
            <a:r>
              <a:rPr lang="cs-CZ" sz="1200" i="1" dirty="0" err="1"/>
              <a:t>Crime</a:t>
            </a:r>
            <a:r>
              <a:rPr lang="cs-CZ" sz="1200" i="1" dirty="0"/>
              <a:t>, </a:t>
            </a:r>
            <a:r>
              <a:rPr lang="cs-CZ" sz="1200" i="1" dirty="0" err="1"/>
              <a:t>Law</a:t>
            </a:r>
            <a:r>
              <a:rPr lang="cs-CZ" sz="1200" i="1" dirty="0"/>
              <a:t> And </a:t>
            </a:r>
            <a:r>
              <a:rPr lang="cs-CZ" sz="1200" i="1" dirty="0" err="1"/>
              <a:t>Social</a:t>
            </a:r>
            <a:r>
              <a:rPr lang="cs-CZ" sz="1200" i="1" dirty="0"/>
              <a:t> </a:t>
            </a:r>
            <a:r>
              <a:rPr lang="cs-CZ" sz="1200" i="1" dirty="0" err="1"/>
              <a:t>Change</a:t>
            </a:r>
            <a:r>
              <a:rPr lang="cs-CZ" sz="1200" dirty="0"/>
              <a:t>,</a:t>
            </a:r>
            <a:r>
              <a:rPr lang="cs-CZ" sz="1200" i="1" dirty="0"/>
              <a:t> 69</a:t>
            </a:r>
            <a:r>
              <a:rPr lang="cs-CZ" sz="1200" dirty="0"/>
              <a:t>(1), 25-39. </a:t>
            </a:r>
          </a:p>
          <a:p>
            <a:pPr marL="45720" indent="0" algn="just">
              <a:lnSpc>
                <a:spcPct val="100000"/>
              </a:lnSpc>
              <a:spcBef>
                <a:spcPts val="0"/>
              </a:spcBef>
              <a:spcAft>
                <a:spcPts val="600"/>
              </a:spcAft>
              <a:buNone/>
            </a:pPr>
            <a:r>
              <a:rPr lang="cs-CZ" sz="1200" dirty="0" err="1"/>
              <a:t>Keipi</a:t>
            </a:r>
            <a:r>
              <a:rPr lang="cs-CZ" sz="1200" dirty="0"/>
              <a:t>, T., </a:t>
            </a:r>
            <a:r>
              <a:rPr lang="cs-CZ" sz="1200" dirty="0" err="1"/>
              <a:t>Kaakinen</a:t>
            </a:r>
            <a:r>
              <a:rPr lang="cs-CZ" sz="1200" dirty="0"/>
              <a:t>, M., </a:t>
            </a:r>
            <a:r>
              <a:rPr lang="cs-CZ" sz="1200" dirty="0" err="1"/>
              <a:t>Oksanen</a:t>
            </a:r>
            <a:r>
              <a:rPr lang="cs-CZ" sz="1200" dirty="0"/>
              <a:t>, A., &amp; </a:t>
            </a:r>
            <a:r>
              <a:rPr lang="cs-CZ" sz="1200" dirty="0" err="1"/>
              <a:t>Räsänen</a:t>
            </a:r>
            <a:r>
              <a:rPr lang="cs-CZ" sz="1200" dirty="0"/>
              <a:t>, P. (2017). </a:t>
            </a:r>
            <a:r>
              <a:rPr lang="cs-CZ" sz="1200" dirty="0" err="1"/>
              <a:t>Social</a:t>
            </a:r>
            <a:r>
              <a:rPr lang="cs-CZ" sz="1200" dirty="0"/>
              <a:t> </a:t>
            </a:r>
            <a:r>
              <a:rPr lang="cs-CZ" sz="1200" dirty="0" err="1"/>
              <a:t>Tie</a:t>
            </a:r>
            <a:r>
              <a:rPr lang="cs-CZ" sz="1200" dirty="0"/>
              <a:t> </a:t>
            </a:r>
            <a:r>
              <a:rPr lang="cs-CZ" sz="1200" dirty="0" err="1"/>
              <a:t>Strength</a:t>
            </a:r>
            <a:r>
              <a:rPr lang="cs-CZ" sz="1200" dirty="0"/>
              <a:t> and Online </a:t>
            </a:r>
            <a:r>
              <a:rPr lang="cs-CZ" sz="1200" dirty="0" err="1"/>
              <a:t>Victimization</a:t>
            </a:r>
            <a:r>
              <a:rPr lang="cs-CZ" sz="1200" dirty="0"/>
              <a:t>: An </a:t>
            </a:r>
            <a:r>
              <a:rPr lang="cs-CZ" sz="1200" dirty="0" err="1"/>
              <a:t>Analysis</a:t>
            </a:r>
            <a:r>
              <a:rPr lang="cs-CZ" sz="1200" dirty="0"/>
              <a:t> </a:t>
            </a:r>
            <a:r>
              <a:rPr lang="cs-CZ" sz="1200" dirty="0" err="1"/>
              <a:t>of</a:t>
            </a:r>
            <a:r>
              <a:rPr lang="cs-CZ" sz="1200" dirty="0"/>
              <a:t> </a:t>
            </a:r>
            <a:r>
              <a:rPr lang="cs-CZ" sz="1200" dirty="0" err="1"/>
              <a:t>Young</a:t>
            </a:r>
            <a:r>
              <a:rPr lang="cs-CZ" sz="1200" dirty="0"/>
              <a:t> </a:t>
            </a:r>
            <a:r>
              <a:rPr lang="cs-CZ" sz="1200" dirty="0" err="1"/>
              <a:t>People</a:t>
            </a:r>
            <a:r>
              <a:rPr lang="cs-CZ" sz="1200" dirty="0"/>
              <a:t> </a:t>
            </a:r>
            <a:r>
              <a:rPr lang="cs-CZ" sz="1200" dirty="0" err="1"/>
              <a:t>Aged</a:t>
            </a:r>
            <a:r>
              <a:rPr lang="cs-CZ" sz="1200" dirty="0"/>
              <a:t> 15–30 </a:t>
            </a:r>
            <a:r>
              <a:rPr lang="cs-CZ" sz="1200" dirty="0" err="1"/>
              <a:t>Years</a:t>
            </a:r>
            <a:r>
              <a:rPr lang="cs-CZ" sz="1200" dirty="0"/>
              <a:t> in </a:t>
            </a:r>
            <a:r>
              <a:rPr lang="cs-CZ" sz="1200" dirty="0" err="1"/>
              <a:t>Four</a:t>
            </a:r>
            <a:r>
              <a:rPr lang="cs-CZ" sz="1200" dirty="0"/>
              <a:t> </a:t>
            </a:r>
            <a:r>
              <a:rPr lang="cs-CZ" sz="1200" dirty="0" err="1"/>
              <a:t>Nations</a:t>
            </a:r>
            <a:r>
              <a:rPr lang="cs-CZ" sz="1200" dirty="0"/>
              <a:t>.</a:t>
            </a:r>
            <a:r>
              <a:rPr lang="cs-CZ" sz="1200" i="1" dirty="0"/>
              <a:t> </a:t>
            </a:r>
            <a:r>
              <a:rPr lang="cs-CZ" sz="1200" i="1" dirty="0" err="1"/>
              <a:t>Social</a:t>
            </a:r>
            <a:r>
              <a:rPr lang="cs-CZ" sz="1200" i="1" dirty="0"/>
              <a:t> Media Society</a:t>
            </a:r>
            <a:r>
              <a:rPr lang="cs-CZ" sz="1200" dirty="0"/>
              <a:t>,</a:t>
            </a:r>
            <a:r>
              <a:rPr lang="cs-CZ" sz="1200" i="1" dirty="0"/>
              <a:t> 3</a:t>
            </a:r>
            <a:r>
              <a:rPr lang="cs-CZ" sz="1200" dirty="0"/>
              <a:t>(1), 205630511769001-. </a:t>
            </a:r>
          </a:p>
          <a:p>
            <a:pPr marL="45720" indent="0" algn="just">
              <a:lnSpc>
                <a:spcPct val="100000"/>
              </a:lnSpc>
              <a:spcBef>
                <a:spcPts val="0"/>
              </a:spcBef>
              <a:spcAft>
                <a:spcPts val="600"/>
              </a:spcAft>
              <a:buNone/>
            </a:pPr>
            <a:r>
              <a:rPr lang="cs-CZ" sz="1200" dirty="0" err="1"/>
              <a:t>Keipi</a:t>
            </a:r>
            <a:r>
              <a:rPr lang="cs-CZ" sz="1200" dirty="0"/>
              <a:t>, T., </a:t>
            </a:r>
            <a:r>
              <a:rPr lang="cs-CZ" sz="1200" dirty="0" err="1"/>
              <a:t>Räsänen</a:t>
            </a:r>
            <a:r>
              <a:rPr lang="cs-CZ" sz="1200" dirty="0"/>
              <a:t>, P., </a:t>
            </a:r>
            <a:r>
              <a:rPr lang="cs-CZ" sz="1200" dirty="0" err="1"/>
              <a:t>Oksanen</a:t>
            </a:r>
            <a:r>
              <a:rPr lang="cs-CZ" sz="1200" dirty="0"/>
              <a:t>, A., </a:t>
            </a:r>
            <a:r>
              <a:rPr lang="cs-CZ" sz="1200" dirty="0" err="1"/>
              <a:t>Hawdon</a:t>
            </a:r>
            <a:r>
              <a:rPr lang="cs-CZ" sz="1200" dirty="0"/>
              <a:t>, J., &amp; </a:t>
            </a:r>
            <a:r>
              <a:rPr lang="cs-CZ" sz="1200" dirty="0" err="1"/>
              <a:t>Näsi</a:t>
            </a:r>
            <a:r>
              <a:rPr lang="cs-CZ" sz="1200" dirty="0"/>
              <a:t>, M. (2018). </a:t>
            </a:r>
            <a:r>
              <a:rPr lang="cs-CZ" sz="1200" dirty="0" err="1"/>
              <a:t>Exposure</a:t>
            </a:r>
            <a:r>
              <a:rPr lang="cs-CZ" sz="1200" dirty="0"/>
              <a:t> to online </a:t>
            </a:r>
            <a:r>
              <a:rPr lang="cs-CZ" sz="1200" dirty="0" err="1"/>
              <a:t>hate</a:t>
            </a:r>
            <a:r>
              <a:rPr lang="cs-CZ" sz="1200" dirty="0"/>
              <a:t> </a:t>
            </a:r>
            <a:r>
              <a:rPr lang="cs-CZ" sz="1200" dirty="0" err="1"/>
              <a:t>material</a:t>
            </a:r>
            <a:r>
              <a:rPr lang="cs-CZ" sz="1200" dirty="0"/>
              <a:t> and </a:t>
            </a:r>
            <a:r>
              <a:rPr lang="cs-CZ" sz="1200" dirty="0" err="1"/>
              <a:t>subjective</a:t>
            </a:r>
            <a:r>
              <a:rPr lang="cs-CZ" sz="1200" dirty="0"/>
              <a:t> </a:t>
            </a:r>
            <a:r>
              <a:rPr lang="cs-CZ" sz="1200" dirty="0" err="1"/>
              <a:t>well-being</a:t>
            </a:r>
            <a:r>
              <a:rPr lang="cs-CZ" sz="1200" dirty="0"/>
              <a:t>.</a:t>
            </a:r>
            <a:r>
              <a:rPr lang="cs-CZ" sz="1200" i="1" dirty="0"/>
              <a:t> Online </a:t>
            </a:r>
            <a:r>
              <a:rPr lang="cs-CZ" sz="1200" i="1" dirty="0" err="1"/>
              <a:t>Information</a:t>
            </a:r>
            <a:r>
              <a:rPr lang="cs-CZ" sz="1200" i="1" dirty="0"/>
              <a:t> </a:t>
            </a:r>
            <a:r>
              <a:rPr lang="cs-CZ" sz="1200" i="1" dirty="0" err="1"/>
              <a:t>Review</a:t>
            </a:r>
            <a:r>
              <a:rPr lang="cs-CZ" sz="1200" dirty="0"/>
              <a:t>,</a:t>
            </a:r>
            <a:r>
              <a:rPr lang="cs-CZ" sz="1200" i="1" dirty="0"/>
              <a:t> 42</a:t>
            </a:r>
            <a:r>
              <a:rPr lang="cs-CZ" sz="1200" dirty="0"/>
              <a:t>(1), 2-15. </a:t>
            </a:r>
          </a:p>
          <a:p>
            <a:pPr marL="45720" indent="0" algn="just">
              <a:lnSpc>
                <a:spcPct val="100000"/>
              </a:lnSpc>
              <a:spcBef>
                <a:spcPts val="0"/>
              </a:spcBef>
              <a:spcAft>
                <a:spcPts val="600"/>
              </a:spcAft>
              <a:buNone/>
            </a:pPr>
            <a:r>
              <a:rPr lang="cs-CZ" sz="1200" dirty="0" err="1"/>
              <a:t>Näsi</a:t>
            </a:r>
            <a:r>
              <a:rPr lang="cs-CZ" sz="1200" dirty="0"/>
              <a:t>, M., </a:t>
            </a:r>
            <a:r>
              <a:rPr lang="cs-CZ" sz="1200" dirty="0" err="1"/>
              <a:t>Räsänen</a:t>
            </a:r>
            <a:r>
              <a:rPr lang="cs-CZ" sz="1200" dirty="0"/>
              <a:t>, P., </a:t>
            </a:r>
            <a:r>
              <a:rPr lang="cs-CZ" sz="1200" dirty="0" err="1"/>
              <a:t>Hawdon</a:t>
            </a:r>
            <a:r>
              <a:rPr lang="cs-CZ" sz="1200" dirty="0"/>
              <a:t>, J., </a:t>
            </a:r>
            <a:r>
              <a:rPr lang="cs-CZ" sz="1200" dirty="0" err="1"/>
              <a:t>Holkeri</a:t>
            </a:r>
            <a:r>
              <a:rPr lang="cs-CZ" sz="1200" dirty="0"/>
              <a:t>, E., &amp; </a:t>
            </a:r>
            <a:r>
              <a:rPr lang="cs-CZ" sz="1200" dirty="0" err="1"/>
              <a:t>Oksanen</a:t>
            </a:r>
            <a:r>
              <a:rPr lang="cs-CZ" sz="1200" dirty="0"/>
              <a:t>, A. (2015). </a:t>
            </a:r>
            <a:r>
              <a:rPr lang="cs-CZ" sz="1200" dirty="0" err="1"/>
              <a:t>Exposure</a:t>
            </a:r>
            <a:r>
              <a:rPr lang="cs-CZ" sz="1200" dirty="0"/>
              <a:t> to online </a:t>
            </a:r>
            <a:r>
              <a:rPr lang="cs-CZ" sz="1200" dirty="0" err="1"/>
              <a:t>hate</a:t>
            </a:r>
            <a:r>
              <a:rPr lang="cs-CZ" sz="1200" dirty="0"/>
              <a:t> </a:t>
            </a:r>
            <a:r>
              <a:rPr lang="cs-CZ" sz="1200" dirty="0" err="1"/>
              <a:t>material</a:t>
            </a:r>
            <a:r>
              <a:rPr lang="cs-CZ" sz="1200" dirty="0"/>
              <a:t> and </a:t>
            </a:r>
            <a:r>
              <a:rPr lang="cs-CZ" sz="1200" dirty="0" err="1"/>
              <a:t>social</a:t>
            </a:r>
            <a:r>
              <a:rPr lang="cs-CZ" sz="1200" dirty="0"/>
              <a:t> trust </a:t>
            </a:r>
            <a:r>
              <a:rPr lang="cs-CZ" sz="1200" dirty="0" err="1"/>
              <a:t>among</a:t>
            </a:r>
            <a:r>
              <a:rPr lang="cs-CZ" sz="1200" dirty="0"/>
              <a:t> </a:t>
            </a:r>
            <a:r>
              <a:rPr lang="cs-CZ" sz="1200" dirty="0" err="1"/>
              <a:t>Finnish</a:t>
            </a:r>
            <a:r>
              <a:rPr lang="cs-CZ" sz="1200" dirty="0"/>
              <a:t> </a:t>
            </a:r>
            <a:r>
              <a:rPr lang="cs-CZ" sz="1200" dirty="0" err="1"/>
              <a:t>youth</a:t>
            </a:r>
            <a:r>
              <a:rPr lang="cs-CZ" sz="1200" dirty="0"/>
              <a:t>,</a:t>
            </a:r>
            <a:r>
              <a:rPr lang="cs-CZ" sz="1200" i="1" dirty="0"/>
              <a:t> 28</a:t>
            </a:r>
            <a:r>
              <a:rPr lang="cs-CZ" sz="1200" dirty="0"/>
              <a:t>(3), 607-622. </a:t>
            </a:r>
          </a:p>
          <a:p>
            <a:pPr marL="45720" indent="0" algn="just">
              <a:lnSpc>
                <a:spcPct val="100000"/>
              </a:lnSpc>
              <a:spcBef>
                <a:spcPts val="0"/>
              </a:spcBef>
              <a:spcAft>
                <a:spcPts val="600"/>
              </a:spcAft>
              <a:buNone/>
            </a:pPr>
            <a:r>
              <a:rPr lang="cs-CZ" sz="1200" dirty="0" err="1"/>
              <a:t>Oksanen</a:t>
            </a:r>
            <a:r>
              <a:rPr lang="cs-CZ" sz="1200" dirty="0"/>
              <a:t>, A., </a:t>
            </a:r>
            <a:r>
              <a:rPr lang="cs-CZ" sz="1200" dirty="0" err="1"/>
              <a:t>Hawdon</a:t>
            </a:r>
            <a:r>
              <a:rPr lang="cs-CZ" sz="1200" dirty="0"/>
              <a:t>, J., </a:t>
            </a:r>
            <a:r>
              <a:rPr lang="cs-CZ" sz="1200" dirty="0" err="1"/>
              <a:t>Holkeri</a:t>
            </a:r>
            <a:r>
              <a:rPr lang="cs-CZ" sz="1200" dirty="0"/>
              <a:t>, E., </a:t>
            </a:r>
            <a:r>
              <a:rPr lang="cs-CZ" sz="1200" dirty="0" err="1"/>
              <a:t>Näsi</a:t>
            </a:r>
            <a:r>
              <a:rPr lang="cs-CZ" sz="1200" dirty="0"/>
              <a:t>, M., &amp; </a:t>
            </a:r>
            <a:r>
              <a:rPr lang="cs-CZ" sz="1200" dirty="0" err="1"/>
              <a:t>Räsänen</a:t>
            </a:r>
            <a:r>
              <a:rPr lang="cs-CZ" sz="1200" dirty="0"/>
              <a:t>, P. (2014). </a:t>
            </a:r>
            <a:r>
              <a:rPr lang="cs-CZ" sz="1200" dirty="0" err="1"/>
              <a:t>Exposure</a:t>
            </a:r>
            <a:r>
              <a:rPr lang="cs-CZ" sz="1200" dirty="0"/>
              <a:t> to Online </a:t>
            </a:r>
            <a:r>
              <a:rPr lang="cs-CZ" sz="1200" dirty="0" err="1"/>
              <a:t>Hate</a:t>
            </a:r>
            <a:r>
              <a:rPr lang="cs-CZ" sz="1200" dirty="0"/>
              <a:t> </a:t>
            </a:r>
            <a:r>
              <a:rPr lang="cs-CZ" sz="1200" dirty="0" err="1"/>
              <a:t>among</a:t>
            </a:r>
            <a:r>
              <a:rPr lang="cs-CZ" sz="1200" dirty="0"/>
              <a:t> </a:t>
            </a:r>
            <a:r>
              <a:rPr lang="cs-CZ" sz="1200" dirty="0" err="1"/>
              <a:t>Young</a:t>
            </a:r>
            <a:r>
              <a:rPr lang="cs-CZ" sz="1200" dirty="0"/>
              <a:t> </a:t>
            </a:r>
            <a:r>
              <a:rPr lang="cs-CZ" sz="1200" dirty="0" err="1"/>
              <a:t>Social</a:t>
            </a:r>
            <a:r>
              <a:rPr lang="cs-CZ" sz="1200" dirty="0"/>
              <a:t> Media </a:t>
            </a:r>
            <a:r>
              <a:rPr lang="cs-CZ" sz="1200" dirty="0" err="1"/>
              <a:t>Users</a:t>
            </a:r>
            <a:r>
              <a:rPr lang="cs-CZ" sz="1200" dirty="0"/>
              <a:t>, 253-273. </a:t>
            </a:r>
          </a:p>
          <a:p>
            <a:pPr marL="45720" indent="0" algn="just">
              <a:lnSpc>
                <a:spcPct val="100000"/>
              </a:lnSpc>
              <a:spcBef>
                <a:spcPts val="0"/>
              </a:spcBef>
              <a:spcAft>
                <a:spcPts val="600"/>
              </a:spcAft>
              <a:buNone/>
            </a:pPr>
            <a:r>
              <a:rPr lang="cs-CZ" sz="1200" dirty="0" err="1"/>
              <a:t>Räsänen</a:t>
            </a:r>
            <a:r>
              <a:rPr lang="cs-CZ" sz="1200" dirty="0"/>
              <a:t>, P., </a:t>
            </a:r>
            <a:r>
              <a:rPr lang="cs-CZ" sz="1200" dirty="0" err="1"/>
              <a:t>Hawdon</a:t>
            </a:r>
            <a:r>
              <a:rPr lang="cs-CZ" sz="1200" dirty="0"/>
              <a:t>, J., </a:t>
            </a:r>
            <a:r>
              <a:rPr lang="cs-CZ" sz="1200" dirty="0" err="1"/>
              <a:t>Holkeri</a:t>
            </a:r>
            <a:r>
              <a:rPr lang="cs-CZ" sz="1200" dirty="0"/>
              <a:t>, E., </a:t>
            </a:r>
            <a:r>
              <a:rPr lang="cs-CZ" sz="1200" dirty="0" err="1"/>
              <a:t>Keipi</a:t>
            </a:r>
            <a:r>
              <a:rPr lang="cs-CZ" sz="1200" dirty="0"/>
              <a:t>, T., </a:t>
            </a:r>
            <a:r>
              <a:rPr lang="cs-CZ" sz="1200" dirty="0" err="1"/>
              <a:t>Näsi</a:t>
            </a:r>
            <a:r>
              <a:rPr lang="cs-CZ" sz="1200" dirty="0"/>
              <a:t>, M., &amp; </a:t>
            </a:r>
            <a:r>
              <a:rPr lang="cs-CZ" sz="1200" dirty="0" err="1"/>
              <a:t>Oksanen</a:t>
            </a:r>
            <a:r>
              <a:rPr lang="cs-CZ" sz="1200" dirty="0"/>
              <a:t>, A. (2016). </a:t>
            </a:r>
            <a:r>
              <a:rPr lang="cs-CZ" sz="1200" dirty="0" err="1"/>
              <a:t>Targets</a:t>
            </a:r>
            <a:r>
              <a:rPr lang="cs-CZ" sz="1200" dirty="0"/>
              <a:t> </a:t>
            </a:r>
            <a:r>
              <a:rPr lang="cs-CZ" sz="1200" dirty="0" err="1"/>
              <a:t>of</a:t>
            </a:r>
            <a:r>
              <a:rPr lang="cs-CZ" sz="1200" dirty="0"/>
              <a:t> Online </a:t>
            </a:r>
            <a:r>
              <a:rPr lang="cs-CZ" sz="1200" dirty="0" err="1"/>
              <a:t>Hate</a:t>
            </a:r>
            <a:r>
              <a:rPr lang="cs-CZ" sz="1200" dirty="0"/>
              <a:t>: </a:t>
            </a:r>
            <a:r>
              <a:rPr lang="cs-CZ" sz="1200" dirty="0" err="1"/>
              <a:t>Examining</a:t>
            </a:r>
            <a:r>
              <a:rPr lang="cs-CZ" sz="1200" dirty="0"/>
              <a:t> </a:t>
            </a:r>
            <a:r>
              <a:rPr lang="cs-CZ" sz="1200" dirty="0" err="1"/>
              <a:t>Determinants</a:t>
            </a:r>
            <a:r>
              <a:rPr lang="cs-CZ" sz="1200" dirty="0"/>
              <a:t> </a:t>
            </a:r>
            <a:r>
              <a:rPr lang="cs-CZ" sz="1200" dirty="0" err="1"/>
              <a:t>of</a:t>
            </a:r>
            <a:r>
              <a:rPr lang="cs-CZ" sz="1200" dirty="0"/>
              <a:t> </a:t>
            </a:r>
            <a:r>
              <a:rPr lang="cs-CZ" sz="1200" dirty="0" err="1"/>
              <a:t>Victimization</a:t>
            </a:r>
            <a:r>
              <a:rPr lang="cs-CZ" sz="1200" dirty="0"/>
              <a:t> </a:t>
            </a:r>
            <a:r>
              <a:rPr lang="cs-CZ" sz="1200" dirty="0" err="1"/>
              <a:t>Among</a:t>
            </a:r>
            <a:r>
              <a:rPr lang="cs-CZ" sz="1200" dirty="0"/>
              <a:t> </a:t>
            </a:r>
            <a:r>
              <a:rPr lang="cs-CZ" sz="1200" dirty="0" err="1"/>
              <a:t>Young</a:t>
            </a:r>
            <a:r>
              <a:rPr lang="cs-CZ" sz="1200" dirty="0"/>
              <a:t> </a:t>
            </a:r>
            <a:r>
              <a:rPr lang="cs-CZ" sz="1200" dirty="0" err="1"/>
              <a:t>Finnish</a:t>
            </a:r>
            <a:r>
              <a:rPr lang="cs-CZ" sz="1200" dirty="0"/>
              <a:t> Facebook </a:t>
            </a:r>
            <a:r>
              <a:rPr lang="cs-CZ" sz="1200" dirty="0" err="1"/>
              <a:t>Users</a:t>
            </a:r>
            <a:r>
              <a:rPr lang="cs-CZ" sz="1200" dirty="0"/>
              <a:t>.</a:t>
            </a:r>
            <a:r>
              <a:rPr lang="cs-CZ" sz="1200" i="1" dirty="0"/>
              <a:t> </a:t>
            </a:r>
            <a:r>
              <a:rPr lang="cs-CZ" sz="1200" i="1" dirty="0" err="1"/>
              <a:t>Violence</a:t>
            </a:r>
            <a:r>
              <a:rPr lang="cs-CZ" sz="1200" i="1" dirty="0"/>
              <a:t> And </a:t>
            </a:r>
            <a:r>
              <a:rPr lang="cs-CZ" sz="1200" i="1" dirty="0" err="1"/>
              <a:t>Victims</a:t>
            </a:r>
            <a:r>
              <a:rPr lang="cs-CZ" sz="1200" dirty="0"/>
              <a:t>,</a:t>
            </a:r>
            <a:r>
              <a:rPr lang="cs-CZ" sz="1200" i="1" dirty="0"/>
              <a:t> 31</a:t>
            </a:r>
            <a:r>
              <a:rPr lang="cs-CZ" sz="1200" dirty="0"/>
              <a:t>(4), 708-726. </a:t>
            </a:r>
          </a:p>
          <a:p>
            <a:pPr marL="45720" indent="0" algn="just">
              <a:lnSpc>
                <a:spcPct val="100000"/>
              </a:lnSpc>
              <a:spcBef>
                <a:spcPts val="0"/>
              </a:spcBef>
              <a:spcAft>
                <a:spcPts val="600"/>
              </a:spcAft>
              <a:buNone/>
            </a:pPr>
            <a:r>
              <a:rPr lang="cs-CZ" sz="1200" dirty="0" err="1"/>
              <a:t>Schmitz</a:t>
            </a:r>
            <a:r>
              <a:rPr lang="cs-CZ" sz="1200" dirty="0"/>
              <a:t>, R. M. (2016). </a:t>
            </a:r>
            <a:r>
              <a:rPr lang="cs-CZ" sz="1200" dirty="0" err="1"/>
              <a:t>Intersections</a:t>
            </a:r>
            <a:r>
              <a:rPr lang="cs-CZ" sz="1200" dirty="0"/>
              <a:t> </a:t>
            </a:r>
            <a:r>
              <a:rPr lang="cs-CZ" sz="1200" dirty="0" err="1"/>
              <a:t>of</a:t>
            </a:r>
            <a:r>
              <a:rPr lang="cs-CZ" sz="1200" dirty="0"/>
              <a:t> </a:t>
            </a:r>
            <a:r>
              <a:rPr lang="cs-CZ" sz="1200" dirty="0" err="1"/>
              <a:t>hate</a:t>
            </a:r>
            <a:r>
              <a:rPr lang="cs-CZ" sz="1200" dirty="0"/>
              <a:t>: </a:t>
            </a:r>
            <a:r>
              <a:rPr lang="cs-CZ" sz="1200" dirty="0" err="1"/>
              <a:t>Exploring</a:t>
            </a:r>
            <a:r>
              <a:rPr lang="cs-CZ" sz="1200" dirty="0"/>
              <a:t> </a:t>
            </a:r>
            <a:r>
              <a:rPr lang="cs-CZ" sz="1200" dirty="0" err="1"/>
              <a:t>the</a:t>
            </a:r>
            <a:r>
              <a:rPr lang="cs-CZ" sz="1200" dirty="0"/>
              <a:t> </a:t>
            </a:r>
            <a:r>
              <a:rPr lang="cs-CZ" sz="1200" dirty="0" err="1"/>
              <a:t>transecting</a:t>
            </a:r>
            <a:r>
              <a:rPr lang="cs-CZ" sz="1200" dirty="0"/>
              <a:t> </a:t>
            </a:r>
            <a:r>
              <a:rPr lang="cs-CZ" sz="1200" dirty="0" err="1"/>
              <a:t>dimensions</a:t>
            </a:r>
            <a:r>
              <a:rPr lang="cs-CZ" sz="1200" dirty="0"/>
              <a:t> </a:t>
            </a:r>
            <a:r>
              <a:rPr lang="cs-CZ" sz="1200" dirty="0" err="1"/>
              <a:t>of</a:t>
            </a:r>
            <a:r>
              <a:rPr lang="cs-CZ" sz="1200" dirty="0"/>
              <a:t> </a:t>
            </a:r>
            <a:r>
              <a:rPr lang="cs-CZ" sz="1200" dirty="0" err="1"/>
              <a:t>race</a:t>
            </a:r>
            <a:r>
              <a:rPr lang="cs-CZ" sz="1200" dirty="0"/>
              <a:t>, religion, gender, and </a:t>
            </a:r>
            <a:r>
              <a:rPr lang="cs-CZ" sz="1200" dirty="0" err="1"/>
              <a:t>family</a:t>
            </a:r>
            <a:r>
              <a:rPr lang="cs-CZ" sz="1200" dirty="0"/>
              <a:t> in Ku </a:t>
            </a:r>
            <a:r>
              <a:rPr lang="cs-CZ" sz="1200" dirty="0" err="1"/>
              <a:t>Klux</a:t>
            </a:r>
            <a:r>
              <a:rPr lang="cs-CZ" sz="1200" dirty="0"/>
              <a:t> Klan Web </a:t>
            </a:r>
            <a:r>
              <a:rPr lang="cs-CZ" sz="1200" dirty="0" err="1"/>
              <a:t>sites</a:t>
            </a:r>
            <a:r>
              <a:rPr lang="cs-CZ" sz="1200" dirty="0"/>
              <a:t>.</a:t>
            </a:r>
            <a:r>
              <a:rPr lang="cs-CZ" sz="1200" i="1" dirty="0"/>
              <a:t> </a:t>
            </a:r>
            <a:r>
              <a:rPr lang="cs-CZ" sz="1200" i="1" dirty="0" err="1"/>
              <a:t>Sociological</a:t>
            </a:r>
            <a:r>
              <a:rPr lang="cs-CZ" sz="1200" i="1" dirty="0"/>
              <a:t> </a:t>
            </a:r>
            <a:r>
              <a:rPr lang="cs-CZ" sz="1200" i="1" dirty="0" err="1"/>
              <a:t>Focus</a:t>
            </a:r>
            <a:r>
              <a:rPr lang="cs-CZ" sz="1200" dirty="0"/>
              <a:t>,</a:t>
            </a:r>
            <a:r>
              <a:rPr lang="cs-CZ" sz="1200" i="1" dirty="0"/>
              <a:t> 49</a:t>
            </a:r>
            <a:r>
              <a:rPr lang="cs-CZ" sz="1200" dirty="0"/>
              <a:t>(3), 200-214. </a:t>
            </a:r>
          </a:p>
        </p:txBody>
      </p:sp>
    </p:spTree>
    <p:extLst>
      <p:ext uri="{BB962C8B-B14F-4D97-AF65-F5344CB8AC3E}">
        <p14:creationId xmlns:p14="http://schemas.microsoft.com/office/powerpoint/2010/main" val="4212779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A0496F3-1A58-4D49-AD72-9A481F7BEB52}"/>
              </a:ext>
            </a:extLst>
          </p:cNvPr>
          <p:cNvSpPr>
            <a:spLocks noGrp="1"/>
          </p:cNvSpPr>
          <p:nvPr>
            <p:ph type="ctrTitle"/>
          </p:nvPr>
        </p:nvSpPr>
        <p:spPr/>
        <p:txBody>
          <a:bodyPr/>
          <a:lstStyle/>
          <a:p>
            <a:r>
              <a:rPr lang="cs-CZ" dirty="0" smtClean="0"/>
              <a:t>Děkujeme </a:t>
            </a:r>
            <a:r>
              <a:rPr lang="cs-CZ" dirty="0"/>
              <a:t>za </a:t>
            </a:r>
            <a:r>
              <a:rPr lang="cs-CZ" dirty="0" smtClean="0"/>
              <a:t>pozornost</a:t>
            </a:r>
            <a:endParaRPr lang="cs-CZ" dirty="0"/>
          </a:p>
        </p:txBody>
      </p:sp>
      <p:sp>
        <p:nvSpPr>
          <p:cNvPr id="5" name="Podnadpis 4">
            <a:extLst>
              <a:ext uri="{FF2B5EF4-FFF2-40B4-BE49-F238E27FC236}">
                <a16:creationId xmlns:a16="http://schemas.microsoft.com/office/drawing/2014/main" id="{71548B4C-CCC4-435C-8FB0-5AFCB3DCA7E0}"/>
              </a:ext>
            </a:extLst>
          </p:cNvPr>
          <p:cNvSpPr>
            <a:spLocks noGrp="1"/>
          </p:cNvSpPr>
          <p:nvPr>
            <p:ph type="subTitle" idx="1"/>
          </p:nvPr>
        </p:nvSpPr>
        <p:spPr/>
        <p:txBody>
          <a:bodyPr/>
          <a:lstStyle/>
          <a:p>
            <a:endParaRPr lang="cs-CZ"/>
          </a:p>
        </p:txBody>
      </p:sp>
    </p:spTree>
    <p:extLst>
      <p:ext uri="{BB962C8B-B14F-4D97-AF65-F5344CB8AC3E}">
        <p14:creationId xmlns:p14="http://schemas.microsoft.com/office/powerpoint/2010/main" val="3152557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Hate</a:t>
            </a:r>
            <a:r>
              <a:rPr lang="cs-CZ" dirty="0"/>
              <a:t> </a:t>
            </a:r>
            <a:r>
              <a:rPr lang="cs-CZ" dirty="0" err="1"/>
              <a:t>speech</a:t>
            </a:r>
            <a:r>
              <a:rPr lang="cs-CZ" dirty="0"/>
              <a:t>, </a:t>
            </a:r>
            <a:r>
              <a:rPr lang="cs-CZ" dirty="0" err="1"/>
              <a:t>cyberhate</a:t>
            </a:r>
            <a:endParaRPr lang="en-US" dirty="0"/>
          </a:p>
        </p:txBody>
      </p:sp>
      <p:sp>
        <p:nvSpPr>
          <p:cNvPr id="3" name="Zástupný symbol pro obsah 2"/>
          <p:cNvSpPr>
            <a:spLocks noGrp="1"/>
          </p:cNvSpPr>
          <p:nvPr>
            <p:ph idx="1"/>
          </p:nvPr>
        </p:nvSpPr>
        <p:spPr/>
        <p:txBody>
          <a:bodyPr>
            <a:normAutofit fontScale="77500" lnSpcReduction="20000"/>
          </a:bodyPr>
          <a:lstStyle/>
          <a:p>
            <a:pPr marL="0" indent="0">
              <a:buNone/>
            </a:pPr>
            <a:r>
              <a:rPr lang="en-US" dirty="0" err="1"/>
              <a:t>Greenawalt</a:t>
            </a:r>
            <a:r>
              <a:rPr lang="en-US" dirty="0"/>
              <a:t> (1989):</a:t>
            </a:r>
            <a:r>
              <a:rPr lang="cs-CZ" dirty="0"/>
              <a:t> </a:t>
            </a:r>
            <a:r>
              <a:rPr lang="cs-CZ" dirty="0" err="1"/>
              <a:t>hate</a:t>
            </a:r>
            <a:r>
              <a:rPr lang="cs-CZ" dirty="0"/>
              <a:t> </a:t>
            </a:r>
            <a:r>
              <a:rPr lang="cs-CZ" dirty="0" err="1"/>
              <a:t>speech</a:t>
            </a:r>
            <a:r>
              <a:rPr lang="cs-CZ" dirty="0"/>
              <a:t> </a:t>
            </a:r>
            <a:r>
              <a:rPr lang="en-US" dirty="0"/>
              <a:t>causes offence</a:t>
            </a:r>
            <a:r>
              <a:rPr lang="cs-CZ" dirty="0"/>
              <a:t>, </a:t>
            </a:r>
            <a:r>
              <a:rPr lang="en-US" dirty="0"/>
              <a:t>may deeply wound those </a:t>
            </a:r>
            <a:r>
              <a:rPr lang="cs-CZ" dirty="0" err="1"/>
              <a:t>targeted</a:t>
            </a:r>
            <a:r>
              <a:rPr lang="cs-CZ" dirty="0"/>
              <a:t>, </a:t>
            </a:r>
            <a:r>
              <a:rPr lang="en-US" dirty="0"/>
              <a:t>might provoke a response of violence</a:t>
            </a:r>
            <a:r>
              <a:rPr lang="cs-CZ" dirty="0"/>
              <a:t>, </a:t>
            </a:r>
            <a:r>
              <a:rPr lang="en-US" dirty="0"/>
              <a:t>have a degrading effect on social relationships within any one community</a:t>
            </a:r>
            <a:endParaRPr lang="cs-CZ" dirty="0"/>
          </a:p>
          <a:p>
            <a:endParaRPr lang="en-US" dirty="0"/>
          </a:p>
          <a:p>
            <a:pPr marL="0" indent="0" algn="just" latinLnBrk="1" hangingPunct="0">
              <a:buNone/>
            </a:pPr>
            <a:r>
              <a:rPr lang="fr-FR" dirty="0">
                <a:cs typeface="Calibri"/>
              </a:rPr>
              <a:t>Council of Europe, 2013:</a:t>
            </a:r>
          </a:p>
          <a:p>
            <a:pPr algn="just"/>
            <a:r>
              <a:rPr lang="fr-FR" dirty="0"/>
              <a:t>Hate speech </a:t>
            </a:r>
            <a:r>
              <a:rPr lang="en-US" dirty="0"/>
              <a:t>has no particular definition in international human rights; it is a term used to describe broad discourse that is extremely negative and constitutes a threat to social peace. </a:t>
            </a:r>
            <a:endParaRPr lang="cs-CZ" dirty="0"/>
          </a:p>
          <a:p>
            <a:pPr algn="just"/>
            <a:r>
              <a:rPr lang="cs-CZ" dirty="0" err="1"/>
              <a:t>It</a:t>
            </a:r>
            <a:r>
              <a:rPr lang="cs-CZ" dirty="0"/>
              <a:t> </a:t>
            </a:r>
            <a:r>
              <a:rPr lang="fr-FR" dirty="0"/>
              <a:t>covers </a:t>
            </a:r>
            <a:r>
              <a:rPr lang="fr-FR" b="1" dirty="0"/>
              <a:t>all forms of expression which spread, incite, promote or justify racial hatred, xenophobia, anti-Semitism or other forms of hatred based on intolerance</a:t>
            </a:r>
            <a:r>
              <a:rPr lang="cs-CZ" b="1" dirty="0"/>
              <a:t>.</a:t>
            </a:r>
          </a:p>
          <a:p>
            <a:pPr algn="just"/>
            <a:r>
              <a:rPr lang="cs-CZ" dirty="0"/>
              <a:t>(http://www.coe.int/en/web/</a:t>
            </a:r>
            <a:r>
              <a:rPr lang="cs-CZ" dirty="0" err="1"/>
              <a:t>freedom-expression</a:t>
            </a:r>
            <a:r>
              <a:rPr lang="cs-CZ" dirty="0"/>
              <a:t>/</a:t>
            </a:r>
            <a:r>
              <a:rPr lang="cs-CZ" dirty="0" err="1"/>
              <a:t>hate-speech</a:t>
            </a:r>
            <a:r>
              <a:rPr lang="cs-CZ" dirty="0"/>
              <a:t>)</a:t>
            </a:r>
          </a:p>
          <a:p>
            <a:pPr algn="just"/>
            <a:endParaRPr lang="cs-CZ" dirty="0"/>
          </a:p>
          <a:p>
            <a:pPr algn="just"/>
            <a:r>
              <a:rPr lang="en-US" dirty="0"/>
              <a:t>Cyberhate: "similar to cyberbullying, but online extremist and hate material aim the abuse at a </a:t>
            </a:r>
            <a:r>
              <a:rPr lang="en-US" b="1" dirty="0"/>
              <a:t>collective identity</a:t>
            </a:r>
            <a:r>
              <a:rPr lang="en-US" dirty="0"/>
              <a:t> rather than a specific individual" (Hawdon et al.,2015)</a:t>
            </a:r>
            <a:endParaRPr lang="cs-CZ" dirty="0"/>
          </a:p>
          <a:p>
            <a:pPr algn="just"/>
            <a:r>
              <a:rPr lang="cs-CZ" dirty="0"/>
              <a:t>Ale obětí může být jak jedinec tak skupina</a:t>
            </a:r>
            <a:endParaRPr lang="en-US" dirty="0"/>
          </a:p>
          <a:p>
            <a:pPr algn="just"/>
            <a:endParaRPr lang="en-US" dirty="0"/>
          </a:p>
        </p:txBody>
      </p:sp>
      <p:sp>
        <p:nvSpPr>
          <p:cNvPr id="4" name="Zástupný symbol pro číslo snímku 3"/>
          <p:cNvSpPr>
            <a:spLocks noGrp="1"/>
          </p:cNvSpPr>
          <p:nvPr>
            <p:ph type="sldNum" sz="quarter" idx="12"/>
          </p:nvPr>
        </p:nvSpPr>
        <p:spPr/>
        <p:txBody>
          <a:bodyPr/>
          <a:lstStyle/>
          <a:p>
            <a:fld id="{0B7C8486-7E6C-4260-9549-CB91DEA85874}" type="slidenum">
              <a:rPr lang="cs-CZ" smtClean="0"/>
              <a:t>5</a:t>
            </a:fld>
            <a:endParaRPr lang="cs-CZ"/>
          </a:p>
        </p:txBody>
      </p:sp>
    </p:spTree>
    <p:extLst>
      <p:ext uri="{BB962C8B-B14F-4D97-AF65-F5344CB8AC3E}">
        <p14:creationId xmlns:p14="http://schemas.microsoft.com/office/powerpoint/2010/main" val="3807423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Cyberhate</a:t>
            </a:r>
            <a:endParaRPr lang="cs-CZ" dirty="0"/>
          </a:p>
        </p:txBody>
      </p:sp>
      <p:sp>
        <p:nvSpPr>
          <p:cNvPr id="3" name="Zástupný symbol pro obsah 2"/>
          <p:cNvSpPr>
            <a:spLocks noGrp="1"/>
          </p:cNvSpPr>
          <p:nvPr>
            <p:ph idx="1"/>
          </p:nvPr>
        </p:nvSpPr>
        <p:spPr/>
        <p:txBody>
          <a:bodyPr/>
          <a:lstStyle/>
          <a:p>
            <a:pPr marL="0" indent="0">
              <a:buNone/>
            </a:pPr>
            <a:r>
              <a:rPr lang="cs-CZ" dirty="0"/>
              <a:t>Kořeny v </a:t>
            </a:r>
            <a:r>
              <a:rPr lang="cs-CZ" dirty="0" err="1"/>
              <a:t>offline</a:t>
            </a:r>
            <a:r>
              <a:rPr lang="cs-CZ" dirty="0"/>
              <a:t> podmínkách</a:t>
            </a:r>
          </a:p>
          <a:p>
            <a:pPr marL="0" indent="0">
              <a:buNone/>
            </a:pPr>
            <a:r>
              <a:rPr lang="cs-CZ" b="1" dirty="0"/>
              <a:t>Skupinové identitě – in a </a:t>
            </a:r>
            <a:r>
              <a:rPr lang="cs-CZ" b="1" dirty="0" err="1"/>
              <a:t>out</a:t>
            </a:r>
            <a:r>
              <a:rPr lang="cs-CZ" b="1" dirty="0"/>
              <a:t> </a:t>
            </a:r>
            <a:r>
              <a:rPr lang="cs-CZ" b="1" dirty="0" err="1"/>
              <a:t>group</a:t>
            </a:r>
            <a:endParaRPr lang="cs-CZ" b="1" dirty="0"/>
          </a:p>
          <a:p>
            <a:pPr marL="0" indent="0">
              <a:buNone/>
            </a:pPr>
            <a:r>
              <a:rPr lang="cs-CZ" b="1" dirty="0"/>
              <a:t>Ovlivňuje:</a:t>
            </a:r>
            <a:endParaRPr lang="cs-CZ" dirty="0"/>
          </a:p>
          <a:p>
            <a:r>
              <a:rPr lang="cs-CZ" dirty="0"/>
              <a:t>Názory a postoje</a:t>
            </a:r>
          </a:p>
          <a:p>
            <a:r>
              <a:rPr lang="cs-CZ" dirty="0"/>
              <a:t>Sociální normy</a:t>
            </a:r>
          </a:p>
          <a:p>
            <a:r>
              <a:rPr lang="cs-CZ" dirty="0"/>
              <a:t>Předsudcích</a:t>
            </a:r>
          </a:p>
          <a:p>
            <a:endParaRPr lang="cs-CZ" dirty="0"/>
          </a:p>
          <a:p>
            <a:r>
              <a:rPr lang="cs-CZ" dirty="0"/>
              <a:t>Závisí na identifikaci se skupinou, vyčleňování se vůči dalším skupinám</a:t>
            </a:r>
          </a:p>
          <a:p>
            <a:pPr lvl="1"/>
            <a:endParaRPr lang="cs-CZ" dirty="0"/>
          </a:p>
        </p:txBody>
      </p:sp>
      <p:sp>
        <p:nvSpPr>
          <p:cNvPr id="4" name="Zástupný symbol pro číslo snímku 3"/>
          <p:cNvSpPr>
            <a:spLocks noGrp="1"/>
          </p:cNvSpPr>
          <p:nvPr>
            <p:ph type="sldNum" sz="quarter" idx="12"/>
          </p:nvPr>
        </p:nvSpPr>
        <p:spPr/>
        <p:txBody>
          <a:bodyPr/>
          <a:lstStyle/>
          <a:p>
            <a:fld id="{0B7C8486-7E6C-4260-9549-CB91DEA85874}" type="slidenum">
              <a:rPr lang="cs-CZ" smtClean="0"/>
              <a:t>6</a:t>
            </a:fld>
            <a:endParaRPr lang="cs-CZ"/>
          </a:p>
        </p:txBody>
      </p:sp>
    </p:spTree>
    <p:extLst>
      <p:ext uri="{BB962C8B-B14F-4D97-AF65-F5344CB8AC3E}">
        <p14:creationId xmlns:p14="http://schemas.microsoft.com/office/powerpoint/2010/main" val="587876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5A6808-668A-4462-A52C-936C21E06E93}"/>
              </a:ext>
            </a:extLst>
          </p:cNvPr>
          <p:cNvSpPr>
            <a:spLocks noGrp="1"/>
          </p:cNvSpPr>
          <p:nvPr>
            <p:ph type="title"/>
          </p:nvPr>
        </p:nvSpPr>
        <p:spPr/>
        <p:txBody>
          <a:bodyPr/>
          <a:lstStyle/>
          <a:p>
            <a:r>
              <a:rPr lang="cs-CZ" dirty="0"/>
              <a:t>Teorie sociální identity</a:t>
            </a:r>
            <a:br>
              <a:rPr lang="cs-CZ" dirty="0"/>
            </a:br>
            <a:r>
              <a:rPr lang="cs-CZ" dirty="0"/>
              <a:t>(</a:t>
            </a:r>
            <a:r>
              <a:rPr lang="cs-CZ" dirty="0" err="1"/>
              <a:t>Tajfel</a:t>
            </a:r>
            <a:r>
              <a:rPr lang="cs-CZ" dirty="0"/>
              <a:t>, 2010; Turner &amp; </a:t>
            </a:r>
            <a:r>
              <a:rPr lang="cs-CZ" dirty="0" err="1"/>
              <a:t>Reynolds</a:t>
            </a:r>
            <a:r>
              <a:rPr lang="cs-CZ" dirty="0"/>
              <a:t>, 2001)</a:t>
            </a:r>
          </a:p>
        </p:txBody>
      </p:sp>
      <p:sp>
        <p:nvSpPr>
          <p:cNvPr id="3" name="Zástupný symbol pro obsah 2">
            <a:extLst>
              <a:ext uri="{FF2B5EF4-FFF2-40B4-BE49-F238E27FC236}">
                <a16:creationId xmlns:a16="http://schemas.microsoft.com/office/drawing/2014/main" id="{2952E873-1001-4E7F-B3CA-AE74678C1442}"/>
              </a:ext>
            </a:extLst>
          </p:cNvPr>
          <p:cNvSpPr>
            <a:spLocks noGrp="1"/>
          </p:cNvSpPr>
          <p:nvPr>
            <p:ph idx="1"/>
          </p:nvPr>
        </p:nvSpPr>
        <p:spPr/>
        <p:txBody>
          <a:bodyPr>
            <a:normAutofit fontScale="92500" lnSpcReduction="20000"/>
          </a:bodyPr>
          <a:lstStyle/>
          <a:p>
            <a:r>
              <a:rPr lang="cs-CZ" dirty="0"/>
              <a:t>Vnímáme se v rámci skupinových kategorií</a:t>
            </a:r>
          </a:p>
          <a:p>
            <a:pPr lvl="1"/>
            <a:r>
              <a:rPr lang="cs-CZ" dirty="0"/>
              <a:t>Sociální identita (a personální identita)</a:t>
            </a:r>
          </a:p>
          <a:p>
            <a:endParaRPr lang="cs-CZ" dirty="0"/>
          </a:p>
          <a:p>
            <a:r>
              <a:rPr lang="cs-CZ" dirty="0"/>
              <a:t>Skupina ovlivňuje naše normy, postoje a chování</a:t>
            </a:r>
          </a:p>
          <a:p>
            <a:endParaRPr lang="cs-CZ" dirty="0"/>
          </a:p>
          <a:p>
            <a:r>
              <a:rPr lang="cs-CZ" dirty="0"/>
              <a:t>Výraznost sociální identity</a:t>
            </a:r>
          </a:p>
          <a:p>
            <a:pPr lvl="1"/>
            <a:r>
              <a:rPr lang="cs-CZ" dirty="0"/>
              <a:t>Depersonalizace a </a:t>
            </a:r>
            <a:r>
              <a:rPr lang="cs-CZ" dirty="0" err="1"/>
              <a:t>deindividuace</a:t>
            </a:r>
            <a:endParaRPr lang="cs-CZ" dirty="0"/>
          </a:p>
          <a:p>
            <a:pPr lvl="1"/>
            <a:r>
              <a:rPr lang="cs-CZ" dirty="0"/>
              <a:t>Definujeme se více v rámci skupinové příslušnosti</a:t>
            </a:r>
          </a:p>
          <a:p>
            <a:pPr lvl="1"/>
            <a:r>
              <a:rPr lang="cs-CZ" dirty="0"/>
              <a:t>Vliv na postoje i chování – </a:t>
            </a:r>
            <a:r>
              <a:rPr lang="cs-CZ" dirty="0" err="1"/>
              <a:t>disinhibované</a:t>
            </a:r>
            <a:r>
              <a:rPr lang="cs-CZ" dirty="0"/>
              <a:t> chování, „následky pro skupinu“</a:t>
            </a:r>
          </a:p>
          <a:p>
            <a:endParaRPr lang="cs-CZ" dirty="0"/>
          </a:p>
          <a:p>
            <a:r>
              <a:rPr lang="cs-CZ" dirty="0"/>
              <a:t>Skupinová a </a:t>
            </a:r>
            <a:r>
              <a:rPr lang="cs-CZ" dirty="0" err="1"/>
              <a:t>meziskupinová</a:t>
            </a:r>
            <a:r>
              <a:rPr lang="cs-CZ" dirty="0"/>
              <a:t> interakce</a:t>
            </a:r>
          </a:p>
          <a:p>
            <a:pPr lvl="1"/>
            <a:r>
              <a:rPr lang="cs-CZ" dirty="0"/>
              <a:t>Konformita, stereotypizace diskriminace…</a:t>
            </a:r>
          </a:p>
        </p:txBody>
      </p:sp>
      <p:sp>
        <p:nvSpPr>
          <p:cNvPr id="4" name="Zástupný symbol pro číslo snímku 3">
            <a:extLst>
              <a:ext uri="{FF2B5EF4-FFF2-40B4-BE49-F238E27FC236}">
                <a16:creationId xmlns:a16="http://schemas.microsoft.com/office/drawing/2014/main" id="{80466EA6-F8AB-4791-BB74-E4458BC17022}"/>
              </a:ext>
            </a:extLst>
          </p:cNvPr>
          <p:cNvSpPr>
            <a:spLocks noGrp="1"/>
          </p:cNvSpPr>
          <p:nvPr>
            <p:ph type="sldNum" sz="quarter" idx="12"/>
          </p:nvPr>
        </p:nvSpPr>
        <p:spPr/>
        <p:txBody>
          <a:bodyPr/>
          <a:lstStyle/>
          <a:p>
            <a:fld id="{0B7C8486-7E6C-4260-9549-CB91DEA85874}" type="slidenum">
              <a:rPr lang="cs-CZ" smtClean="0"/>
              <a:t>7</a:t>
            </a:fld>
            <a:endParaRPr lang="cs-CZ"/>
          </a:p>
        </p:txBody>
      </p:sp>
    </p:spTree>
    <p:extLst>
      <p:ext uri="{BB962C8B-B14F-4D97-AF65-F5344CB8AC3E}">
        <p14:creationId xmlns:p14="http://schemas.microsoft.com/office/powerpoint/2010/main" val="1138507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417E4F-06EB-4428-81DE-81EB9712AF37}"/>
              </a:ext>
            </a:extLst>
          </p:cNvPr>
          <p:cNvSpPr>
            <a:spLocks noGrp="1"/>
          </p:cNvSpPr>
          <p:nvPr>
            <p:ph type="title"/>
          </p:nvPr>
        </p:nvSpPr>
        <p:spPr/>
        <p:txBody>
          <a:bodyPr/>
          <a:lstStyle/>
          <a:p>
            <a:r>
              <a:rPr lang="cs-CZ" dirty="0" err="1"/>
              <a:t>Uncertainty</a:t>
            </a:r>
            <a:r>
              <a:rPr lang="cs-CZ" dirty="0"/>
              <a:t> identity </a:t>
            </a:r>
            <a:r>
              <a:rPr lang="cs-CZ" dirty="0" err="1"/>
              <a:t>theory</a:t>
            </a:r>
            <a:r>
              <a:rPr lang="cs-CZ" dirty="0"/>
              <a:t> (</a:t>
            </a:r>
            <a:r>
              <a:rPr lang="cs-CZ" dirty="0" err="1"/>
              <a:t>Hogg</a:t>
            </a:r>
            <a:r>
              <a:rPr lang="cs-CZ" dirty="0"/>
              <a:t>, 2000)</a:t>
            </a:r>
          </a:p>
        </p:txBody>
      </p:sp>
      <p:sp>
        <p:nvSpPr>
          <p:cNvPr id="3" name="Zástupný symbol pro obsah 2">
            <a:extLst>
              <a:ext uri="{FF2B5EF4-FFF2-40B4-BE49-F238E27FC236}">
                <a16:creationId xmlns:a16="http://schemas.microsoft.com/office/drawing/2014/main" id="{32401C09-6928-4612-9FD5-0FC9D84BEA72}"/>
              </a:ext>
            </a:extLst>
          </p:cNvPr>
          <p:cNvSpPr>
            <a:spLocks noGrp="1"/>
          </p:cNvSpPr>
          <p:nvPr>
            <p:ph idx="1"/>
          </p:nvPr>
        </p:nvSpPr>
        <p:spPr/>
        <p:txBody>
          <a:bodyPr/>
          <a:lstStyle/>
          <a:p>
            <a:r>
              <a:rPr lang="cs-CZ" dirty="0" err="1"/>
              <a:t>Sebekategorizace</a:t>
            </a:r>
            <a:r>
              <a:rPr lang="cs-CZ" dirty="0"/>
              <a:t> a identifikace se skupinou motivována nejistotou</a:t>
            </a:r>
          </a:p>
          <a:p>
            <a:endParaRPr lang="cs-CZ" dirty="0"/>
          </a:p>
          <a:p>
            <a:r>
              <a:rPr lang="cs-CZ" dirty="0"/>
              <a:t>Jsme motivováni redukovat nejistotu</a:t>
            </a:r>
          </a:p>
          <a:p>
            <a:r>
              <a:rPr lang="cs-CZ" dirty="0"/>
              <a:t>Identifikace se skupinou – pomáhá ji redukovat pomocí předepsaných norem, postojů, a chování </a:t>
            </a:r>
          </a:p>
          <a:p>
            <a:endParaRPr lang="cs-CZ" dirty="0"/>
          </a:p>
          <a:p>
            <a:r>
              <a:rPr lang="cs-CZ" dirty="0" err="1"/>
              <a:t>Entitativita</a:t>
            </a:r>
            <a:r>
              <a:rPr lang="cs-CZ" dirty="0"/>
              <a:t> – vnímaná koheze, homogenita, vymezenost skupiny </a:t>
            </a:r>
          </a:p>
          <a:p>
            <a:r>
              <a:rPr lang="cs-CZ" dirty="0" err="1"/>
              <a:t>Hategroups</a:t>
            </a:r>
            <a:r>
              <a:rPr lang="cs-CZ" dirty="0"/>
              <a:t> – často jasný cíl i hranice – jsou vysoce </a:t>
            </a:r>
            <a:r>
              <a:rPr lang="cs-CZ" dirty="0" err="1"/>
              <a:t>entitativní</a:t>
            </a:r>
            <a:endParaRPr lang="cs-CZ" dirty="0"/>
          </a:p>
          <a:p>
            <a:endParaRPr lang="cs-CZ" dirty="0"/>
          </a:p>
        </p:txBody>
      </p:sp>
      <p:sp>
        <p:nvSpPr>
          <p:cNvPr id="4" name="Zástupný symbol pro číslo snímku 3">
            <a:extLst>
              <a:ext uri="{FF2B5EF4-FFF2-40B4-BE49-F238E27FC236}">
                <a16:creationId xmlns:a16="http://schemas.microsoft.com/office/drawing/2014/main" id="{46E99354-16FD-4177-86D2-EC706E86D52B}"/>
              </a:ext>
            </a:extLst>
          </p:cNvPr>
          <p:cNvSpPr>
            <a:spLocks noGrp="1"/>
          </p:cNvSpPr>
          <p:nvPr>
            <p:ph type="sldNum" sz="quarter" idx="12"/>
          </p:nvPr>
        </p:nvSpPr>
        <p:spPr/>
        <p:txBody>
          <a:bodyPr/>
          <a:lstStyle/>
          <a:p>
            <a:fld id="{0B7C8486-7E6C-4260-9549-CB91DEA85874}" type="slidenum">
              <a:rPr lang="cs-CZ" smtClean="0"/>
              <a:t>8</a:t>
            </a:fld>
            <a:endParaRPr lang="cs-CZ"/>
          </a:p>
        </p:txBody>
      </p:sp>
    </p:spTree>
    <p:extLst>
      <p:ext uri="{BB962C8B-B14F-4D97-AF65-F5344CB8AC3E}">
        <p14:creationId xmlns:p14="http://schemas.microsoft.com/office/powerpoint/2010/main" val="3463051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801751-A296-476F-8D14-99DDC1CC2385}"/>
              </a:ext>
            </a:extLst>
          </p:cNvPr>
          <p:cNvSpPr>
            <a:spLocks noGrp="1"/>
          </p:cNvSpPr>
          <p:nvPr>
            <p:ph type="title"/>
          </p:nvPr>
        </p:nvSpPr>
        <p:spPr/>
        <p:txBody>
          <a:bodyPr/>
          <a:lstStyle/>
          <a:p>
            <a:r>
              <a:rPr lang="cs-CZ" dirty="0" err="1"/>
              <a:t>Intergroup</a:t>
            </a:r>
            <a:r>
              <a:rPr lang="cs-CZ" dirty="0"/>
              <a:t> </a:t>
            </a:r>
            <a:r>
              <a:rPr lang="cs-CZ" dirty="0" err="1"/>
              <a:t>Contact</a:t>
            </a:r>
            <a:r>
              <a:rPr lang="cs-CZ" dirty="0"/>
              <a:t> </a:t>
            </a:r>
            <a:r>
              <a:rPr lang="cs-CZ" dirty="0" err="1"/>
              <a:t>Theory</a:t>
            </a:r>
            <a:r>
              <a:rPr lang="cs-CZ" dirty="0"/>
              <a:t> (</a:t>
            </a:r>
            <a:r>
              <a:rPr lang="cs-CZ" dirty="0" err="1"/>
              <a:t>Allport</a:t>
            </a:r>
            <a:r>
              <a:rPr lang="cs-CZ" dirty="0"/>
              <a:t>, 1954)</a:t>
            </a:r>
            <a:br>
              <a:rPr lang="cs-CZ" dirty="0"/>
            </a:br>
            <a:endParaRPr lang="cs-CZ" dirty="0"/>
          </a:p>
        </p:txBody>
      </p:sp>
      <p:sp>
        <p:nvSpPr>
          <p:cNvPr id="3" name="Zástupný symbol pro obsah 2">
            <a:extLst>
              <a:ext uri="{FF2B5EF4-FFF2-40B4-BE49-F238E27FC236}">
                <a16:creationId xmlns:a16="http://schemas.microsoft.com/office/drawing/2014/main" id="{A79CF7AE-0D58-435A-A007-4BE88C448761}"/>
              </a:ext>
            </a:extLst>
          </p:cNvPr>
          <p:cNvSpPr>
            <a:spLocks noGrp="1"/>
          </p:cNvSpPr>
          <p:nvPr>
            <p:ph idx="1"/>
          </p:nvPr>
        </p:nvSpPr>
        <p:spPr/>
        <p:txBody>
          <a:bodyPr>
            <a:normAutofit/>
          </a:bodyPr>
          <a:lstStyle/>
          <a:p>
            <a:r>
              <a:rPr lang="cs-CZ" dirty="0"/>
              <a:t>Faktory, které ovlivňují snižování předsudků a celkově zlepšují </a:t>
            </a:r>
            <a:r>
              <a:rPr lang="cs-CZ" dirty="0" err="1"/>
              <a:t>meziskupinové</a:t>
            </a:r>
            <a:r>
              <a:rPr lang="cs-CZ" dirty="0"/>
              <a:t> kontakty</a:t>
            </a:r>
          </a:p>
          <a:p>
            <a:pPr lvl="1"/>
            <a:r>
              <a:rPr lang="cs-CZ" dirty="0"/>
              <a:t>Skupiny musí mít stejný status (v momentě kontaktu)</a:t>
            </a:r>
          </a:p>
          <a:p>
            <a:pPr lvl="1"/>
            <a:r>
              <a:rPr lang="cs-CZ" dirty="0"/>
              <a:t>Stejné cíle</a:t>
            </a:r>
          </a:p>
          <a:p>
            <a:pPr lvl="1"/>
            <a:r>
              <a:rPr lang="cs-CZ" dirty="0"/>
              <a:t>Spolupráce</a:t>
            </a:r>
          </a:p>
          <a:p>
            <a:pPr lvl="1"/>
            <a:r>
              <a:rPr lang="cs-CZ" dirty="0"/>
              <a:t>Podpora autorit, práva, zvyků…</a:t>
            </a:r>
          </a:p>
          <a:p>
            <a:pPr lvl="1"/>
            <a:r>
              <a:rPr lang="cs-CZ" dirty="0"/>
              <a:t>Osobní interakce - ?</a:t>
            </a:r>
            <a:endParaRPr lang="en-US" dirty="0"/>
          </a:p>
          <a:p>
            <a:endParaRPr lang="cs-CZ" dirty="0"/>
          </a:p>
        </p:txBody>
      </p:sp>
      <p:sp>
        <p:nvSpPr>
          <p:cNvPr id="4" name="Zástupný symbol pro číslo snímku 3">
            <a:extLst>
              <a:ext uri="{FF2B5EF4-FFF2-40B4-BE49-F238E27FC236}">
                <a16:creationId xmlns:a16="http://schemas.microsoft.com/office/drawing/2014/main" id="{D7B6C3DE-0979-4252-BFEC-AB67CC1D5D7B}"/>
              </a:ext>
            </a:extLst>
          </p:cNvPr>
          <p:cNvSpPr>
            <a:spLocks noGrp="1"/>
          </p:cNvSpPr>
          <p:nvPr>
            <p:ph type="sldNum" sz="quarter" idx="12"/>
          </p:nvPr>
        </p:nvSpPr>
        <p:spPr/>
        <p:txBody>
          <a:bodyPr/>
          <a:lstStyle/>
          <a:p>
            <a:fld id="{0B7C8486-7E6C-4260-9549-CB91DEA85874}" type="slidenum">
              <a:rPr lang="cs-CZ" smtClean="0"/>
              <a:t>9</a:t>
            </a:fld>
            <a:endParaRPr lang="cs-CZ"/>
          </a:p>
        </p:txBody>
      </p:sp>
    </p:spTree>
    <p:extLst>
      <p:ext uri="{BB962C8B-B14F-4D97-AF65-F5344CB8AC3E}">
        <p14:creationId xmlns:p14="http://schemas.microsoft.com/office/powerpoint/2010/main" val="1434852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Základ">
  <a:themeElements>
    <a:clrScheme name="Základ">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Zákla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Základ">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4.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TM02900688[[fn=Fazeta]]</Template>
  <TotalTime>1047</TotalTime>
  <Words>2712</Words>
  <Application>Microsoft Office PowerPoint</Application>
  <PresentationFormat>Širokoúhlá obrazovka</PresentationFormat>
  <Paragraphs>355</Paragraphs>
  <Slides>48</Slides>
  <Notes>25</Notes>
  <HiddenSlides>0</HiddenSlides>
  <MMClips>0</MMClips>
  <ScaleCrop>false</ScaleCrop>
  <HeadingPairs>
    <vt:vector size="6" baseType="variant">
      <vt:variant>
        <vt:lpstr>Použitá písma</vt:lpstr>
      </vt:variant>
      <vt:variant>
        <vt:i4>8</vt:i4>
      </vt:variant>
      <vt:variant>
        <vt:lpstr>Motiv</vt:lpstr>
      </vt:variant>
      <vt:variant>
        <vt:i4>3</vt:i4>
      </vt:variant>
      <vt:variant>
        <vt:lpstr>Nadpisy snímků</vt:lpstr>
      </vt:variant>
      <vt:variant>
        <vt:i4>48</vt:i4>
      </vt:variant>
    </vt:vector>
  </HeadingPairs>
  <TitlesOfParts>
    <vt:vector size="59" baseType="lpstr">
      <vt:lpstr>Arial</vt:lpstr>
      <vt:lpstr>Calibri</vt:lpstr>
      <vt:lpstr>Calibri Light</vt:lpstr>
      <vt:lpstr>Corbel</vt:lpstr>
      <vt:lpstr>Corbel (Nadpisy)</vt:lpstr>
      <vt:lpstr>Corbel (Základní text)</vt:lpstr>
      <vt:lpstr>Wingdings</vt:lpstr>
      <vt:lpstr>Wingdings 2</vt:lpstr>
      <vt:lpstr>HDOfficeLightV0</vt:lpstr>
      <vt:lpstr>1_HDOfficeLightV0</vt:lpstr>
      <vt:lpstr>Základ</vt:lpstr>
      <vt:lpstr>Cyberhate</vt:lpstr>
      <vt:lpstr>Prezentace aplikace PowerPoint</vt:lpstr>
      <vt:lpstr>Agrese online</vt:lpstr>
      <vt:lpstr>Agrese online</vt:lpstr>
      <vt:lpstr>Hate speech, cyberhate</vt:lpstr>
      <vt:lpstr>Cyberhate</vt:lpstr>
      <vt:lpstr>Teorie sociální identity (Tajfel, 2010; Turner &amp; Reynolds, 2001)</vt:lpstr>
      <vt:lpstr>Uncertainty identity theory (Hogg, 2000)</vt:lpstr>
      <vt:lpstr>Intergroup Contact Theory (Allport, 1954) </vt:lpstr>
      <vt:lpstr>Cyberhate</vt:lpstr>
      <vt:lpstr>SIDE model (Reicher, Spears, &amp; Postmes, 1995)</vt:lpstr>
      <vt:lpstr>Prezentace aplikace PowerPoint</vt:lpstr>
      <vt:lpstr>Moral disengagement (Bandura, 1999)</vt:lpstr>
      <vt:lpstr>Prezentace aplikace PowerPoint</vt:lpstr>
      <vt:lpstr>Cyberhate - hate sites </vt:lpstr>
      <vt:lpstr>Cyberhate - hate sites </vt:lpstr>
      <vt:lpstr>Nejčastější témata a cíle online hate?</vt:lpstr>
      <vt:lpstr>Nejčastější témata a cíle online hate?</vt:lpstr>
      <vt:lpstr>Prezentace aplikace PowerPoint</vt:lpstr>
      <vt:lpstr>Sociální a politický kontext</vt:lpstr>
      <vt:lpstr>Online hate expozice a viktimizace</vt:lpstr>
      <vt:lpstr>Online hate expozice a viktimizace – „důsledky“</vt:lpstr>
      <vt:lpstr>Kdo se s online hate setkává?</vt:lpstr>
      <vt:lpstr>Kdo se s online hate setkává?</vt:lpstr>
      <vt:lpstr>Kdo se s online hate setkává?</vt:lpstr>
      <vt:lpstr>Kdo se s online hate setkává?</vt:lpstr>
      <vt:lpstr>Vliv sociálních vazeb?</vt:lpstr>
      <vt:lpstr>Agresoři online hate</vt:lpstr>
      <vt:lpstr>KKK na internetu</vt:lpstr>
      <vt:lpstr>KKK na internetu</vt:lpstr>
      <vt:lpstr>Prezentace aplikace PowerPoint</vt:lpstr>
      <vt:lpstr>Prezentace aplikace PowerPoint</vt:lpstr>
      <vt:lpstr>Prezentace aplikace PowerPoint</vt:lpstr>
      <vt:lpstr>KKK na internetu</vt:lpstr>
      <vt:lpstr>Prezentace aplikace PowerPoint</vt:lpstr>
      <vt:lpstr>KKK na internetu</vt:lpstr>
      <vt:lpstr>Prezentace aplikace PowerPoint</vt:lpstr>
      <vt:lpstr>KKK na internetu</vt:lpstr>
      <vt:lpstr>Prezentace aplikace PowerPoint</vt:lpstr>
      <vt:lpstr>KKK na internetu</vt:lpstr>
      <vt:lpstr>Prezentace aplikace PowerPoint</vt:lpstr>
      <vt:lpstr>Anti-imigrantské diskuzní fórum a emoce</vt:lpstr>
      <vt:lpstr>Anti-imigrantské diskuzní fórum a emoce</vt:lpstr>
      <vt:lpstr>Anti-imigrantské diskuzní fórum a emoce</vt:lpstr>
      <vt:lpstr>Anti-imigrantské diskuzní fórum a emoce</vt:lpstr>
      <vt:lpstr>Boj s cyberhate</vt:lpstr>
      <vt:lpstr>Literatura</vt:lpstr>
      <vt:lpstr>Děkujeme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Marie</dc:creator>
  <cp:lastModifiedBy>Hana Macháčková</cp:lastModifiedBy>
  <cp:revision>529</cp:revision>
  <dcterms:created xsi:type="dcterms:W3CDTF">2018-04-21T11:42:02Z</dcterms:created>
  <dcterms:modified xsi:type="dcterms:W3CDTF">2018-04-23T08:21:17Z</dcterms:modified>
</cp:coreProperties>
</file>