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261" r:id="rId4"/>
    <p:sldId id="294" r:id="rId5"/>
    <p:sldId id="296" r:id="rId6"/>
    <p:sldId id="291" r:id="rId7"/>
    <p:sldId id="259" r:id="rId8"/>
    <p:sldId id="264" r:id="rId9"/>
    <p:sldId id="288" r:id="rId10"/>
    <p:sldId id="293" r:id="rId11"/>
    <p:sldId id="281" r:id="rId12"/>
    <p:sldId id="271" r:id="rId13"/>
    <p:sldId id="283" r:id="rId14"/>
    <p:sldId id="273" r:id="rId15"/>
    <p:sldId id="278" r:id="rId16"/>
    <p:sldId id="289" r:id="rId17"/>
    <p:sldId id="260" r:id="rId18"/>
    <p:sldId id="285" r:id="rId19"/>
    <p:sldId id="286" r:id="rId20"/>
    <p:sldId id="290" r:id="rId21"/>
    <p:sldId id="26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17D9962-A4FB-4B34-A959-D1BA43D23880}">
          <p14:sldIdLst>
            <p14:sldId id="256"/>
            <p14:sldId id="257"/>
            <p14:sldId id="261"/>
            <p14:sldId id="294"/>
            <p14:sldId id="296"/>
            <p14:sldId id="291"/>
            <p14:sldId id="259"/>
            <p14:sldId id="264"/>
            <p14:sldId id="288"/>
            <p14:sldId id="293"/>
            <p14:sldId id="281"/>
            <p14:sldId id="271"/>
            <p14:sldId id="283"/>
            <p14:sldId id="273"/>
            <p14:sldId id="278"/>
            <p14:sldId id="289"/>
            <p14:sldId id="260"/>
            <p14:sldId id="285"/>
            <p14:sldId id="286"/>
            <p14:sldId id="290"/>
            <p14:sldId id="263"/>
          </p14:sldIdLst>
        </p14:section>
        <p14:section name="Oddíl bez názvu" id="{DCA14F29-0691-449C-9DF3-0E3B902670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92" autoAdjust="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5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4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511F85-7BFA-47B5-8A31-C0BF5D2195D7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/>
              <a:t>Čtyři generace válečnictví a vojenské strategie 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cs-CZ" dirty="0" smtClean="0"/>
              <a:t>Mgr. Adam </a:t>
            </a:r>
            <a:r>
              <a:rPr lang="cs-CZ" dirty="0" err="1" smtClean="0"/>
              <a:t>Potočňák</a:t>
            </a:r>
            <a:endParaRPr lang="cs-CZ" dirty="0" smtClean="0"/>
          </a:p>
          <a:p>
            <a:pPr algn="ctr"/>
            <a:r>
              <a:rPr lang="cs-CZ" dirty="0" smtClean="0"/>
              <a:t>adam.potocnak@mail.muni.cz</a:t>
            </a:r>
          </a:p>
          <a:p>
            <a:pPr algn="ctr"/>
            <a:r>
              <a:rPr lang="cs-CZ" dirty="0" smtClean="0"/>
              <a:t>BSS 110 Strategické myšlení </a:t>
            </a:r>
          </a:p>
          <a:p>
            <a:pPr algn="ctr"/>
            <a:r>
              <a:rPr lang="cs-CZ" dirty="0" smtClean="0"/>
              <a:t>4. 3. 2019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Prví světová válka – „Válka kulometů“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Válka </a:t>
            </a:r>
            <a:r>
              <a:rPr lang="cs-CZ" b="1" dirty="0" smtClean="0"/>
              <a:t>začala manévrem</a:t>
            </a:r>
            <a:r>
              <a:rPr lang="cs-CZ" dirty="0" smtClean="0"/>
              <a:t>, ale skončila ve slepé uličce zákopové války (na Západě) </a:t>
            </a:r>
          </a:p>
          <a:p>
            <a:r>
              <a:rPr lang="cs-CZ" dirty="0" smtClean="0"/>
              <a:t>Jediný způsob jak překonat zákopy – </a:t>
            </a:r>
            <a:r>
              <a:rPr lang="cs-CZ" b="1" dirty="0" smtClean="0"/>
              <a:t>koncentrace palební síly </a:t>
            </a:r>
            <a:endParaRPr lang="cs-CZ" b="1" dirty="0"/>
          </a:p>
        </p:txBody>
      </p:sp>
      <p:pic>
        <p:nvPicPr>
          <p:cNvPr id="1026" name="Picture 2" descr="VÃ½sledok vyhÄ¾adÃ¡vania obrÃ¡zkov pre dopyt schlieffen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2949590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zÃ¡kopovÃ¡ vÃ¡l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79" y="2949590"/>
            <a:ext cx="3061369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first world war 1918 fro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35" y="2949590"/>
            <a:ext cx="2678466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7584"/>
            <a:ext cx="3335444" cy="21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world war I chemical weap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79" y="3493311"/>
            <a:ext cx="3335444" cy="22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79" y="312738"/>
            <a:ext cx="3335444" cy="22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ýsledok vyhľadávania obrázkov pre dopyt world war I tan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01" y="3493311"/>
            <a:ext cx="3534338" cy="22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úvisiaci obráz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01" y="312738"/>
            <a:ext cx="3534338" cy="22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Výsledok vyhľadávania obrázkov pre dopyt world war i trench ai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18" descr="Výsledok vyhľadávania obrázkov pre dopyt world war i trench airshi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40" name="Picture 20" descr="Výsledok vyhľadávania obrázkov pre dopyt world war i trench airshi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93311"/>
            <a:ext cx="3335444" cy="22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Třetí generace válečnictví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</a:t>
            </a:r>
            <a:r>
              <a:rPr lang="cs-CZ" dirty="0" smtClean="0"/>
              <a:t>Německá zkušenost z předchozí války – nevyhnutelnost manévru v krátké válce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 smtClean="0"/>
              <a:t>Tank</a:t>
            </a:r>
            <a:r>
              <a:rPr lang="cs-CZ" dirty="0" smtClean="0"/>
              <a:t> jako perspektivní průlomová zbraň: </a:t>
            </a:r>
            <a:r>
              <a:rPr lang="cs-CZ" b="1" dirty="0" smtClean="0"/>
              <a:t>rychlost + palební síla + ochrana 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Británie </a:t>
            </a:r>
            <a:r>
              <a:rPr lang="cs-CZ" dirty="0"/>
              <a:t>– Johne Frederick Charles </a:t>
            </a:r>
            <a:r>
              <a:rPr lang="cs-CZ" dirty="0" err="1"/>
              <a:t>Fuller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Sovětský </a:t>
            </a:r>
            <a:r>
              <a:rPr lang="cs-CZ" dirty="0"/>
              <a:t>svaz – Michail Tuchačevský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Francie </a:t>
            </a:r>
            <a:r>
              <a:rPr lang="cs-CZ" dirty="0"/>
              <a:t>– Charles de </a:t>
            </a:r>
            <a:r>
              <a:rPr lang="cs-CZ" dirty="0" err="1"/>
              <a:t>Gaulle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Německo </a:t>
            </a:r>
            <a:r>
              <a:rPr lang="cs-CZ" dirty="0"/>
              <a:t>– Heinz </a:t>
            </a:r>
            <a:r>
              <a:rPr lang="cs-CZ" dirty="0" err="1"/>
              <a:t>Guderian</a:t>
            </a:r>
            <a:r>
              <a:rPr lang="cs-CZ" dirty="0"/>
              <a:t>, Erich </a:t>
            </a:r>
            <a:r>
              <a:rPr lang="cs-CZ" dirty="0" err="1"/>
              <a:t>Mannstein</a:t>
            </a:r>
            <a:r>
              <a:rPr lang="cs-CZ" dirty="0"/>
              <a:t> </a:t>
            </a:r>
            <a:endParaRPr lang="cs-CZ" b="1" dirty="0" smtClean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Rychlá </a:t>
            </a:r>
            <a:r>
              <a:rPr lang="cs-CZ" b="1" dirty="0" smtClean="0"/>
              <a:t>a mobilní válka </a:t>
            </a:r>
            <a:r>
              <a:rPr lang="cs-CZ" b="1" dirty="0" smtClean="0"/>
              <a:t>= </a:t>
            </a:r>
            <a:r>
              <a:rPr lang="cs-CZ" b="1" dirty="0" smtClean="0"/>
              <a:t>BLITZKRIEG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 Tanky + motorizovaná pěchota + součinnost s letectvem  = návrat manévrovacího boje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 Koncentrace palební síly → Proražení obranné linie  → Postup do hloubky → Ochromení a obklíčen</a:t>
            </a:r>
            <a:r>
              <a:rPr lang="cs-CZ" dirty="0" smtClean="0"/>
              <a:t>í nepřítele → Likvidace n</a:t>
            </a:r>
            <a:r>
              <a:rPr lang="cs-CZ" dirty="0" smtClean="0"/>
              <a:t>epřítele   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28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Druhá světová válka – „Válka tanků „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Úspěchy Blitzkriegu: </a:t>
            </a:r>
            <a:r>
              <a:rPr lang="cs-CZ" dirty="0" smtClean="0"/>
              <a:t>Polsko (1939) Dánsko Norsko, Benelux a Francie (1940) a Jugoslávie (1941)</a:t>
            </a:r>
          </a:p>
          <a:p>
            <a:r>
              <a:rPr lang="cs-CZ" b="1" dirty="0" smtClean="0"/>
              <a:t>Selhání Blitzkriegu: </a:t>
            </a:r>
            <a:r>
              <a:rPr lang="cs-CZ" dirty="0" smtClean="0"/>
              <a:t>ZSSR (Moskva 1941, Stalingrad 1942/1943, Kursk 1943) </a:t>
            </a:r>
            <a:endParaRPr lang="cs-CZ" dirty="0" smtClean="0"/>
          </a:p>
          <a:p>
            <a:r>
              <a:rPr lang="cs-CZ" b="1" dirty="0" smtClean="0"/>
              <a:t>Poslední pokus</a:t>
            </a:r>
            <a:r>
              <a:rPr lang="cs-CZ" dirty="0" smtClean="0"/>
              <a:t>: Ardeny (1944/1945) 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6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3" y="3393394"/>
            <a:ext cx="2754767" cy="18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ok vyhľadávania obrázkov pre dopyt stalingr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07" y="3234786"/>
            <a:ext cx="2782900" cy="19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ok vyhľadávania obrázkov pre dopyt kursk 19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05" y="3314091"/>
            <a:ext cx="3695567" cy="19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world war II strategic bomb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1" y="260318"/>
            <a:ext cx="3406363" cy="25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ok vyhľadávania obrázkov pre dopyt world war II aircraft carri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13" y="3670330"/>
            <a:ext cx="3305386" cy="25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2" y="3521798"/>
            <a:ext cx="3407149" cy="25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ýsledok vyhľadávania obrázkov pre dopyt world war II rocke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57" y="336675"/>
            <a:ext cx="4431551" cy="25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ýsledok vyhľadávania obrázkov pre dopyt hirosh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30" y="3675707"/>
            <a:ext cx="3675707" cy="25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Súvisiaci obráz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22" y="336676"/>
            <a:ext cx="3254177" cy="25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Šestidenní válka – „Poslední Blitzkrieg“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Izrael vs. Egypt, Sýrie a Jordánsko, 1967 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Naprostá vzdušná převaha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Rychlý postup pozemních sil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Ohromné územní zisky Izraele 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9220" name="Picture 4" descr="Výsledok vyhľadávania obrázkov pre dopyt 6 days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24" y="4125181"/>
            <a:ext cx="3281886" cy="21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Ã½sledok vyhÄ¾adÃ¡vania obrÃ¡zkov pre dopyt six days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28" y="1931882"/>
            <a:ext cx="5193671" cy="49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3494" y="286603"/>
            <a:ext cx="10058400" cy="1450757"/>
          </a:xfrm>
        </p:spPr>
        <p:txBody>
          <a:bodyPr/>
          <a:lstStyle/>
          <a:p>
            <a:pPr algn="ctr"/>
            <a:r>
              <a:rPr lang="cs-CZ" b="1" dirty="0" err="1" smtClean="0"/>
              <a:t>Revolution</a:t>
            </a:r>
            <a:r>
              <a:rPr lang="cs-CZ" b="1" dirty="0" smtClean="0"/>
              <a:t> in </a:t>
            </a:r>
            <a:r>
              <a:rPr lang="cs-CZ" b="1" dirty="0" err="1" smtClean="0"/>
              <a:t>Military</a:t>
            </a:r>
            <a:r>
              <a:rPr lang="cs-CZ" b="1" dirty="0" smtClean="0"/>
              <a:t> </a:t>
            </a:r>
            <a:r>
              <a:rPr lang="cs-CZ" b="1" dirty="0" err="1" smtClean="0"/>
              <a:t>Affairs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cs-CZ" b="1" dirty="0" smtClean="0"/>
              <a:t>„Významná změna v charakteru vedení války vyvolaná inovativním uplatněním nových technologií, které ve spojení se změnami ve vojenské doktríně a operační a organizační koncepci zásadně mění způsob a provádění vojenských operací.“ 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Nové </a:t>
            </a:r>
            <a:r>
              <a:rPr lang="cs-CZ" b="1" dirty="0"/>
              <a:t>technologie  → Nové zbraně → Nové způsoby činnosti  → Nové teorie vedení  </a:t>
            </a:r>
            <a:r>
              <a:rPr lang="cs-CZ" b="1" dirty="0" smtClean="0"/>
              <a:t>války → Nové doktríny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Snižování </a:t>
            </a:r>
            <a:r>
              <a:rPr lang="cs-CZ" dirty="0" smtClean="0"/>
              <a:t>početnosti vojenského personálu, ale zvyšování finanční náročnosti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Interoperabilita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Důraz na informace, rychlost reakce a akceschopnost  – </a:t>
            </a:r>
            <a:r>
              <a:rPr lang="cs-CZ" b="1" dirty="0" smtClean="0"/>
              <a:t>Network </a:t>
            </a:r>
            <a:r>
              <a:rPr lang="cs-CZ" b="1" dirty="0" err="1" smtClean="0"/>
              <a:t>Centric</a:t>
            </a:r>
            <a:r>
              <a:rPr lang="cs-CZ" b="1" dirty="0" smtClean="0"/>
              <a:t> </a:t>
            </a:r>
            <a:r>
              <a:rPr lang="cs-CZ" b="1" dirty="0" err="1" smtClean="0"/>
              <a:t>Warfare</a:t>
            </a:r>
            <a:r>
              <a:rPr lang="cs-CZ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Rozhodující rola manévru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Definitivní </a:t>
            </a:r>
            <a:r>
              <a:rPr lang="cs-CZ" b="1" dirty="0"/>
              <a:t>„zcivilnění“ vojenství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Civilní experti v armádách -  stratégové, plánovači, právní služby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 </a:t>
            </a:r>
            <a:r>
              <a:rPr lang="cs-CZ" dirty="0"/>
              <a:t>Soukromí kontraktoři </a:t>
            </a:r>
          </a:p>
          <a:p>
            <a:endParaRPr lang="cs-CZ" dirty="0"/>
          </a:p>
        </p:txBody>
      </p:sp>
      <p:pic>
        <p:nvPicPr>
          <p:cNvPr id="4" name="Picture 2" descr="VÃ½sledok vyhÄ¾adÃ¡vania obrÃ¡zkov pre dopyt network centric warf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74" y="4058407"/>
            <a:ext cx="4288325" cy="27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Čtvrtá generace válečnictví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Návrat </a:t>
            </a:r>
            <a:r>
              <a:rPr lang="cs-CZ" b="1" dirty="0" smtClean="0"/>
              <a:t>před rok </a:t>
            </a:r>
            <a:r>
              <a:rPr lang="cs-CZ" b="1" dirty="0" smtClean="0"/>
              <a:t>1648 – stát vs. ne</a:t>
            </a:r>
            <a:r>
              <a:rPr lang="cs-CZ" b="1" dirty="0" smtClean="0"/>
              <a:t>státní aktér 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Asymetrické konflikty vedené nekonvenčními způsoby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Extrémistická (</a:t>
            </a:r>
            <a:r>
              <a:rPr lang="cs-CZ" dirty="0"/>
              <a:t>z</a:t>
            </a:r>
            <a:r>
              <a:rPr lang="cs-CZ" dirty="0" smtClean="0"/>
              <a:t>pravidla náboženská) motivace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Konflikty </a:t>
            </a:r>
            <a:r>
              <a:rPr lang="cs-CZ" dirty="0"/>
              <a:t>trvají nesmírně dlouho + ohromné náklady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Stírání hranic mezi vojenskou a civilní sférou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</a:t>
            </a:r>
            <a:r>
              <a:rPr lang="cs-CZ" dirty="0" smtClean="0"/>
              <a:t>Snaha zlomit vůli protivníka, psychologická válka  </a:t>
            </a:r>
            <a:endParaRPr lang="cs-CZ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                           „Vy máte sílu, my máme čas.“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pic>
        <p:nvPicPr>
          <p:cNvPr id="10242" name="Picture 2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10" y="1837854"/>
            <a:ext cx="3976815" cy="22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ok vyhľadávania obrázkov pre dopyt i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10" y="4076049"/>
            <a:ext cx="3939211" cy="21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26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Asymetrické války – války čtvrté generace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Severní Irsko (1970s)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Afganistán (1979 – 1988, 2001 -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Čečensko (1994 – 1996, 1999 – 2009)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Kosovo (1998 – 1999)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Irák (2003 – 2015)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Sýrie (2011 - 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Islámský stát (2014 - 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Jemen (2015 - )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Protipovstalecký boj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smtClean="0"/>
              <a:t>  </a:t>
            </a:r>
            <a:r>
              <a:rPr lang="cs-CZ" b="1" dirty="0" smtClean="0"/>
              <a:t>Strategie HEARTS &amp; MINDS </a:t>
            </a:r>
          </a:p>
          <a:p>
            <a:pPr marL="0" indent="0" algn="ctr">
              <a:buNone/>
            </a:pPr>
            <a:r>
              <a:rPr lang="cs-CZ" b="1" dirty="0" smtClean="0"/>
              <a:t>David </a:t>
            </a:r>
            <a:r>
              <a:rPr lang="cs-CZ" b="1" dirty="0" err="1" smtClean="0"/>
              <a:t>Galula</a:t>
            </a:r>
            <a:r>
              <a:rPr lang="cs-CZ" b="1" dirty="0" smtClean="0"/>
              <a:t> &amp; David </a:t>
            </a:r>
            <a:r>
              <a:rPr lang="cs-CZ" b="1" dirty="0" err="1" smtClean="0"/>
              <a:t>Kilcullen</a:t>
            </a:r>
            <a:r>
              <a:rPr lang="cs-CZ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Odstřihnutí povstalců od podpory ze strany populace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Minimalizace civilních ztrát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Zlepšování životních podmínek (ekonomický rozvoj, infrastruktura, korupce…)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Nasazování </a:t>
            </a:r>
            <a:r>
              <a:rPr lang="cs-CZ" dirty="0"/>
              <a:t>malých speciálních </a:t>
            </a:r>
            <a:r>
              <a:rPr lang="cs-CZ" dirty="0" smtClean="0"/>
              <a:t>jednotek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Nasazování domácích bezpečnostní sil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098" name="Picture 2" descr="VÃ½sledok vyhÄ¾adÃ¡vania obrÃ¡zkov pre dopyt counterinsurgency kilcul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16" y="3856776"/>
            <a:ext cx="1478734" cy="22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david gal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16" y="346363"/>
            <a:ext cx="1477298" cy="23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Vztah </a:t>
            </a:r>
            <a:r>
              <a:rPr lang="cs-CZ" b="1" dirty="0" smtClean="0"/>
              <a:t>politiky, války a strategie 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Racionální </a:t>
            </a:r>
            <a:r>
              <a:rPr lang="cs-CZ" b="1" dirty="0" smtClean="0"/>
              <a:t>definice zájmů a cílů </a:t>
            </a:r>
            <a:r>
              <a:rPr lang="cs-CZ" dirty="0" smtClean="0"/>
              <a:t>s následným </a:t>
            </a:r>
            <a:r>
              <a:rPr lang="cs-CZ" b="1" dirty="0" smtClean="0"/>
              <a:t>hledáním cest k jejich dosažení </a:t>
            </a:r>
            <a:r>
              <a:rPr lang="cs-CZ" dirty="0" smtClean="0"/>
              <a:t>a zároveň </a:t>
            </a:r>
            <a:r>
              <a:rPr lang="cs-CZ" b="1" dirty="0" smtClean="0"/>
              <a:t>volba vhodných a přiměřených prostředků</a:t>
            </a:r>
            <a:r>
              <a:rPr lang="cs-CZ" dirty="0" smtClean="0"/>
              <a:t> k jejich dosažení. 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Válka (použití vojenské síly) není </a:t>
            </a:r>
            <a:r>
              <a:rPr lang="cs-CZ" dirty="0"/>
              <a:t>samoúčelná, </a:t>
            </a:r>
            <a:r>
              <a:rPr lang="cs-CZ" b="1" dirty="0"/>
              <a:t>je součástí politiky </a:t>
            </a:r>
            <a:r>
              <a:rPr lang="cs-CZ" dirty="0"/>
              <a:t>– </a:t>
            </a:r>
            <a:r>
              <a:rPr lang="cs-CZ" b="1" dirty="0"/>
              <a:t>metoda</a:t>
            </a:r>
            <a:r>
              <a:rPr lang="cs-CZ" dirty="0"/>
              <a:t> na dosažení strategického cíle (</a:t>
            </a:r>
            <a:r>
              <a:rPr lang="cs-CZ" dirty="0" err="1"/>
              <a:t>Clausewitz</a:t>
            </a:r>
            <a:r>
              <a:rPr lang="cs-CZ" dirty="0"/>
              <a:t>)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Globální </a:t>
            </a:r>
            <a:r>
              <a:rPr lang="cs-CZ" dirty="0" smtClean="0"/>
              <a:t>politická strategie</a:t>
            </a:r>
          </a:p>
          <a:p>
            <a:pPr marL="0" indent="0" algn="ctr">
              <a:buNone/>
            </a:pPr>
            <a:r>
              <a:rPr lang="cs-CZ" dirty="0" smtClean="0"/>
              <a:t>↓</a:t>
            </a:r>
          </a:p>
          <a:p>
            <a:pPr marL="0" indent="0" algn="ctr">
              <a:buNone/>
            </a:pPr>
            <a:r>
              <a:rPr lang="cs-CZ" dirty="0" smtClean="0"/>
              <a:t>Ekonomická strategie, Kulturní strategie</a:t>
            </a:r>
            <a:r>
              <a:rPr lang="cs-CZ" b="1" dirty="0" smtClean="0"/>
              <a:t>, </a:t>
            </a:r>
            <a:r>
              <a:rPr lang="cs-CZ" b="1" u="sng" dirty="0" smtClean="0"/>
              <a:t>Vojenská strategie</a:t>
            </a:r>
            <a:r>
              <a:rPr lang="cs-CZ" b="1" dirty="0" smtClean="0"/>
              <a:t>, </a:t>
            </a:r>
            <a:r>
              <a:rPr lang="cs-CZ" dirty="0" smtClean="0"/>
              <a:t>Psychologická strategie</a:t>
            </a:r>
            <a:r>
              <a:rPr lang="cs-CZ" b="1" dirty="0" smtClean="0"/>
              <a:t>, </a:t>
            </a:r>
            <a:r>
              <a:rPr lang="cs-CZ" dirty="0" smtClean="0"/>
              <a:t>Strategie diplomacie </a:t>
            </a:r>
          </a:p>
          <a:p>
            <a:pPr marL="0" indent="0" algn="ctr">
              <a:buNone/>
            </a:pPr>
            <a:r>
              <a:rPr lang="cs-CZ" dirty="0" smtClean="0"/>
              <a:t>↓</a:t>
            </a:r>
          </a:p>
          <a:p>
            <a:pPr marL="0" indent="0" algn="ctr">
              <a:buNone/>
            </a:pPr>
            <a:r>
              <a:rPr lang="cs-CZ" dirty="0" smtClean="0"/>
              <a:t>Strategie pozemních vojsk 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↓</a:t>
            </a:r>
          </a:p>
          <a:p>
            <a:pPr marL="0" indent="0" algn="ctr">
              <a:buNone/>
            </a:pPr>
            <a:r>
              <a:rPr lang="cs-CZ" dirty="0" smtClean="0"/>
              <a:t>Strategie vyzbrojování pozemních vojsk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1163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Hybridní válka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Moderní a hodně reflektovaný koncept – Rusko jako „mistr hybridní války“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Valerij </a:t>
            </a:r>
            <a:r>
              <a:rPr lang="cs-CZ" b="1" dirty="0" err="1" smtClean="0"/>
              <a:t>Gerasimov</a:t>
            </a:r>
            <a:r>
              <a:rPr lang="cs-CZ" dirty="0" smtClean="0"/>
              <a:t>, článek ve VPK, 2013 – nové způsoby vedení vojen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Skutečný obsah pojmu? – </a:t>
            </a:r>
            <a:r>
              <a:rPr lang="cs-CZ" b="1" dirty="0" smtClean="0"/>
              <a:t>Každá válka je hybridní! </a:t>
            </a:r>
          </a:p>
          <a:p>
            <a:pPr marL="0" indent="0">
              <a:buNone/>
            </a:pPr>
            <a:r>
              <a:rPr lang="cs-CZ" dirty="0" smtClean="0"/>
              <a:t>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</a:t>
            </a:r>
            <a:r>
              <a:rPr lang="cs-CZ" b="1" dirty="0" smtClean="0"/>
              <a:t>Hybridní válka v informačním věku! </a:t>
            </a:r>
            <a:endParaRPr lang="cs-CZ" b="1" dirty="0"/>
          </a:p>
        </p:txBody>
      </p:sp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609" y="146349"/>
            <a:ext cx="1341502" cy="16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hybrid warf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98" y="2661720"/>
            <a:ext cx="4990603" cy="35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sz="6600" b="1" dirty="0" smtClean="0"/>
              <a:t>Děkuji </a:t>
            </a:r>
            <a:r>
              <a:rPr lang="cs-CZ" sz="6600" b="1" dirty="0"/>
              <a:t>Vám za </a:t>
            </a:r>
            <a:r>
              <a:rPr lang="cs-CZ" sz="6600" b="1" dirty="0" smtClean="0"/>
              <a:t>pozornost </a:t>
            </a:r>
            <a:endParaRPr lang="cs-CZ" sz="6600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První generace válečnictví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Státní monopol na násilí po roce 1648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centralizace </a:t>
            </a:r>
            <a:r>
              <a:rPr lang="cs-CZ" dirty="0" smtClean="0"/>
              <a:t>moci a financí v rukou panovníka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profesionální armády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„Války panovníků“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/>
              <a:t>L</a:t>
            </a:r>
            <a:r>
              <a:rPr lang="cs-CZ" dirty="0" smtClean="0"/>
              <a:t>ineární taktika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 </a:t>
            </a:r>
            <a:r>
              <a:rPr lang="cs-CZ" dirty="0" smtClean="0"/>
              <a:t>Válka o </a:t>
            </a:r>
            <a:r>
              <a:rPr lang="cs-CZ" dirty="0" smtClean="0"/>
              <a:t>Španělské </a:t>
            </a:r>
            <a:r>
              <a:rPr lang="cs-CZ" dirty="0" smtClean="0"/>
              <a:t>dědictví (1701 – 1714)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Sedmiletá válka (1756 – 1763)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 Americká válka za nezávislost (1776 – 1783)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VFR + Napoleonské války (1803 – 1815) = předěl mezi první a druhou generací </a:t>
            </a:r>
            <a:endParaRPr lang="cs-CZ" dirty="0"/>
          </a:p>
        </p:txBody>
      </p:sp>
      <p:sp>
        <p:nvSpPr>
          <p:cNvPr id="4" name="AutoShape 2" descr="Výsledok vyhľadávania obrázkov pre dopyt ludvík XI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Výsledok vyhľadávania obrázkov pre dopyt ludvík XI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Výsledok vyhľadávania obrázkov pre dopyt ludvík 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61" y="1854843"/>
            <a:ext cx="1404274" cy="16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friedrich der gro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035" y="3838671"/>
            <a:ext cx="1424400" cy="18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ok vyhÄ¾adÃ¡vania obrÃ¡zkov pre dopyt linear tac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První generace válečnictví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Státní monopol na násilí po roce 1648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centralizace </a:t>
            </a:r>
            <a:r>
              <a:rPr lang="cs-CZ" dirty="0" smtClean="0"/>
              <a:t>moci a financí v rukou panovníka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profesionální armády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„Války panovníků“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Lineární taktika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 </a:t>
            </a:r>
            <a:r>
              <a:rPr lang="cs-CZ" dirty="0" smtClean="0"/>
              <a:t>Válka o </a:t>
            </a:r>
            <a:r>
              <a:rPr lang="cs-CZ" dirty="0" smtClean="0"/>
              <a:t>Španělské </a:t>
            </a:r>
            <a:r>
              <a:rPr lang="cs-CZ" dirty="0" smtClean="0"/>
              <a:t>dědictví (1701 – 1714)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Sedmiletá válka (1756 – 1763)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 Americká válka za nezávislost (1776 – 1783)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VFR + Napoleonské války (1803 – 1815) = předěl mezi první a druhou generací </a:t>
            </a:r>
            <a:endParaRPr lang="cs-CZ" dirty="0"/>
          </a:p>
        </p:txBody>
      </p:sp>
      <p:sp>
        <p:nvSpPr>
          <p:cNvPr id="4" name="AutoShape 2" descr="Výsledok vyhľadávania obrázkov pre dopyt ludvík XI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Výsledok vyhľadávania obrázkov pre dopyt ludvík XI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Výsledok vyhľadávania obrázkov pre dopyt ludvík 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61" y="1854843"/>
            <a:ext cx="1404274" cy="16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friedrich der gro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035" y="3838671"/>
            <a:ext cx="1424400" cy="18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387" y="2343675"/>
            <a:ext cx="10058400" cy="402336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Henri</a:t>
            </a:r>
            <a:r>
              <a:rPr lang="cs-CZ" dirty="0" smtClean="0"/>
              <a:t>-Antoine </a:t>
            </a:r>
            <a:r>
              <a:rPr lang="cs-CZ" dirty="0" err="1" smtClean="0"/>
              <a:t>Jomini</a:t>
            </a:r>
            <a:r>
              <a:rPr lang="cs-CZ" dirty="0" smtClean="0"/>
              <a:t> (1779 – 1869)                                                </a:t>
            </a:r>
            <a:r>
              <a:rPr lang="cs-CZ" dirty="0" smtClean="0"/>
              <a:t>  Carl </a:t>
            </a:r>
            <a:r>
              <a:rPr lang="cs-CZ" dirty="0" smtClean="0"/>
              <a:t>von </a:t>
            </a:r>
            <a:r>
              <a:rPr lang="cs-CZ" dirty="0" err="1" smtClean="0"/>
              <a:t>Clausewitz</a:t>
            </a:r>
            <a:r>
              <a:rPr lang="cs-CZ" dirty="0" smtClean="0"/>
              <a:t> (1780 – 1831)</a:t>
            </a:r>
            <a:endParaRPr lang="cs-CZ" dirty="0"/>
          </a:p>
        </p:txBody>
      </p:sp>
      <p:pic>
        <p:nvPicPr>
          <p:cNvPr id="5" name="Picture 2" descr="Výsledok vyhľadávania obrázkov pre dopyt henri antoine jo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0" y="348574"/>
            <a:ext cx="4606547" cy="5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95" y="348574"/>
            <a:ext cx="4156284" cy="5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Druhá generace válečnictví 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b="1" dirty="0" smtClean="0"/>
              <a:t>Bitva při Hradci Králové, 3. 7. 1866</a:t>
            </a:r>
          </a:p>
          <a:p>
            <a:pPr marL="0" indent="0">
              <a:buNone/>
            </a:pPr>
            <a:r>
              <a:rPr lang="cs-CZ" b="1" dirty="0" smtClean="0"/>
              <a:t>Industrializace války</a:t>
            </a: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Technické novinky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Průmyslová revoluce - masová výroba standardizovaných zbraní (opakovací pušky, polní děla…)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Rozvoj infrastruktury a komunikace (telegraf, železnice)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Pruská koncepce </a:t>
            </a:r>
            <a:r>
              <a:rPr lang="cs-CZ" b="1" dirty="0" smtClean="0"/>
              <a:t>válečnictví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Masové armády – „Národy ve zbrani“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Plánování</a:t>
            </a:r>
            <a:r>
              <a:rPr lang="cs-CZ" dirty="0"/>
              <a:t>, vyzbrojování a organizace (generální štáby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Operační umění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Konec lineární </a:t>
            </a:r>
            <a:r>
              <a:rPr lang="cs-CZ" dirty="0" smtClean="0"/>
              <a:t>taktiky, úpadek jezdectva, polní šeď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Výhoda pro obránce (kulomety, zákopy, ostnaté dráty, bunkry…)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Výsledok vyhľadávania obrázkov pre dopyt helmuth von molt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830" y="72426"/>
            <a:ext cx="1163505" cy="16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prussian infantry 1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03" y="222565"/>
            <a:ext cx="47625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2" y="46462"/>
            <a:ext cx="4736025" cy="62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Války druhé generace</a:t>
            </a:r>
            <a:endParaRPr lang="cs-CZ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</a:t>
            </a:r>
            <a:r>
              <a:rPr lang="cs-CZ" dirty="0" smtClean="0"/>
              <a:t>Pruské války s Dánskem (1864), Rakouskem (1866) a Francií (1870 – 1871)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Americká </a:t>
            </a:r>
            <a:r>
              <a:rPr lang="cs-CZ" dirty="0"/>
              <a:t>občanská válka (1861 – 1865)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Burské </a:t>
            </a:r>
            <a:r>
              <a:rPr lang="cs-CZ" dirty="0"/>
              <a:t>války (1880 – 1881, 1899 – 1902)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Rusko </a:t>
            </a:r>
            <a:r>
              <a:rPr lang="cs-CZ" dirty="0"/>
              <a:t>– japonská válka (1904 – </a:t>
            </a:r>
            <a:r>
              <a:rPr lang="cs-CZ" dirty="0" smtClean="0"/>
              <a:t>1905)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První světová válka (1914 – 1918) =  tehdejší vrchol industrializace války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504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Override1.xml><?xml version="1.0" encoding="utf-8"?>
<a:themeOverride xmlns:a="http://schemas.openxmlformats.org/drawingml/2006/main">
  <a:clrScheme name="Retrospektiva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957</Words>
  <Application>Microsoft Office PowerPoint</Application>
  <PresentationFormat>Širokoúhlá obrazovka</PresentationFormat>
  <Paragraphs>164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Retrospektiva</vt:lpstr>
      <vt:lpstr>Čtyři generace válečnictví a vojenské strategie </vt:lpstr>
      <vt:lpstr>Vztah politiky, války a strategie  </vt:lpstr>
      <vt:lpstr>První generace válečnictví </vt:lpstr>
      <vt:lpstr>Prezentace aplikace PowerPoint</vt:lpstr>
      <vt:lpstr>První generace válečnictví </vt:lpstr>
      <vt:lpstr>Prezentace aplikace PowerPoint</vt:lpstr>
      <vt:lpstr>Druhá generace válečnictví  </vt:lpstr>
      <vt:lpstr>Prezentace aplikace PowerPoint</vt:lpstr>
      <vt:lpstr>Války druhé generace</vt:lpstr>
      <vt:lpstr>Prví světová válka – „Válka kulometů“ </vt:lpstr>
      <vt:lpstr>Prezentace aplikace PowerPoint</vt:lpstr>
      <vt:lpstr>Třetí generace válečnictví</vt:lpstr>
      <vt:lpstr>Druhá světová válka – „Válka tanků „ </vt:lpstr>
      <vt:lpstr>Prezentace aplikace PowerPoint</vt:lpstr>
      <vt:lpstr>Šestidenní válka – „Poslední Blitzkrieg“</vt:lpstr>
      <vt:lpstr>Revolution in Military Affairs</vt:lpstr>
      <vt:lpstr>Čtvrtá generace válečnictví </vt:lpstr>
      <vt:lpstr>Asymetrické války – války čtvrté generace </vt:lpstr>
      <vt:lpstr>Protipovstalecký boj </vt:lpstr>
      <vt:lpstr>Hybridní válka </vt:lpstr>
      <vt:lpstr>Prezentace aplikace PowerPoint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Para-militární organizace a „extrémisté v uniformách“ jako bezpečnostní hrozba</dc:title>
  <dc:creator>Adam Potočňák</dc:creator>
  <cp:lastModifiedBy>Adam Potočňák</cp:lastModifiedBy>
  <cp:revision>622</cp:revision>
  <dcterms:created xsi:type="dcterms:W3CDTF">2017-11-27T08:38:34Z</dcterms:created>
  <dcterms:modified xsi:type="dcterms:W3CDTF">2019-03-04T09:59:42Z</dcterms:modified>
</cp:coreProperties>
</file>