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sldIdLst>
    <p:sldId id="256" r:id="rId2"/>
    <p:sldId id="257" r:id="rId3"/>
    <p:sldId id="300" r:id="rId4"/>
    <p:sldId id="261" r:id="rId5"/>
    <p:sldId id="291" r:id="rId6"/>
    <p:sldId id="287" r:id="rId7"/>
    <p:sldId id="294" r:id="rId8"/>
    <p:sldId id="298" r:id="rId9"/>
    <p:sldId id="258" r:id="rId10"/>
    <p:sldId id="299" r:id="rId11"/>
    <p:sldId id="295" r:id="rId12"/>
    <p:sldId id="281" r:id="rId13"/>
    <p:sldId id="271" r:id="rId14"/>
    <p:sldId id="279" r:id="rId15"/>
    <p:sldId id="285" r:id="rId16"/>
    <p:sldId id="296" r:id="rId17"/>
    <p:sldId id="297" r:id="rId18"/>
    <p:sldId id="273" r:id="rId19"/>
    <p:sldId id="284" r:id="rId20"/>
    <p:sldId id="260" r:id="rId21"/>
    <p:sldId id="283" r:id="rId22"/>
    <p:sldId id="268" r:id="rId23"/>
    <p:sldId id="278" r:id="rId24"/>
    <p:sldId id="262" r:id="rId25"/>
    <p:sldId id="282" r:id="rId26"/>
    <p:sldId id="289" r:id="rId27"/>
    <p:sldId id="263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F17D9962-A4FB-4B34-A959-D1BA43D23880}">
          <p14:sldIdLst>
            <p14:sldId id="256"/>
            <p14:sldId id="257"/>
            <p14:sldId id="300"/>
            <p14:sldId id="261"/>
            <p14:sldId id="291"/>
            <p14:sldId id="287"/>
            <p14:sldId id="294"/>
            <p14:sldId id="298"/>
            <p14:sldId id="258"/>
            <p14:sldId id="299"/>
            <p14:sldId id="295"/>
            <p14:sldId id="281"/>
            <p14:sldId id="271"/>
            <p14:sldId id="279"/>
            <p14:sldId id="285"/>
            <p14:sldId id="296"/>
            <p14:sldId id="297"/>
            <p14:sldId id="273"/>
            <p14:sldId id="284"/>
            <p14:sldId id="260"/>
            <p14:sldId id="283"/>
            <p14:sldId id="268"/>
            <p14:sldId id="278"/>
            <p14:sldId id="262"/>
            <p14:sldId id="282"/>
            <p14:sldId id="289"/>
            <p14:sldId id="263"/>
          </p14:sldIdLst>
        </p14:section>
        <p14:section name="Oddíl bez názvu" id="{DCA14F29-0691-449C-9DF3-0E3B9026705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92" autoAdjust="0"/>
  </p:normalViewPr>
  <p:slideViewPr>
    <p:cSldViewPr snapToGrid="0">
      <p:cViewPr varScale="1">
        <p:scale>
          <a:sx n="109" d="100"/>
          <a:sy n="109" d="100"/>
        </p:scale>
        <p:origin x="38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09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96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75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803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54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4571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615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303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73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C511F85-7BFA-47B5-8A31-C0BF5D2195D7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524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07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511F85-7BFA-47B5-8A31-C0BF5D2195D7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60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600" b="1" dirty="0" smtClean="0"/>
              <a:t>Světové a československé strategické myšlení ve 20. století </a:t>
            </a:r>
            <a:endParaRPr lang="cs-CZ" sz="6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cs-CZ" dirty="0" smtClean="0"/>
              <a:t>Mgr. Adam </a:t>
            </a:r>
            <a:r>
              <a:rPr lang="cs-CZ" dirty="0" err="1" smtClean="0"/>
              <a:t>Potočňák</a:t>
            </a:r>
            <a:endParaRPr lang="cs-CZ" dirty="0" smtClean="0"/>
          </a:p>
          <a:p>
            <a:pPr algn="ctr"/>
            <a:r>
              <a:rPr lang="cs-CZ" dirty="0" smtClean="0"/>
              <a:t>adam.potocnak@mail.muni.cz</a:t>
            </a:r>
          </a:p>
          <a:p>
            <a:pPr algn="ctr"/>
            <a:r>
              <a:rPr lang="cs-CZ" dirty="0" smtClean="0"/>
              <a:t>BSS 110 Strategické myšlení </a:t>
            </a:r>
          </a:p>
          <a:p>
            <a:pPr algn="ctr"/>
            <a:r>
              <a:rPr lang="cs-CZ" dirty="0" smtClean="0"/>
              <a:t>11. 3. 2019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450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SÃºvisiaci obrÃ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682"/>
            <a:ext cx="12192001" cy="688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559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Fall</a:t>
            </a:r>
            <a:r>
              <a:rPr lang="cs-CZ" b="1" dirty="0"/>
              <a:t> </a:t>
            </a:r>
            <a:r>
              <a:rPr lang="cs-CZ" b="1" dirty="0" err="1"/>
              <a:t>Gelb</a:t>
            </a:r>
            <a:r>
              <a:rPr lang="cs-CZ" b="1" dirty="0"/>
              <a:t> </a:t>
            </a:r>
            <a:r>
              <a:rPr lang="cs-CZ" b="1" dirty="0" smtClean="0"/>
              <a:t>&amp; </a:t>
            </a:r>
            <a:r>
              <a:rPr lang="cs-CZ" b="1" dirty="0" err="1"/>
              <a:t>Fall</a:t>
            </a:r>
            <a:r>
              <a:rPr lang="cs-CZ" b="1" dirty="0"/>
              <a:t> Rot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Obklíčení </a:t>
            </a:r>
            <a:r>
              <a:rPr lang="cs-CZ" dirty="0"/>
              <a:t>a neutralizace </a:t>
            </a:r>
            <a:r>
              <a:rPr lang="cs-CZ" dirty="0" smtClean="0"/>
              <a:t>jádra </a:t>
            </a:r>
            <a:r>
              <a:rPr lang="cs-CZ" dirty="0" smtClean="0"/>
              <a:t>spojeneckých armád (evakuace z </a:t>
            </a:r>
            <a:r>
              <a:rPr lang="cs-CZ" dirty="0" err="1" smtClean="0"/>
              <a:t>Dunkirku</a:t>
            </a:r>
            <a:r>
              <a:rPr lang="cs-CZ" dirty="0" smtClean="0"/>
              <a:t>)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 smtClean="0"/>
              <a:t>Defétistické postoje francouzské </a:t>
            </a:r>
            <a:r>
              <a:rPr lang="cs-CZ" dirty="0" smtClean="0"/>
              <a:t>armády </a:t>
            </a:r>
            <a:r>
              <a:rPr lang="cs-CZ" dirty="0" smtClean="0"/>
              <a:t>- Francie </a:t>
            </a:r>
            <a:r>
              <a:rPr lang="cs-CZ" dirty="0" smtClean="0"/>
              <a:t>během 6 týdnů poražena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 </a:t>
            </a:r>
            <a:r>
              <a:rPr lang="cs-CZ" dirty="0" smtClean="0"/>
              <a:t>                          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                                         </a:t>
            </a:r>
          </a:p>
          <a:p>
            <a:pPr mar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                                                </a:t>
            </a:r>
            <a:r>
              <a:rPr lang="cs-CZ" b="1" dirty="0" smtClean="0"/>
              <a:t>Adolf Hitler vs. Generální štáb 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  <p:pic>
        <p:nvPicPr>
          <p:cNvPr id="1026" name="Picture 2" descr="VÃ½sledok vyhÄ¾adÃ¡vania obrÃ¡zkov pre dopyt germans in pa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299" y="3323492"/>
            <a:ext cx="42005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Ã½sledok vyhÄ¾adÃ¡vania obrÃ¡zkov pre dopyt hitler and gener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36" y="3323492"/>
            <a:ext cx="326571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16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/>
              <a:t>Vojenská strategie ve Studené válce</a:t>
            </a:r>
            <a:endParaRPr lang="cs-CZ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1945: početní převaha SSSR a spojenců v Evropě, nukleární monopol USA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1949: vzniká NATO (4. 4. 1949), SSSR získává nukleární  zbraně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1952: první rozšíření </a:t>
            </a:r>
            <a:r>
              <a:rPr lang="cs-CZ" dirty="0"/>
              <a:t>N</a:t>
            </a:r>
            <a:r>
              <a:rPr lang="cs-CZ" dirty="0" smtClean="0"/>
              <a:t>ATO (Turecko, Řecko), nukleární zbraně získává Británie (Francie 1960)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1955: SRN vstupuje do NATO, vzniká Varšavská smlouva (14. 5. 1955) 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b="1" dirty="0" smtClean="0"/>
              <a:t>                         Zásadní vliv aliancí a jejich vůdčích států </a:t>
            </a:r>
          </a:p>
          <a:p>
            <a:pPr mar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                                    na formování strategie! </a:t>
            </a:r>
            <a:endParaRPr lang="cs-CZ" dirty="0" smtClean="0"/>
          </a:p>
          <a:p>
            <a:pPr algn="ctr">
              <a:buFont typeface="Wingdings" panose="05000000000000000000" pitchFamily="2" charset="2"/>
              <a:buChar char="Ø"/>
            </a:pPr>
            <a:endParaRPr lang="cs-CZ" dirty="0"/>
          </a:p>
        </p:txBody>
      </p:sp>
      <p:pic>
        <p:nvPicPr>
          <p:cNvPr id="6" name="Picture 2" descr="Výsledok vyhľadávania obrázkov pre dopyt iron curt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39" y="3646387"/>
            <a:ext cx="3364523" cy="250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3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/>
              <a:t>Strategie USA a NATO</a:t>
            </a:r>
            <a:endParaRPr lang="cs-CZ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 </a:t>
            </a:r>
            <a:r>
              <a:rPr lang="cs-CZ" b="1" dirty="0" smtClean="0"/>
              <a:t>Do začátku 50. let neveřejný plán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</a:t>
            </a:r>
            <a:r>
              <a:rPr lang="cs-CZ" dirty="0" smtClean="0"/>
              <a:t>Konvenční obrana západní Evropy, v případě nutnosti evakuace sil a obrana Británie</a:t>
            </a:r>
            <a:r>
              <a:rPr lang="cs-CZ" dirty="0" smtClean="0"/>
              <a:t>, Islandu, Gibraltaru a Suezu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Absolutní zničení sovětského námořnictva </a:t>
            </a:r>
            <a:r>
              <a:rPr lang="cs-CZ" dirty="0" smtClean="0"/>
              <a:t>+ strategické </a:t>
            </a:r>
            <a:r>
              <a:rPr lang="cs-CZ" dirty="0" smtClean="0"/>
              <a:t>nukleární údery na </a:t>
            </a:r>
            <a:r>
              <a:rPr lang="cs-CZ" dirty="0" smtClean="0"/>
              <a:t>SSSR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Případné </a:t>
            </a:r>
            <a:r>
              <a:rPr lang="cs-CZ" dirty="0" smtClean="0"/>
              <a:t>vylodění </a:t>
            </a:r>
            <a:r>
              <a:rPr lang="cs-CZ" dirty="0" smtClean="0"/>
              <a:t>v západní Evropě </a:t>
            </a:r>
            <a:r>
              <a:rPr lang="cs-CZ" dirty="0" smtClean="0"/>
              <a:t>a postup na východ </a:t>
            </a:r>
            <a:endParaRPr lang="cs-CZ" dirty="0" smtClean="0"/>
          </a:p>
          <a:p>
            <a:pPr marL="0" indent="0">
              <a:buNone/>
            </a:pPr>
            <a:endParaRPr lang="cs-CZ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Strategie štítu a meče + Strategie hromadné odvety (do 1949/1957)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</a:t>
            </a:r>
            <a:r>
              <a:rPr lang="cs-CZ" dirty="0" smtClean="0"/>
              <a:t>Strategie pružné </a:t>
            </a:r>
            <a:r>
              <a:rPr lang="cs-CZ" dirty="0" smtClean="0"/>
              <a:t>reakce (1960s – 1970s)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Strategická obranní iniciativa („Star </a:t>
            </a:r>
            <a:r>
              <a:rPr lang="cs-CZ" dirty="0" err="1" smtClean="0"/>
              <a:t>Wars</a:t>
            </a:r>
            <a:r>
              <a:rPr lang="cs-CZ" dirty="0" smtClean="0"/>
              <a:t>“, 1983) </a:t>
            </a:r>
            <a:r>
              <a:rPr lang="cs-CZ" dirty="0" smtClean="0"/>
              <a:t>– ekonomický kolaps SSSR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4" name="AutoShape 2" descr="Výsledok vyhľadávania obrázkov pre dopyt NA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Výsledok vyhľadávania obrázkov pre dopyt NAT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176" name="Picture 8" descr="Výsledok vyhľadávania obrázkov pre dopyt NA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885" y="3756072"/>
            <a:ext cx="2781458" cy="208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06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/>
              <a:t>Strategie SSSR a Varšavské smlouvy </a:t>
            </a:r>
            <a:endParaRPr lang="cs-CZ" sz="4400" b="1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Zásadní početní převaha proti západním Spojencům – spoléhání se na masy konvenční síly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1949 – Sovětský svaz získává jaderné zbraně + disponuje kvalitním strategickým letectvem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1950s – budování početního ponorkového loďstva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1957 – raketa </a:t>
            </a:r>
            <a:r>
              <a:rPr lang="cs-CZ" dirty="0" smtClean="0"/>
              <a:t>Sputnik, definitivní konec amerického nukleárního monopolu 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14. 5. 1955 vzniká Varšavská </a:t>
            </a:r>
            <a:r>
              <a:rPr lang="cs-CZ" b="1" dirty="0"/>
              <a:t>smlouva </a:t>
            </a:r>
            <a:r>
              <a:rPr lang="cs-CZ" b="1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</a:t>
            </a:r>
            <a:r>
              <a:rPr lang="cs-CZ" dirty="0"/>
              <a:t>Totální kontrola SSSR </a:t>
            </a:r>
            <a:r>
              <a:rPr lang="cs-CZ" dirty="0" smtClean="0"/>
              <a:t>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 Satelitní socialistické státy - nárazníkové </a:t>
            </a:r>
            <a:r>
              <a:rPr lang="cs-CZ" dirty="0"/>
              <a:t>pásmo pro SSSR 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 NDR, Polsko a Československo - první linie obrany a zároveň nástupný prostor útoku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 Varšavská smlouva jako nástroj proti vlastním členům (Maďarsko 1956, Československo 1968) </a:t>
            </a:r>
            <a:endParaRPr lang="cs-CZ" dirty="0"/>
          </a:p>
          <a:p>
            <a:endParaRPr lang="de-DE" dirty="0"/>
          </a:p>
        </p:txBody>
      </p:sp>
      <p:pic>
        <p:nvPicPr>
          <p:cNvPr id="5126" name="Picture 6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018" y="2551962"/>
            <a:ext cx="1948981" cy="249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76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J</a:t>
            </a:r>
            <a:r>
              <a:rPr lang="cs-CZ" sz="4400" b="1" dirty="0" smtClean="0"/>
              <a:t>aderné zbraně - nový strategický prvek </a:t>
            </a:r>
            <a:endParaRPr lang="cs-CZ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33082" y="1854787"/>
            <a:ext cx="10058400" cy="402336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Destrukce a mobilita (strategická triáda – bombardéry + </a:t>
            </a:r>
            <a:r>
              <a:rPr lang="cs-CZ" dirty="0" err="1" smtClean="0"/>
              <a:t>ICBMs</a:t>
            </a:r>
            <a:r>
              <a:rPr lang="cs-CZ" dirty="0" smtClean="0"/>
              <a:t> + </a:t>
            </a:r>
            <a:r>
              <a:rPr lang="cs-CZ" dirty="0" err="1" smtClean="0"/>
              <a:t>SLBMs</a:t>
            </a:r>
            <a:r>
              <a:rPr lang="cs-CZ" dirty="0" smtClean="0"/>
              <a:t>)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 Preventivní první údery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 Ničení nosičů za letu – protiraketová ochrana </a:t>
            </a:r>
            <a:endParaRPr lang="cs-CZ" dirty="0" smtClean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err="1" smtClean="0"/>
              <a:t>Mutualy</a:t>
            </a:r>
            <a:r>
              <a:rPr lang="cs-CZ" b="1" dirty="0" smtClean="0"/>
              <a:t> </a:t>
            </a:r>
            <a:r>
              <a:rPr lang="cs-CZ" b="1" dirty="0" err="1"/>
              <a:t>Assured</a:t>
            </a:r>
            <a:r>
              <a:rPr lang="cs-CZ" b="1" dirty="0"/>
              <a:t> </a:t>
            </a:r>
            <a:r>
              <a:rPr lang="cs-CZ" b="1" dirty="0" err="1"/>
              <a:t>Destruction</a:t>
            </a:r>
            <a:r>
              <a:rPr lang="cs-CZ" b="1" dirty="0"/>
              <a:t> (MAD) =  strategická rovnováha a stabilita 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1972: Anti-</a:t>
            </a:r>
            <a:r>
              <a:rPr lang="cs-CZ" dirty="0" err="1" smtClean="0"/>
              <a:t>Ballistic</a:t>
            </a:r>
            <a:r>
              <a:rPr lang="cs-CZ" dirty="0" smtClean="0"/>
              <a:t> </a:t>
            </a:r>
            <a:r>
              <a:rPr lang="cs-CZ" dirty="0" err="1" smtClean="0"/>
              <a:t>Missile</a:t>
            </a:r>
            <a:r>
              <a:rPr lang="cs-CZ" dirty="0" smtClean="0"/>
              <a:t> </a:t>
            </a:r>
            <a:r>
              <a:rPr lang="cs-CZ" dirty="0" err="1" smtClean="0"/>
              <a:t>Treaty</a:t>
            </a:r>
            <a:r>
              <a:rPr lang="cs-CZ" dirty="0"/>
              <a:t> </a:t>
            </a:r>
            <a:r>
              <a:rPr lang="cs-CZ" dirty="0" smtClean="0"/>
              <a:t>(ABM, vypovězen ze strany USA v roce 2002)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1972: </a:t>
            </a:r>
            <a:r>
              <a:rPr lang="cs-CZ" dirty="0" err="1" smtClean="0"/>
              <a:t>Strategic</a:t>
            </a:r>
            <a:r>
              <a:rPr lang="cs-CZ" dirty="0" smtClean="0"/>
              <a:t> </a:t>
            </a:r>
            <a:r>
              <a:rPr lang="cs-CZ" dirty="0" err="1" smtClean="0"/>
              <a:t>Arms</a:t>
            </a:r>
            <a:r>
              <a:rPr lang="cs-CZ" dirty="0" smtClean="0"/>
              <a:t> </a:t>
            </a:r>
            <a:r>
              <a:rPr lang="cs-CZ" dirty="0" err="1" smtClean="0"/>
              <a:t>Limitation</a:t>
            </a:r>
            <a:r>
              <a:rPr lang="cs-CZ" dirty="0" smtClean="0"/>
              <a:t> </a:t>
            </a:r>
            <a:r>
              <a:rPr lang="cs-CZ" dirty="0" err="1" smtClean="0"/>
              <a:t>Talks</a:t>
            </a:r>
            <a:r>
              <a:rPr lang="cs-CZ" dirty="0" smtClean="0"/>
              <a:t> (SALT I)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1979: </a:t>
            </a:r>
            <a:r>
              <a:rPr lang="cs-CZ" dirty="0" err="1" smtClean="0"/>
              <a:t>Strategic</a:t>
            </a:r>
            <a:r>
              <a:rPr lang="cs-CZ" dirty="0" smtClean="0"/>
              <a:t> </a:t>
            </a:r>
            <a:r>
              <a:rPr lang="cs-CZ" dirty="0" err="1" smtClean="0"/>
              <a:t>Arms</a:t>
            </a:r>
            <a:r>
              <a:rPr lang="cs-CZ" dirty="0" smtClean="0"/>
              <a:t> </a:t>
            </a:r>
            <a:r>
              <a:rPr lang="cs-CZ" dirty="0" err="1" smtClean="0"/>
              <a:t>Limitation</a:t>
            </a:r>
            <a:r>
              <a:rPr lang="cs-CZ" dirty="0" smtClean="0"/>
              <a:t> </a:t>
            </a:r>
            <a:r>
              <a:rPr lang="cs-CZ" dirty="0" err="1" smtClean="0"/>
              <a:t>Talks</a:t>
            </a:r>
            <a:r>
              <a:rPr lang="cs-CZ" dirty="0" smtClean="0"/>
              <a:t> (SALT II, nikdy nebyl ratifikován)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1987: </a:t>
            </a:r>
            <a:r>
              <a:rPr lang="cs-CZ" dirty="0" err="1" smtClean="0"/>
              <a:t>Intermediate-Range</a:t>
            </a:r>
            <a:r>
              <a:rPr lang="cs-CZ" dirty="0" smtClean="0"/>
              <a:t> </a:t>
            </a:r>
            <a:r>
              <a:rPr lang="cs-CZ" dirty="0" err="1" smtClean="0"/>
              <a:t>Nuclear</a:t>
            </a:r>
            <a:r>
              <a:rPr lang="cs-CZ" dirty="0" smtClean="0"/>
              <a:t> </a:t>
            </a:r>
            <a:r>
              <a:rPr lang="cs-CZ" dirty="0" err="1" smtClean="0"/>
              <a:t>Forces</a:t>
            </a:r>
            <a:r>
              <a:rPr lang="cs-CZ" dirty="0" smtClean="0"/>
              <a:t> </a:t>
            </a:r>
            <a:r>
              <a:rPr lang="cs-CZ" dirty="0" err="1"/>
              <a:t>T</a:t>
            </a:r>
            <a:r>
              <a:rPr lang="cs-CZ" dirty="0" err="1" smtClean="0"/>
              <a:t>reaty</a:t>
            </a:r>
            <a:r>
              <a:rPr lang="cs-CZ" dirty="0" smtClean="0"/>
              <a:t> (INF, vypovězen ze strany USA v roce 2019)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1991: </a:t>
            </a:r>
            <a:r>
              <a:rPr lang="cs-CZ" dirty="0" err="1" smtClean="0"/>
              <a:t>Strategic</a:t>
            </a:r>
            <a:r>
              <a:rPr lang="cs-CZ" dirty="0" smtClean="0"/>
              <a:t> </a:t>
            </a:r>
            <a:r>
              <a:rPr lang="cs-CZ" dirty="0" err="1" smtClean="0"/>
              <a:t>Arms</a:t>
            </a:r>
            <a:r>
              <a:rPr lang="cs-CZ" dirty="0" smtClean="0"/>
              <a:t> </a:t>
            </a:r>
            <a:r>
              <a:rPr lang="cs-CZ" dirty="0" err="1" smtClean="0"/>
              <a:t>Reduction</a:t>
            </a:r>
            <a:r>
              <a:rPr lang="cs-CZ" dirty="0" smtClean="0"/>
              <a:t> Trety (START 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1993: </a:t>
            </a:r>
            <a:r>
              <a:rPr lang="cs-CZ" dirty="0" err="1" smtClean="0"/>
              <a:t>Strategic</a:t>
            </a:r>
            <a:r>
              <a:rPr lang="cs-CZ" dirty="0" smtClean="0"/>
              <a:t> </a:t>
            </a:r>
            <a:r>
              <a:rPr lang="cs-CZ" dirty="0" err="1" smtClean="0"/>
              <a:t>Arms</a:t>
            </a:r>
            <a:r>
              <a:rPr lang="cs-CZ" dirty="0" smtClean="0"/>
              <a:t> </a:t>
            </a:r>
            <a:r>
              <a:rPr lang="cs-CZ" dirty="0" err="1" smtClean="0"/>
              <a:t>Reduction</a:t>
            </a:r>
            <a:r>
              <a:rPr lang="cs-CZ" dirty="0" smtClean="0"/>
              <a:t> </a:t>
            </a:r>
            <a:r>
              <a:rPr lang="cs-CZ" dirty="0" err="1" smtClean="0"/>
              <a:t>Treaty</a:t>
            </a:r>
            <a:r>
              <a:rPr lang="cs-CZ" dirty="0" smtClean="0"/>
              <a:t> (START II)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AutoShape 4" descr="Výsledok vyhľadávania obrázkov pre dopyt ICB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6" descr="Výsledok vyhľadávania obrázkov pre dopyt ICB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170" name="Picture 2" descr="https://upload.wikimedia.org/wikipedia/commons/7/72/Kremlin_Tupolev_Tu-1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293" y="2150598"/>
            <a:ext cx="2072775" cy="138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Ã½sledok vyhÄ¾adÃ¡vania obrÃ¡zkov pre dopyt IC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635" y="2429667"/>
            <a:ext cx="1587072" cy="198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VÃ½sledok vyhÄ¾adÃ¡vania obrÃ¡zkov pre dopyt nuclear submar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03" y="4616919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02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Operace Pouštní bouře – demonstrace </a:t>
            </a:r>
            <a:r>
              <a:rPr lang="cs-CZ" b="1" dirty="0" err="1" smtClean="0"/>
              <a:t>Shock</a:t>
            </a:r>
            <a:r>
              <a:rPr lang="cs-CZ" b="1" dirty="0" smtClean="0"/>
              <a:t> &amp; </a:t>
            </a:r>
            <a:r>
              <a:rPr lang="cs-CZ" b="1" dirty="0" err="1" smtClean="0"/>
              <a:t>Awe</a:t>
            </a:r>
            <a:r>
              <a:rPr lang="cs-CZ" b="1" dirty="0" smtClean="0"/>
              <a:t> (Rapid Dominance)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Okázalá demonstrace totální komplexní převahy - zlomení vůle protivníka k odporu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 smtClean="0"/>
              <a:t>Zpravodajské a informační zabezpečení </a:t>
            </a:r>
            <a:r>
              <a:rPr lang="cs-CZ" dirty="0"/>
              <a:t>+ poznání schopností vlastních a protivníkových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Precizní naplánování + operační provedení 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Absolutní letecká převaha + přesně naváděná munice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Vysoce mobilní pozemní </a:t>
            </a:r>
            <a:r>
              <a:rPr lang="cs-CZ" dirty="0" smtClean="0"/>
              <a:t>síly </a:t>
            </a:r>
            <a:r>
              <a:rPr lang="cs-CZ" dirty="0" smtClean="0"/>
              <a:t>s velkou palebnou silou </a:t>
            </a:r>
            <a:endParaRPr lang="cs-CZ" dirty="0" smtClean="0"/>
          </a:p>
          <a:p>
            <a:pPr marL="0" indent="0" algn="ctr">
              <a:buNone/>
            </a:pPr>
            <a:r>
              <a:rPr lang="cs-CZ" b="1" dirty="0" smtClean="0"/>
              <a:t>Hromadné ničivé a přesně načasované simultánní údery na vojenské cíle – minimalizace </a:t>
            </a:r>
            <a:r>
              <a:rPr lang="cs-CZ" b="1" dirty="0" smtClean="0"/>
              <a:t>vlastních a civilních </a:t>
            </a:r>
            <a:r>
              <a:rPr lang="cs-CZ" b="1" dirty="0" smtClean="0"/>
              <a:t>ztrát, </a:t>
            </a:r>
            <a:r>
              <a:rPr lang="cs-CZ" b="1" dirty="0" smtClean="0"/>
              <a:t>nepřítel </a:t>
            </a:r>
            <a:r>
              <a:rPr lang="cs-CZ" b="1" dirty="0"/>
              <a:t>n</a:t>
            </a:r>
            <a:r>
              <a:rPr lang="cs-CZ" b="1" dirty="0" smtClean="0"/>
              <a:t>eschopný/neochotný klást další </a:t>
            </a:r>
            <a:r>
              <a:rPr lang="cs-CZ" b="1" dirty="0"/>
              <a:t>odpor - okamžité </a:t>
            </a:r>
            <a:r>
              <a:rPr lang="cs-CZ" b="1" dirty="0" smtClean="0"/>
              <a:t>vítězství  </a:t>
            </a:r>
            <a:endParaRPr lang="cs-CZ" b="1" dirty="0" smtClean="0"/>
          </a:p>
        </p:txBody>
      </p:sp>
      <p:pic>
        <p:nvPicPr>
          <p:cNvPr id="2050" name="Picture 2" descr="VÃ½sledok vyhÄ¾adÃ¡vania obrÃ¡zkov pre dopyt desert stor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925" y="4754029"/>
            <a:ext cx="2388358" cy="152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VÃ½sledok vyhÄ¾adÃ¡vania obrÃ¡zkov pre dopyt desert sto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VÃ½sledok vyhÄ¾adÃ¡vania obrÃ¡zkov pre dopyt desert sto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8" descr="VÃ½sledok vyhÄ¾adÃ¡vania obrÃ¡zkov pre dopyt desert stor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8" name="Picture 10" descr="SÃºvisiaci obrÃ¡z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91" y="4745709"/>
            <a:ext cx="2518497" cy="152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Ã½sledok vyhÄ¾adÃ¡vania obrÃ¡zkov pre dopyt gulf w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963" y="4745710"/>
            <a:ext cx="2913460" cy="152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46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Čečenský konflikt – dva přístupy v </a:t>
            </a:r>
            <a:r>
              <a:rPr lang="cs-CZ" b="1" dirty="0" smtClean="0"/>
              <a:t>jednom konfliktu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První čečenská válka (1994 – 1996)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</a:t>
            </a:r>
            <a:r>
              <a:rPr lang="cs-CZ" dirty="0" err="1" smtClean="0"/>
              <a:t>Shock</a:t>
            </a:r>
            <a:r>
              <a:rPr lang="cs-CZ" dirty="0" smtClean="0"/>
              <a:t> &amp; </a:t>
            </a:r>
            <a:r>
              <a:rPr lang="cs-CZ" dirty="0" err="1" smtClean="0"/>
              <a:t>Awe</a:t>
            </a:r>
            <a:r>
              <a:rPr lang="cs-CZ" dirty="0" smtClean="0"/>
              <a:t> v „ruském stylu“ – nevhodná taktika + nevhodné prostředky  + nezkušené jednotky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Kobercové bombardování, válečné zločiny, etnické čistky, nekoordinovaný postup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Obrovské ztráty čečenských civilistů (až 100 000)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Demoralizace ruské armády, veřejný odpor vůči válce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Druhá čečenská válka (1999 – 2000/2009)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Rozdělení operace do dvou fází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Zapojení speciálních sil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Cílená likvidace povstaleckých lídrů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„</a:t>
            </a:r>
            <a:r>
              <a:rPr lang="cs-CZ" dirty="0" err="1" smtClean="0"/>
              <a:t>Čečenizace</a:t>
            </a:r>
            <a:r>
              <a:rPr lang="cs-CZ" dirty="0" smtClean="0"/>
              <a:t>“ konfliktu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„Ruské Hearts &amp; Minds“ – stabilita a bezpečnost – Moskva si mír vykoupila  </a:t>
            </a:r>
            <a:endParaRPr lang="cs-CZ" dirty="0"/>
          </a:p>
        </p:txBody>
      </p:sp>
      <p:pic>
        <p:nvPicPr>
          <p:cNvPr id="1028" name="Picture 4" descr="VÃ½sledok vyhÄ¾adÃ¡vania obrÃ¡zkov pre dopyt kadyrov put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254" y="3581179"/>
            <a:ext cx="2392079" cy="172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Ã½sledok vyhÄ¾adÃ¡vania obrÃ¡zkov pre dopyt grozny bombard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406" y="1870028"/>
            <a:ext cx="3402394" cy="211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Ã½sledok vyhÄ¾adÃ¡vania obrÃ¡zkov pre dopyt grozny tod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405" y="4156608"/>
            <a:ext cx="3402395" cy="212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30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097280" y="0"/>
            <a:ext cx="10058400" cy="6337426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Československé </a:t>
            </a:r>
            <a:r>
              <a:rPr lang="cs-CZ" b="1" dirty="0"/>
              <a:t>strategické myšlení ve 20. století</a:t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endParaRPr lang="de-DE" dirty="0"/>
          </a:p>
        </p:txBody>
      </p:sp>
      <p:sp>
        <p:nvSpPr>
          <p:cNvPr id="3" name="Zástupný symbol obsahu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b="1" dirty="0" smtClean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 smtClean="0"/>
          </a:p>
          <a:p>
            <a:pPr marL="0" indent="0" algn="ctr">
              <a:buNone/>
            </a:pPr>
            <a:endParaRPr lang="cs-CZ" sz="4400" b="1" dirty="0"/>
          </a:p>
          <a:p>
            <a:pPr marL="0" indent="0" algn="ctr">
              <a:buNone/>
            </a:pPr>
            <a:endParaRPr lang="cs-CZ" sz="3200" dirty="0" smtClean="0"/>
          </a:p>
        </p:txBody>
      </p:sp>
    </p:spTree>
    <p:extLst>
      <p:ext uri="{BB962C8B-B14F-4D97-AF65-F5344CB8AC3E}">
        <p14:creationId xmlns:p14="http://schemas.microsoft.com/office/powerpoint/2010/main" val="407021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b="1" dirty="0" smtClean="0"/>
              <a:t>„O hranice se nevyjednává, o hranice se střílí!“ </a:t>
            </a:r>
            <a:endParaRPr lang="cs-CZ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1600" dirty="0" smtClean="0"/>
              <a:t>  Boje </a:t>
            </a:r>
            <a:r>
              <a:rPr lang="cs-CZ" sz="1600" dirty="0" smtClean="0"/>
              <a:t>o územní celistvost státu (Těšínsko, Slovensko), válka s Maďarskem v letech 1919 - 1920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 smtClean="0"/>
              <a:t>  Malá </a:t>
            </a:r>
            <a:r>
              <a:rPr lang="cs-CZ" sz="1600" dirty="0"/>
              <a:t>dohoda (1921</a:t>
            </a:r>
            <a:r>
              <a:rPr lang="cs-CZ" sz="1600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</a:t>
            </a:r>
            <a:r>
              <a:rPr lang="cs-CZ" sz="1600" dirty="0" smtClean="0"/>
              <a:t> </a:t>
            </a:r>
            <a:r>
              <a:rPr lang="cs-CZ" sz="1600" dirty="0"/>
              <a:t>Zahraniční legie (francouzské, italské, ruské) jako jádro nové armády</a:t>
            </a:r>
          </a:p>
          <a:p>
            <a:pPr marL="0" indent="0"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Ø"/>
            </a:pPr>
            <a:endParaRPr lang="cs-CZ" sz="1600" dirty="0"/>
          </a:p>
        </p:txBody>
      </p:sp>
      <p:pic>
        <p:nvPicPr>
          <p:cNvPr id="6146" name="Picture 2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57" y="3379980"/>
            <a:ext cx="3793402" cy="282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ýsledok vyhľadávania obrázkov pre dopyt josef šnejdár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85298" y="1845734"/>
            <a:ext cx="1807621" cy="180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Adam\Desktop\2015842-madarsk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56" y="3379980"/>
            <a:ext cx="4190757" cy="282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VÃ½sledok vyhÄ¾adÃ¡vania obrÃ¡zkov pre dopyt francie Äeskoslovensko spojenectvÃ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879" y="3886200"/>
            <a:ext cx="2754227" cy="225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3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 smtClean="0"/>
              <a:t>Schlieffenův</a:t>
            </a:r>
            <a:r>
              <a:rPr lang="cs-CZ" b="1" dirty="0" smtClean="0"/>
              <a:t> plán vs. Plán XVII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 Prusko – </a:t>
            </a:r>
            <a:r>
              <a:rPr lang="cs-CZ" dirty="0" smtClean="0"/>
              <a:t>francouzská válka </a:t>
            </a:r>
            <a:r>
              <a:rPr lang="sk-SK" dirty="0" smtClean="0"/>
              <a:t>(1870 – 1871)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 </a:t>
            </a:r>
            <a:r>
              <a:rPr lang="sk-SK" dirty="0" smtClean="0"/>
              <a:t> </a:t>
            </a:r>
            <a:r>
              <a:rPr lang="cs-CZ" dirty="0" smtClean="0"/>
              <a:t>Francouzské spojenecké smlouvy (1893 s Ruskem, 1904 s Británií</a:t>
            </a:r>
            <a:r>
              <a:rPr lang="sk-SK" dirty="0" smtClean="0"/>
              <a:t>) 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</a:t>
            </a:r>
            <a:r>
              <a:rPr lang="cs-CZ" b="1" dirty="0" err="1" smtClean="0"/>
              <a:t>Schlieffenův</a:t>
            </a:r>
            <a:r>
              <a:rPr lang="cs-CZ" b="1" dirty="0" smtClean="0"/>
              <a:t> plán </a:t>
            </a:r>
            <a:r>
              <a:rPr lang="cs-CZ" dirty="0" smtClean="0"/>
              <a:t>- porazit Francii </a:t>
            </a:r>
            <a:r>
              <a:rPr lang="cs-CZ" dirty="0" smtClean="0"/>
              <a:t>za 6-8 týdnů, než </a:t>
            </a:r>
            <a:r>
              <a:rPr lang="cs-CZ" dirty="0" smtClean="0"/>
              <a:t>Rusko zmobilizuje </a:t>
            </a:r>
          </a:p>
          <a:p>
            <a:pPr marL="0" indent="0">
              <a:buNone/>
            </a:pPr>
            <a:endParaRPr lang="cs-CZ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   </a:t>
            </a: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2050" name="Picture 2" descr="VÃ½sledok vyhÄ¾adÃ¡vania obrÃ¡zkov pre dopyt schlieffen p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232" y="3060071"/>
            <a:ext cx="4913768" cy="327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31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/>
              <a:t>Meziválečná strategie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1600" dirty="0" smtClean="0"/>
              <a:t>  Jednoznačná </a:t>
            </a:r>
            <a:r>
              <a:rPr lang="cs-CZ" sz="1600" dirty="0"/>
              <a:t>orientace na Francii </a:t>
            </a:r>
            <a:r>
              <a:rPr lang="cs-CZ" sz="1600" dirty="0" smtClean="0"/>
              <a:t>(garant bezpečnosti, francouzská vojenská mise, tvorba generálního štábu…)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</a:t>
            </a:r>
            <a:r>
              <a:rPr lang="cs-CZ" sz="1600" dirty="0" smtClean="0"/>
              <a:t> Rozvoj domácího obranného průmyslu (1930s)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</a:t>
            </a:r>
            <a:r>
              <a:rPr lang="cs-CZ" sz="1600" dirty="0" smtClean="0"/>
              <a:t> </a:t>
            </a:r>
            <a:r>
              <a:rPr lang="cs-CZ" sz="1600" dirty="0" smtClean="0"/>
              <a:t>První </a:t>
            </a:r>
            <a:r>
              <a:rPr lang="cs-CZ" sz="1600" dirty="0" smtClean="0"/>
              <a:t>strategické doktríny až v 30. letech - přímé ohrožení ze strany Německa, částečně ze strany Maďarska a Polska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 smtClean="0"/>
              <a:t>  Podmíněná </a:t>
            </a:r>
            <a:r>
              <a:rPr lang="cs-CZ" sz="1600" dirty="0" smtClean="0"/>
              <a:t>smlouva se SSSR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 smtClean="0"/>
              <a:t>  Významně defenzivní strategie: </a:t>
            </a:r>
            <a:r>
              <a:rPr lang="cs-CZ" sz="1600" b="1" dirty="0" smtClean="0"/>
              <a:t>statická obrana – vyčerpání nepřítele – strategický protiútok </a:t>
            </a:r>
          </a:p>
          <a:p>
            <a:pPr marL="0" indent="0">
              <a:buNone/>
            </a:pPr>
            <a:endParaRPr lang="cs-CZ" sz="1600" b="1" dirty="0" smtClean="0"/>
          </a:p>
          <a:p>
            <a:pPr marL="0" indent="0" algn="ctr">
              <a:buNone/>
            </a:pPr>
            <a:r>
              <a:rPr lang="cs-CZ" sz="1600" b="1" u="sng" dirty="0" smtClean="0"/>
              <a:t>Očekávání defenzivní a koaliční války 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</p:txBody>
      </p:sp>
      <p:pic>
        <p:nvPicPr>
          <p:cNvPr id="5122" name="Picture 2" descr="VÃ½sledok vyhÄ¾adÃ¡vania obrÃ¡zkov pre dopyt francouzskÃ¡ vojenskÃ¡ mi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55" y="4268618"/>
            <a:ext cx="2967053" cy="192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Ã½sledok vyhÄ¾adÃ¡vania obrÃ¡zkov pre dopyt francie Äeskoslovensko spojenectvÃ­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531" y="4414056"/>
            <a:ext cx="2838156" cy="161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12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 descr="Mapové schéma znázorňuje postavení československé armády uvnitř hranic republiky. Jestliže z taktického hlediska mohla naše branná moc klást účinný odpor většině uskupení armád nepřátelských států soustřeďujících se v blízkosti státního území, z hlediska strategického byla v bezvýchodném obklíčení. Právě toto poznání přimělo československou politickou reprezentaci podřídit se rozhodnutí všech nepřátelských mocností a postoupit značnou část území německému, polskému a maďarskému nepříteli, přestože záruky existence zbytku republiky byly vyloženě nejasné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pové schéma znázorňuje postavení československé armády uvnitř hranic republiky. Jestliže z taktického hlediska mohla naše branná moc klást účinný odpor většině uskupení armád nepřátelských států soustřeďujících se v blízkosti státního území, z hlediska strategického byla v bezvýchodném obklíčení. Právě toto poznání přimělo československou politickou reprezentaci podřídit se rozhodnutí všech nepřátelských mocností a postoupit značnou část území německému, polskému a maďarskému nepříteli, přestože záruky existence zbytku republiky byly vyloženě nejasné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apové schéma znázorňuje postavení československé armády uvnitř hranic republiky. Jestliže z taktického hlediska mohla naše branná moc klást účinný odpor většině uskupení armád nepřátelských států soustřeďujících se v blízkosti státního území, z hlediska strategického byla v bezvýchodném obklíčení. Právě toto poznání přimělo československou politickou reprezentaci podřídit se rozhodnutí všech nepřátelských mocností a postoupit značnou část území německému, polskému a maďarskému nepříteli, přestože záruky existence zbytku republiky byly vyloženě nejasné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apové schéma znázorňuje postavení československé armády uvnitř hranic republiky. Jestliže z taktického hlediska mohla naše branná moc klást účinný odpor většině uskupení armád nepřátelských států soustřeďujících se v blízkosti státního území, z hlediska strategického byla v bezvýchodném obklíčení. Právě toto poznání přimělo československou politickou reprezentaci podřídit se rozhodnutí všech nepřátelských mocností a postoupit značnou část území německému, polskému a maďarskému nepříteli, přestože záruky existence zbytku republiky byly vyloženě nejasné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206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Mapové schéma znázorňuje postavení československé armády uvnitř hranic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197"/>
            <a:ext cx="12192000" cy="638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72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440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b="1" dirty="0"/>
          </a:p>
        </p:txBody>
      </p:sp>
      <p:pic>
        <p:nvPicPr>
          <p:cNvPr id="2050" name="Picture 2" descr="Výsledok vyhľadávania obrázkov pre dopyt munich agreement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898"/>
            <a:ext cx="12192000" cy="633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96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S</a:t>
            </a:r>
            <a:r>
              <a:rPr lang="cs-CZ" sz="4400" b="1" dirty="0" smtClean="0"/>
              <a:t>trategie 1945 – 1989 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527" y="1818573"/>
            <a:ext cx="10058400" cy="4392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/>
              <a:t>Období Třetí republiky (1945 – 1948)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 smtClean="0"/>
              <a:t>  Výstavba nové armády po roce </a:t>
            </a:r>
            <a:r>
              <a:rPr lang="cs-CZ" sz="1600" dirty="0" smtClean="0"/>
              <a:t>1945</a:t>
            </a:r>
            <a:endParaRPr lang="cs-CZ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</a:t>
            </a:r>
            <a:r>
              <a:rPr lang="cs-CZ" sz="1600" dirty="0" smtClean="0"/>
              <a:t> </a:t>
            </a:r>
            <a:r>
              <a:rPr lang="cs-CZ" sz="1600" dirty="0" smtClean="0"/>
              <a:t>Po roce 1948 silná politizace </a:t>
            </a:r>
            <a:r>
              <a:rPr lang="cs-CZ" sz="1600" dirty="0" smtClean="0"/>
              <a:t>armády </a:t>
            </a:r>
            <a:r>
              <a:rPr lang="cs-CZ" sz="1600" dirty="0" smtClean="0"/>
              <a:t>(ČSLA)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</a:t>
            </a:r>
            <a:r>
              <a:rPr lang="cs-CZ" sz="1600" dirty="0" smtClean="0"/>
              <a:t> Silná tradice domácího obranného průmyslu </a:t>
            </a:r>
            <a:r>
              <a:rPr lang="cs-CZ" sz="16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</a:t>
            </a:r>
            <a:r>
              <a:rPr lang="cs-CZ" sz="1600" dirty="0" smtClean="0"/>
              <a:t> </a:t>
            </a:r>
            <a:r>
              <a:rPr lang="cs-CZ" sz="1600" dirty="0" smtClean="0"/>
              <a:t>Absolutní </a:t>
            </a:r>
            <a:r>
              <a:rPr lang="cs-CZ" sz="1600" dirty="0" smtClean="0"/>
              <a:t>podřízení Sovětskému svazu/Varšavské smlouvě (stálá dislokace sovětských vojsk po srpnu 1968)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</a:t>
            </a:r>
            <a:r>
              <a:rPr lang="cs-CZ" sz="1600" dirty="0" smtClean="0"/>
              <a:t> </a:t>
            </a:r>
            <a:r>
              <a:rPr lang="cs-CZ" sz="1600" b="1" dirty="0" smtClean="0"/>
              <a:t>Absence vlastní národní vojenské strategie, neschopnost bojovat bez </a:t>
            </a:r>
            <a:r>
              <a:rPr lang="cs-CZ" sz="1600" b="1" dirty="0" smtClean="0"/>
              <a:t>spojenců z Varšavské </a:t>
            </a:r>
            <a:r>
              <a:rPr lang="cs-CZ" sz="1600" b="1" dirty="0" smtClean="0"/>
              <a:t>smlouvy </a:t>
            </a:r>
          </a:p>
          <a:p>
            <a:pPr marL="0" indent="0">
              <a:buNone/>
            </a:pPr>
            <a:endParaRPr lang="cs-CZ" sz="16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1600" b="1" dirty="0" smtClean="0"/>
              <a:t>  </a:t>
            </a:r>
            <a:r>
              <a:rPr lang="cs-CZ" sz="1600" dirty="0" smtClean="0"/>
              <a:t>Obrana území na hranicích republiky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</a:t>
            </a:r>
            <a:r>
              <a:rPr lang="cs-CZ" sz="1600" dirty="0" smtClean="0"/>
              <a:t> Útok na osy Plzeň – Štrasburk </a:t>
            </a:r>
          </a:p>
          <a:p>
            <a:pPr marL="0" indent="0" algn="ctr">
              <a:buNone/>
            </a:pPr>
            <a:endParaRPr lang="cs-CZ" sz="1600" dirty="0"/>
          </a:p>
          <a:p>
            <a:pPr marL="0" indent="0" algn="ctr">
              <a:buNone/>
            </a:pPr>
            <a:r>
              <a:rPr lang="cs-CZ" sz="1600" b="1" dirty="0" smtClean="0"/>
              <a:t>ČSLA – pouhý „</a:t>
            </a:r>
            <a:r>
              <a:rPr lang="cs-CZ" sz="1600" b="1" dirty="0" err="1"/>
              <a:t>f</a:t>
            </a:r>
            <a:r>
              <a:rPr lang="cs-CZ" sz="1600" b="1" dirty="0" err="1" smtClean="0"/>
              <a:t>orce</a:t>
            </a:r>
            <a:r>
              <a:rPr lang="cs-CZ" sz="1600" b="1" dirty="0" smtClean="0"/>
              <a:t> </a:t>
            </a:r>
            <a:r>
              <a:rPr lang="cs-CZ" sz="1600" b="1" dirty="0" err="1"/>
              <a:t>m</a:t>
            </a:r>
            <a:r>
              <a:rPr lang="cs-CZ" sz="1600" b="1" dirty="0" err="1" smtClean="0"/>
              <a:t>ultiplier</a:t>
            </a:r>
            <a:r>
              <a:rPr lang="cs-CZ" sz="1600" b="1" dirty="0" smtClean="0"/>
              <a:t>“ pro SSSR </a:t>
            </a:r>
            <a:endParaRPr lang="cs-CZ" sz="1600" b="1" dirty="0"/>
          </a:p>
        </p:txBody>
      </p:sp>
      <p:sp>
        <p:nvSpPr>
          <p:cNvPr id="4" name="AutoShape 2" descr="Výsledok vyhľadávania obrázkov pre dopyt černí bar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50" name="Picture 2" descr="VÃ½sledok vyhÄ¾adÃ¡vania obrÃ¡zkov pre dopyt ÄeskoslovenskÃ¡ lidovÃ¡ armÃ¡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813" y="4296151"/>
            <a:ext cx="23812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ok vyhÄ¾adÃ¡vania obrÃ¡zkov pre dopyt srpen 68 ruskÃ© tan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413" y="1818573"/>
            <a:ext cx="2644596" cy="148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23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/>
              <a:t>Strategie po roce 1989  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b="1" dirty="0" smtClean="0"/>
              <a:t>Změna bezpečnostního prostředí - Nezbytnost  nové strategie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dirty="0" smtClean="0"/>
              <a:t>  Listopad 1989 – pád komunistického režimu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dirty="0"/>
              <a:t> </a:t>
            </a:r>
            <a:r>
              <a:rPr lang="cs-CZ" sz="1400" dirty="0" smtClean="0"/>
              <a:t>Červenec </a:t>
            </a:r>
            <a:r>
              <a:rPr lang="cs-CZ" sz="1400" dirty="0" smtClean="0"/>
              <a:t>1991 </a:t>
            </a:r>
            <a:r>
              <a:rPr lang="cs-CZ" sz="1400" dirty="0" smtClean="0"/>
              <a:t>– zánik Varšavské smlouvy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dirty="0"/>
              <a:t> </a:t>
            </a:r>
            <a:r>
              <a:rPr lang="cs-CZ" sz="1400" dirty="0" smtClean="0"/>
              <a:t> Leden 1993 – rozpad </a:t>
            </a:r>
            <a:r>
              <a:rPr lang="cs-CZ" sz="1400" dirty="0" smtClean="0"/>
              <a:t>federace, rozdělení armády v poměru 2:1 </a:t>
            </a:r>
            <a:endParaRPr lang="cs-CZ" sz="1400" dirty="0" smtClean="0"/>
          </a:p>
          <a:p>
            <a:pPr marL="0" indent="0">
              <a:buNone/>
            </a:pPr>
            <a:endParaRPr lang="cs-CZ" sz="1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1400" dirty="0" smtClean="0"/>
              <a:t>  </a:t>
            </a:r>
            <a:r>
              <a:rPr lang="cs-CZ" sz="1400" dirty="0"/>
              <a:t>Depolitizace armády </a:t>
            </a:r>
            <a:endParaRPr lang="cs-CZ" sz="1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1400" dirty="0"/>
              <a:t> </a:t>
            </a:r>
            <a:r>
              <a:rPr lang="cs-CZ" sz="1400" dirty="0"/>
              <a:t> Obrana teritoria státu vlastními </a:t>
            </a:r>
            <a:r>
              <a:rPr lang="cs-CZ" sz="1400" dirty="0" smtClean="0"/>
              <a:t>silami</a:t>
            </a:r>
            <a:endParaRPr lang="cs-CZ" sz="1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1400" dirty="0"/>
              <a:t> </a:t>
            </a:r>
            <a:r>
              <a:rPr lang="cs-CZ" sz="1400" dirty="0" smtClean="0"/>
              <a:t> </a:t>
            </a:r>
            <a:r>
              <a:rPr lang="cs-CZ" sz="1400" dirty="0" smtClean="0"/>
              <a:t>Neutralita </a:t>
            </a:r>
            <a:r>
              <a:rPr lang="cs-CZ" sz="1400" dirty="0"/>
              <a:t>vs. prozápadní orientace</a:t>
            </a:r>
            <a:r>
              <a:rPr lang="cs-CZ" sz="1400" dirty="0" smtClean="0"/>
              <a:t>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dirty="0" smtClean="0"/>
              <a:t>  Do </a:t>
            </a:r>
            <a:r>
              <a:rPr lang="cs-CZ" sz="1400" dirty="0" smtClean="0"/>
              <a:t>roku 1997 praktický nezájem o armádu, neustále snižování finančních prostředků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1400" dirty="0" smtClean="0"/>
              <a:t>  Březen 1999 – vstup do NATO </a:t>
            </a:r>
          </a:p>
          <a:p>
            <a:pPr marL="0" indent="0">
              <a:buNone/>
            </a:pPr>
            <a:endParaRPr lang="cs-CZ" sz="1400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sz="1600" dirty="0"/>
          </a:p>
        </p:txBody>
      </p:sp>
      <p:pic>
        <p:nvPicPr>
          <p:cNvPr id="3074" name="Picture 2" descr="SÃºvisiaci obrÃ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535" y="2116537"/>
            <a:ext cx="2479366" cy="16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Ãºvisiaci obrÃ¡z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512" y="4311405"/>
            <a:ext cx="3701609" cy="200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51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Současná vojenská strategie ČR 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Nevyhnutelnost modernizace výzbroje a výstroje AČR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Květen </a:t>
            </a:r>
            <a:r>
              <a:rPr lang="cs-CZ" dirty="0"/>
              <a:t>2005 – plná profesionalizace armády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Expediční armáda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 </a:t>
            </a:r>
            <a:r>
              <a:rPr lang="cs-CZ" b="1" dirty="0" smtClean="0"/>
              <a:t> </a:t>
            </a:r>
            <a:r>
              <a:rPr lang="cs-CZ" dirty="0" smtClean="0"/>
              <a:t>zahraniční mise krizového managementu (Kosovo</a:t>
            </a:r>
            <a:r>
              <a:rPr lang="cs-CZ" dirty="0"/>
              <a:t>, </a:t>
            </a:r>
            <a:r>
              <a:rPr lang="cs-CZ" dirty="0" smtClean="0"/>
              <a:t>Afghánistán</a:t>
            </a:r>
            <a:r>
              <a:rPr lang="cs-CZ" dirty="0"/>
              <a:t>, </a:t>
            </a:r>
            <a:r>
              <a:rPr lang="cs-CZ" dirty="0" smtClean="0"/>
              <a:t>Irák)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/>
              <a:t>interoperabilita se </a:t>
            </a:r>
            <a:r>
              <a:rPr lang="cs-CZ" dirty="0" smtClean="0"/>
              <a:t>spojenci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pokles výdajů na armádu, specializace 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Teritoriální obrana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anexe Krymu a konflikt na Ukrajině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nárůst výdajů na ozbrojené síly </a:t>
            </a:r>
          </a:p>
        </p:txBody>
      </p:sp>
      <p:pic>
        <p:nvPicPr>
          <p:cNvPr id="4098" name="Picture 2" descr="VÃ½sledok vyhÄ¾adÃ¡vania obrÃ¡zkov pre dopyt obrannÃ½ rozpoÄet Ä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265" y="3857414"/>
            <a:ext cx="2969106" cy="218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Ã½sledok vyhÄ¾adÃ¡vania obrÃ¡zkov pre dopyt T-72 M4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265" y="213940"/>
            <a:ext cx="3072636" cy="145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Ãºvisiaci obrÃ¡z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755" y="1760194"/>
            <a:ext cx="2524125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13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r>
              <a:rPr lang="cs-CZ" sz="6600" b="1" dirty="0" smtClean="0"/>
              <a:t>Děkuji </a:t>
            </a:r>
            <a:r>
              <a:rPr lang="cs-CZ" sz="6600" b="1" dirty="0"/>
              <a:t>Vám za </a:t>
            </a:r>
            <a:r>
              <a:rPr lang="cs-CZ" sz="6600" b="1" dirty="0" smtClean="0"/>
              <a:t>pozornost </a:t>
            </a:r>
            <a:endParaRPr lang="cs-CZ" sz="6600" b="1" dirty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353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Schlieffenův</a:t>
            </a:r>
            <a:r>
              <a:rPr lang="cs-CZ" b="1" dirty="0" smtClean="0"/>
              <a:t> plán </a:t>
            </a:r>
            <a:r>
              <a:rPr lang="cs-CZ" b="1" dirty="0"/>
              <a:t>vs. Plán </a:t>
            </a:r>
            <a:r>
              <a:rPr lang="cs-CZ" b="1" dirty="0" smtClean="0"/>
              <a:t>XVII 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err="1"/>
              <a:t>Schlieffenův</a:t>
            </a:r>
            <a:r>
              <a:rPr lang="cs-CZ" b="1" dirty="0"/>
              <a:t> plán </a:t>
            </a:r>
            <a:r>
              <a:rPr lang="cs-CZ" b="1" dirty="0" smtClean="0"/>
              <a:t>(Alfred von </a:t>
            </a:r>
            <a:r>
              <a:rPr lang="cs-CZ" b="1" dirty="0" err="1" smtClean="0"/>
              <a:t>Schlieffen</a:t>
            </a:r>
            <a:r>
              <a:rPr lang="cs-CZ" b="1" dirty="0" smtClean="0"/>
              <a:t>, 1905 </a:t>
            </a:r>
            <a:r>
              <a:rPr lang="cs-CZ" b="1" dirty="0"/>
              <a:t>– 1906) 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 smtClean="0"/>
              <a:t>Princip </a:t>
            </a:r>
            <a:r>
              <a:rPr lang="cs-CZ" b="1" dirty="0" smtClean="0"/>
              <a:t>absolutní koncentrace síly </a:t>
            </a:r>
            <a:r>
              <a:rPr lang="cs-CZ" dirty="0" smtClean="0"/>
              <a:t>(poměr sil německé armády: 90/5/5)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Nerespektování neutrality zemí BENELUX-u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Princip </a:t>
            </a:r>
            <a:r>
              <a:rPr lang="cs-CZ" b="1" dirty="0" smtClean="0"/>
              <a:t>otáčecích dveří </a:t>
            </a:r>
          </a:p>
          <a:p>
            <a:pPr marL="0" indent="0">
              <a:buNone/>
            </a:pPr>
            <a:endParaRPr lang="cs-CZ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M</a:t>
            </a:r>
            <a:r>
              <a:rPr lang="cs-CZ" b="1" dirty="0" smtClean="0"/>
              <a:t>odifikace plánu (Helmuth von </a:t>
            </a:r>
            <a:r>
              <a:rPr lang="cs-CZ" b="1" dirty="0" err="1" smtClean="0"/>
              <a:t>Moltke</a:t>
            </a:r>
            <a:r>
              <a:rPr lang="cs-CZ" b="1" dirty="0" smtClean="0"/>
              <a:t> mladší, 1906</a:t>
            </a:r>
            <a:r>
              <a:rPr lang="cs-CZ" b="1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Oslabení koncentrace sily (poměr sil německé armády: 60/25/15) </a:t>
            </a:r>
            <a:r>
              <a:rPr lang="cs-CZ" b="1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 </a:t>
            </a:r>
            <a:r>
              <a:rPr lang="cs-CZ" b="1" dirty="0" smtClean="0"/>
              <a:t> </a:t>
            </a:r>
            <a:r>
              <a:rPr lang="cs-CZ" dirty="0" smtClean="0"/>
              <a:t>Rozhodnutí nepostupovat přes </a:t>
            </a:r>
            <a:r>
              <a:rPr lang="cs-CZ" dirty="0" smtClean="0"/>
              <a:t>Holandsko</a:t>
            </a:r>
            <a:endParaRPr lang="cs-CZ" b="1" dirty="0"/>
          </a:p>
        </p:txBody>
      </p:sp>
      <p:pic>
        <p:nvPicPr>
          <p:cNvPr id="4" name="Picture 4" descr="VÃ½sledok vyhÄ¾adÃ¡vania obrÃ¡zkov pre dopyt alfred von schlieff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93375" y="1191222"/>
            <a:ext cx="1702052" cy="239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Ã½sledok vyhÄ¾adÃ¡vania obrÃ¡zkov pre dopyt helmuth von moltke the youn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375" y="3843887"/>
            <a:ext cx="1702052" cy="239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13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2133600" y="1846263"/>
            <a:ext cx="10058400" cy="4022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8" name="Picture 4" descr="SÃºvisiaci obrÃ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641"/>
            <a:ext cx="12192000" cy="696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Schlieffenův</a:t>
            </a:r>
            <a:r>
              <a:rPr lang="cs-CZ" b="1" dirty="0" smtClean="0"/>
              <a:t> plán </a:t>
            </a:r>
            <a:r>
              <a:rPr lang="cs-CZ" b="1" dirty="0"/>
              <a:t>vs. Plán </a:t>
            </a:r>
            <a:r>
              <a:rPr lang="cs-CZ" b="1" dirty="0" smtClean="0"/>
              <a:t>XVII 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err="1"/>
              <a:t>Schlieffenův</a:t>
            </a:r>
            <a:r>
              <a:rPr lang="cs-CZ" b="1" dirty="0"/>
              <a:t> plán </a:t>
            </a:r>
            <a:r>
              <a:rPr lang="cs-CZ" b="1" dirty="0" smtClean="0"/>
              <a:t>(Alfred von </a:t>
            </a:r>
            <a:r>
              <a:rPr lang="cs-CZ" b="1" dirty="0" err="1" smtClean="0"/>
              <a:t>Schlieffen</a:t>
            </a:r>
            <a:r>
              <a:rPr lang="cs-CZ" b="1" dirty="0" smtClean="0"/>
              <a:t>, 1905 </a:t>
            </a:r>
            <a:r>
              <a:rPr lang="cs-CZ" b="1" dirty="0"/>
              <a:t>– 1906) 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 smtClean="0"/>
              <a:t>Princip </a:t>
            </a:r>
            <a:r>
              <a:rPr lang="cs-CZ" b="1" dirty="0" smtClean="0"/>
              <a:t>absolutní koncentrace síly </a:t>
            </a:r>
            <a:r>
              <a:rPr lang="cs-CZ" dirty="0" smtClean="0"/>
              <a:t>(poměr sil německé armády: 90/5/5)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Nerespektování neutrality zemí BENELUX-u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Princip </a:t>
            </a:r>
            <a:r>
              <a:rPr lang="cs-CZ" b="1" dirty="0" smtClean="0"/>
              <a:t>otáčecích dveří </a:t>
            </a:r>
          </a:p>
          <a:p>
            <a:pPr marL="0" indent="0">
              <a:buNone/>
            </a:pPr>
            <a:endParaRPr lang="cs-CZ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M</a:t>
            </a:r>
            <a:r>
              <a:rPr lang="cs-CZ" b="1" dirty="0" smtClean="0"/>
              <a:t>odifikace plánu (Helmuth von </a:t>
            </a:r>
            <a:r>
              <a:rPr lang="cs-CZ" b="1" dirty="0" err="1" smtClean="0"/>
              <a:t>Moltke</a:t>
            </a:r>
            <a:r>
              <a:rPr lang="cs-CZ" b="1" dirty="0" smtClean="0"/>
              <a:t> mladší, 1906</a:t>
            </a:r>
            <a:r>
              <a:rPr lang="cs-CZ" b="1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Oslabení koncentrace sily (poměr sil německé armády: 60/25/15) </a:t>
            </a:r>
            <a:r>
              <a:rPr lang="cs-CZ" b="1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 </a:t>
            </a:r>
            <a:r>
              <a:rPr lang="cs-CZ" b="1" dirty="0" smtClean="0"/>
              <a:t> </a:t>
            </a:r>
            <a:r>
              <a:rPr lang="cs-CZ" dirty="0" smtClean="0"/>
              <a:t>Rozhodnutí nepostupovat přes </a:t>
            </a:r>
            <a:r>
              <a:rPr lang="cs-CZ" dirty="0" smtClean="0"/>
              <a:t>Holandsko</a:t>
            </a:r>
            <a:endParaRPr lang="cs-CZ" b="1" dirty="0"/>
          </a:p>
        </p:txBody>
      </p:sp>
      <p:pic>
        <p:nvPicPr>
          <p:cNvPr id="4" name="Picture 4" descr="VÃ½sledok vyhÄ¾adÃ¡vania obrÃ¡zkov pre dopyt alfred von schlieff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93375" y="1191222"/>
            <a:ext cx="1702052" cy="239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Ã½sledok vyhÄ¾adÃ¡vania obrÃ¡zkov pre dopyt helmuth von moltke the youn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375" y="3843887"/>
            <a:ext cx="1702052" cy="239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21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Schlieffenův</a:t>
            </a:r>
            <a:r>
              <a:rPr lang="cs-CZ" b="1" dirty="0"/>
              <a:t> plán vs. Plán XVII</a:t>
            </a:r>
            <a:endParaRPr lang="de-DE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Plán XVII (Joseph </a:t>
            </a:r>
            <a:r>
              <a:rPr lang="cs-CZ" b="1" dirty="0" err="1" smtClean="0"/>
              <a:t>Joffre</a:t>
            </a:r>
            <a:r>
              <a:rPr lang="cs-CZ" b="1" dirty="0" smtClean="0"/>
              <a:t>, 1911 – 1914) </a:t>
            </a:r>
            <a:endParaRPr lang="cs-CZ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Také </a:t>
            </a:r>
            <a:r>
              <a:rPr lang="cs-CZ" dirty="0"/>
              <a:t>absolutní koncentrace sil </a:t>
            </a:r>
            <a:r>
              <a:rPr lang="cs-CZ" dirty="0" smtClean="0"/>
              <a:t> - rychlý a masivní postup do Alsaska a Lotrinska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Důraz na maximální ofenzivní nasazení, zanedbání defenzivy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b="1" dirty="0"/>
          </a:p>
        </p:txBody>
      </p:sp>
      <p:pic>
        <p:nvPicPr>
          <p:cNvPr id="6" name="Picture 2" descr="VÃ½sledok vyhÄ¾adÃ¡vania obrÃ¡zkov pre dopyt joseph joff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07" y="3769071"/>
            <a:ext cx="1819103" cy="24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upload.wikimedia.org/wikipedia/commons/thumb/0/0c/Plan_XVII.svg/1280px-Plan_XVII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892" y="2871729"/>
            <a:ext cx="4273276" cy="331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44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Schlieffenův</a:t>
            </a:r>
            <a:r>
              <a:rPr lang="cs-CZ" b="1" dirty="0"/>
              <a:t> plán vs. Plán XVII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Německo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 Narušení principu koncentrace </a:t>
            </a:r>
            <a:r>
              <a:rPr lang="cs-CZ" dirty="0" smtClean="0"/>
              <a:t>sil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Rozhodnutí nepostupovat přes </a:t>
            </a:r>
            <a:r>
              <a:rPr lang="cs-CZ" dirty="0" err="1" smtClean="0"/>
              <a:t>Holansko</a:t>
            </a:r>
            <a:r>
              <a:rPr lang="cs-CZ" dirty="0" smtClean="0"/>
              <a:t> 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 smtClean="0"/>
              <a:t>Podcenění </a:t>
            </a:r>
            <a:r>
              <a:rPr lang="cs-CZ" dirty="0"/>
              <a:t>diplomatických </a:t>
            </a:r>
            <a:r>
              <a:rPr lang="cs-CZ" dirty="0" smtClean="0"/>
              <a:t>důsledků </a:t>
            </a:r>
            <a:r>
              <a:rPr lang="cs-CZ" dirty="0" smtClean="0"/>
              <a:t>plánu (vstup </a:t>
            </a:r>
            <a:r>
              <a:rPr lang="cs-CZ" dirty="0" smtClean="0"/>
              <a:t>Británie do války)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Francie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Plán XVII naštěstí selhal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Obrovské ztráty na životech (330 000 mrtvých)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Zázrak na Marně (září 1914) 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 smtClean="0"/>
              <a:t>Zázrak </a:t>
            </a:r>
            <a:r>
              <a:rPr lang="cs-CZ" b="1" dirty="0"/>
              <a:t>na Marně </a:t>
            </a:r>
            <a:r>
              <a:rPr lang="cs-CZ" dirty="0" smtClean="0"/>
              <a:t>→ </a:t>
            </a:r>
            <a:r>
              <a:rPr lang="cs-CZ" b="1" dirty="0" smtClean="0"/>
              <a:t>Závody </a:t>
            </a:r>
            <a:r>
              <a:rPr lang="cs-CZ" b="1" dirty="0"/>
              <a:t>k moři </a:t>
            </a:r>
            <a:r>
              <a:rPr lang="cs-CZ" b="1" dirty="0" smtClean="0"/>
              <a:t>→ Strategický </a:t>
            </a:r>
            <a:r>
              <a:rPr lang="cs-CZ" b="1" dirty="0"/>
              <a:t>pat </a:t>
            </a:r>
            <a:r>
              <a:rPr lang="cs-CZ" b="1" dirty="0" smtClean="0"/>
              <a:t>→ Zákopová </a:t>
            </a:r>
            <a:r>
              <a:rPr lang="cs-CZ" b="1" dirty="0" smtClean="0"/>
              <a:t>válka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Paradox dvojího </a:t>
            </a:r>
            <a:r>
              <a:rPr lang="cs-CZ" b="1" dirty="0" smtClean="0"/>
              <a:t>úspěchu a neúspěchu </a:t>
            </a:r>
            <a:endParaRPr lang="cs-CZ" b="1" dirty="0"/>
          </a:p>
          <a:p>
            <a:endParaRPr lang="cs-CZ" b="1" dirty="0"/>
          </a:p>
          <a:p>
            <a:endParaRPr lang="cs-CZ" dirty="0"/>
          </a:p>
        </p:txBody>
      </p:sp>
      <p:pic>
        <p:nvPicPr>
          <p:cNvPr id="2050" name="Picture 2" descr="VÃ½sledok vyhÄ¾adÃ¡vania obrÃ¡zkov pre dopyt miracle of the marne tax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071" y="2009871"/>
            <a:ext cx="4242120" cy="251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79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2133600" y="1846263"/>
            <a:ext cx="10058400" cy="4022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8" name="Picture 4" descr="SÃºvisiaci obrÃ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980"/>
            <a:ext cx="12192000" cy="696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96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Fall</a:t>
            </a:r>
            <a:r>
              <a:rPr lang="cs-CZ" b="1" dirty="0" smtClean="0"/>
              <a:t> </a:t>
            </a:r>
            <a:r>
              <a:rPr lang="cs-CZ" b="1" dirty="0" err="1" smtClean="0"/>
              <a:t>Gelb</a:t>
            </a:r>
            <a:r>
              <a:rPr lang="cs-CZ" b="1" dirty="0" smtClean="0"/>
              <a:t> &amp; </a:t>
            </a:r>
            <a:r>
              <a:rPr lang="cs-CZ" b="1" dirty="0" err="1" smtClean="0"/>
              <a:t>Fall</a:t>
            </a:r>
            <a:r>
              <a:rPr lang="cs-CZ" b="1" dirty="0" smtClean="0"/>
              <a:t> Rot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Německo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Nutnost obejít Maginotovu linii - snaha zopakovat </a:t>
            </a:r>
            <a:r>
              <a:rPr lang="cs-CZ" dirty="0" err="1" smtClean="0"/>
              <a:t>Schlieffenův</a:t>
            </a:r>
            <a:r>
              <a:rPr lang="cs-CZ" dirty="0" smtClean="0"/>
              <a:t> plán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 err="1" smtClean="0"/>
              <a:t>Mannsteinovi</a:t>
            </a:r>
            <a:r>
              <a:rPr lang="cs-CZ" dirty="0" smtClean="0"/>
              <a:t> změny (</a:t>
            </a:r>
            <a:r>
              <a:rPr lang="cs-CZ" b="1" dirty="0" smtClean="0"/>
              <a:t>Řez kosákem</a:t>
            </a:r>
            <a:r>
              <a:rPr lang="cs-CZ" dirty="0" smtClean="0"/>
              <a:t>) – obchvat přes Ardeny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Rozhodující </a:t>
            </a:r>
            <a:r>
              <a:rPr lang="cs-CZ" dirty="0" smtClean="0"/>
              <a:t>rychlost a síla tanků/motorizované </a:t>
            </a:r>
            <a:r>
              <a:rPr lang="cs-CZ" dirty="0" smtClean="0"/>
              <a:t>pěchoty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 </a:t>
            </a:r>
            <a:r>
              <a:rPr lang="cs-CZ" b="1" dirty="0" smtClean="0"/>
              <a:t>Spojenci (Británie, Francie, Belgie)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 smtClean="0"/>
              <a:t>Početní převaha nebyla nic platná 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Zajištěná francouzsko-německá hranice, defenzivní strategie v Belgii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Strategické myšlení pořád ve stylu minulé války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Strategická chyba – podceněná obrana Arden 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</p:txBody>
      </p:sp>
      <p:sp>
        <p:nvSpPr>
          <p:cNvPr id="4" name="AutoShape 4" descr="VÃ½sledok vyhÄ¾adÃ¡vania obrÃ¡zkov pre dopyt manstein pl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6" descr="VÃ½sledok vyhÄ¾adÃ¡vania obrÃ¡zkov pre dopyt manstein pl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080" name="Picture 8" descr="VÃ½sledok vyhÄ¾adÃ¡vania obrÃ¡zkov pre dopyt erich von manst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447" y="1747318"/>
            <a:ext cx="1548376" cy="21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Ã½sledok vyhÄ¾adÃ¡vania obrÃ¡zkov pre dopyt maurice game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447" y="3992579"/>
            <a:ext cx="1548376" cy="231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63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1356</Words>
  <Application>Microsoft Office PowerPoint</Application>
  <PresentationFormat>Širokoúhlá obrazovka</PresentationFormat>
  <Paragraphs>196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Retrospektiva</vt:lpstr>
      <vt:lpstr>Světové a československé strategické myšlení ve 20. století </vt:lpstr>
      <vt:lpstr>Schlieffenův plán vs. Plán XVII</vt:lpstr>
      <vt:lpstr>Schlieffenův plán vs. Plán XVII </vt:lpstr>
      <vt:lpstr>Prezentace aplikace PowerPoint</vt:lpstr>
      <vt:lpstr>Schlieffenův plán vs. Plán XVII </vt:lpstr>
      <vt:lpstr>Schlieffenův plán vs. Plán XVII</vt:lpstr>
      <vt:lpstr>Schlieffenův plán vs. Plán XVII</vt:lpstr>
      <vt:lpstr>Prezentace aplikace PowerPoint</vt:lpstr>
      <vt:lpstr>Fall Gelb &amp; Fall Rot</vt:lpstr>
      <vt:lpstr>Prezentace aplikace PowerPoint</vt:lpstr>
      <vt:lpstr>Fall Gelb &amp; Fall Rot</vt:lpstr>
      <vt:lpstr>Vojenská strategie ve Studené válce</vt:lpstr>
      <vt:lpstr>Strategie USA a NATO</vt:lpstr>
      <vt:lpstr>Strategie SSSR a Varšavské smlouvy </vt:lpstr>
      <vt:lpstr>Jaderné zbraně - nový strategický prvek </vt:lpstr>
      <vt:lpstr>Operace Pouštní bouře – demonstrace Shock &amp; Awe (Rapid Dominance)</vt:lpstr>
      <vt:lpstr>Čečenský konflikt – dva přístupy v jednom konfliktu</vt:lpstr>
      <vt:lpstr>        Československé strategické myšlení ve 20. století  </vt:lpstr>
      <vt:lpstr>„O hranice se nevyjednává, o hranice se střílí!“ </vt:lpstr>
      <vt:lpstr>Meziválečná strategie</vt:lpstr>
      <vt:lpstr>Prezentace aplikace PowerPoint</vt:lpstr>
      <vt:lpstr>Prezentace aplikace PowerPoint</vt:lpstr>
      <vt:lpstr>Prezentace aplikace PowerPoint</vt:lpstr>
      <vt:lpstr>Strategie 1945 – 1989 </vt:lpstr>
      <vt:lpstr>Strategie po roce 1989  </vt:lpstr>
      <vt:lpstr>Současná vojenská strategie ČR </vt:lpstr>
      <vt:lpstr>Prezentace aplikace PowerPoint</vt:lpstr>
    </vt:vector>
  </TitlesOfParts>
  <Company>Masaryk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Para-militární organizace a „extrémisté v uniformách“ jako bezpečnostní hrozba</dc:title>
  <dc:creator>Adam Potočňák</dc:creator>
  <cp:lastModifiedBy>Adam Potočňák</cp:lastModifiedBy>
  <cp:revision>744</cp:revision>
  <dcterms:created xsi:type="dcterms:W3CDTF">2017-11-27T08:38:34Z</dcterms:created>
  <dcterms:modified xsi:type="dcterms:W3CDTF">2019-03-11T10:47:40Z</dcterms:modified>
</cp:coreProperties>
</file>