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6"/>
  </p:notesMasterIdLst>
  <p:handoutMasterIdLst>
    <p:handoutMasterId r:id="rId67"/>
  </p:handoutMasterIdLst>
  <p:sldIdLst>
    <p:sldId id="316" r:id="rId2"/>
    <p:sldId id="461" r:id="rId3"/>
    <p:sldId id="462" r:id="rId4"/>
    <p:sldId id="463" r:id="rId5"/>
    <p:sldId id="373" r:id="rId6"/>
    <p:sldId id="372" r:id="rId7"/>
    <p:sldId id="395" r:id="rId8"/>
    <p:sldId id="422" r:id="rId9"/>
    <p:sldId id="419" r:id="rId10"/>
    <p:sldId id="431" r:id="rId11"/>
    <p:sldId id="457" r:id="rId12"/>
    <p:sldId id="458" r:id="rId13"/>
    <p:sldId id="426" r:id="rId14"/>
    <p:sldId id="425" r:id="rId15"/>
    <p:sldId id="440" r:id="rId16"/>
    <p:sldId id="441" r:id="rId17"/>
    <p:sldId id="442" r:id="rId18"/>
    <p:sldId id="443" r:id="rId19"/>
    <p:sldId id="444" r:id="rId20"/>
    <p:sldId id="427" r:id="rId21"/>
    <p:sldId id="445" r:id="rId22"/>
    <p:sldId id="446" r:id="rId23"/>
    <p:sldId id="447" r:id="rId24"/>
    <p:sldId id="448" r:id="rId25"/>
    <p:sldId id="428" r:id="rId26"/>
    <p:sldId id="382" r:id="rId27"/>
    <p:sldId id="394" r:id="rId28"/>
    <p:sldId id="388" r:id="rId29"/>
    <p:sldId id="389" r:id="rId30"/>
    <p:sldId id="401" r:id="rId31"/>
    <p:sldId id="402" r:id="rId32"/>
    <p:sldId id="466" r:id="rId33"/>
    <p:sldId id="465" r:id="rId34"/>
    <p:sldId id="477" r:id="rId35"/>
    <p:sldId id="454" r:id="rId36"/>
    <p:sldId id="478" r:id="rId37"/>
    <p:sldId id="468" r:id="rId38"/>
    <p:sldId id="469" r:id="rId39"/>
    <p:sldId id="400" r:id="rId40"/>
    <p:sldId id="423" r:id="rId41"/>
    <p:sldId id="471" r:id="rId42"/>
    <p:sldId id="464" r:id="rId43"/>
    <p:sldId id="398" r:id="rId44"/>
    <p:sldId id="472" r:id="rId45"/>
    <p:sldId id="449" r:id="rId46"/>
    <p:sldId id="473" r:id="rId47"/>
    <p:sldId id="391" r:id="rId48"/>
    <p:sldId id="405" r:id="rId49"/>
    <p:sldId id="474" r:id="rId50"/>
    <p:sldId id="438" r:id="rId51"/>
    <p:sldId id="470" r:id="rId52"/>
    <p:sldId id="412" r:id="rId53"/>
    <p:sldId id="413" r:id="rId54"/>
    <p:sldId id="437" r:id="rId55"/>
    <p:sldId id="417" r:id="rId56"/>
    <p:sldId id="475" r:id="rId57"/>
    <p:sldId id="476" r:id="rId58"/>
    <p:sldId id="414" r:id="rId59"/>
    <p:sldId id="421" r:id="rId60"/>
    <p:sldId id="420" r:id="rId61"/>
    <p:sldId id="392" r:id="rId62"/>
    <p:sldId id="456" r:id="rId63"/>
    <p:sldId id="430" r:id="rId64"/>
    <p:sldId id="386" r:id="rId65"/>
  </p:sldIdLst>
  <p:sldSz cx="9906000" cy="6858000" type="A4"/>
  <p:notesSz cx="6794500" cy="99218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77838" indent="-206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57263" indent="-428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436688" indent="-650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914525" indent="-857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9" autoAdjust="0"/>
    <p:restoredTop sz="92639" autoAdjust="0"/>
  </p:normalViewPr>
  <p:slideViewPr>
    <p:cSldViewPr snapToGrid="0">
      <p:cViewPr>
        <p:scale>
          <a:sx n="80" d="100"/>
          <a:sy n="80" d="100"/>
        </p:scale>
        <p:origin x="-1310" y="-3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405" y="86"/>
      </p:cViewPr>
      <p:guideLst>
        <p:guide orient="horz" pos="3125"/>
        <p:guide pos="214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62947" tIns="31474" rIns="62947" bIns="31474" rtlCol="0"/>
          <a:lstStyle>
            <a:lvl1pPr algn="l">
              <a:defRPr sz="8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62947" tIns="31474" rIns="62947" bIns="31474" rtlCol="0"/>
          <a:lstStyle>
            <a:lvl1pPr algn="r">
              <a:defRPr sz="800"/>
            </a:lvl1pPr>
          </a:lstStyle>
          <a:p>
            <a:pPr>
              <a:defRPr/>
            </a:pPr>
            <a:fld id="{0BE85AC5-FC2A-44B0-8BBD-BE86D9102114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3400"/>
            <a:ext cx="2944813" cy="496888"/>
          </a:xfrm>
          <a:prstGeom prst="rect">
            <a:avLst/>
          </a:prstGeom>
        </p:spPr>
        <p:txBody>
          <a:bodyPr vert="horz" lIns="62947" tIns="31474" rIns="62947" bIns="31474" rtlCol="0" anchor="b"/>
          <a:lstStyle>
            <a:lvl1pPr algn="l">
              <a:defRPr sz="8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8100" y="9423400"/>
            <a:ext cx="2944813" cy="496888"/>
          </a:xfrm>
          <a:prstGeom prst="rect">
            <a:avLst/>
          </a:prstGeom>
        </p:spPr>
        <p:txBody>
          <a:bodyPr vert="horz" lIns="62947" tIns="31474" rIns="62947" bIns="31474" rtlCol="0" anchor="b"/>
          <a:lstStyle>
            <a:lvl1pPr algn="r">
              <a:defRPr sz="800"/>
            </a:lvl1pPr>
          </a:lstStyle>
          <a:p>
            <a:pPr>
              <a:defRPr/>
            </a:pPr>
            <a:fld id="{291D478A-0FAF-4075-A359-59909D2B89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09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5516" tIns="47758" rIns="95516" bIns="47758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5516" tIns="47758" rIns="95516" bIns="47758" rtlCol="0"/>
          <a:lstStyle>
            <a:lvl1pPr algn="r">
              <a:defRPr sz="1200"/>
            </a:lvl1pPr>
          </a:lstStyle>
          <a:p>
            <a:pPr>
              <a:defRPr/>
            </a:pPr>
            <a:fld id="{4E5C50EC-E69D-4987-95F1-28C59DADFE8B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210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16" tIns="47758" rIns="95516" bIns="47758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3288"/>
            <a:ext cx="5435600" cy="4464050"/>
          </a:xfrm>
          <a:prstGeom prst="rect">
            <a:avLst/>
          </a:prstGeom>
        </p:spPr>
        <p:txBody>
          <a:bodyPr vert="horz" lIns="95516" tIns="47758" rIns="95516" bIns="47758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3400"/>
            <a:ext cx="2944813" cy="496888"/>
          </a:xfrm>
          <a:prstGeom prst="rect">
            <a:avLst/>
          </a:prstGeom>
        </p:spPr>
        <p:txBody>
          <a:bodyPr vert="horz" lIns="95516" tIns="47758" rIns="95516" bIns="4775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8100" y="9423400"/>
            <a:ext cx="2944813" cy="496888"/>
          </a:xfrm>
          <a:prstGeom prst="rect">
            <a:avLst/>
          </a:prstGeom>
        </p:spPr>
        <p:txBody>
          <a:bodyPr vert="horz" lIns="95516" tIns="47758" rIns="95516" bIns="47758" rtlCol="0" anchor="b"/>
          <a:lstStyle>
            <a:lvl1pPr algn="r">
              <a:defRPr sz="1200"/>
            </a:lvl1pPr>
          </a:lstStyle>
          <a:p>
            <a:pPr>
              <a:defRPr/>
            </a:pPr>
            <a:fld id="{4A8D84BB-1711-4282-A756-2C390F601EA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81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726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7838" algn="l" defTabSz="95726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7263" algn="l" defTabSz="95726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6688" algn="l" defTabSz="95726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4525" algn="l" defTabSz="95726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4539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3447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2355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31263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defTabSz="954088" eaLnBrk="1" hangingPunct="1">
              <a:spcBef>
                <a:spcPct val="0"/>
              </a:spcBef>
            </a:pPr>
            <a:endParaRPr lang="en-US" sz="1600" dirty="0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AA6F20-787D-443D-A6F7-7F6D27C5B27E}" type="slidenum">
              <a:rPr lang="cs-CZ" smtClean="0"/>
              <a:pPr/>
              <a:t>1</a:t>
            </a:fld>
            <a:endParaRPr lang="cs-CZ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cs-CZ" sz="2000" dirty="0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503B38-2BDB-4596-8A83-3DBC19DB033F}" type="slidenum">
              <a:rPr lang="cs-CZ" smtClean="0"/>
              <a:pPr/>
              <a:t>10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83761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cs-CZ" sz="2000" dirty="0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503B38-2BDB-4596-8A83-3DBC19DB033F}" type="slidenum">
              <a:rPr lang="cs-CZ" smtClean="0"/>
              <a:pPr/>
              <a:t>11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83761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cs-CZ" sz="2000" dirty="0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503B38-2BDB-4596-8A83-3DBC19DB033F}" type="slidenum">
              <a:rPr lang="cs-CZ" smtClean="0"/>
              <a:pPr/>
              <a:t>12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83761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210716-A8F6-4DFA-8BB5-B2423E484F40}" type="slidenum">
              <a:rPr lang="cs-CZ" smtClean="0"/>
              <a:pPr/>
              <a:t>13</a:t>
            </a:fld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cs-CZ" sz="2000" dirty="0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503B38-2BDB-4596-8A83-3DBC19DB033F}" type="slidenum">
              <a:rPr lang="cs-CZ" smtClean="0"/>
              <a:pPr/>
              <a:t>14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83761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k-SK" dirty="0" err="1" smtClean="0"/>
              <a:t>První</a:t>
            </a:r>
            <a:r>
              <a:rPr lang="sk-SK" dirty="0" smtClean="0"/>
              <a:t> </a:t>
            </a:r>
            <a:r>
              <a:rPr lang="sk-SK" dirty="0" err="1" smtClean="0"/>
              <a:t>seznam</a:t>
            </a:r>
            <a:r>
              <a:rPr lang="sk-SK" dirty="0" smtClean="0"/>
              <a:t> </a:t>
            </a:r>
            <a:r>
              <a:rPr lang="sk-SK" dirty="0" err="1" smtClean="0"/>
              <a:t>společných</a:t>
            </a:r>
            <a:r>
              <a:rPr lang="sk-SK" dirty="0" smtClean="0"/>
              <a:t> </a:t>
            </a:r>
            <a:r>
              <a:rPr lang="sk-SK" dirty="0" err="1" smtClean="0"/>
              <a:t>projektů</a:t>
            </a:r>
            <a:r>
              <a:rPr lang="sk-SK" dirty="0" smtClean="0"/>
              <a:t> v oblasti obrany, </a:t>
            </a:r>
            <a:r>
              <a:rPr lang="sk-SK" dirty="0" err="1" smtClean="0"/>
              <a:t>již</a:t>
            </a:r>
            <a:r>
              <a:rPr lang="sk-SK" dirty="0" smtClean="0"/>
              <a:t> v rámci </a:t>
            </a:r>
            <a:r>
              <a:rPr lang="sk-SK" dirty="0" err="1" smtClean="0"/>
              <a:t>iniciativy</a:t>
            </a:r>
            <a:r>
              <a:rPr lang="sk-SK" dirty="0" smtClean="0"/>
              <a:t> </a:t>
            </a:r>
            <a:r>
              <a:rPr lang="sk-SK" dirty="0" err="1" smtClean="0"/>
              <a:t>Smart</a:t>
            </a:r>
            <a:r>
              <a:rPr lang="sk-SK" dirty="0" smtClean="0"/>
              <a:t> </a:t>
            </a:r>
            <a:r>
              <a:rPr lang="sk-SK" dirty="0" err="1" smtClean="0"/>
              <a:t>Defence</a:t>
            </a:r>
            <a:r>
              <a:rPr lang="sk-SK" dirty="0" smtClean="0"/>
              <a:t>, </a:t>
            </a:r>
            <a:r>
              <a:rPr lang="sk-SK" dirty="0" err="1" smtClean="0"/>
              <a:t>byl</a:t>
            </a:r>
            <a:r>
              <a:rPr lang="sk-SK" dirty="0" smtClean="0"/>
              <a:t> </a:t>
            </a:r>
            <a:r>
              <a:rPr lang="sk-SK" dirty="0" err="1" smtClean="0"/>
              <a:t>formalizován</a:t>
            </a:r>
            <a:r>
              <a:rPr lang="sk-SK" dirty="0" smtClean="0"/>
              <a:t> na summitu NATO v Chicagu v </a:t>
            </a:r>
            <a:r>
              <a:rPr lang="sk-SK" dirty="0" err="1" smtClean="0"/>
              <a:t>květnu</a:t>
            </a:r>
            <a:r>
              <a:rPr lang="sk-SK" dirty="0" smtClean="0"/>
              <a:t> roku 2012. </a:t>
            </a:r>
          </a:p>
          <a:p>
            <a:endParaRPr lang="sk-SK" dirty="0" smtClean="0"/>
          </a:p>
          <a:p>
            <a:r>
              <a:rPr lang="sk-SK" dirty="0" smtClean="0"/>
              <a:t>V </a:t>
            </a:r>
            <a:r>
              <a:rPr lang="sk-SK" dirty="0" err="1" smtClean="0"/>
              <a:t>současné</a:t>
            </a:r>
            <a:r>
              <a:rPr lang="sk-SK" dirty="0" smtClean="0"/>
              <a:t> </a:t>
            </a:r>
            <a:r>
              <a:rPr lang="sk-SK" dirty="0" err="1" smtClean="0"/>
              <a:t>době</a:t>
            </a:r>
            <a:r>
              <a:rPr lang="sk-SK" dirty="0" smtClean="0"/>
              <a:t> existuje kolem 109 </a:t>
            </a:r>
            <a:r>
              <a:rPr lang="sk-SK" dirty="0" err="1" smtClean="0"/>
              <a:t>projektů</a:t>
            </a:r>
            <a:r>
              <a:rPr lang="sk-SK" dirty="0" smtClean="0"/>
              <a:t>, </a:t>
            </a:r>
            <a:r>
              <a:rPr lang="sk-SK" dirty="0" err="1" smtClean="0"/>
              <a:t>rozdělených</a:t>
            </a:r>
            <a:r>
              <a:rPr lang="sk-SK" dirty="0" smtClean="0"/>
              <a:t> do úrovní 1 až 3. </a:t>
            </a:r>
          </a:p>
          <a:p>
            <a:endParaRPr lang="sk-SK" dirty="0" smtClean="0"/>
          </a:p>
          <a:p>
            <a:r>
              <a:rPr lang="sk-SK" dirty="0" err="1" smtClean="0"/>
              <a:t>Následujících</a:t>
            </a:r>
            <a:r>
              <a:rPr lang="sk-SK" dirty="0" smtClean="0"/>
              <a:t> 34 </a:t>
            </a:r>
            <a:r>
              <a:rPr lang="sk-SK" dirty="0" err="1" smtClean="0"/>
              <a:t>projektů</a:t>
            </a:r>
            <a:r>
              <a:rPr lang="sk-SK" dirty="0" smtClean="0"/>
              <a:t> </a:t>
            </a:r>
            <a:r>
              <a:rPr lang="sk-SK" dirty="0" err="1" smtClean="0"/>
              <a:t>první</a:t>
            </a:r>
            <a:r>
              <a:rPr lang="sk-SK" dirty="0" smtClean="0"/>
              <a:t> </a:t>
            </a:r>
            <a:r>
              <a:rPr lang="sk-SK" dirty="0" err="1" smtClean="0"/>
              <a:t>úrovně</a:t>
            </a:r>
            <a:r>
              <a:rPr lang="sk-SK" dirty="0" smtClean="0"/>
              <a:t> </a:t>
            </a:r>
            <a:r>
              <a:rPr lang="sk-SK" dirty="0" err="1" smtClean="0"/>
              <a:t>patří</a:t>
            </a:r>
            <a:r>
              <a:rPr lang="sk-SK" dirty="0" smtClean="0"/>
              <a:t> </a:t>
            </a:r>
            <a:r>
              <a:rPr lang="sk-SK" dirty="0" err="1" smtClean="0"/>
              <a:t>mezi</a:t>
            </a:r>
            <a:r>
              <a:rPr lang="sk-SK" dirty="0" smtClean="0"/>
              <a:t> </a:t>
            </a:r>
            <a:r>
              <a:rPr lang="sk-SK" dirty="0" err="1" smtClean="0"/>
              <a:t>nejaktuálnější</a:t>
            </a:r>
            <a:r>
              <a:rPr lang="sk-SK" dirty="0" smtClean="0"/>
              <a:t> : 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A853DF-2EC3-4CF4-B54B-558201769DAC}" type="slidenum">
              <a:rPr lang="cs-CZ" smtClean="0"/>
              <a:pPr/>
              <a:t>15</a:t>
            </a:fld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sz="2000" dirty="0" smtClean="0"/>
              <a:t>Pokračování projektů 1 úrovně…..</a:t>
            </a:r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FAD954-5C80-4083-A7F6-29AD0E9D04FC}" type="slidenum">
              <a:rPr lang="cs-CZ" smtClean="0"/>
              <a:pPr/>
              <a:t>16</a:t>
            </a:fld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sz="2000" dirty="0" smtClean="0"/>
              <a:t>pokračování projektů</a:t>
            </a:r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5D76F0-E746-409E-9837-F2170E235B86}" type="slidenum">
              <a:rPr lang="cs-CZ" smtClean="0"/>
              <a:pPr/>
              <a:t>17</a:t>
            </a:fld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sz="2000" smtClean="0"/>
              <a:t>…..a zbytek projektů.</a:t>
            </a:r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5D76F0-E746-409E-9837-F2170E235B86}" type="slidenum">
              <a:rPr lang="cs-CZ" smtClean="0"/>
              <a:pPr/>
              <a:t>18</a:t>
            </a:fld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sz="2000" dirty="0" smtClean="0"/>
              <a:t>Jako klíčová součást </a:t>
            </a:r>
            <a:r>
              <a:rPr lang="en-GB" sz="2000" dirty="0" smtClean="0"/>
              <a:t>Smart Defence </a:t>
            </a:r>
            <a:r>
              <a:rPr lang="cs-CZ" sz="2000" dirty="0" smtClean="0"/>
              <a:t>byla na summitu NATO v </a:t>
            </a:r>
            <a:r>
              <a:rPr lang="en-GB" sz="2000" dirty="0" err="1" smtClean="0"/>
              <a:t>Chicag</a:t>
            </a:r>
            <a:r>
              <a:rPr lang="cs-CZ" sz="2000" dirty="0" smtClean="0"/>
              <a:t>u odsouhlasena i Iniciativa „</a:t>
            </a:r>
            <a:r>
              <a:rPr lang="en-GB" sz="2000" dirty="0" smtClean="0"/>
              <a:t>Connected Forces</a:t>
            </a:r>
            <a:r>
              <a:rPr lang="cs-CZ" sz="2000" dirty="0" smtClean="0"/>
              <a:t>“, která  ji doplňuje</a:t>
            </a:r>
            <a:r>
              <a:rPr lang="en-GB" sz="2000" dirty="0" smtClean="0"/>
              <a:t>.</a:t>
            </a:r>
            <a:endParaRPr lang="cs-CZ" sz="2000" dirty="0" smtClean="0"/>
          </a:p>
          <a:p>
            <a:pPr eaLnBrk="1" hangingPunct="1">
              <a:spcBef>
                <a:spcPct val="0"/>
              </a:spcBef>
            </a:pPr>
            <a:endParaRPr lang="cs-CZ" sz="2000" dirty="0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8560CA-B7EB-4935-8289-98DB76059BB5}" type="slidenum">
              <a:rPr lang="cs-CZ" smtClean="0"/>
              <a:pPr/>
              <a:t>19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38D44F-DB18-458D-AEAA-EC0363F9CA5C}" type="slidenum">
              <a:rPr lang="cs-CZ" smtClean="0"/>
              <a:pPr/>
              <a:t>2</a:t>
            </a:fld>
            <a:endParaRPr lang="cs-CZ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8560CA-B7EB-4935-8289-98DB76059BB5}" type="slidenum">
              <a:rPr lang="cs-CZ" smtClean="0"/>
              <a:pPr/>
              <a:t>20</a:t>
            </a:fld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8560CA-B7EB-4935-8289-98DB76059BB5}" type="slidenum">
              <a:rPr lang="cs-CZ" smtClean="0"/>
              <a:pPr/>
              <a:t>21</a:t>
            </a:fld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3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8560CA-B7EB-4935-8289-98DB76059BB5}" type="slidenum">
              <a:rPr lang="cs-CZ" smtClean="0"/>
              <a:pPr/>
              <a:t>22</a:t>
            </a:fld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r>
              <a:rPr lang="cs-CZ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Koncept je v rukou spojenců a realizován jejich společným úsilím. 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NATO jako organizační prvek do tohoto procesu přímo nevstupuje. Účast zemí v uskupeních je dobrovolná. Záměry a cíle uskupení jsou výsledkem konsensu zohledňujícího rovněž i národní omezení. Jednou z možností uspořádání je tzv. </a:t>
            </a:r>
            <a:r>
              <a:rPr lang="cs-CZ" sz="20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„Framework Set,“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kde dvě nebo více zemí vytvoří rámec uskupení.</a:t>
            </a:r>
          </a:p>
          <a:p>
            <a:r>
              <a:rPr lang="cs-CZ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Koncept musí být flexibilní.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Mezi klíčové charakteristiky konceptu patří variabilita uspořádání uskupení. Spojenci se mohou zapojit do více uskupení ať již jako rámcové nebo členské země. Síly a schopnosti daného uskupení musí být použitelné jak v jeho rámci, tak i mimo něj. Důraz je zde kladen na interoperabilitu a schopnost plnit úkoly ve prospěch různých organizací jako např. NATO, EU a dalších. Koncept rovněž vychází z předpokladu rozdílných počátečních podmínek jednotlivých uskupení a jejich postupného rozvoje z hlediska času.</a:t>
            </a:r>
          </a:p>
          <a:p>
            <a:r>
              <a:rPr lang="cs-CZ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Koncept je primárně zaměřen na budování schopností v souladu s NDPP.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Proces obranného plánování NATO je určujícím pro výstavbu a rozvoj schopností uskupení. Stávající metodologie NDPP zůstane zachována. Cíle rozvoje schopností budou stejně jako v minulosti adresovány jednotlivým zemím. Implementace konceptu nepovede k vytváření dalších organizačních úrovní mezi NATO a spojenci.</a:t>
            </a:r>
          </a:p>
          <a:p>
            <a:r>
              <a:rPr lang="cs-CZ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Koncept musí podpořit schopnosti, důvěryhodnost a solidaritu Aliance.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Koncept klade požadavky na všechny členské země, aby se společně, jednotným úsilím a vyváženými příspěvky podílely na plnění úkolů Aliance.</a:t>
            </a:r>
          </a:p>
          <a:p>
            <a:r>
              <a:rPr lang="cs-CZ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Koncept musí zachovat soudržnost Aliance jako celku.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Koncept podporuje vzájemnou důvěru a spolupráci mezi všemi spojenci a uskupeními a zároveň tak napomáhá posílení vazeb mezi nimi. </a:t>
            </a:r>
          </a:p>
          <a:p>
            <a:r>
              <a:rPr lang="cs-CZ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Respektování národní suverenity je prvořadé.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Odpovědnost zemí za zabezpečení vlastní obranyschopnosti stejně tak jako za plnění závazků vůči Alianci zůstává zachována. Koncept žádným způsobem nezasahuje do suverenity spojenců.</a:t>
            </a:r>
          </a:p>
          <a:p>
            <a:r>
              <a:rPr lang="cs-CZ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Koncept musí zabezpečit budování použitelných sil a schopností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(dobře vybavené, vycvičené, interoperabilní, </a:t>
            </a:r>
            <a:r>
              <a:rPr lang="cs-CZ" sz="2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nasaditelné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schopností splnit úkoly a udržet soběstačnost v operacích). Požadavkem na uskupení a členské země je nastavit takové mechanismy, aby jejich síly a schopnosti splňovaly alianční standardy a byly interoperabilní napříč Aliancí. </a:t>
            </a:r>
          </a:p>
          <a:p>
            <a:r>
              <a:rPr lang="cs-CZ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Koncept umožňuje účast partnerských zemí.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Koncept podporuje zapojení partnerů v oblasti budování schopností, vzdělávání, výcviku a vojenských cvičení za předpokladu dodržení k tomu určených aliančních procedur. </a:t>
            </a:r>
          </a:p>
          <a:p>
            <a:r>
              <a:rPr lang="cs-CZ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Koncept napomáhá zvýšení efektivity využití zdrojů přidělených na obranu.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Záměrem naopak není, aby byl koncept prostředkem k dalšímu krácení výdajů na obranu.</a:t>
            </a:r>
          </a:p>
          <a:p>
            <a:r>
              <a:rPr lang="cs-CZ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Koncept respektuje národní pravidla pořizování výzbroje, techniky a ostatního materiálu.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Akviziční proces na národní úrovni se řídí zákony a ustanoveními dané země.</a:t>
            </a:r>
          </a:p>
          <a:p>
            <a:r>
              <a:rPr lang="cs-CZ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Koncept je implementován v synergii s již existujícími mezinárodními uskupeními.</a:t>
            </a:r>
            <a:r>
              <a:rPr lang="cs-CZ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souladu s výše uvedeným koncept napomáhá k zabezpečení schopností odpovídajícím požadavkům Aliance.</a:t>
            </a: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8560CA-B7EB-4935-8289-98DB76059BB5}" type="slidenum">
              <a:rPr lang="cs-CZ" smtClean="0"/>
              <a:pPr/>
              <a:t>23</a:t>
            </a:fld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3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8560CA-B7EB-4935-8289-98DB76059BB5}" type="slidenum">
              <a:rPr lang="cs-CZ" smtClean="0"/>
              <a:pPr/>
              <a:t>24</a:t>
            </a:fld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rtl="0"/>
            <a:r>
              <a:rPr lang="cs-CZ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cs-CZ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cs-CZ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 strategickém kontextu představuje</a:t>
            </a:r>
            <a:r>
              <a:rPr lang="cs-CZ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iniciativa </a:t>
            </a:r>
            <a:r>
              <a:rPr lang="cs-CZ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NF 2020 strategický </a:t>
            </a:r>
            <a:r>
              <a:rPr lang="cs-CZ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cíl, jehož lze dosáhnout prostřednictvím </a:t>
            </a:r>
            <a:r>
              <a:rPr lang="cs-CZ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NDPP</a:t>
            </a:r>
            <a:r>
              <a:rPr lang="cs-CZ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z hlediska </a:t>
            </a:r>
            <a:r>
              <a:rPr lang="cs-CZ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nákladů a </a:t>
            </a:r>
            <a:r>
              <a:rPr lang="cs-CZ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interoperabilních</a:t>
            </a:r>
            <a:r>
              <a:rPr lang="cs-CZ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vojenských schopností prostřednictvím</a:t>
            </a:r>
            <a:r>
              <a:rPr lang="cs-CZ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iniciativ </a:t>
            </a:r>
            <a:r>
              <a:rPr lang="cs-CZ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Connected</a:t>
            </a:r>
            <a:r>
              <a:rPr lang="cs-CZ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Forces</a:t>
            </a:r>
            <a:r>
              <a:rPr lang="cs-CZ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cs-CZ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</a:t>
            </a:r>
            <a:r>
              <a:rPr lang="cs-CZ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Defence</a:t>
            </a:r>
            <a:r>
              <a:rPr lang="cs-CZ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cs-CZ" sz="13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503B38-2BDB-4596-8A83-3DBC19DB033F}" type="slidenum">
              <a:rPr lang="cs-CZ" smtClean="0"/>
              <a:pPr/>
              <a:t>25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83761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cs-CZ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D27FC2-C440-4403-8580-730E34DD924E}" type="slidenum">
              <a:rPr lang="cs-CZ" smtClean="0"/>
              <a:pPr/>
              <a:t>26</a:t>
            </a:fld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cs-CZ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D27FC2-C440-4403-8580-730E34DD924E}" type="slidenum">
              <a:rPr lang="cs-CZ" smtClean="0"/>
              <a:pPr/>
              <a:t>27</a:t>
            </a:fld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Konkrétní</a:t>
            </a:r>
            <a:r>
              <a:rPr lang="sk-SK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schválené a </a:t>
            </a:r>
            <a:r>
              <a:rPr lang="sk-SK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odsouhlasené</a:t>
            </a:r>
            <a:r>
              <a:rPr lang="sk-SK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projekty EU v rámci </a:t>
            </a:r>
            <a:r>
              <a:rPr lang="sk-SK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iniciativy</a:t>
            </a:r>
            <a:r>
              <a:rPr lang="sk-SK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Pooling</a:t>
            </a:r>
            <a:r>
              <a:rPr lang="sk-SK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sk-SK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Sharing</a:t>
            </a:r>
            <a:endParaRPr lang="cs-CZ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D27FC2-C440-4403-8580-730E34DD924E}" type="slidenum">
              <a:rPr lang="cs-CZ" smtClean="0"/>
              <a:pPr/>
              <a:t>28</a:t>
            </a:fld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 procesu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sdružování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sdílení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schopností EU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 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současnosti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ignorována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tři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témata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role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specializace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zbrojní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průmysl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investice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sk-SK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 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specializaci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lze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hovořit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pokud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zřekne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určité schopnosti a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soustředí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několik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dalších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V 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současnosti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tak mnoho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evropských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států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odmítá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učinit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neboť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obávají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vzájemné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závislosti.</a:t>
            </a:r>
            <a:endParaRPr lang="cs-CZ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 &amp; S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může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pomoci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vyřešit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problém, jen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pokud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budou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státy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ochotny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přehodnotit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přístup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 dát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přednost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vojenské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efektivitě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 hospodárnosti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zachováním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nebo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omezením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politické suverenity.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Konkrétně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znamená, že si musí národní vlády v 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souvislosti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 projekty P &amp; S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položit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 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být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schopny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zodpovědět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následující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otázky :</a:t>
            </a:r>
            <a:endParaRPr lang="cs-CZ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cs-CZ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Za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jakých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podmínek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dá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věřit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kooperujícímu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partneru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do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jaké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míry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mohu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omezit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svá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přání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zájmu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obrany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potřeby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druhých?</a:t>
            </a:r>
            <a:endParaRPr lang="cs-CZ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 Je spolupráce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efektivní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vojenského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hlediska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  <a:endParaRPr lang="cs-CZ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 Umožňuje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snížení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nákladů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 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přinese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úspory?</a:t>
            </a:r>
            <a:endParaRPr lang="cs-CZ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D27FC2-C440-4403-8580-730E34DD924E}" type="slidenum">
              <a:rPr lang="cs-CZ" smtClean="0"/>
              <a:pPr/>
              <a:t>29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38D44F-DB18-458D-AEAA-EC0363F9CA5C}" type="slidenum">
              <a:rPr lang="cs-CZ" smtClean="0"/>
              <a:pPr/>
              <a:t>3</a:t>
            </a:fld>
            <a:endParaRPr lang="cs-CZ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2000" dirty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6564B5-7CBB-493E-AFB9-9A6585235365}" type="slidenum">
              <a:rPr lang="cs-CZ" smtClean="0"/>
              <a:pPr/>
              <a:t>30</a:t>
            </a:fld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r>
              <a:rPr lang="cs-CZ" dirty="0" smtClean="0"/>
              <a:t>Linie A -</a:t>
            </a:r>
            <a:r>
              <a:rPr lang="cs-CZ" b="1" dirty="0" smtClean="0"/>
              <a:t> </a:t>
            </a:r>
            <a:r>
              <a:rPr lang="cs-CZ" dirty="0" smtClean="0"/>
              <a:t>Identifikace nedostatků, tvorba a rozvoj vojenských schopností. Tato linie je řízena EUMC a je reprezentována procesem Cílů výstavby 2010. </a:t>
            </a:r>
          </a:p>
          <a:p>
            <a:r>
              <a:rPr lang="cs-CZ" dirty="0" smtClean="0"/>
              <a:t>Linie B</a:t>
            </a:r>
            <a:r>
              <a:rPr lang="cs-CZ" b="1" dirty="0" smtClean="0"/>
              <a:t> - </a:t>
            </a:r>
            <a:r>
              <a:rPr lang="cs-CZ" dirty="0" smtClean="0"/>
              <a:t>Střednědobé a dlouhodobé požadavky. Trendy ve vojenských schopnostech. Analyzuje a rozpracovává budoucí potřeby a trendy v oblasti vojenských schopností po roce 2010 s výhledem do roku 2025 – 2030. Tato linie je řízena EUMC v součinnosti s EDA.</a:t>
            </a:r>
          </a:p>
          <a:p>
            <a:r>
              <a:rPr lang="cs-CZ" dirty="0" smtClean="0"/>
              <a:t>Linie C</a:t>
            </a:r>
            <a:r>
              <a:rPr lang="cs-CZ" b="1" dirty="0" smtClean="0"/>
              <a:t> - </a:t>
            </a:r>
            <a:r>
              <a:rPr lang="cs-CZ" dirty="0" smtClean="0"/>
              <a:t>Obranné plánování členských zemí, vyzbrojování. Cílem této linie je vytvořit databázi, která by měla sdílet obranné plány, programy a projekty jednotlivých členských zemí. Tato linie je v působnosti EDA. </a:t>
            </a:r>
          </a:p>
          <a:p>
            <a:r>
              <a:rPr lang="cs-CZ" dirty="0" smtClean="0"/>
              <a:t>Linie D</a:t>
            </a:r>
            <a:r>
              <a:rPr lang="cs-CZ" b="1" dirty="0" smtClean="0"/>
              <a:t> - </a:t>
            </a:r>
            <a:r>
              <a:rPr lang="cs-CZ" dirty="0" smtClean="0"/>
              <a:t>Zkušeností z operací a misí. Zpracovává a vyhodnocuje zkušenosti z misí vedené EU, nebo kterých se zúčastnili členské země. Tato linie je v působnosti EUMC. </a:t>
            </a:r>
          </a:p>
          <a:p>
            <a:r>
              <a:rPr lang="cs-CZ" dirty="0" smtClean="0"/>
              <a:t>V současné době patří mezi 10 nejdůležitějších priorit CDP tyto schopnosti:</a:t>
            </a:r>
          </a:p>
          <a:p>
            <a:pPr lvl="0"/>
            <a:r>
              <a:rPr lang="cs-CZ" dirty="0" err="1" smtClean="0"/>
              <a:t>Counter</a:t>
            </a:r>
            <a:r>
              <a:rPr lang="cs-CZ" dirty="0" smtClean="0"/>
              <a:t> </a:t>
            </a:r>
            <a:r>
              <a:rPr lang="cs-CZ" dirty="0" err="1" smtClean="0"/>
              <a:t>Improvised</a:t>
            </a:r>
            <a:r>
              <a:rPr lang="cs-CZ" dirty="0" smtClean="0"/>
              <a:t> </a:t>
            </a:r>
            <a:r>
              <a:rPr lang="cs-CZ" dirty="0" err="1" smtClean="0"/>
              <a:t>Explosive</a:t>
            </a:r>
            <a:r>
              <a:rPr lang="cs-CZ" dirty="0" smtClean="0"/>
              <a:t> Device (C-IED);</a:t>
            </a:r>
          </a:p>
          <a:p>
            <a:pPr lvl="0"/>
            <a:r>
              <a:rPr lang="cs-CZ" dirty="0" err="1" smtClean="0"/>
              <a:t>Medical</a:t>
            </a:r>
            <a:r>
              <a:rPr lang="cs-CZ" dirty="0" smtClean="0"/>
              <a:t> Support;</a:t>
            </a:r>
          </a:p>
          <a:p>
            <a:pPr lvl="0"/>
            <a:r>
              <a:rPr lang="cs-CZ" dirty="0" err="1" smtClean="0"/>
              <a:t>Intelligence</a:t>
            </a:r>
            <a:r>
              <a:rPr lang="cs-CZ" dirty="0" smtClean="0"/>
              <a:t>, </a:t>
            </a:r>
            <a:r>
              <a:rPr lang="cs-CZ" dirty="0" err="1" smtClean="0"/>
              <a:t>Surveillance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Reconnaissance</a:t>
            </a:r>
            <a:r>
              <a:rPr lang="cs-CZ" dirty="0" smtClean="0"/>
              <a:t>;</a:t>
            </a:r>
          </a:p>
          <a:p>
            <a:pPr lvl="0"/>
            <a:r>
              <a:rPr lang="cs-CZ" dirty="0" err="1" smtClean="0"/>
              <a:t>Increased</a:t>
            </a:r>
            <a:r>
              <a:rPr lang="cs-CZ" dirty="0" smtClean="0"/>
              <a:t> </a:t>
            </a:r>
            <a:r>
              <a:rPr lang="cs-CZ" dirty="0" err="1" smtClean="0"/>
              <a:t>Availability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Helicopters</a:t>
            </a:r>
            <a:r>
              <a:rPr lang="cs-CZ" dirty="0" smtClean="0"/>
              <a:t>; </a:t>
            </a:r>
          </a:p>
          <a:p>
            <a:pPr lvl="0"/>
            <a:r>
              <a:rPr lang="cs-CZ" dirty="0" err="1" smtClean="0"/>
              <a:t>Cyber</a:t>
            </a:r>
            <a:r>
              <a:rPr lang="cs-CZ" dirty="0" smtClean="0"/>
              <a:t> </a:t>
            </a:r>
            <a:r>
              <a:rPr lang="cs-CZ" dirty="0" err="1" smtClean="0"/>
              <a:t>Defence</a:t>
            </a:r>
            <a:r>
              <a:rPr lang="cs-CZ" dirty="0" smtClean="0"/>
              <a:t>;</a:t>
            </a:r>
          </a:p>
          <a:p>
            <a:pPr lvl="0"/>
            <a:r>
              <a:rPr lang="cs-CZ" dirty="0" err="1" smtClean="0"/>
              <a:t>Multinational</a:t>
            </a:r>
            <a:r>
              <a:rPr lang="cs-CZ" dirty="0" smtClean="0"/>
              <a:t> </a:t>
            </a:r>
            <a:r>
              <a:rPr lang="cs-CZ" dirty="0" err="1" smtClean="0"/>
              <a:t>Logistic</a:t>
            </a:r>
            <a:r>
              <a:rPr lang="cs-CZ" dirty="0" smtClean="0"/>
              <a:t> Support;</a:t>
            </a:r>
          </a:p>
          <a:p>
            <a:pPr lvl="0"/>
            <a:r>
              <a:rPr lang="cs-CZ" dirty="0" smtClean="0"/>
              <a:t>CSDP </a:t>
            </a:r>
            <a:r>
              <a:rPr lang="cs-CZ" dirty="0" err="1" smtClean="0"/>
              <a:t>Information</a:t>
            </a:r>
            <a:r>
              <a:rPr lang="cs-CZ" dirty="0" smtClean="0"/>
              <a:t> Exchange;</a:t>
            </a:r>
          </a:p>
          <a:p>
            <a:pPr lvl="0"/>
            <a:r>
              <a:rPr lang="cs-CZ" dirty="0" err="1" smtClean="0"/>
              <a:t>Strategic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Tactical</a:t>
            </a:r>
            <a:r>
              <a:rPr lang="cs-CZ" dirty="0" smtClean="0"/>
              <a:t> </a:t>
            </a:r>
            <a:r>
              <a:rPr lang="cs-CZ" dirty="0" err="1" smtClean="0"/>
              <a:t>Airlift</a:t>
            </a:r>
            <a:r>
              <a:rPr lang="cs-CZ" dirty="0" smtClean="0"/>
              <a:t> Management;</a:t>
            </a:r>
          </a:p>
          <a:p>
            <a:pPr lvl="0"/>
            <a:r>
              <a:rPr lang="cs-CZ" dirty="0" err="1" smtClean="0"/>
              <a:t>Fuel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;</a:t>
            </a:r>
          </a:p>
          <a:p>
            <a:pPr lvl="0"/>
            <a:r>
              <a:rPr lang="cs-CZ" dirty="0" smtClean="0"/>
              <a:t>Mobility </a:t>
            </a:r>
            <a:r>
              <a:rPr lang="cs-CZ" dirty="0" err="1" smtClean="0"/>
              <a:t>Assurance</a:t>
            </a:r>
            <a:r>
              <a:rPr lang="cs-CZ" dirty="0" smtClean="0"/>
              <a:t>.</a:t>
            </a:r>
          </a:p>
          <a:p>
            <a:r>
              <a:rPr lang="cs-CZ" dirty="0" smtClean="0"/>
              <a:t> </a:t>
            </a:r>
          </a:p>
          <a:p>
            <a:endParaRPr lang="cs-CZ" sz="2000" dirty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6564B5-7CBB-493E-AFB9-9A6585235365}" type="slidenum">
              <a:rPr lang="cs-CZ" smtClean="0"/>
              <a:pPr/>
              <a:t>31</a:t>
            </a:fld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cs-CZ" sz="2000" dirty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6D3908-0F7C-4170-95C3-9AC48A1916D0}" type="slidenum">
              <a:rPr lang="cs-CZ" smtClean="0"/>
              <a:pPr/>
              <a:t>32</a:t>
            </a:fld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68EFC-0AA7-46C7-9E0D-7BFDE7B8CE91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538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smtClean="0"/>
              <a:t>Jedním z možných řešení problémů nedostatečných</a:t>
            </a:r>
            <a:r>
              <a:rPr lang="cs-CZ" altLang="cs-CZ" baseline="0" dirty="0" smtClean="0"/>
              <a:t> vojenských schopností zemí EU se jeví vytvoření společných evropských sil. Tato skutečnost ale naráží na mnohé problémy, z nichž některé jsou uvedeny zde. </a:t>
            </a:r>
            <a:endParaRPr lang="cs-CZ" altLang="cs-CZ" dirty="0" smtClean="0"/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18" indent="-28569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797" indent="-22855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9918" indent="-22855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037" indent="-22855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155" indent="-2285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276" indent="-2285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395" indent="-2285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513" indent="-2285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37135CF-4C51-45F6-9CA1-FD231B3FEDC6}" type="slidenum">
              <a:rPr lang="cs-CZ" altLang="cs-CZ" smtClean="0"/>
              <a:pPr eaLnBrk="1" hangingPunct="1"/>
              <a:t>34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75" indent="-2857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85" indent="-22857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40" indent="-22857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194" indent="-22857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48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03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5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1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4BBC8D9-71F8-4D32-B800-BF50E22C0A51}" type="slidenum">
              <a:rPr lang="cs-CZ" altLang="cs-CZ" smtClean="0"/>
              <a:pPr eaLnBrk="1" hangingPunct="1"/>
              <a:t>35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68EFC-0AA7-46C7-9E0D-7BFDE7B8CE91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7666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endParaRPr lang="cs-CZ" sz="2000" dirty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E5BB8B-1E01-41DD-9A43-2DBF2A4E43F9}" type="slidenum">
              <a:rPr lang="cs-CZ" smtClean="0"/>
              <a:pPr/>
              <a:t>37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4817023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791" indent="-28568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756" indent="-22855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9861" indent="-22855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6963" indent="-22855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066" indent="-2285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170" indent="-2285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271" indent="-2285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373" indent="-2285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4BBC8D9-71F8-4D32-B800-BF50E22C0A51}" type="slidenum">
              <a:rPr lang="cs-CZ" altLang="cs-CZ" smtClean="0"/>
              <a:pPr eaLnBrk="1" hangingPunct="1"/>
              <a:t>38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Spolupráce</a:t>
            </a:r>
            <a:r>
              <a:rPr lang="cs-CZ" baseline="0" smtClean="0"/>
              <a:t> NATO a EU</a:t>
            </a:r>
            <a:endParaRPr lang="cs-CZ" dirty="0" smtClean="0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A853DF-2EC3-4CF4-B54B-558201769DAC}" type="slidenum">
              <a:rPr lang="cs-CZ" smtClean="0"/>
              <a:pPr/>
              <a:t>39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cs-CZ" sz="2000" dirty="0" smtClean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6D3908-0F7C-4170-95C3-9AC48A1916D0}" type="slidenum">
              <a:rPr lang="cs-CZ" smtClean="0"/>
              <a:pPr/>
              <a:t>4</a:t>
            </a:fld>
            <a:endParaRPr lang="cs-CZ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2100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xfrm>
            <a:off x="679450" y="4713289"/>
            <a:ext cx="5435600" cy="498993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636120" lvl="1" indent="-251999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F6FC6"/>
              </a:buClr>
              <a:buFont typeface="Wingdings 2" pitchFamily="18"/>
              <a:buChar char=""/>
              <a:defRPr/>
            </a:pPr>
            <a:r>
              <a:rPr lang="cs-CZ" dirty="0" smtClean="0">
                <a:solidFill>
                  <a:srgbClr val="000000"/>
                </a:solidFill>
                <a:latin typeface="+mn-lt"/>
              </a:rPr>
              <a:t>vynucená rozpočtovým škrty;</a:t>
            </a:r>
          </a:p>
          <a:p>
            <a:pPr marL="636120" lvl="1" indent="-251999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F6FC6"/>
              </a:buClr>
              <a:buFont typeface="Wingdings 2" pitchFamily="18"/>
              <a:buChar char=""/>
              <a:defRPr/>
            </a:pPr>
            <a:r>
              <a:rPr lang="cs-CZ" dirty="0" smtClean="0">
                <a:solidFill>
                  <a:srgbClr val="000000"/>
                </a:solidFill>
                <a:latin typeface="+mn-lt"/>
              </a:rPr>
              <a:t>By design – systematická a koordinovaná specializace.</a:t>
            </a:r>
          </a:p>
          <a:p>
            <a:pPr algn="just">
              <a:buFont typeface="Wingdings 2" pitchFamily="18" charset="2"/>
              <a:buNone/>
              <a:defRPr/>
            </a:pPr>
            <a:r>
              <a:rPr lang="cs-CZ" sz="1400" dirty="0" smtClean="0"/>
              <a:t>Jedním </a:t>
            </a:r>
            <a:r>
              <a:rPr lang="cs-CZ" sz="1400" dirty="0"/>
              <a:t>ze zjištění v rámci analýzy současného stavu, je identifikace čtyř </a:t>
            </a:r>
            <a:r>
              <a:rPr lang="en-US" sz="1400" b="1" dirty="0" err="1"/>
              <a:t>hlavní</a:t>
            </a:r>
            <a:r>
              <a:rPr lang="cs-CZ" sz="1400" b="1" dirty="0"/>
              <a:t>ch</a:t>
            </a:r>
            <a:r>
              <a:rPr lang="en-US" sz="1400" b="1" dirty="0"/>
              <a:t> </a:t>
            </a:r>
            <a:r>
              <a:rPr lang="en-US" sz="1400" b="1" dirty="0" err="1"/>
              <a:t>překáž</a:t>
            </a:r>
            <a:r>
              <a:rPr lang="cs-CZ" sz="1400" b="1" dirty="0"/>
              <a:t>e</a:t>
            </a:r>
            <a:r>
              <a:rPr lang="en-US" sz="1400" b="1" dirty="0"/>
              <a:t>k </a:t>
            </a:r>
            <a:r>
              <a:rPr lang="en-US" sz="1400" dirty="0"/>
              <a:t>pro </a:t>
            </a:r>
            <a:r>
              <a:rPr lang="en-US" sz="1400" dirty="0" err="1"/>
              <a:t>národní</a:t>
            </a:r>
            <a:r>
              <a:rPr lang="en-US" sz="1400" dirty="0"/>
              <a:t> </a:t>
            </a:r>
            <a:r>
              <a:rPr lang="en-US" sz="1400" dirty="0" err="1"/>
              <a:t>vlády</a:t>
            </a:r>
            <a:r>
              <a:rPr lang="cs-CZ" sz="1400" dirty="0"/>
              <a:t> a důvody pro jejich n</a:t>
            </a:r>
            <a:r>
              <a:rPr lang="en-US" sz="1400" dirty="0" err="1"/>
              <a:t>eochot</a:t>
            </a:r>
            <a:r>
              <a:rPr lang="cs-CZ" sz="1400" dirty="0"/>
              <a:t>u</a:t>
            </a:r>
            <a:r>
              <a:rPr lang="en-US" sz="1400" dirty="0"/>
              <a:t> </a:t>
            </a:r>
            <a:r>
              <a:rPr lang="en-US" sz="1400" dirty="0" err="1"/>
              <a:t>spolupracovat</a:t>
            </a:r>
            <a:r>
              <a:rPr lang="en-US" sz="1400" dirty="0"/>
              <a:t> </a:t>
            </a:r>
            <a:r>
              <a:rPr lang="cs-CZ" sz="1400" dirty="0"/>
              <a:t> s ostatními. </a:t>
            </a:r>
          </a:p>
          <a:p>
            <a:pPr algn="just">
              <a:buFont typeface="Wingdings 2" pitchFamily="18" charset="2"/>
              <a:buNone/>
              <a:defRPr/>
            </a:pPr>
            <a:r>
              <a:rPr lang="cs-CZ" sz="1400" dirty="0"/>
              <a:t>Jedná se o následující důvody</a:t>
            </a:r>
            <a:r>
              <a:rPr lang="en-US" sz="1400" dirty="0"/>
              <a:t>:</a:t>
            </a:r>
            <a:endParaRPr lang="cs-CZ" sz="1400" dirty="0"/>
          </a:p>
          <a:p>
            <a:pPr algn="just">
              <a:defRPr/>
            </a:pPr>
            <a:r>
              <a:rPr lang="cs-CZ" sz="1400" dirty="0"/>
              <a:t>- </a:t>
            </a:r>
            <a:r>
              <a:rPr lang="cs-CZ" dirty="0"/>
              <a:t>Důležitým předpokladem je shoda na politické úrovni a současně vybudování vzájemné důvěry mezi vojenskými strukturami, což je záležitost postupná a dlouhodobá. Nutný je také stejný způsob myšlení a stejná kultura</a:t>
            </a:r>
            <a:r>
              <a:rPr lang="cs-CZ" sz="1400" dirty="0"/>
              <a:t>;</a:t>
            </a:r>
          </a:p>
          <a:p>
            <a:pPr algn="just">
              <a:defRPr/>
            </a:pPr>
            <a:r>
              <a:rPr lang="cs-CZ" dirty="0"/>
              <a:t>- více než geografie nebo velikost země zapojené do projektů, určuje obranu a bezpečnostní politiku země úroveň národních ambicí</a:t>
            </a:r>
            <a:r>
              <a:rPr lang="cs-CZ" sz="1400" dirty="0"/>
              <a:t>;</a:t>
            </a:r>
          </a:p>
          <a:p>
            <a:pPr algn="just">
              <a:defRPr/>
            </a:pPr>
            <a:r>
              <a:rPr lang="cs-CZ" sz="1400" dirty="0"/>
              <a:t>- </a:t>
            </a:r>
            <a:r>
              <a:rPr lang="cs-CZ" dirty="0"/>
              <a:t>celkem 22 států z 28 členských zemí NATO jsou současně členové Evropské unie a proto byly klesající obranné rozpočty soustředěny především v Evropě. Omezení dále je,  že EU sdružuje šest neutrálních členských států: Švédsko, Finsko, Irsko, Kypr, Maltu a Rakousko. EU také nesdružuje Norsko a Turecko dva důležité členské státy NATO, které jsou proto vyloučeny z rozhodovacího procesu evropské obrany a bezpečnosti. Formální spolupráce NATO a EU je ztížena kvůli pravidelným obstrukcím Kypru v EU a totéž se odehrává na půdě NATO ze strany Turecka. </a:t>
            </a:r>
          </a:p>
          <a:p>
            <a:r>
              <a:rPr lang="cs-CZ" sz="1400" dirty="0"/>
              <a:t>- Pokud se týká s</a:t>
            </a:r>
            <a:r>
              <a:rPr lang="en-GB" sz="1400" dirty="0" err="1"/>
              <a:t>pecializa</a:t>
            </a:r>
            <a:r>
              <a:rPr lang="cs-CZ" sz="1400" dirty="0" err="1"/>
              <a:t>ce</a:t>
            </a:r>
            <a:r>
              <a:rPr lang="cs-CZ" sz="1400" dirty="0"/>
              <a:t> </a:t>
            </a:r>
            <a:r>
              <a:rPr lang="cs-CZ" sz="1200" dirty="0"/>
              <a:t>- p</a:t>
            </a:r>
            <a:r>
              <a:rPr lang="cs-CZ" dirty="0"/>
              <a:t>rioritní otázkou v této oblasti je, jaký zvolit stupeň specializace a rozhodnout, zda zvolit flexibilní nebo neměnný přístup. Národní specializace vynucená rozpočtovými škrty (</a:t>
            </a:r>
            <a:r>
              <a:rPr lang="cs-CZ" i="1" dirty="0"/>
              <a:t>by </a:t>
            </a:r>
            <a:r>
              <a:rPr lang="cs-CZ" i="1" dirty="0" smtClean="0"/>
              <a:t>default</a:t>
            </a:r>
            <a:r>
              <a:rPr lang="cs-CZ" dirty="0"/>
              <a:t>) by měla být nahrazena systematickou a s ostatními spojenci úzce koordinovanou specializací (</a:t>
            </a:r>
            <a:r>
              <a:rPr lang="cs-CZ" i="1" dirty="0"/>
              <a:t>by design</a:t>
            </a:r>
            <a:r>
              <a:rPr lang="cs-CZ" dirty="0"/>
              <a:t>), z důvodu předcházení ztrátám důležitých schopností. </a:t>
            </a:r>
          </a:p>
          <a:p>
            <a:pPr algn="just">
              <a:defRPr/>
            </a:pPr>
            <a:endParaRPr lang="cs-CZ" sz="1400" dirty="0"/>
          </a:p>
          <a:p>
            <a:pPr algn="just">
              <a:defRPr/>
            </a:pPr>
            <a:endParaRPr lang="cs-CZ" sz="1400" dirty="0"/>
          </a:p>
          <a:p>
            <a:pPr algn="just">
              <a:defRPr/>
            </a:pPr>
            <a:endParaRPr lang="cs-CZ" sz="1400" dirty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E5BB8B-1E01-41DD-9A43-2DBF2A4E43F9}" type="slidenum">
              <a:rPr lang="cs-CZ" smtClean="0"/>
              <a:pPr/>
              <a:t>40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4817023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xfrm>
            <a:off x="656601" y="4690440"/>
            <a:ext cx="5435600" cy="44640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cs-CZ" sz="1500" dirty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E5BB8B-1E01-41DD-9A43-2DBF2A4E43F9}" type="slidenum">
              <a:rPr lang="cs-CZ" smtClean="0"/>
              <a:pPr/>
              <a:t>42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4817023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cs-CZ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E5BB8B-1E01-41DD-9A43-2DBF2A4E43F9}" type="slidenum">
              <a:rPr lang="cs-CZ" smtClean="0"/>
              <a:pPr/>
              <a:t>43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481702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cs-CZ" sz="2000" dirty="0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9F9630-CD1A-43C7-A811-84FFC3171A70}" type="slidenum">
              <a:rPr lang="cs-CZ" smtClean="0"/>
              <a:pPr/>
              <a:t>45</a:t>
            </a:fld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cs-CZ" sz="2000" dirty="0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9F9630-CD1A-43C7-A811-84FFC3171A70}" type="slidenum">
              <a:rPr lang="cs-CZ" smtClean="0"/>
              <a:pPr/>
              <a:t>46</a:t>
            </a:fld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Vybrané aktivity České republiky</a:t>
            </a:r>
            <a:r>
              <a:rPr lang="cs-CZ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oblasti sdílení vojenských schopností  v rámci iniciativ </a:t>
            </a:r>
            <a:r>
              <a:rPr lang="cs-CZ" sz="20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</a:t>
            </a:r>
            <a:r>
              <a:rPr lang="cs-CZ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0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Defence</a:t>
            </a:r>
            <a:r>
              <a:rPr lang="cs-CZ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cs-CZ" sz="20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Pooling</a:t>
            </a:r>
            <a:r>
              <a:rPr lang="cs-CZ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cs-CZ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0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Sharing</a:t>
            </a:r>
            <a:endParaRPr lang="cs-CZ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D27FC2-C440-4403-8580-730E34DD924E}" type="slidenum">
              <a:rPr lang="cs-CZ" smtClean="0"/>
              <a:pPr/>
              <a:t>47</a:t>
            </a:fld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68EFC-0AA7-46C7-9E0D-7BFDE7B8CE91}" type="slidenum">
              <a:rPr lang="cs-CZ" smtClean="0"/>
              <a:pPr/>
              <a:t>48</a:t>
            </a:fld>
            <a:endParaRPr 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68EFC-0AA7-46C7-9E0D-7BFDE7B8CE91}" type="slidenum">
              <a:rPr lang="cs-CZ" smtClean="0"/>
              <a:pPr/>
              <a:t>49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cs-CZ" sz="2000" dirty="0" smtClean="0"/>
              <a:t>Obsahem mého vystoupení</a:t>
            </a:r>
            <a:r>
              <a:rPr lang="cs-CZ" sz="2000" baseline="0" dirty="0" smtClean="0"/>
              <a:t> jsou následující body. </a:t>
            </a:r>
            <a:endParaRPr lang="cs-CZ" sz="2000" dirty="0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F11855-7CEF-4B8C-A988-ADF6E2D1E01E}" type="slidenum">
              <a:rPr lang="cs-CZ" smtClean="0"/>
              <a:pPr/>
              <a:t>5</a:t>
            </a:fld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Zdroj: prezentace MO dne 23.1.2017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68EFC-0AA7-46C7-9E0D-7BFDE7B8CE91}" type="slidenum">
              <a:rPr lang="cs-CZ" smtClean="0"/>
              <a:pPr/>
              <a:t>50</a:t>
            </a:fld>
            <a:endParaRPr 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68EFC-0AA7-46C7-9E0D-7BFDE7B8CE91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7666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cs-CZ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E5BB8B-1E01-41DD-9A43-2DBF2A4E43F9}" type="slidenum">
              <a:rPr lang="cs-CZ" smtClean="0"/>
              <a:pPr/>
              <a:t>52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4817023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38D44F-DB18-458D-AEAA-EC0363F9CA5C}" type="slidenum">
              <a:rPr lang="cs-CZ" smtClean="0"/>
              <a:pPr/>
              <a:t>53</a:t>
            </a:fld>
            <a:endParaRPr lang="cs-CZ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38D44F-DB18-458D-AEAA-EC0363F9CA5C}" type="slidenum">
              <a:rPr lang="cs-CZ" smtClean="0"/>
              <a:pPr/>
              <a:t>54</a:t>
            </a:fld>
            <a:endParaRPr lang="cs-CZ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38D44F-DB18-458D-AEAA-EC0363F9CA5C}" type="slidenum">
              <a:rPr lang="cs-CZ" smtClean="0"/>
              <a:pPr/>
              <a:t>55</a:t>
            </a:fld>
            <a:endParaRPr lang="cs-CZ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38D44F-DB18-458D-AEAA-EC0363F9CA5C}" type="slidenum">
              <a:rPr lang="cs-CZ" smtClean="0"/>
              <a:pPr/>
              <a:t>56</a:t>
            </a:fld>
            <a:endParaRPr lang="cs-CZ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38D44F-DB18-458D-AEAA-EC0363F9CA5C}" type="slidenum">
              <a:rPr lang="cs-CZ" smtClean="0"/>
              <a:pPr/>
              <a:t>57</a:t>
            </a:fld>
            <a:endParaRPr lang="cs-CZ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38D44F-DB18-458D-AEAA-EC0363F9CA5C}" type="slidenum">
              <a:rPr lang="cs-CZ" smtClean="0"/>
              <a:pPr/>
              <a:t>58</a:t>
            </a:fld>
            <a:endParaRPr lang="cs-CZ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38D44F-DB18-458D-AEAA-EC0363F9CA5C}" type="slidenum">
              <a:rPr lang="cs-CZ" smtClean="0"/>
              <a:pPr/>
              <a:t>59</a:t>
            </a:fld>
            <a:endParaRPr lang="cs-CZ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cs-CZ" sz="2000" dirty="0" smtClean="0"/>
              <a:t>Otázka výdajů</a:t>
            </a:r>
            <a:r>
              <a:rPr lang="cs-CZ" sz="2000" baseline="0" dirty="0" smtClean="0"/>
              <a:t> na obranu vzbuzuje mnohé kontroverze, zde můžete vidět jak je ve Spojených státech vnímána tato problematika.</a:t>
            </a:r>
            <a:endParaRPr lang="cs-CZ" sz="2000" dirty="0" smtClean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6D3908-0F7C-4170-95C3-9AC48A1916D0}" type="slidenum">
              <a:rPr lang="cs-CZ" smtClean="0"/>
              <a:pPr/>
              <a:t>6</a:t>
            </a:fld>
            <a:endParaRPr lang="cs-CZ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z="2000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38D44F-DB18-458D-AEAA-EC0363F9CA5C}" type="slidenum">
              <a:rPr lang="cs-CZ" smtClean="0"/>
              <a:pPr/>
              <a:t>60</a:t>
            </a:fld>
            <a:endParaRPr lang="cs-CZ" dirty="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cs-CZ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když je problematika budování, sdílení a sdružování vojenských schopností předmětem velmi intenzivní mediální kampaně, jedná se přesto o problematiku prozatím komplexně nevyřešenou. Některé doposud nevyřešené (neřešené) otázky jsou uvedeny zde. </a:t>
            </a:r>
            <a:endParaRPr lang="cs-CZ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D27FC2-C440-4403-8580-730E34DD924E}" type="slidenum">
              <a:rPr lang="cs-CZ" smtClean="0"/>
              <a:pPr/>
              <a:t>61</a:t>
            </a:fld>
            <a:endParaRPr lang="cs-CZ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endParaRPr lang="cs-CZ" sz="1600" dirty="0"/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E3F704-4E90-4F3A-AB80-79B969CD5DA1}" type="slidenum">
              <a:rPr lang="cs-CZ" smtClean="0"/>
              <a:pPr/>
              <a:t>62</a:t>
            </a:fld>
            <a:endParaRPr lang="cs-CZ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z="2000" dirty="0" smtClean="0"/>
              <a:t>Použitá literatura</a:t>
            </a:r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E3F704-4E90-4F3A-AB80-79B969CD5DA1}" type="slidenum">
              <a:rPr lang="cs-CZ" smtClean="0"/>
              <a:pPr/>
              <a:t>63</a:t>
            </a:fld>
            <a:endParaRPr lang="cs-CZ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defTabSz="954088" eaLnBrk="1" hangingPunct="1">
              <a:spcBef>
                <a:spcPct val="0"/>
              </a:spcBef>
            </a:pPr>
            <a:r>
              <a:rPr lang="cs-CZ" sz="1600" dirty="0" smtClean="0"/>
              <a:t>Vaše dotazy</a:t>
            </a:r>
            <a:r>
              <a:rPr lang="cs-CZ" sz="1600" baseline="0" dirty="0" smtClean="0"/>
              <a:t> ?</a:t>
            </a:r>
            <a:endParaRPr lang="en-US" sz="1600" dirty="0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AA6F20-787D-443D-A6F7-7F6D27C5B27E}" type="slidenum">
              <a:rPr lang="cs-CZ" smtClean="0"/>
              <a:pPr/>
              <a:t>64</a:t>
            </a:fld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E5BB8B-1E01-41DD-9A43-2DBF2A4E43F9}" type="slidenum">
              <a:rPr lang="cs-CZ" smtClean="0"/>
              <a:pPr/>
              <a:t>7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48170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2100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endParaRPr lang="cs-CZ" dirty="0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E5BB8B-1E01-41DD-9A43-2DBF2A4E43F9}" type="slidenum">
              <a:rPr lang="cs-CZ" smtClean="0"/>
              <a:pPr/>
              <a:t>8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481702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Termín "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Defence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začal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používat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veřejně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generální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tajemník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NATO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Anders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Fogh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Rasmussen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začátku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roku 2011,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několika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svých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projevech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podpořil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rozvoj nadnárodní spolupráce,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hospodářského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plánování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regionální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přístupy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zaměřené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budování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vojenských schopností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Aliance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sk-SK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Inciativa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NATO „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Defence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 je nový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přístup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snaží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lépe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sladit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národní priority a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kolektivní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požadavky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členských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států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Aliance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Místo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hledání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národních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řešení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 oblasti vojenských schopností, tam kde je to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efektivní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stránce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nákladů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budování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kapacit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Aliance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hledána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nadnárodní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řešení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sk-SK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Celý koncept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oficiálně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představen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 rámci summitu NATO v Chicagu v 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květnu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2012 ale samotná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myšlenka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sdílení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schopností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nepředstavuje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</a:t>
            </a:r>
            <a:r>
              <a:rPr lang="sk-SK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nového. </a:t>
            </a:r>
          </a:p>
          <a:p>
            <a:pPr eaLnBrk="1" hangingPunct="1">
              <a:spcBef>
                <a:spcPct val="0"/>
              </a:spcBef>
            </a:pPr>
            <a:endParaRPr lang="sk-SK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cs-CZ" sz="2000" dirty="0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E5BB8B-1E01-41DD-9A43-2DBF2A4E43F9}" type="slidenum">
              <a:rPr lang="cs-CZ" smtClean="0"/>
              <a:pPr/>
              <a:t>9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77850" y="1371600"/>
            <a:ext cx="8505952" cy="1828800"/>
          </a:xfrm>
          <a:ln>
            <a:noFill/>
          </a:ln>
        </p:spPr>
        <p:txBody>
          <a:bodyPr tIns="0" rIns="19156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9156"/>
          <a:lstStyle>
            <a:lvl1pPr marL="0" marR="47891" indent="0" algn="r">
              <a:buNone/>
              <a:defRPr>
                <a:solidFill>
                  <a:schemeClr val="tx1"/>
                </a:solidFill>
              </a:defRPr>
            </a:lvl1pPr>
            <a:lvl2pPr marL="478908" indent="0" algn="ctr">
              <a:buNone/>
            </a:lvl2pPr>
            <a:lvl3pPr marL="957816" indent="0" algn="ctr">
              <a:buNone/>
            </a:lvl3pPr>
            <a:lvl4pPr marL="1436724" indent="0" algn="ctr">
              <a:buNone/>
            </a:lvl4pPr>
            <a:lvl5pPr marL="1915631" indent="0" algn="ctr">
              <a:buNone/>
            </a:lvl5pPr>
            <a:lvl6pPr marL="2394539" indent="0" algn="ctr">
              <a:buNone/>
            </a:lvl6pPr>
            <a:lvl7pPr marL="2873447" indent="0" algn="ctr">
              <a:buNone/>
            </a:lvl7pPr>
            <a:lvl8pPr marL="3352355" indent="0" algn="ctr">
              <a:buNone/>
            </a:lvl8pPr>
            <a:lvl9pPr marL="3831263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854FF-7613-4469-BB9E-52F7AD952C81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61462-C0B8-4E4E-9A6F-10B3664229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6597-5360-456A-B32C-3E180C547C25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071B6-07B8-41A5-AD12-DA8A06B523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181850" y="914401"/>
            <a:ext cx="2228850" cy="521176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95300" y="914401"/>
            <a:ext cx="6521450" cy="521176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29F70-6733-49C3-B6F1-9A828CF1C808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DF5D2-9136-4631-8930-9D44E06664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34CA5-894D-4224-AD60-481705E691C2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CB769-7545-46C3-B4D0-1E8862AD76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4548" y="1316736"/>
            <a:ext cx="84201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74548" y="2704665"/>
            <a:ext cx="8420100" cy="1509712"/>
          </a:xfrm>
        </p:spPr>
        <p:txBody>
          <a:bodyPr lIns="47891" rIns="47891"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299A8-5B17-48E8-A52A-25634090721A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28211-E040-4360-81EA-20792608AB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5300" y="1920085"/>
            <a:ext cx="4375150" cy="4434840"/>
          </a:xfrm>
        </p:spPr>
        <p:txBody>
          <a:bodyPr/>
          <a:lstStyle>
            <a:lvl1pPr>
              <a:defRPr sz="27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35550" y="1920085"/>
            <a:ext cx="4375150" cy="4434840"/>
          </a:xfrm>
        </p:spPr>
        <p:txBody>
          <a:bodyPr/>
          <a:lstStyle>
            <a:lvl1pPr>
              <a:defRPr sz="27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81149-CE36-4CC3-A365-FF5F4A6A51CF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E4F41-2F30-4804-9B43-4D478251BA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855248"/>
            <a:ext cx="4376870" cy="659352"/>
          </a:xfrm>
        </p:spPr>
        <p:txBody>
          <a:bodyPr lIns="47891" tIns="0" rIns="47891" bIns="0" anchor="ctr">
            <a:noAutofit/>
          </a:bodyPr>
          <a:lstStyle>
            <a:lvl1pPr marL="0" indent="0">
              <a:buNone/>
              <a:defRPr sz="25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5032111" y="1859758"/>
            <a:ext cx="4378590" cy="654843"/>
          </a:xfrm>
        </p:spPr>
        <p:txBody>
          <a:bodyPr lIns="47891" tIns="0" rIns="47891" bIns="0" anchor="ctr"/>
          <a:lstStyle>
            <a:lvl1pPr marL="0" indent="0">
              <a:buNone/>
              <a:defRPr sz="25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95300" y="2514600"/>
            <a:ext cx="4376870" cy="3845720"/>
          </a:xfrm>
        </p:spPr>
        <p:txBody>
          <a:bodyPr tIns="0"/>
          <a:lstStyle>
            <a:lvl1pPr>
              <a:defRPr sz="23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32111" y="2514600"/>
            <a:ext cx="4378590" cy="3845720"/>
          </a:xfrm>
        </p:spPr>
        <p:txBody>
          <a:bodyPr tIns="0"/>
          <a:lstStyle>
            <a:lvl1pPr>
              <a:defRPr sz="23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004AA-AE17-45D3-9B97-100BC28F233F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8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9B860-5C97-4ED4-A056-5F66B3638A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9795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2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4A76E-EB2E-474C-9FA4-9B32C1F83F2E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4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106EF-9CAB-4407-8DB8-DBD0512830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64836-B761-4031-B9C1-9A91E869A3BB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46D67-6005-4F16-972E-3A02501D5D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2950" y="514352"/>
            <a:ext cx="29718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742950" y="1676400"/>
            <a:ext cx="2971800" cy="4572000"/>
          </a:xfrm>
        </p:spPr>
        <p:txBody>
          <a:bodyPr lIns="19156" rIns="19156"/>
          <a:lstStyle>
            <a:lvl1pPr marL="0" indent="0" algn="l">
              <a:buNone/>
              <a:defRPr sz="1500"/>
            </a:lvl1pPr>
            <a:lvl2pPr indent="0" algn="l">
              <a:buNone/>
              <a:defRPr sz="1300"/>
            </a:lvl2pPr>
            <a:lvl3pPr indent="0" algn="l">
              <a:buNone/>
              <a:defRPr sz="10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872971" y="1676400"/>
            <a:ext cx="5537729" cy="4572000"/>
          </a:xfrm>
        </p:spPr>
        <p:txBody>
          <a:bodyPr tIns="0"/>
          <a:lstStyle>
            <a:lvl1pPr>
              <a:defRPr sz="2900"/>
            </a:lvl1pPr>
            <a:lvl2pPr>
              <a:defRPr sz="2700"/>
            </a:lvl2pPr>
            <a:lvl3pPr>
              <a:defRPr sz="2500"/>
            </a:lvl3pPr>
            <a:lvl4pPr>
              <a:defRPr sz="2100"/>
            </a:lvl4pPr>
            <a:lvl5pPr>
              <a:defRPr sz="1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E94C1-3AF8-4FC6-8D1C-B8E084245F2C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53BDC-B13C-45AC-B809-A855953C45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s odříznutým a zakulaceným jedním rohem 4"/>
          <p:cNvSpPr/>
          <p:nvPr/>
        </p:nvSpPr>
        <p:spPr>
          <a:xfrm rot="420000" flipV="1">
            <a:off x="3429000" y="1108075"/>
            <a:ext cx="569595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2" tIns="47891" rIns="95782" bIns="4789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Pravoúhlý trojúhelník 5"/>
          <p:cNvSpPr/>
          <p:nvPr/>
        </p:nvSpPr>
        <p:spPr>
          <a:xfrm rot="420000" flipV="1">
            <a:off x="8670925" y="5359400"/>
            <a:ext cx="1682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2" tIns="47891" rIns="95782" bIns="4789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 flipV="1">
            <a:off x="-11113" y="5816600"/>
            <a:ext cx="9928226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5782" tIns="47891" rIns="95782" bIns="4789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 flipV="1">
            <a:off x="4746625" y="6219825"/>
            <a:ext cx="515937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5782" tIns="47891" rIns="95782" bIns="4789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0400" y="1176997"/>
            <a:ext cx="2397252" cy="1582621"/>
          </a:xfrm>
        </p:spPr>
        <p:txBody>
          <a:bodyPr lIns="47891" rIns="47891" bIns="47891"/>
          <a:lstStyle>
            <a:lvl1pPr algn="l">
              <a:buNone/>
              <a:defRPr sz="210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0400" y="2828785"/>
            <a:ext cx="2393950" cy="2179320"/>
          </a:xfrm>
        </p:spPr>
        <p:txBody>
          <a:bodyPr lIns="67047" rIns="47891"/>
          <a:lstStyle>
            <a:lvl1pPr marL="0" indent="0" algn="l">
              <a:spcBef>
                <a:spcPts val="262"/>
              </a:spcBef>
              <a:buFontTx/>
              <a:buNone/>
              <a:defRPr sz="1300"/>
            </a:lvl1pPr>
            <a:lvl2pPr>
              <a:defRPr sz="13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776276" y="1199517"/>
            <a:ext cx="500253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4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65EFE-D8FA-4A6B-816D-453F2AEF7286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10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50300" y="6356350"/>
            <a:ext cx="66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47776-A955-40CB-A369-2E8DC8E0E9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11113" y="-7938"/>
            <a:ext cx="9928226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5782" tIns="47891" rIns="95782" bIns="4789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746625" y="-7938"/>
            <a:ext cx="5159375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5782" tIns="47891" rIns="95782" bIns="4789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Zástupný symbol pro nadpis 8"/>
          <p:cNvSpPr>
            <a:spLocks noGrp="1"/>
          </p:cNvSpPr>
          <p:nvPr>
            <p:ph type="title"/>
          </p:nvPr>
        </p:nvSpPr>
        <p:spPr bwMode="auto">
          <a:xfrm>
            <a:off x="495300" y="70485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7891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1029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95300" y="1935163"/>
            <a:ext cx="89154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BBA830-127B-4CDC-B5AB-1F0E35594933}" type="datetimeFigureOut">
              <a:rPr lang="cs-CZ"/>
              <a:pPr>
                <a:defRPr/>
              </a:pPr>
              <a:t>9.4.2019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889250" y="6356350"/>
            <a:ext cx="36322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585200" y="6356350"/>
            <a:ext cx="8255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EF04C5-A6AF-4890-A55D-6994D5869F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1033" name="Skupina 1"/>
          <p:cNvGrpSpPr>
            <a:grpSpLocks/>
          </p:cNvGrpSpPr>
          <p:nvPr/>
        </p:nvGrpSpPr>
        <p:grpSpPr bwMode="auto">
          <a:xfrm>
            <a:off x="-20638" y="203200"/>
            <a:ext cx="9945688" cy="647700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79" r:id="rId2"/>
    <p:sldLayoutId id="2147483788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9" r:id="rId9"/>
    <p:sldLayoutId id="2147483785" r:id="rId10"/>
    <p:sldLayoutId id="21474837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5pPr>
      <a:lvl6pPr marL="478908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6pPr>
      <a:lvl7pPr marL="957816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7pPr>
      <a:lvl8pPr marL="1436724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8pPr>
      <a:lvl9pPr marL="1915631" algn="l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Calibri" pitchFamily="34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57263" indent="-2571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21907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530350" indent="-219075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819850" indent="-22029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413" indent="-19156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98758" indent="-191563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2" indent="-19156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www.nato.int/cps/en/SID-1133A330-954633BE/natolive/index.ht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dn3-eeas.fpfis.tech.ec.europa.eu/cdn/farfuture/B3kB_8uX_TKq_a-C1Oix6Q4BqD-W5KknWCBjJkqz8j8/mtime:1528878631/sites/eeas/files/mff_dpeacefacility_v3_eu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eeas.europa.eu/sites/eeas/files/eu_factsheet_pesco_permanent_structured_cooperation_en_0.pdf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ocr.army.cz/informacni-servis/zpravodajstvi/rok-2019-bude-ve-znameni-vyraznych-zmen-nasi-armady-207787/" TargetMode="External"/><Relationship Id="rId5" Type="http://schemas.openxmlformats.org/officeDocument/2006/relationships/hyperlink" Target="http://www.nato.int/nato_static_fl2014/assets/pdf/pdf_2014_06/20140602_140602-Media-Backgrounder_Multinational-Projects_en.pdf" TargetMode="External"/><Relationship Id="rId4" Type="http://schemas.openxmlformats.org/officeDocument/2006/relationships/hyperlink" Target="http://www.nato.int/cps/en/natohq/topics_84268.htm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o.int/cps/en/SID-1133A330-954633BE/natolive/index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899137"/>
            <a:ext cx="9906000" cy="285750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 smtClean="0"/>
              <a:t>Sdílení vojenských schopností se spojenci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sz="3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4392613"/>
            <a:ext cx="9906000" cy="5111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lIns="95782" tIns="47891" rIns="95782" bIns="47891">
            <a:spAutoFit/>
          </a:bodyPr>
          <a:lstStyle/>
          <a:p>
            <a:pPr algn="ctr">
              <a:defRPr/>
            </a:pPr>
            <a:r>
              <a:rPr lang="cs-CZ" sz="2700" b="1" dirty="0" smtClean="0">
                <a:solidFill>
                  <a:schemeClr val="bg2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Ing. Antonín NOVOTNÝ, Ph.D.</a:t>
            </a:r>
            <a:endParaRPr lang="cs-CZ" sz="2700" b="1" dirty="0">
              <a:solidFill>
                <a:schemeClr val="bg2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53988" y="5040313"/>
            <a:ext cx="5360940" cy="1481712"/>
          </a:xfrm>
          <a:prstGeom prst="rect">
            <a:avLst/>
          </a:prstGeom>
          <a:noFill/>
        </p:spPr>
        <p:txBody>
          <a:bodyPr wrap="none" lIns="95782" tIns="47891" rIns="95782" bIns="47891">
            <a:spAutoFit/>
          </a:bodyPr>
          <a:lstStyle/>
          <a:p>
            <a:pPr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Centrum bezpečnostních a vojenskostrategických studií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Univerzita obrany  v Brně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Kounicova 65</a:t>
            </a:r>
          </a:p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662 10 Brno,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Česká republika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cs-CZ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antonin.novotny@unob.cz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+420 973 443 055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439615"/>
            <a:ext cx="8494713" cy="44840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NATO SD – proces NDPP</a:t>
            </a:r>
          </a:p>
        </p:txBody>
      </p:sp>
      <p:pic>
        <p:nvPicPr>
          <p:cNvPr id="8196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6273" y="108438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769-7545-46C3-B4D0-1E8862AD7698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  <p:pic>
        <p:nvPicPr>
          <p:cNvPr id="6" name="Picture 2" descr="D:\Článek Konference D a S\Obrázek_Obranné plánování NAT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00" y="1153258"/>
            <a:ext cx="823739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534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769-7545-46C3-B4D0-1E8862AD7698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  <p:pic>
        <p:nvPicPr>
          <p:cNvPr id="2050" name="Picture 2" descr="D:\PŘÍPRAVY 2019_2020\KGŠ\Bezpečnostní politika SRN\Obrázek_Výdaje NATO 20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86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822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769-7545-46C3-B4D0-1E8862AD7698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  <p:pic>
        <p:nvPicPr>
          <p:cNvPr id="3074" name="Picture 2" descr="D:\PŘÍPRAVY 2019_2020\Obrázek_Centra NATO Excelence 20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0"/>
            <a:ext cx="9906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035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792163"/>
            <a:ext cx="8494713" cy="57626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NATO -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endParaRPr lang="cs-CZ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2075380"/>
            <a:ext cx="9109075" cy="4092058"/>
          </a:xfrm>
        </p:spPr>
        <p:txBody>
          <a:bodyPr/>
          <a:lstStyle/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500" dirty="0" smtClean="0">
                <a:latin typeface="+mj-lt"/>
              </a:rPr>
              <a:t>	V rámci iniciativy </a:t>
            </a:r>
            <a:r>
              <a:rPr lang="cs-CZ" sz="2500" dirty="0" err="1" smtClean="0">
                <a:latin typeface="+mj-lt"/>
              </a:rPr>
              <a:t>Smart</a:t>
            </a:r>
            <a:r>
              <a:rPr lang="cs-CZ" sz="2500" dirty="0" smtClean="0">
                <a:latin typeface="+mj-lt"/>
              </a:rPr>
              <a:t> </a:t>
            </a:r>
            <a:r>
              <a:rPr lang="cs-CZ" sz="2500" dirty="0" err="1" smtClean="0">
                <a:latin typeface="+mj-lt"/>
              </a:rPr>
              <a:t>Defence</a:t>
            </a:r>
            <a:r>
              <a:rPr lang="cs-CZ" sz="2500" dirty="0" smtClean="0">
                <a:latin typeface="+mj-lt"/>
              </a:rPr>
              <a:t>, identifikovalo Velitelství NATO pro transformaci (ACT) 3 pilíře: 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Kooperaci – mezinárodní spolupráci;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err="1" smtClean="0">
                <a:latin typeface="+mj-lt"/>
              </a:rPr>
              <a:t>Prioritizaci</a:t>
            </a:r>
            <a:r>
              <a:rPr lang="cs-CZ" sz="2500" dirty="0" smtClean="0">
                <a:latin typeface="+mj-lt"/>
              </a:rPr>
              <a:t>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Specializaci na vybrané schopnosti:</a:t>
            </a:r>
          </a:p>
          <a:p>
            <a:pPr marL="636120" lvl="1" indent="-251999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F6FC6"/>
              </a:buClr>
              <a:buFont typeface="Wingdings 2" pitchFamily="18"/>
              <a:buChar char=""/>
              <a:defRPr/>
            </a:pPr>
            <a:r>
              <a:rPr lang="cs-CZ" dirty="0" smtClean="0">
                <a:solidFill>
                  <a:srgbClr val="000000"/>
                </a:solidFill>
                <a:latin typeface="Calibri"/>
              </a:rPr>
              <a:t>By default – specializace vynucená rozpočtovým škrty;</a:t>
            </a:r>
          </a:p>
          <a:p>
            <a:pPr marL="636120" lvl="1" indent="-251999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F6FC6"/>
              </a:buClr>
              <a:buFont typeface="Wingdings 2" pitchFamily="18"/>
              <a:buChar char=""/>
              <a:defRPr/>
            </a:pPr>
            <a:r>
              <a:rPr lang="cs-CZ" dirty="0" smtClean="0">
                <a:solidFill>
                  <a:srgbClr val="000000"/>
                </a:solidFill>
                <a:latin typeface="Calibri"/>
              </a:rPr>
              <a:t>By design – systematická a koordinovaná specializace.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cs-CZ" sz="2500" dirty="0" smtClean="0"/>
          </a:p>
        </p:txBody>
      </p:sp>
      <p:pic>
        <p:nvPicPr>
          <p:cNvPr id="8196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3175" y="723900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976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585627"/>
            <a:ext cx="8494713" cy="575353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NATO -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endParaRPr lang="cs-CZ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325366"/>
            <a:ext cx="9109075" cy="5262760"/>
          </a:xfrm>
        </p:spPr>
        <p:txBody>
          <a:bodyPr/>
          <a:lstStyle/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500" dirty="0" err="1" smtClean="0">
                <a:latin typeface="+mj-lt"/>
              </a:rPr>
              <a:t>Smart</a:t>
            </a:r>
            <a:r>
              <a:rPr lang="cs-CZ" sz="2500" dirty="0" smtClean="0">
                <a:latin typeface="+mj-lt"/>
              </a:rPr>
              <a:t> </a:t>
            </a:r>
            <a:r>
              <a:rPr lang="cs-CZ" sz="2500" dirty="0" err="1" smtClean="0">
                <a:latin typeface="+mj-lt"/>
              </a:rPr>
              <a:t>Defence</a:t>
            </a:r>
            <a:r>
              <a:rPr lang="cs-CZ" sz="2500" dirty="0" smtClean="0">
                <a:latin typeface="+mj-lt"/>
              </a:rPr>
              <a:t> je v současné době vnímána ve dvou rovinách: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Koncepční – řeší strategii, koncepční základy a předpoklady pro úspěšnou realizaci;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Praktická mezinárodní spolupráce – pracuje s konkrétními mnohonárodním projekty začleněnými do 1. a 2. skupiny připravenosti (</a:t>
            </a:r>
            <a:r>
              <a:rPr lang="cs-CZ" sz="2500" dirty="0" err="1" smtClean="0">
                <a:latin typeface="+mj-lt"/>
              </a:rPr>
              <a:t>Tier</a:t>
            </a:r>
            <a:r>
              <a:rPr lang="cs-CZ" sz="2500" dirty="0" smtClean="0">
                <a:latin typeface="+mj-lt"/>
              </a:rPr>
              <a:t> 1 a </a:t>
            </a:r>
            <a:r>
              <a:rPr lang="cs-CZ" sz="2500" dirty="0" err="1" smtClean="0">
                <a:latin typeface="+mj-lt"/>
              </a:rPr>
              <a:t>Tier</a:t>
            </a:r>
            <a:r>
              <a:rPr lang="cs-CZ" sz="2500" dirty="0" smtClean="0">
                <a:latin typeface="+mj-lt"/>
              </a:rPr>
              <a:t> 2), strukturovanými do šesti skupin:</a:t>
            </a:r>
          </a:p>
          <a:p>
            <a:pPr marL="636120" lvl="1" indent="-251999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F6FC6"/>
              </a:buClr>
              <a:buFont typeface="Wingdings 2" pitchFamily="18"/>
              <a:buChar char=""/>
              <a:defRPr/>
            </a:pPr>
            <a:r>
              <a:rPr lang="cs-CZ" dirty="0" smtClean="0">
                <a:solidFill>
                  <a:srgbClr val="000000"/>
                </a:solidFill>
                <a:latin typeface="Calibri"/>
              </a:rPr>
              <a:t>JISR (Joint 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Intelligence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Surveillance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Recconaissaince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);</a:t>
            </a:r>
          </a:p>
          <a:p>
            <a:pPr marL="636120" lvl="1" indent="-251999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F6FC6"/>
              </a:buClr>
              <a:buFont typeface="Wingdings 2" pitchFamily="18"/>
              <a:buChar char=""/>
              <a:defRPr/>
            </a:pPr>
            <a:r>
              <a:rPr lang="cs-CZ" dirty="0" smtClean="0">
                <a:solidFill>
                  <a:srgbClr val="000000"/>
                </a:solidFill>
                <a:latin typeface="Calibri"/>
              </a:rPr>
              <a:t>Udržitelnost sil (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Sustainment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);</a:t>
            </a:r>
          </a:p>
          <a:p>
            <a:pPr marL="636120" lvl="1" indent="-251999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F6FC6"/>
              </a:buClr>
              <a:buFont typeface="Wingdings 2" pitchFamily="18"/>
              <a:buChar char=""/>
              <a:defRPr/>
            </a:pPr>
            <a:r>
              <a:rPr lang="cs-CZ" dirty="0" smtClean="0">
                <a:solidFill>
                  <a:srgbClr val="000000"/>
                </a:solidFill>
                <a:latin typeface="Calibri"/>
              </a:rPr>
              <a:t>Výcvik a příprava sil (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Training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Preparation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Forces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);</a:t>
            </a:r>
          </a:p>
          <a:p>
            <a:pPr marL="636120" lvl="1" indent="-251999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F6FC6"/>
              </a:buClr>
              <a:buFont typeface="Wingdings 2" pitchFamily="18"/>
              <a:buChar char=""/>
              <a:defRPr/>
            </a:pPr>
            <a:r>
              <a:rPr lang="cs-CZ" dirty="0" smtClean="0">
                <a:solidFill>
                  <a:srgbClr val="000000"/>
                </a:solidFill>
                <a:latin typeface="Calibri"/>
              </a:rPr>
              <a:t>Ochrana vojsk (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Force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Protection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);</a:t>
            </a:r>
          </a:p>
          <a:p>
            <a:pPr marL="636120" lvl="1" indent="-251999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F6FC6"/>
              </a:buClr>
              <a:buFont typeface="Wingdings 2" pitchFamily="18"/>
              <a:buChar char=""/>
              <a:defRPr/>
            </a:pPr>
            <a:r>
              <a:rPr lang="cs-CZ" dirty="0" smtClean="0">
                <a:solidFill>
                  <a:srgbClr val="000000"/>
                </a:solidFill>
                <a:latin typeface="Calibri"/>
              </a:rPr>
              <a:t>Projekce sil (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Effective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 Engagement);</a:t>
            </a:r>
          </a:p>
          <a:p>
            <a:pPr marL="636120" lvl="1" indent="-251999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F6FC6"/>
              </a:buClr>
              <a:buFont typeface="Wingdings 2" pitchFamily="18"/>
              <a:buChar char=""/>
              <a:defRPr/>
            </a:pP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Ballistic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Missile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Calibri"/>
              </a:rPr>
              <a:t>Defence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. </a:t>
            </a:r>
            <a:endParaRPr lang="cs-CZ" dirty="0" smtClean="0"/>
          </a:p>
        </p:txBody>
      </p:sp>
      <p:pic>
        <p:nvPicPr>
          <p:cNvPr id="8196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7562" y="569788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769-7545-46C3-B4D0-1E8862AD7698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787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881795" y="180182"/>
            <a:ext cx="8494713" cy="79216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NATO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102336"/>
            <a:ext cx="9109075" cy="5485789"/>
          </a:xfrm>
        </p:spPr>
        <p:txBody>
          <a:bodyPr/>
          <a:lstStyle/>
          <a:p>
            <a:pPr>
              <a:defRPr/>
            </a:pPr>
            <a:r>
              <a:rPr lang="cs-CZ" sz="2500" dirty="0" smtClean="0">
                <a:latin typeface="+mj-lt"/>
              </a:rPr>
              <a:t>Výcvik v prostředí blížící se reálnému nasazení</a:t>
            </a:r>
            <a:r>
              <a:rPr lang="en-US" sz="2500" dirty="0" smtClean="0">
                <a:latin typeface="+mj-lt"/>
              </a:rPr>
              <a:t> </a:t>
            </a:r>
            <a:endParaRPr lang="cs-CZ" sz="2500" dirty="0" smtClean="0">
              <a:latin typeface="+mj-lt"/>
            </a:endParaRPr>
          </a:p>
          <a:p>
            <a:pPr>
              <a:defRPr/>
            </a:pPr>
            <a:r>
              <a:rPr lang="cs-CZ" sz="2500" dirty="0" smtClean="0">
                <a:latin typeface="+mj-lt"/>
              </a:rPr>
              <a:t>Síť e-</a:t>
            </a:r>
            <a:r>
              <a:rPr lang="cs-CZ" sz="2500" dirty="0" err="1" smtClean="0">
                <a:latin typeface="+mj-lt"/>
              </a:rPr>
              <a:t>lerningových</a:t>
            </a:r>
            <a:r>
              <a:rPr lang="cs-CZ" sz="2500" dirty="0" smtClean="0">
                <a:latin typeface="+mj-lt"/>
              </a:rPr>
              <a:t> školících středisek na bázi počítačové informační služby</a:t>
            </a:r>
            <a:r>
              <a:rPr lang="en-US" sz="2500" dirty="0" smtClean="0">
                <a:latin typeface="+mj-lt"/>
              </a:rPr>
              <a:t> </a:t>
            </a:r>
            <a:endParaRPr lang="cs-CZ" sz="2500" dirty="0" smtClean="0">
              <a:latin typeface="+mj-lt"/>
            </a:endParaRPr>
          </a:p>
          <a:p>
            <a:pPr>
              <a:defRPr/>
            </a:pPr>
            <a:r>
              <a:rPr lang="cs-CZ" sz="2500" dirty="0" smtClean="0">
                <a:latin typeface="+mj-lt"/>
              </a:rPr>
              <a:t>Individuální výcvikové a vzdělávací programy </a:t>
            </a:r>
            <a:r>
              <a:rPr lang="en-US" sz="2500" dirty="0" smtClean="0">
                <a:latin typeface="+mj-lt"/>
              </a:rPr>
              <a:t>(ITEP) </a:t>
            </a:r>
            <a:endParaRPr lang="cs-CZ" sz="2500" dirty="0" smtClean="0">
              <a:latin typeface="+mj-lt"/>
            </a:endParaRPr>
          </a:p>
          <a:p>
            <a:pPr>
              <a:defRPr/>
            </a:pPr>
            <a:r>
              <a:rPr lang="cs-CZ" sz="2500" dirty="0" smtClean="0">
                <a:latin typeface="+mj-lt"/>
              </a:rPr>
              <a:t>Sdílení námořních hlídkových letounů</a:t>
            </a:r>
            <a:r>
              <a:rPr lang="en-US" sz="2500" dirty="0" smtClean="0">
                <a:latin typeface="+mj-lt"/>
              </a:rPr>
              <a:t> (MPA) </a:t>
            </a:r>
            <a:endParaRPr lang="cs-CZ" sz="2500" dirty="0" smtClean="0">
              <a:latin typeface="+mj-lt"/>
            </a:endParaRPr>
          </a:p>
          <a:p>
            <a:pPr>
              <a:defRPr/>
            </a:pPr>
            <a:r>
              <a:rPr lang="cs-CZ" sz="2500" dirty="0" smtClean="0">
                <a:latin typeface="+mj-lt"/>
              </a:rPr>
              <a:t>Dálkově ovládaná vozidla pro silniční vyčišťovací operace</a:t>
            </a:r>
          </a:p>
          <a:p>
            <a:pPr>
              <a:defRPr/>
            </a:pPr>
            <a:r>
              <a:rPr lang="en-US" sz="2500" dirty="0">
                <a:latin typeface="+mj-lt"/>
              </a:rPr>
              <a:t>M</a:t>
            </a:r>
            <a:r>
              <a:rPr lang="cs-CZ" sz="2500" dirty="0" err="1">
                <a:latin typeface="+mj-lt"/>
              </a:rPr>
              <a:t>nohonárodní</a:t>
            </a:r>
            <a:r>
              <a:rPr lang="cs-CZ" sz="2500" dirty="0">
                <a:latin typeface="+mj-lt"/>
              </a:rPr>
              <a:t> společné velitelství (MN JHQ) v Ulmu</a:t>
            </a:r>
            <a:r>
              <a:rPr lang="en-US" sz="2500" dirty="0">
                <a:latin typeface="+mj-lt"/>
              </a:rPr>
              <a:t> </a:t>
            </a:r>
            <a:endParaRPr lang="cs-CZ" sz="2500" dirty="0">
              <a:latin typeface="+mj-lt"/>
            </a:endParaRPr>
          </a:p>
          <a:p>
            <a:pPr>
              <a:defRPr/>
            </a:pPr>
            <a:r>
              <a:rPr lang="cs-CZ" sz="2500" dirty="0">
                <a:latin typeface="+mj-lt"/>
              </a:rPr>
              <a:t>Ženy ve vysokých funkcích v oblasti bezpečnosti a obrany </a:t>
            </a:r>
            <a:r>
              <a:rPr lang="en-US" sz="2500" dirty="0">
                <a:latin typeface="+mj-lt"/>
              </a:rPr>
              <a:t> </a:t>
            </a:r>
            <a:endParaRPr lang="cs-CZ" sz="2500" dirty="0">
              <a:latin typeface="+mj-lt"/>
            </a:endParaRPr>
          </a:p>
          <a:p>
            <a:pPr>
              <a:defRPr/>
            </a:pPr>
            <a:r>
              <a:rPr lang="cs-CZ" sz="2500" dirty="0">
                <a:latin typeface="+mj-lt"/>
              </a:rPr>
              <a:t>Velitelství společné podpůrné skupiny logistiky </a:t>
            </a:r>
            <a:r>
              <a:rPr lang="en-US" sz="2500" dirty="0">
                <a:latin typeface="+mj-lt"/>
              </a:rPr>
              <a:t>(JLSG HQ)</a:t>
            </a:r>
            <a:endParaRPr lang="cs-CZ" sz="2500" dirty="0">
              <a:latin typeface="+mj-lt"/>
            </a:endParaRPr>
          </a:p>
          <a:p>
            <a:pPr>
              <a:defRPr/>
            </a:pPr>
            <a:r>
              <a:rPr lang="cs-CZ" sz="2500" dirty="0">
                <a:latin typeface="+mj-lt"/>
              </a:rPr>
              <a:t>Sdružování a sdílení mnohonárodních zdravotnických zařízení </a:t>
            </a:r>
            <a:br>
              <a:rPr lang="cs-CZ" sz="2500" dirty="0">
                <a:latin typeface="+mj-lt"/>
              </a:rPr>
            </a:br>
            <a:r>
              <a:rPr lang="en-US" sz="2500" dirty="0">
                <a:latin typeface="+mj-lt"/>
              </a:rPr>
              <a:t>(Role 2</a:t>
            </a:r>
            <a:r>
              <a:rPr lang="en-US" sz="2500" dirty="0" smtClean="0">
                <a:latin typeface="+mj-lt"/>
              </a:rPr>
              <a:t>)</a:t>
            </a:r>
            <a:endParaRPr lang="cs-CZ" sz="2500" dirty="0">
              <a:latin typeface="+mj-lt"/>
            </a:endParaRPr>
          </a:p>
          <a:p>
            <a:pPr>
              <a:defRPr/>
            </a:pPr>
            <a:r>
              <a:rPr lang="cs-CZ" sz="2500" dirty="0">
                <a:latin typeface="+mj-lt"/>
              </a:rPr>
              <a:t>Sdružování </a:t>
            </a:r>
            <a:r>
              <a:rPr lang="cs-CZ" sz="2500" dirty="0" err="1">
                <a:latin typeface="+mj-lt"/>
              </a:rPr>
              <a:t>rozmístitelných</a:t>
            </a:r>
            <a:r>
              <a:rPr lang="cs-CZ" sz="2500" dirty="0">
                <a:latin typeface="+mj-lt"/>
              </a:rPr>
              <a:t> akvizičních modulů letectva </a:t>
            </a:r>
            <a:r>
              <a:rPr lang="en-US" sz="2500" dirty="0">
                <a:latin typeface="+mj-lt"/>
              </a:rPr>
              <a:t>(DAAM) </a:t>
            </a:r>
            <a:endParaRPr lang="cs-CZ" sz="2500" dirty="0">
              <a:latin typeface="+mj-lt"/>
            </a:endParaRPr>
          </a:p>
          <a:p>
            <a:pPr>
              <a:defRPr/>
            </a:pPr>
            <a:endParaRPr lang="cs-CZ" sz="2500" dirty="0">
              <a:latin typeface="+mj-lt"/>
            </a:endParaRPr>
          </a:p>
        </p:txBody>
      </p:sp>
      <p:pic>
        <p:nvPicPr>
          <p:cNvPr id="10244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338" y="321286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425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792163"/>
            <a:ext cx="8494713" cy="57626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NATO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511300"/>
            <a:ext cx="9109075" cy="5076825"/>
          </a:xfrm>
        </p:spPr>
        <p:txBody>
          <a:bodyPr/>
          <a:lstStyle/>
          <a:p>
            <a:pPr>
              <a:defRPr/>
            </a:pPr>
            <a:r>
              <a:rPr lang="cs-CZ" sz="2500" dirty="0" smtClean="0">
                <a:latin typeface="+mj-lt"/>
              </a:rPr>
              <a:t>Univerzální rozhraní výzbroje N</a:t>
            </a:r>
            <a:r>
              <a:rPr lang="en-US" sz="2500" dirty="0" smtClean="0">
                <a:latin typeface="+mj-lt"/>
              </a:rPr>
              <a:t>ATO (NUAI)  </a:t>
            </a:r>
            <a:endParaRPr lang="cs-CZ" sz="2500" dirty="0" smtClean="0">
              <a:latin typeface="+mj-lt"/>
            </a:endParaRPr>
          </a:p>
          <a:p>
            <a:pPr>
              <a:defRPr/>
            </a:pPr>
            <a:r>
              <a:rPr lang="cs-CZ" sz="2500" dirty="0" smtClean="0">
                <a:latin typeface="+mj-lt"/>
              </a:rPr>
              <a:t>Schopnosti potřebné k zahájení činnosti na bojišti</a:t>
            </a:r>
            <a:r>
              <a:rPr lang="en-US" sz="2500" dirty="0" smtClean="0">
                <a:latin typeface="+mj-lt"/>
              </a:rPr>
              <a:t> </a:t>
            </a:r>
            <a:endParaRPr lang="cs-CZ" sz="2500" dirty="0" smtClean="0">
              <a:latin typeface="+mj-lt"/>
            </a:endParaRPr>
          </a:p>
          <a:p>
            <a:pPr>
              <a:defRPr/>
            </a:pPr>
            <a:r>
              <a:rPr lang="en-US" sz="2500" dirty="0" smtClean="0">
                <a:latin typeface="+mj-lt"/>
              </a:rPr>
              <a:t>M</a:t>
            </a:r>
            <a:r>
              <a:rPr lang="cs-CZ" sz="2500" dirty="0" err="1" smtClean="0">
                <a:latin typeface="+mj-lt"/>
              </a:rPr>
              <a:t>nohonárodní</a:t>
            </a:r>
            <a:r>
              <a:rPr lang="cs-CZ" sz="2500" dirty="0" smtClean="0">
                <a:latin typeface="+mj-lt"/>
              </a:rPr>
              <a:t> logistická spolupráce pro manipulaci s palivem</a:t>
            </a:r>
            <a:r>
              <a:rPr lang="en-US" sz="2500" dirty="0" smtClean="0">
                <a:latin typeface="+mj-lt"/>
              </a:rPr>
              <a:t> </a:t>
            </a:r>
            <a:endParaRPr lang="cs-CZ" sz="2500" dirty="0" smtClean="0">
              <a:latin typeface="+mj-lt"/>
            </a:endParaRPr>
          </a:p>
          <a:p>
            <a:pPr>
              <a:defRPr/>
            </a:pPr>
            <a:r>
              <a:rPr lang="cs-CZ" sz="2500" dirty="0" smtClean="0">
                <a:latin typeface="+mj-lt"/>
              </a:rPr>
              <a:t>Mnohonárodní centrum pro letecký výcvik </a:t>
            </a:r>
            <a:r>
              <a:rPr lang="fr-FR" sz="2500" dirty="0" smtClean="0">
                <a:latin typeface="+mj-lt"/>
              </a:rPr>
              <a:t>(MATC) </a:t>
            </a:r>
            <a:r>
              <a:rPr lang="cs-CZ" sz="2500" dirty="0" smtClean="0">
                <a:latin typeface="+mj-lt"/>
              </a:rPr>
              <a:t>– CZE</a:t>
            </a:r>
          </a:p>
          <a:p>
            <a:pPr>
              <a:defRPr/>
            </a:pPr>
            <a:r>
              <a:rPr lang="en-US" sz="2500" dirty="0">
                <a:latin typeface="+mj-lt"/>
              </a:rPr>
              <a:t>M</a:t>
            </a:r>
            <a:r>
              <a:rPr lang="cs-CZ" sz="2500" dirty="0" err="1">
                <a:latin typeface="+mj-lt"/>
              </a:rPr>
              <a:t>nohonárodní</a:t>
            </a:r>
            <a:r>
              <a:rPr lang="cs-CZ" sz="2500" dirty="0">
                <a:latin typeface="+mj-lt"/>
              </a:rPr>
              <a:t> výcvik vojenských leteckých posádek</a:t>
            </a:r>
            <a:r>
              <a:rPr lang="en-US" sz="2500" dirty="0">
                <a:latin typeface="+mj-lt"/>
              </a:rPr>
              <a:t> </a:t>
            </a:r>
            <a:endParaRPr lang="cs-CZ" sz="2500" dirty="0">
              <a:latin typeface="+mj-lt"/>
            </a:endParaRPr>
          </a:p>
          <a:p>
            <a:pPr>
              <a:defRPr/>
            </a:pPr>
            <a:r>
              <a:rPr lang="cs-CZ" sz="2500" dirty="0" smtClean="0">
                <a:latin typeface="+mj-lt"/>
              </a:rPr>
              <a:t>Využívání </a:t>
            </a:r>
            <a:r>
              <a:rPr lang="cs-CZ" sz="2500" dirty="0">
                <a:latin typeface="+mj-lt"/>
              </a:rPr>
              <a:t>biometrických údajů</a:t>
            </a:r>
            <a:r>
              <a:rPr lang="en-US" sz="2500" dirty="0">
                <a:latin typeface="+mj-lt"/>
              </a:rPr>
              <a:t> </a:t>
            </a:r>
            <a:r>
              <a:rPr lang="cs-CZ" sz="2500" dirty="0" smtClean="0">
                <a:latin typeface="+mj-lt"/>
              </a:rPr>
              <a:t>ve vojenských operacích</a:t>
            </a:r>
            <a:endParaRPr lang="cs-CZ" sz="2500" dirty="0">
              <a:latin typeface="+mj-lt"/>
            </a:endParaRPr>
          </a:p>
          <a:p>
            <a:pPr>
              <a:defRPr/>
            </a:pPr>
            <a:r>
              <a:rPr lang="cs-CZ" sz="2500" dirty="0">
                <a:latin typeface="+mj-lt"/>
              </a:rPr>
              <a:t>Zřízení mnohonárodní geografické podpůrné skupiny </a:t>
            </a:r>
            <a:r>
              <a:rPr lang="cs-CZ" sz="2500" dirty="0" smtClean="0">
                <a:latin typeface="+mj-lt"/>
              </a:rPr>
              <a:t>(GSG)</a:t>
            </a:r>
          </a:p>
          <a:p>
            <a:pPr>
              <a:defRPr/>
            </a:pPr>
            <a:r>
              <a:rPr lang="cs-CZ" sz="2500" dirty="0">
                <a:latin typeface="+mj-lt"/>
              </a:rPr>
              <a:t>Rozvoj schopností mnohonárodní kybernetické obrany </a:t>
            </a:r>
            <a:r>
              <a:rPr lang="en-US" sz="2500" dirty="0">
                <a:latin typeface="+mj-lt"/>
              </a:rPr>
              <a:t>(MNCD2</a:t>
            </a:r>
            <a:r>
              <a:rPr lang="en-US" sz="2500" dirty="0" smtClean="0">
                <a:latin typeface="+mj-lt"/>
              </a:rPr>
              <a:t>)</a:t>
            </a:r>
            <a:endParaRPr lang="cs-CZ" sz="2500" dirty="0" smtClean="0">
              <a:latin typeface="+mj-lt"/>
            </a:endParaRPr>
          </a:p>
          <a:p>
            <a:pPr>
              <a:defRPr/>
            </a:pPr>
            <a:r>
              <a:rPr lang="cs-CZ" sz="2500" dirty="0" smtClean="0">
                <a:latin typeface="+mj-lt"/>
              </a:rPr>
              <a:t>Ochrana přístavů</a:t>
            </a:r>
          </a:p>
          <a:p>
            <a:pPr>
              <a:defRPr/>
            </a:pPr>
            <a:r>
              <a:rPr lang="cs-CZ" sz="2500" dirty="0" smtClean="0">
                <a:latin typeface="+mj-lt"/>
              </a:rPr>
              <a:t>Sdílení kapacit OPZHN; POL-CZE-HUN-ITA-SVK-SVN</a:t>
            </a:r>
          </a:p>
          <a:p>
            <a:pPr>
              <a:defRPr/>
            </a:pPr>
            <a:r>
              <a:rPr lang="cs-CZ" sz="2500" dirty="0" smtClean="0">
                <a:latin typeface="+mj-lt"/>
              </a:rPr>
              <a:t>Výstavba specifických záložních kapacit</a:t>
            </a:r>
            <a:endParaRPr lang="cs-CZ" sz="2500" dirty="0">
              <a:latin typeface="+mj-lt"/>
            </a:endParaRPr>
          </a:p>
          <a:p>
            <a:pPr>
              <a:defRPr/>
            </a:pPr>
            <a:endParaRPr lang="cs-CZ" sz="2500" dirty="0" smtClean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endParaRPr lang="cs-CZ" sz="25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endParaRPr lang="cs-CZ" sz="2500" dirty="0" smtClean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endParaRPr lang="cs-CZ" sz="2500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268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3175" y="723900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992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792163"/>
            <a:ext cx="8494713" cy="57626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NATO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511300"/>
            <a:ext cx="9109075" cy="5076825"/>
          </a:xfrm>
        </p:spPr>
        <p:txBody>
          <a:bodyPr/>
          <a:lstStyle/>
          <a:p>
            <a:pPr>
              <a:defRPr/>
            </a:pPr>
            <a:r>
              <a:rPr lang="cs-CZ" sz="2500" dirty="0">
                <a:latin typeface="+mj-lt"/>
              </a:rPr>
              <a:t>Analýza obrany a plánování pro </a:t>
            </a:r>
            <a:r>
              <a:rPr lang="cs-CZ" sz="2500" dirty="0" smtClean="0">
                <a:latin typeface="+mj-lt"/>
              </a:rPr>
              <a:t>transformaci Aliance</a:t>
            </a:r>
          </a:p>
          <a:p>
            <a:pPr>
              <a:defRPr/>
            </a:pPr>
            <a:r>
              <a:rPr lang="cs-CZ" sz="2500" dirty="0" smtClean="0">
                <a:latin typeface="+mj-lt"/>
              </a:rPr>
              <a:t>Systém obranných prostředků (DAS) – senzory, klamné rakety atd.</a:t>
            </a:r>
          </a:p>
          <a:p>
            <a:r>
              <a:rPr lang="cs-CZ" sz="2500" dirty="0">
                <a:latin typeface="+mj-lt"/>
              </a:rPr>
              <a:t>Integrace zásad bezpečnosti výbušnin a řízení rizik munice do plánování, odborné přípravy a realizace </a:t>
            </a:r>
            <a:r>
              <a:rPr lang="cs-CZ" sz="2500" dirty="0" smtClean="0">
                <a:latin typeface="+mj-lt"/>
              </a:rPr>
              <a:t>NATO </a:t>
            </a:r>
            <a:r>
              <a:rPr lang="cs-CZ" sz="2500" dirty="0">
                <a:latin typeface="+mj-lt"/>
              </a:rPr>
              <a:t>(ESRM) </a:t>
            </a:r>
            <a:endParaRPr lang="cs-CZ" sz="2500" dirty="0" smtClean="0">
              <a:latin typeface="+mj-lt"/>
            </a:endParaRPr>
          </a:p>
          <a:p>
            <a:r>
              <a:rPr lang="cs-CZ" sz="2500" dirty="0" smtClean="0">
                <a:latin typeface="+mj-lt"/>
              </a:rPr>
              <a:t>Platforma sdílení informací před škodlivým softwarem (</a:t>
            </a:r>
            <a:r>
              <a:rPr lang="cs-CZ" sz="2500" dirty="0" err="1" smtClean="0">
                <a:latin typeface="+mj-lt"/>
              </a:rPr>
              <a:t>malware</a:t>
            </a:r>
            <a:r>
              <a:rPr lang="cs-CZ" sz="2500" dirty="0" smtClean="0">
                <a:latin typeface="+mj-lt"/>
              </a:rPr>
              <a:t>) (MISP</a:t>
            </a:r>
            <a:r>
              <a:rPr lang="cs-CZ" sz="2500" dirty="0">
                <a:latin typeface="+mj-lt"/>
              </a:rPr>
              <a:t>)</a:t>
            </a:r>
          </a:p>
          <a:p>
            <a:r>
              <a:rPr lang="cs-CZ" sz="2500" dirty="0" smtClean="0">
                <a:latin typeface="+mj-lt"/>
              </a:rPr>
              <a:t>Mnohonárodní vzdělání a výcvik NATO v oblasti kybernetické ochrany </a:t>
            </a:r>
            <a:r>
              <a:rPr lang="cs-CZ" sz="2500" dirty="0">
                <a:latin typeface="+mj-lt"/>
              </a:rPr>
              <a:t>(MN CD E&amp;T)</a:t>
            </a:r>
          </a:p>
          <a:p>
            <a:r>
              <a:rPr lang="cs-CZ" sz="2500" dirty="0" smtClean="0">
                <a:latin typeface="+mj-lt"/>
              </a:rPr>
              <a:t>Mnohonárodní přístupy k používání vysoce přesné munice vzduch-země</a:t>
            </a:r>
            <a:endParaRPr lang="cs-CZ" sz="2500" dirty="0">
              <a:latin typeface="+mj-lt"/>
            </a:endParaRPr>
          </a:p>
          <a:p>
            <a:r>
              <a:rPr lang="cs-CZ" sz="2500" dirty="0" smtClean="0">
                <a:latin typeface="+mj-lt"/>
              </a:rPr>
              <a:t>Modul ochrany a opatření před minami v misích</a:t>
            </a:r>
            <a:endParaRPr lang="cs-CZ" sz="2500" dirty="0">
              <a:latin typeface="+mj-lt"/>
            </a:endParaRPr>
          </a:p>
          <a:p>
            <a:r>
              <a:rPr lang="cs-CZ" sz="2500" dirty="0" smtClean="0">
                <a:latin typeface="+mj-lt"/>
              </a:rPr>
              <a:t>Síť sdílení a fúze informací o ohrožení IED</a:t>
            </a:r>
            <a:endParaRPr lang="cs-CZ" sz="2500" dirty="0">
              <a:latin typeface="+mj-lt"/>
            </a:endParaRPr>
          </a:p>
          <a:p>
            <a:pPr marL="0" indent="0">
              <a:buNone/>
            </a:pPr>
            <a:endParaRPr lang="cs-CZ" sz="2500" dirty="0"/>
          </a:p>
          <a:p>
            <a:endParaRPr lang="cs-CZ" sz="2500" dirty="0">
              <a:latin typeface="+mj-lt"/>
            </a:endParaRPr>
          </a:p>
          <a:p>
            <a:pPr>
              <a:defRPr/>
            </a:pPr>
            <a:endParaRPr lang="cs-CZ" sz="2500" dirty="0" smtClean="0">
              <a:latin typeface="+mj-lt"/>
            </a:endParaRPr>
          </a:p>
        </p:txBody>
      </p:sp>
      <p:pic>
        <p:nvPicPr>
          <p:cNvPr id="12292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3175" y="723900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212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792163"/>
            <a:ext cx="8494713" cy="57626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NATO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511300"/>
            <a:ext cx="9109075" cy="5076825"/>
          </a:xfrm>
        </p:spPr>
        <p:txBody>
          <a:bodyPr/>
          <a:lstStyle/>
          <a:p>
            <a:r>
              <a:rPr lang="cs-CZ" sz="2500" dirty="0" smtClean="0">
                <a:latin typeface="+mj-lt"/>
              </a:rPr>
              <a:t>Vytvoření CONOPS pro námořní zbraně a pozemní dělostřelectvo </a:t>
            </a:r>
            <a:endParaRPr lang="cs-CZ" sz="2500" dirty="0">
              <a:latin typeface="+mj-lt"/>
            </a:endParaRPr>
          </a:p>
          <a:p>
            <a:r>
              <a:rPr lang="cs-CZ" sz="2500" dirty="0" smtClean="0">
                <a:latin typeface="+mj-lt"/>
              </a:rPr>
              <a:t>Modularita v misích</a:t>
            </a:r>
            <a:endParaRPr lang="cs-CZ" sz="2500" dirty="0">
              <a:latin typeface="+mj-lt"/>
            </a:endParaRPr>
          </a:p>
          <a:p>
            <a:r>
              <a:rPr lang="cs-CZ" sz="2500" dirty="0" smtClean="0">
                <a:latin typeface="+mj-lt"/>
              </a:rPr>
              <a:t>Víceúčelové </a:t>
            </a:r>
            <a:r>
              <a:rPr lang="cs-CZ" sz="2500" dirty="0">
                <a:latin typeface="+mj-lt"/>
              </a:rPr>
              <a:t>středisko letecké podpory pro námořní operace (MMSC)</a:t>
            </a:r>
          </a:p>
          <a:p>
            <a:r>
              <a:rPr lang="cs-CZ" sz="2500" dirty="0">
                <a:latin typeface="+mj-lt"/>
              </a:rPr>
              <a:t>Flexibilní a interoperabilní nástroj pro splnění budoucích požadavků operací v mělkých vodách (FIT FOR CSW)</a:t>
            </a:r>
          </a:p>
          <a:p>
            <a:r>
              <a:rPr lang="cs-CZ" sz="2500" dirty="0" smtClean="0">
                <a:latin typeface="+mj-lt"/>
              </a:rPr>
              <a:t>Schopnosti reakce na biologická napadení</a:t>
            </a:r>
            <a:endParaRPr lang="cs-CZ" sz="2500" dirty="0">
              <a:latin typeface="+mj-lt"/>
            </a:endParaRPr>
          </a:p>
        </p:txBody>
      </p:sp>
      <p:pic>
        <p:nvPicPr>
          <p:cNvPr id="12292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3175" y="723900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62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69354" y="267129"/>
            <a:ext cx="8494713" cy="9144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„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Connected Forces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cs-CZ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15925" y="1613043"/>
            <a:ext cx="9109075" cy="4484117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cs-CZ" sz="2500" dirty="0" smtClean="0">
                <a:latin typeface="+mj-lt"/>
              </a:rPr>
              <a:t>    Klíčová část </a:t>
            </a:r>
            <a:r>
              <a:rPr lang="en-GB" sz="2500" dirty="0" smtClean="0">
                <a:latin typeface="+mj-lt"/>
              </a:rPr>
              <a:t>Smart Defence</a:t>
            </a:r>
            <a:r>
              <a:rPr lang="cs-CZ" sz="2500" dirty="0" smtClean="0">
                <a:latin typeface="+mj-lt"/>
              </a:rPr>
              <a:t>, iniciativa </a:t>
            </a:r>
            <a:r>
              <a:rPr lang="en-GB" sz="2500" dirty="0" smtClean="0">
                <a:latin typeface="+mj-lt"/>
              </a:rPr>
              <a:t>Connected Forces</a:t>
            </a:r>
            <a:r>
              <a:rPr lang="cs-CZ" sz="2500" dirty="0" smtClean="0">
                <a:latin typeface="+mj-lt"/>
              </a:rPr>
              <a:t> sestává ze tří části: 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Výcvik a vzdělávání;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Zvýšení počtu cvičení;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Lepší využití technologií.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 smtClean="0">
              <a:latin typeface="+mj-lt"/>
            </a:endParaRPr>
          </a:p>
          <a:p>
            <a:pPr algn="just"/>
            <a:r>
              <a:rPr lang="en-US" sz="2500" i="1" dirty="0" smtClean="0">
                <a:latin typeface="+mj-lt"/>
              </a:rPr>
              <a:t>“CFI presents an opportunity, building on Alliance experience, including on Operations, to ensure that Allies develop and retain the ability to work effectively together and with Partners as appropriate”</a:t>
            </a:r>
            <a:r>
              <a:rPr lang="cs-CZ" sz="2500" i="1" dirty="0" smtClean="0">
                <a:latin typeface="+mj-lt"/>
              </a:rPr>
              <a:t> - </a:t>
            </a:r>
            <a:r>
              <a:rPr lang="en-US" sz="2500" dirty="0" smtClean="0">
                <a:latin typeface="+mj-lt"/>
              </a:rPr>
              <a:t>Chicago Summit Defense Package 2012 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i="1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cs-CZ" sz="2500" dirty="0" smtClean="0">
              <a:latin typeface="+mj-lt"/>
            </a:endParaRPr>
          </a:p>
        </p:txBody>
      </p:sp>
      <p:pic>
        <p:nvPicPr>
          <p:cNvPr id="9220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2352" y="425949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249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8"/>
          <p:cNvPicPr>
            <a:picLocks noChangeAspect="1"/>
          </p:cNvPicPr>
          <p:nvPr/>
        </p:nvPicPr>
        <p:blipFill>
          <a:blip r:embed="rId3"/>
          <a:srcRect l="5194" t="35098" r="4375" b="2550"/>
          <a:stretch>
            <a:fillRect/>
          </a:stretch>
        </p:blipFill>
        <p:spPr bwMode="auto">
          <a:xfrm>
            <a:off x="0" y="0"/>
            <a:ext cx="5423379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2014_Kry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8000" y="3582000"/>
            <a:ext cx="5842200" cy="32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51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69354" y="267129"/>
            <a:ext cx="8494713" cy="9144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„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Connected Forces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cs-CZ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15925" y="1479479"/>
            <a:ext cx="9109075" cy="4617681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cs-CZ" sz="2500" dirty="0" smtClean="0">
                <a:latin typeface="+mj-lt"/>
              </a:rPr>
              <a:t>Hlavní úsilí je zaměřeno na následující oblasti: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Vzdělání, výcvik, cvičení a evaluační politika;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Technologické aspekty CFI;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Vývoj schopností, operativnost a udržitelnost;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Plánovací a revizní proces v rámci </a:t>
            </a:r>
            <a:r>
              <a:rPr lang="cs-CZ" sz="2500" dirty="0" err="1" smtClean="0">
                <a:latin typeface="+mj-lt"/>
              </a:rPr>
              <a:t>PfP</a:t>
            </a:r>
            <a:r>
              <a:rPr lang="cs-CZ" sz="2500" dirty="0" smtClean="0">
                <a:latin typeface="+mj-lt"/>
              </a:rPr>
              <a:t>;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NRF;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Propojení s národním plánovacím procesem;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Zapojení mnohonárodních schopností do cvičení NATO a vedených operací  NATO.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cs-CZ" sz="2500" dirty="0" smtClean="0">
              <a:latin typeface="+mj-lt"/>
            </a:endParaRPr>
          </a:p>
        </p:txBody>
      </p:sp>
      <p:pic>
        <p:nvPicPr>
          <p:cNvPr id="9220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2352" y="425949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69354" y="267129"/>
            <a:ext cx="8494713" cy="9144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Framework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Nations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en-GB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oncept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cs-CZ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24717" y="1312425"/>
            <a:ext cx="9109075" cy="4617681"/>
          </a:xfrm>
        </p:spPr>
        <p:txBody>
          <a:bodyPr/>
          <a:lstStyle/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b="1" dirty="0" smtClean="0">
                <a:latin typeface="+mj-lt"/>
              </a:rPr>
              <a:t>Uskupení </a:t>
            </a:r>
            <a:r>
              <a:rPr lang="cs-CZ" sz="2500" b="1" dirty="0">
                <a:latin typeface="+mj-lt"/>
              </a:rPr>
              <a:t>zemí </a:t>
            </a:r>
            <a:r>
              <a:rPr lang="cs-CZ" sz="2500" dirty="0">
                <a:latin typeface="+mj-lt"/>
              </a:rPr>
              <a:t>na </a:t>
            </a:r>
            <a:r>
              <a:rPr lang="cs-CZ" sz="2500" b="1" dirty="0">
                <a:latin typeface="+mj-lt"/>
              </a:rPr>
              <a:t>bázi dobrovolnosti </a:t>
            </a:r>
            <a:r>
              <a:rPr lang="cs-CZ" sz="2500" dirty="0">
                <a:latin typeface="+mj-lt"/>
              </a:rPr>
              <a:t>jako platformy pro udržení, konsolidaci a zkvalitnění stávajících vojenských schopností a dále jako základ pro společný rozvoj a zabezpečení vojenských schopností Aliance identifikovaných v rámci obranného plánování </a:t>
            </a:r>
            <a:r>
              <a:rPr lang="cs-CZ" sz="2500" dirty="0" smtClean="0">
                <a:latin typeface="+mj-lt"/>
              </a:rPr>
              <a:t>NATO 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V</a:t>
            </a:r>
            <a:r>
              <a:rPr lang="cs-CZ" sz="2500" dirty="0" smtClean="0">
                <a:latin typeface="+mj-lt"/>
              </a:rPr>
              <a:t>ýchodiskem </a:t>
            </a:r>
            <a:r>
              <a:rPr lang="cs-CZ" sz="2500" dirty="0">
                <a:latin typeface="+mj-lt"/>
              </a:rPr>
              <a:t>konceptu je </a:t>
            </a:r>
            <a:r>
              <a:rPr lang="cs-CZ" sz="2500" b="1" dirty="0">
                <a:latin typeface="+mj-lt"/>
              </a:rPr>
              <a:t>soustředění</a:t>
            </a:r>
            <a:r>
              <a:rPr lang="cs-CZ" sz="2500" dirty="0">
                <a:latin typeface="+mj-lt"/>
              </a:rPr>
              <a:t> vyspělých vojenských schopností spojenců </a:t>
            </a:r>
            <a:r>
              <a:rPr lang="cs-CZ" sz="2500" b="1" dirty="0">
                <a:latin typeface="+mj-lt"/>
              </a:rPr>
              <a:t>kolem tzv. „Framework </a:t>
            </a:r>
            <a:r>
              <a:rPr lang="en-GB" sz="2500" b="1" dirty="0" smtClean="0">
                <a:latin typeface="+mj-lt"/>
              </a:rPr>
              <a:t>Nations</a:t>
            </a:r>
            <a:r>
              <a:rPr lang="cs-CZ" sz="2500" b="1" dirty="0" smtClean="0">
                <a:latin typeface="+mj-lt"/>
              </a:rPr>
              <a:t>,“ </a:t>
            </a:r>
            <a:r>
              <a:rPr lang="cs-CZ" sz="2500" dirty="0">
                <a:latin typeface="+mj-lt"/>
              </a:rPr>
              <a:t>jež by poskytly koncepční a organizační rámec pro mnohonárodní </a:t>
            </a:r>
            <a:r>
              <a:rPr lang="cs-CZ" sz="2500" dirty="0" smtClean="0">
                <a:latin typeface="+mj-lt"/>
              </a:rPr>
              <a:t>spolupráci</a:t>
            </a:r>
            <a:endParaRPr lang="cs-CZ" sz="2500" dirty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b="1" dirty="0">
                <a:latin typeface="+mj-lt"/>
              </a:rPr>
              <a:t>Ú</a:t>
            </a:r>
            <a:r>
              <a:rPr lang="cs-CZ" sz="2500" b="1" dirty="0" smtClean="0">
                <a:latin typeface="+mj-lt"/>
              </a:rPr>
              <a:t>čelem</a:t>
            </a:r>
            <a:r>
              <a:rPr lang="cs-CZ" sz="2500" dirty="0" smtClean="0">
                <a:latin typeface="+mj-lt"/>
              </a:rPr>
              <a:t> </a:t>
            </a:r>
            <a:r>
              <a:rPr lang="cs-CZ" sz="2500" dirty="0">
                <a:latin typeface="+mj-lt"/>
              </a:rPr>
              <a:t>konceptu je </a:t>
            </a:r>
            <a:r>
              <a:rPr lang="cs-CZ" sz="2500" b="1" dirty="0">
                <a:latin typeface="+mj-lt"/>
              </a:rPr>
              <a:t>napomoci </a:t>
            </a:r>
            <a:r>
              <a:rPr lang="cs-CZ" sz="2500" dirty="0">
                <a:latin typeface="+mj-lt"/>
              </a:rPr>
              <a:t>spojencům </a:t>
            </a:r>
            <a:r>
              <a:rPr lang="cs-CZ" sz="2500" b="1" dirty="0">
                <a:latin typeface="+mj-lt"/>
              </a:rPr>
              <a:t>realizovat cíle výstavby schopností</a:t>
            </a:r>
            <a:r>
              <a:rPr lang="cs-CZ" sz="2500" dirty="0">
                <a:latin typeface="+mj-lt"/>
              </a:rPr>
              <a:t> směrem k naplnění ambicí </a:t>
            </a:r>
            <a:r>
              <a:rPr lang="cs-CZ" sz="2500" dirty="0" smtClean="0">
                <a:latin typeface="+mj-lt"/>
              </a:rPr>
              <a:t>Aliance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K</a:t>
            </a:r>
            <a:r>
              <a:rPr lang="cs-CZ" sz="2500" dirty="0" smtClean="0">
                <a:latin typeface="+mj-lt"/>
              </a:rPr>
              <a:t>oncept </a:t>
            </a:r>
            <a:r>
              <a:rPr lang="cs-CZ" sz="2500" dirty="0">
                <a:latin typeface="+mj-lt"/>
              </a:rPr>
              <a:t>usiluje o dosažení efektivnějšího spolupůsobení sil a schopností spojenců orientovaného k vybudování </a:t>
            </a:r>
            <a:r>
              <a:rPr lang="cs-CZ" sz="2500" dirty="0" err="1">
                <a:latin typeface="+mj-lt"/>
              </a:rPr>
              <a:t>nasaditelných</a:t>
            </a:r>
            <a:r>
              <a:rPr lang="cs-CZ" sz="2500" dirty="0">
                <a:latin typeface="+mj-lt"/>
              </a:rPr>
              <a:t> souborů sil </a:t>
            </a:r>
            <a:r>
              <a:rPr lang="cs-CZ" sz="2500" dirty="0" smtClean="0">
                <a:latin typeface="+mj-lt"/>
              </a:rPr>
              <a:t>(</a:t>
            </a:r>
            <a:r>
              <a:rPr lang="en-GB" sz="2500" i="1" dirty="0" smtClean="0">
                <a:latin typeface="+mj-lt"/>
              </a:rPr>
              <a:t>Deployable Sets of Forces</a:t>
            </a:r>
            <a:r>
              <a:rPr lang="cs-CZ" sz="2500" dirty="0" smtClean="0">
                <a:latin typeface="+mj-lt"/>
              </a:rPr>
              <a:t>), </a:t>
            </a:r>
            <a:r>
              <a:rPr lang="cs-CZ" sz="2500" dirty="0">
                <a:latin typeface="+mj-lt"/>
              </a:rPr>
              <a:t>jež by byly dlouhodobě k </a:t>
            </a:r>
            <a:r>
              <a:rPr lang="cs-CZ" sz="2500" dirty="0" smtClean="0">
                <a:latin typeface="+mj-lt"/>
              </a:rPr>
              <a:t>dispozici </a:t>
            </a:r>
            <a:endParaRPr lang="cs-CZ" sz="2500" dirty="0">
              <a:latin typeface="+mj-lt"/>
            </a:endParaRPr>
          </a:p>
        </p:txBody>
      </p:sp>
      <p:pic>
        <p:nvPicPr>
          <p:cNvPr id="9220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2352" y="425949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966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69354" y="267129"/>
            <a:ext cx="8494713" cy="9144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Framework 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Nations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en-GB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oncept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cs-CZ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15925" y="1479479"/>
            <a:ext cx="9109075" cy="4617681"/>
          </a:xfrm>
        </p:spPr>
        <p:txBody>
          <a:bodyPr/>
          <a:lstStyle/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K</a:t>
            </a:r>
            <a:r>
              <a:rPr lang="cs-CZ" sz="2500" dirty="0" smtClean="0">
                <a:latin typeface="+mj-lt"/>
              </a:rPr>
              <a:t>oncept </a:t>
            </a:r>
            <a:r>
              <a:rPr lang="cs-CZ" sz="2500" dirty="0">
                <a:latin typeface="+mj-lt"/>
              </a:rPr>
              <a:t>je </a:t>
            </a:r>
            <a:r>
              <a:rPr lang="cs-CZ" sz="2500" dirty="0" smtClean="0">
                <a:latin typeface="+mj-lt"/>
              </a:rPr>
              <a:t>i </a:t>
            </a:r>
            <a:r>
              <a:rPr lang="cs-CZ" sz="2500" dirty="0">
                <a:latin typeface="+mj-lt"/>
              </a:rPr>
              <a:t>jedním z nástrojů jak dosáhnout cílů výstavby NATO </a:t>
            </a:r>
            <a:r>
              <a:rPr lang="en-GB" sz="2500" dirty="0" smtClean="0">
                <a:latin typeface="+mj-lt"/>
              </a:rPr>
              <a:t>Forces</a:t>
            </a:r>
            <a:r>
              <a:rPr lang="cs-CZ" sz="2500" dirty="0" smtClean="0">
                <a:latin typeface="+mj-lt"/>
              </a:rPr>
              <a:t> 2020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D</a:t>
            </a:r>
            <a:r>
              <a:rPr lang="cs-CZ" sz="2500" dirty="0" smtClean="0">
                <a:latin typeface="+mj-lt"/>
              </a:rPr>
              <a:t>ává </a:t>
            </a:r>
            <a:r>
              <a:rPr lang="cs-CZ" sz="2500" dirty="0">
                <a:latin typeface="+mj-lt"/>
              </a:rPr>
              <a:t>rovněž jednotlivým členským zemím Aliance možnost vytvářet interoperabilitu s vyššími </a:t>
            </a:r>
            <a:r>
              <a:rPr lang="cs-CZ" sz="2500" dirty="0" smtClean="0">
                <a:latin typeface="+mj-lt"/>
              </a:rPr>
              <a:t>prvky 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V</a:t>
            </a:r>
            <a:r>
              <a:rPr lang="cs-CZ" sz="2500" dirty="0" smtClean="0">
                <a:latin typeface="+mj-lt"/>
              </a:rPr>
              <a:t>ytváří </a:t>
            </a:r>
            <a:r>
              <a:rPr lang="cs-CZ" sz="2500" dirty="0">
                <a:latin typeface="+mj-lt"/>
              </a:rPr>
              <a:t>také potenciál zavést v několika cyklech do praxe mnohonárodní cíle výstavby </a:t>
            </a:r>
            <a:r>
              <a:rPr lang="cs-CZ" sz="2500" dirty="0" smtClean="0">
                <a:latin typeface="+mj-lt"/>
              </a:rPr>
              <a:t>schopností</a:t>
            </a:r>
            <a:endParaRPr lang="cs-CZ" sz="2500" dirty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cs-CZ" sz="2500" dirty="0" smtClean="0">
              <a:latin typeface="+mj-lt"/>
            </a:endParaRPr>
          </a:p>
        </p:txBody>
      </p:sp>
      <p:pic>
        <p:nvPicPr>
          <p:cNvPr id="9220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2352" y="425949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9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16601" y="143130"/>
            <a:ext cx="8494713" cy="888023"/>
          </a:xfrm>
        </p:spPr>
        <p:txBody>
          <a:bodyPr/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principy iniciativy FNC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15925" y="1031153"/>
            <a:ext cx="9109075" cy="5066007"/>
          </a:xfrm>
        </p:spPr>
        <p:txBody>
          <a:bodyPr/>
          <a:lstStyle/>
          <a:p>
            <a:pPr marL="0" indent="0">
              <a:buNone/>
            </a:pPr>
            <a:r>
              <a:rPr lang="cs-CZ" sz="2500" dirty="0">
                <a:latin typeface="+mj-lt"/>
              </a:rPr>
              <a:t>Iniciativa </a:t>
            </a:r>
            <a:r>
              <a:rPr lang="cs-CZ" sz="2500" dirty="0" smtClean="0">
                <a:latin typeface="+mj-lt"/>
              </a:rPr>
              <a:t>FNC </a:t>
            </a:r>
            <a:r>
              <a:rPr lang="cs-CZ" sz="2500" dirty="0">
                <a:latin typeface="+mj-lt"/>
              </a:rPr>
              <a:t>byla navržena v souladu s následujícími principy: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koncept </a:t>
            </a:r>
            <a:r>
              <a:rPr lang="cs-CZ" sz="2500" dirty="0">
                <a:latin typeface="+mj-lt"/>
              </a:rPr>
              <a:t>je v rukou spojenců a realizován jejich společným </a:t>
            </a:r>
            <a:r>
              <a:rPr lang="cs-CZ" sz="2500" dirty="0" smtClean="0">
                <a:latin typeface="+mj-lt"/>
              </a:rPr>
              <a:t>úsilím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musí být flexibilní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je primárně zaměřen na budování schopností v souladu s NDPP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m</a:t>
            </a:r>
            <a:r>
              <a:rPr lang="cs-CZ" sz="2500" dirty="0" smtClean="0">
                <a:latin typeface="+mj-lt"/>
              </a:rPr>
              <a:t>usí podpořit schopnosti, důvěryhodnost a solidaritu Aliance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musí zachovat soudržnost Aliance jako celku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r</a:t>
            </a:r>
            <a:r>
              <a:rPr lang="cs-CZ" sz="2500" dirty="0" smtClean="0">
                <a:latin typeface="+mj-lt"/>
              </a:rPr>
              <a:t>espektování národní suverenity je prvořadé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m</a:t>
            </a:r>
            <a:r>
              <a:rPr lang="cs-CZ" sz="2500" dirty="0" smtClean="0">
                <a:latin typeface="+mj-lt"/>
              </a:rPr>
              <a:t>usí zabezpečit budování použitelných sil a schopností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umožňuje účast partnerských zemí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n</a:t>
            </a:r>
            <a:r>
              <a:rPr lang="cs-CZ" sz="2500" dirty="0" smtClean="0">
                <a:latin typeface="+mj-lt"/>
              </a:rPr>
              <a:t>apomáhá zvýšení efektivity využití zdrojů přidělených na obranu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r</a:t>
            </a:r>
            <a:r>
              <a:rPr lang="cs-CZ" sz="2500" dirty="0" smtClean="0">
                <a:latin typeface="+mj-lt"/>
              </a:rPr>
              <a:t>espektuje národní pravidla pořizování výzbroje a techniky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implementace v synergii se stávajícími mezinárodními uskupeními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 smtClean="0">
              <a:solidFill>
                <a:srgbClr val="FF0000"/>
              </a:solidFill>
              <a:latin typeface="+mj-lt"/>
            </a:endParaRP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>
              <a:solidFill>
                <a:srgbClr val="FF0000"/>
              </a:solidFill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cs-CZ" sz="2500" dirty="0" smtClean="0">
              <a:latin typeface="+mj-lt"/>
            </a:endParaRPr>
          </a:p>
        </p:txBody>
      </p:sp>
      <p:pic>
        <p:nvPicPr>
          <p:cNvPr id="9220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2352" y="250103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55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69354" y="267129"/>
            <a:ext cx="8494713" cy="9144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Zapojení ČR do FNC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cs-CZ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15925" y="1479479"/>
            <a:ext cx="9109075" cy="4617681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500" dirty="0" smtClean="0">
                <a:latin typeface="+mj-lt"/>
              </a:rPr>
              <a:t>Česká republika se plánuje zapojit do následujících oblastí spolupráce: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logistika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ochrana proti zbraním hromadného ničení 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civilně-vojenská spolupráce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s</a:t>
            </a:r>
            <a:r>
              <a:rPr lang="cs-CZ" sz="2500" dirty="0" smtClean="0">
                <a:latin typeface="+mj-lt"/>
              </a:rPr>
              <a:t>polečná komunikační síť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zdravotnická podpora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>
                <a:latin typeface="+mj-lt"/>
              </a:rPr>
              <a:t>s</a:t>
            </a:r>
            <a:r>
              <a:rPr lang="cs-CZ" sz="2500" dirty="0" smtClean="0">
                <a:latin typeface="+mj-lt"/>
              </a:rPr>
              <a:t>polečná palebná podpora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protivzdušná obrana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>
              <a:solidFill>
                <a:srgbClr val="FF0000"/>
              </a:solidFill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cs-CZ" sz="2500" dirty="0" smtClean="0">
              <a:latin typeface="+mj-lt"/>
            </a:endParaRPr>
          </a:p>
        </p:txBody>
      </p:sp>
      <p:pic>
        <p:nvPicPr>
          <p:cNvPr id="9220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2352" y="425949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59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248292" y="369870"/>
            <a:ext cx="9657708" cy="66782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NATO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Forces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769-7545-46C3-B4D0-1E8862AD7698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Ends and way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129" y="1119812"/>
            <a:ext cx="9452224" cy="54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NATO - OTAN">
            <a:hlinkClick r:id="rId4" tooltip="Go back to homepag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7288" y="323207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9384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37745" y="739301"/>
            <a:ext cx="8777693" cy="593387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Překážky a omezení při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endParaRPr lang="cs-CZ" sz="40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274323"/>
            <a:ext cx="9109075" cy="5313803"/>
          </a:xfrm>
        </p:spPr>
        <p:txBody>
          <a:bodyPr/>
          <a:lstStyle/>
          <a:p>
            <a:pPr lvl="0">
              <a:buNone/>
            </a:pPr>
            <a:endParaRPr lang="cs-CZ" sz="2500" dirty="0" smtClean="0">
              <a:latin typeface="+mj-lt"/>
            </a:endParaRPr>
          </a:p>
          <a:p>
            <a:pPr lvl="0" algn="just"/>
            <a:r>
              <a:rPr lang="cs-CZ" sz="2500" dirty="0" smtClean="0">
                <a:latin typeface="+mj-lt"/>
              </a:rPr>
              <a:t>Členské státy </a:t>
            </a:r>
            <a:r>
              <a:rPr lang="en-GB" sz="2500" dirty="0" smtClean="0">
                <a:latin typeface="+mj-lt"/>
              </a:rPr>
              <a:t>NATO </a:t>
            </a:r>
            <a:r>
              <a:rPr lang="cs-CZ" sz="2500" dirty="0" smtClean="0">
                <a:latin typeface="+mj-lt"/>
              </a:rPr>
              <a:t>musí být ochotné a mít vůli vzdát se určitých vojenských kapacit;</a:t>
            </a:r>
            <a:r>
              <a:rPr lang="en-GB" sz="2500" dirty="0" smtClean="0">
                <a:latin typeface="+mj-lt"/>
              </a:rPr>
              <a:t> </a:t>
            </a:r>
            <a:r>
              <a:rPr lang="en-US" sz="2500" dirty="0" smtClean="0">
                <a:latin typeface="+mj-lt"/>
              </a:rPr>
              <a:t> </a:t>
            </a:r>
            <a:endParaRPr lang="cs-CZ" sz="2500" dirty="0" smtClean="0">
              <a:latin typeface="+mj-lt"/>
            </a:endParaRPr>
          </a:p>
          <a:p>
            <a:pPr algn="just"/>
            <a:r>
              <a:rPr lang="cs-CZ" sz="2500" dirty="0" smtClean="0">
                <a:latin typeface="+mj-lt"/>
              </a:rPr>
              <a:t>Některé úkoly a opatření musí být řešeny na národní bázi. Z toho vyplývá národní dilema – mít plné spektrum vojenských schopností nebo pouze omezené vojenské schopnosti?</a:t>
            </a:r>
            <a:r>
              <a:rPr lang="en-GB" sz="2500" dirty="0" smtClean="0">
                <a:latin typeface="+mj-lt"/>
              </a:rPr>
              <a:t> </a:t>
            </a:r>
            <a:endParaRPr lang="cs-CZ" sz="2500" dirty="0" smtClean="0">
              <a:latin typeface="+mj-lt"/>
            </a:endParaRPr>
          </a:p>
          <a:p>
            <a:pPr lvl="0" algn="just"/>
            <a:r>
              <a:rPr lang="cs-CZ" sz="2500" dirty="0" smtClean="0">
                <a:latin typeface="+mj-lt"/>
              </a:rPr>
              <a:t>Iniciativa </a:t>
            </a:r>
            <a:r>
              <a:rPr lang="en-GB" sz="2500" dirty="0" smtClean="0">
                <a:latin typeface="+mj-lt"/>
              </a:rPr>
              <a:t>Smart Defence </a:t>
            </a:r>
            <a:r>
              <a:rPr lang="en-GB" sz="2500" dirty="0" err="1" smtClean="0">
                <a:latin typeface="+mj-lt"/>
              </a:rPr>
              <a:t>má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smysl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pouze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tehdy</a:t>
            </a:r>
            <a:r>
              <a:rPr lang="en-GB" sz="2500" dirty="0" smtClean="0">
                <a:latin typeface="+mj-lt"/>
              </a:rPr>
              <a:t>, </a:t>
            </a:r>
            <a:r>
              <a:rPr lang="en-GB" sz="2500" dirty="0" err="1" smtClean="0">
                <a:latin typeface="+mj-lt"/>
              </a:rPr>
              <a:t>pokud</a:t>
            </a:r>
            <a:r>
              <a:rPr lang="en-GB" sz="2500" dirty="0" smtClean="0">
                <a:latin typeface="+mj-lt"/>
              </a:rPr>
              <a:t> pro </a:t>
            </a:r>
            <a:r>
              <a:rPr lang="en-GB" sz="2500" dirty="0" err="1" smtClean="0">
                <a:latin typeface="+mj-lt"/>
              </a:rPr>
              <a:t>Alianci</a:t>
            </a:r>
            <a:r>
              <a:rPr lang="cs-CZ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přinese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nové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možnosti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nebo</a:t>
            </a:r>
            <a:r>
              <a:rPr lang="en-GB" sz="2500" dirty="0" smtClean="0">
                <a:latin typeface="+mj-lt"/>
              </a:rPr>
              <a:t> </a:t>
            </a:r>
            <a:r>
              <a:rPr lang="cs-CZ" sz="2500" dirty="0" smtClean="0">
                <a:latin typeface="+mj-lt"/>
              </a:rPr>
              <a:t>pokud </a:t>
            </a:r>
            <a:r>
              <a:rPr lang="en-GB" sz="2500" dirty="0" err="1" smtClean="0">
                <a:latin typeface="+mj-lt"/>
              </a:rPr>
              <a:t>přispívá</a:t>
            </a:r>
            <a:r>
              <a:rPr lang="en-GB" sz="2500" dirty="0" smtClean="0">
                <a:latin typeface="+mj-lt"/>
              </a:rPr>
              <a:t> k </a:t>
            </a:r>
            <a:r>
              <a:rPr lang="en-GB" sz="2500" dirty="0" err="1" smtClean="0">
                <a:latin typeface="+mj-lt"/>
              </a:rPr>
              <a:t>udržení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schopnost</a:t>
            </a:r>
            <a:r>
              <a:rPr lang="cs-CZ" sz="2500" dirty="0" smtClean="0">
                <a:latin typeface="+mj-lt"/>
              </a:rPr>
              <a:t>í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které</a:t>
            </a:r>
            <a:r>
              <a:rPr lang="en-GB" sz="2500" dirty="0" smtClean="0">
                <a:latin typeface="+mj-lt"/>
              </a:rPr>
              <a:t> by </a:t>
            </a:r>
            <a:r>
              <a:rPr lang="en-GB" sz="2500" dirty="0" err="1" smtClean="0">
                <a:latin typeface="+mj-lt"/>
              </a:rPr>
              <a:t>jinak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nebyly</a:t>
            </a:r>
            <a:r>
              <a:rPr lang="en-GB" sz="2500" dirty="0" smtClean="0">
                <a:latin typeface="+mj-lt"/>
              </a:rPr>
              <a:t> </a:t>
            </a:r>
            <a:r>
              <a:rPr lang="cs-CZ" sz="2500" dirty="0" smtClean="0">
                <a:latin typeface="+mj-lt"/>
              </a:rPr>
              <a:t>udržitelné;</a:t>
            </a:r>
          </a:p>
          <a:p>
            <a:pPr algn="just"/>
            <a:r>
              <a:rPr lang="cs-CZ" sz="2500" dirty="0" smtClean="0">
                <a:latin typeface="+mj-lt"/>
              </a:rPr>
              <a:t>Při společném financování by </a:t>
            </a:r>
            <a:r>
              <a:rPr lang="en-GB" sz="2500" dirty="0" err="1" smtClean="0">
                <a:latin typeface="+mj-lt"/>
              </a:rPr>
              <a:t>měl</a:t>
            </a:r>
            <a:r>
              <a:rPr lang="cs-CZ" sz="2500" dirty="0" smtClean="0">
                <a:latin typeface="+mj-lt"/>
              </a:rPr>
              <a:t>o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být</a:t>
            </a:r>
            <a:r>
              <a:rPr lang="en-GB" sz="2500" dirty="0" smtClean="0">
                <a:latin typeface="+mj-lt"/>
              </a:rPr>
              <a:t> </a:t>
            </a:r>
            <a:r>
              <a:rPr lang="cs-CZ" sz="2500" dirty="0" smtClean="0">
                <a:latin typeface="+mj-lt"/>
              </a:rPr>
              <a:t>h</a:t>
            </a:r>
            <a:r>
              <a:rPr lang="en-GB" sz="2500" dirty="0" err="1" smtClean="0">
                <a:latin typeface="+mj-lt"/>
              </a:rPr>
              <a:t>lavním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cílem</a:t>
            </a:r>
            <a:r>
              <a:rPr lang="en-GB" sz="2500" dirty="0" smtClean="0">
                <a:latin typeface="+mj-lt"/>
              </a:rPr>
              <a:t> </a:t>
            </a:r>
            <a:r>
              <a:rPr lang="cs-CZ" sz="2500" dirty="0" smtClean="0">
                <a:latin typeface="+mj-lt"/>
              </a:rPr>
              <a:t>v oblasti procesu obranného </a:t>
            </a:r>
            <a:r>
              <a:rPr lang="en-GB" sz="2500" dirty="0" err="1" smtClean="0">
                <a:latin typeface="+mj-lt"/>
              </a:rPr>
              <a:t>plánov</a:t>
            </a:r>
            <a:r>
              <a:rPr lang="cs-CZ" sz="2500" dirty="0" err="1" smtClean="0">
                <a:latin typeface="+mj-lt"/>
              </a:rPr>
              <a:t>ání</a:t>
            </a:r>
            <a:r>
              <a:rPr lang="cs-CZ" sz="2500" dirty="0" smtClean="0">
                <a:latin typeface="+mj-lt"/>
              </a:rPr>
              <a:t> </a:t>
            </a:r>
            <a:r>
              <a:rPr lang="en-GB" sz="2500" dirty="0" smtClean="0">
                <a:latin typeface="+mj-lt"/>
              </a:rPr>
              <a:t>NATO</a:t>
            </a:r>
            <a:r>
              <a:rPr lang="cs-CZ" sz="2500" dirty="0" smtClean="0">
                <a:latin typeface="+mj-lt"/>
              </a:rPr>
              <a:t> s</a:t>
            </a:r>
            <a:r>
              <a:rPr lang="en-GB" sz="2500" dirty="0" err="1" smtClean="0">
                <a:latin typeface="+mj-lt"/>
              </a:rPr>
              <a:t>pravedlivé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sdílení</a:t>
            </a:r>
            <a:r>
              <a:rPr lang="en-GB" sz="2500" dirty="0" smtClean="0">
                <a:latin typeface="+mj-lt"/>
              </a:rPr>
              <a:t> </a:t>
            </a:r>
            <a:r>
              <a:rPr lang="en-GB" sz="2500" dirty="0" err="1" smtClean="0">
                <a:latin typeface="+mj-lt"/>
              </a:rPr>
              <a:t>břemene</a:t>
            </a:r>
            <a:r>
              <a:rPr lang="cs-CZ" sz="2500" dirty="0" smtClean="0">
                <a:latin typeface="+mj-lt"/>
              </a:rPr>
              <a:t> všemi členskými státy</a:t>
            </a:r>
            <a:r>
              <a:rPr lang="en-GB" sz="2500" dirty="0" smtClean="0">
                <a:latin typeface="+mj-lt"/>
              </a:rPr>
              <a:t>.</a:t>
            </a:r>
            <a:endParaRPr lang="cs-CZ" sz="2500" dirty="0" smtClean="0">
              <a:latin typeface="+mj-lt"/>
            </a:endParaRPr>
          </a:p>
          <a:p>
            <a:pPr lvl="0"/>
            <a:endParaRPr lang="cs-CZ" sz="2500" dirty="0" smtClean="0">
              <a:latin typeface="+mj-lt"/>
            </a:endParaRPr>
          </a:p>
        </p:txBody>
      </p:sp>
      <p:pic>
        <p:nvPicPr>
          <p:cNvPr id="7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6496" y="154083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30452" y="311285"/>
            <a:ext cx="8494713" cy="778213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EU –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Pooling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264596"/>
            <a:ext cx="9109075" cy="5323529"/>
          </a:xfrm>
        </p:spPr>
        <p:txBody>
          <a:bodyPr/>
          <a:lstStyle/>
          <a:p>
            <a:pPr algn="just"/>
            <a:r>
              <a:rPr lang="sk-SK" sz="2500" dirty="0" smtClean="0">
                <a:latin typeface="+mj-lt"/>
              </a:rPr>
              <a:t>Na summitu EU v </a:t>
            </a:r>
            <a:r>
              <a:rPr lang="sk-SK" sz="2500" dirty="0" err="1" smtClean="0">
                <a:latin typeface="+mj-lt"/>
              </a:rPr>
              <a:t>belgickém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Ghentu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v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září</a:t>
            </a:r>
            <a:r>
              <a:rPr lang="sk-SK" sz="2500" dirty="0" smtClean="0">
                <a:latin typeface="+mj-lt"/>
              </a:rPr>
              <a:t> 2010, rozhodli </a:t>
            </a:r>
            <a:r>
              <a:rPr lang="sk-SK" sz="2500" dirty="0" err="1" smtClean="0">
                <a:latin typeface="+mj-lt"/>
              </a:rPr>
              <a:t>ministři</a:t>
            </a:r>
            <a:r>
              <a:rPr lang="sk-SK" sz="2500" dirty="0" smtClean="0">
                <a:latin typeface="+mj-lt"/>
              </a:rPr>
              <a:t> obrany členských zemí EU </a:t>
            </a:r>
            <a:r>
              <a:rPr lang="sk-SK" sz="2500" dirty="0" err="1" smtClean="0">
                <a:latin typeface="+mj-lt"/>
              </a:rPr>
              <a:t>vypracovat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soupis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projektů</a:t>
            </a:r>
            <a:r>
              <a:rPr lang="sk-SK" sz="2500" dirty="0" smtClean="0">
                <a:latin typeface="+mj-lt"/>
              </a:rPr>
              <a:t>, </a:t>
            </a:r>
            <a:r>
              <a:rPr lang="sk-SK" sz="2500" dirty="0" err="1" smtClean="0">
                <a:latin typeface="+mj-lt"/>
              </a:rPr>
              <a:t>ve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kterých</a:t>
            </a:r>
            <a:r>
              <a:rPr lang="sk-SK" sz="2500" dirty="0" smtClean="0">
                <a:latin typeface="+mj-lt"/>
              </a:rPr>
              <a:t> by </a:t>
            </a:r>
            <a:r>
              <a:rPr lang="sk-SK" sz="2500" dirty="0" err="1" smtClean="0">
                <a:latin typeface="+mj-lt"/>
              </a:rPr>
              <a:t>bylo</a:t>
            </a:r>
            <a:r>
              <a:rPr lang="sk-SK" sz="2500" dirty="0" smtClean="0">
                <a:latin typeface="+mj-lt"/>
              </a:rPr>
              <a:t> možno </a:t>
            </a:r>
            <a:r>
              <a:rPr lang="sk-SK" sz="2500" dirty="0" err="1" smtClean="0">
                <a:latin typeface="+mj-lt"/>
              </a:rPr>
              <a:t>vzájemně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sdílet</a:t>
            </a:r>
            <a:r>
              <a:rPr lang="sk-SK" sz="2500" dirty="0" smtClean="0">
                <a:latin typeface="+mj-lt"/>
              </a:rPr>
              <a:t> vojenské schopnosti; </a:t>
            </a:r>
          </a:p>
          <a:p>
            <a:pPr algn="just"/>
            <a:r>
              <a:rPr lang="sk-SK" sz="2500" dirty="0" err="1" smtClean="0">
                <a:latin typeface="+mj-lt"/>
              </a:rPr>
              <a:t>Nejnaléhavější</a:t>
            </a:r>
            <a:r>
              <a:rPr lang="sk-SK" sz="2500" dirty="0" smtClean="0">
                <a:latin typeface="+mj-lt"/>
              </a:rPr>
              <a:t> oblasti spolupráce </a:t>
            </a:r>
            <a:r>
              <a:rPr lang="sk-SK" sz="2500" dirty="0" err="1" smtClean="0">
                <a:latin typeface="+mj-lt"/>
              </a:rPr>
              <a:t>měla</a:t>
            </a:r>
            <a:r>
              <a:rPr lang="sk-SK" sz="2500" dirty="0" smtClean="0">
                <a:latin typeface="+mj-lt"/>
              </a:rPr>
              <a:t> za úkol </a:t>
            </a:r>
            <a:r>
              <a:rPr lang="sk-SK" sz="2500" dirty="0" err="1" smtClean="0">
                <a:latin typeface="+mj-lt"/>
              </a:rPr>
              <a:t>určit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Evropská</a:t>
            </a:r>
            <a:r>
              <a:rPr lang="sk-SK" sz="2500" dirty="0" smtClean="0">
                <a:latin typeface="+mj-lt"/>
              </a:rPr>
              <a:t> obranná </a:t>
            </a:r>
            <a:r>
              <a:rPr lang="sk-SK" sz="2500" dirty="0" err="1" smtClean="0">
                <a:latin typeface="+mj-lt"/>
              </a:rPr>
              <a:t>agentura</a:t>
            </a:r>
            <a:r>
              <a:rPr lang="sk-SK" sz="2500" dirty="0" smtClean="0">
                <a:latin typeface="+mj-lt"/>
              </a:rPr>
              <a:t> (EDA) </a:t>
            </a:r>
            <a:r>
              <a:rPr lang="sk-SK" sz="2500" dirty="0" err="1" smtClean="0">
                <a:latin typeface="+mj-lt"/>
              </a:rPr>
              <a:t>společně</a:t>
            </a:r>
            <a:r>
              <a:rPr lang="sk-SK" sz="2500" dirty="0" smtClean="0">
                <a:latin typeface="+mj-lt"/>
              </a:rPr>
              <a:t> s pomocí </a:t>
            </a:r>
            <a:r>
              <a:rPr lang="sk-SK" sz="2500" dirty="0" err="1" smtClean="0">
                <a:latin typeface="+mj-lt"/>
              </a:rPr>
              <a:t>odborníků</a:t>
            </a:r>
            <a:r>
              <a:rPr lang="sk-SK" sz="2500" dirty="0" smtClean="0">
                <a:latin typeface="+mj-lt"/>
              </a:rPr>
              <a:t>;</a:t>
            </a:r>
          </a:p>
          <a:p>
            <a:pPr algn="just"/>
            <a:r>
              <a:rPr lang="sk-SK" sz="2500" dirty="0" err="1" smtClean="0">
                <a:latin typeface="+mj-lt"/>
              </a:rPr>
              <a:t>Tyto</a:t>
            </a:r>
            <a:r>
              <a:rPr lang="sk-SK" sz="2500" dirty="0" smtClean="0">
                <a:latin typeface="+mj-lt"/>
              </a:rPr>
              <a:t> vybrané prioritní oblasti spolupráce </a:t>
            </a:r>
            <a:r>
              <a:rPr lang="sk-SK" sz="2500" dirty="0" err="1" smtClean="0">
                <a:latin typeface="+mj-lt"/>
              </a:rPr>
              <a:t>byly</a:t>
            </a:r>
            <a:r>
              <a:rPr lang="sk-SK" sz="2500" dirty="0" smtClean="0">
                <a:latin typeface="+mj-lt"/>
              </a:rPr>
              <a:t> v </a:t>
            </a:r>
            <a:r>
              <a:rPr lang="sk-SK" sz="2500" dirty="0" err="1" smtClean="0">
                <a:latin typeface="+mj-lt"/>
              </a:rPr>
              <a:t>listopadu</a:t>
            </a:r>
            <a:r>
              <a:rPr lang="sk-SK" sz="2500" dirty="0" smtClean="0">
                <a:latin typeface="+mj-lt"/>
              </a:rPr>
              <a:t> 2011 </a:t>
            </a:r>
            <a:r>
              <a:rPr lang="sk-SK" sz="2500" dirty="0" err="1" smtClean="0">
                <a:latin typeface="+mj-lt"/>
              </a:rPr>
              <a:t>schváleny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řídícím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výborem</a:t>
            </a:r>
            <a:r>
              <a:rPr lang="sk-SK" sz="2500" dirty="0" smtClean="0">
                <a:latin typeface="+mj-lt"/>
              </a:rPr>
              <a:t> EDA na úrovni </a:t>
            </a:r>
            <a:r>
              <a:rPr lang="sk-SK" sz="2500" dirty="0" err="1" smtClean="0">
                <a:latin typeface="+mj-lt"/>
              </a:rPr>
              <a:t>ministrů</a:t>
            </a:r>
            <a:r>
              <a:rPr lang="sk-SK" sz="2500" dirty="0" smtClean="0">
                <a:latin typeface="+mj-lt"/>
              </a:rPr>
              <a:t> obrany členských zemí EU;</a:t>
            </a:r>
          </a:p>
          <a:p>
            <a:pPr algn="just"/>
            <a:r>
              <a:rPr lang="sk-SK" sz="2500" dirty="0" err="1" smtClean="0">
                <a:latin typeface="+mj-lt"/>
              </a:rPr>
              <a:t>Všechny</a:t>
            </a:r>
            <a:r>
              <a:rPr lang="sk-SK" sz="2500" dirty="0" smtClean="0">
                <a:latin typeface="+mj-lt"/>
              </a:rPr>
              <a:t> oblasti </a:t>
            </a:r>
            <a:r>
              <a:rPr lang="sk-SK" sz="2500" dirty="0" err="1" smtClean="0">
                <a:latin typeface="+mj-lt"/>
              </a:rPr>
              <a:t>mají</a:t>
            </a:r>
            <a:r>
              <a:rPr lang="sk-SK" sz="2500" dirty="0" smtClean="0">
                <a:latin typeface="+mj-lt"/>
              </a:rPr>
              <a:t> potenciál </a:t>
            </a:r>
            <a:r>
              <a:rPr lang="sk-SK" sz="2500" dirty="0" err="1" smtClean="0">
                <a:latin typeface="+mj-lt"/>
              </a:rPr>
              <a:t>pro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další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strukturovaný</a:t>
            </a:r>
            <a:r>
              <a:rPr lang="sk-SK" sz="2500" dirty="0" smtClean="0">
                <a:latin typeface="+mj-lt"/>
              </a:rPr>
              <a:t> rozvoj, </a:t>
            </a:r>
            <a:r>
              <a:rPr lang="sk-SK" sz="2500" dirty="0" err="1" smtClean="0">
                <a:latin typeface="+mj-lt"/>
              </a:rPr>
              <a:t>dále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podporovat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sdružování</a:t>
            </a:r>
            <a:r>
              <a:rPr lang="sk-SK" sz="2500" dirty="0" smtClean="0">
                <a:latin typeface="+mj-lt"/>
              </a:rPr>
              <a:t> a </a:t>
            </a:r>
            <a:r>
              <a:rPr lang="sk-SK" sz="2500" dirty="0" err="1" smtClean="0">
                <a:latin typeface="+mj-lt"/>
              </a:rPr>
              <a:t>sdílení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a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část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řeší</a:t>
            </a:r>
            <a:r>
              <a:rPr lang="sk-SK" sz="2500" dirty="0" smtClean="0">
                <a:latin typeface="+mj-lt"/>
              </a:rPr>
              <a:t> problém </a:t>
            </a:r>
            <a:r>
              <a:rPr lang="sk-SK" sz="2500" dirty="0" err="1" smtClean="0">
                <a:latin typeface="+mj-lt"/>
              </a:rPr>
              <a:t>nedostatků</a:t>
            </a:r>
            <a:r>
              <a:rPr lang="sk-SK" sz="2500" dirty="0" smtClean="0">
                <a:latin typeface="+mj-lt"/>
              </a:rPr>
              <a:t> v </a:t>
            </a:r>
            <a:r>
              <a:rPr lang="sk-SK" sz="2500" dirty="0" err="1" smtClean="0">
                <a:latin typeface="+mj-lt"/>
              </a:rPr>
              <a:t>klíčových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operačních</a:t>
            </a:r>
            <a:r>
              <a:rPr lang="sk-SK" sz="2500" dirty="0" smtClean="0">
                <a:latin typeface="+mj-lt"/>
              </a:rPr>
              <a:t> </a:t>
            </a:r>
            <a:r>
              <a:rPr lang="sk-SK" sz="2500" dirty="0" err="1" smtClean="0">
                <a:latin typeface="+mj-lt"/>
              </a:rPr>
              <a:t>schopnostech</a:t>
            </a:r>
            <a:r>
              <a:rPr lang="sk-SK" sz="2500" dirty="0" smtClean="0">
                <a:latin typeface="+mj-lt"/>
              </a:rPr>
              <a:t>.</a:t>
            </a:r>
          </a:p>
        </p:txBody>
      </p:sp>
      <p:pic>
        <p:nvPicPr>
          <p:cNvPr id="5" name="Picture 2" descr="Vlajka EU © 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7668" y="251467"/>
            <a:ext cx="14097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30452" y="311285"/>
            <a:ext cx="8494713" cy="778213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EU v rámci iniciativy P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264596"/>
            <a:ext cx="9109075" cy="5323529"/>
          </a:xfrm>
        </p:spPr>
        <p:txBody>
          <a:bodyPr/>
          <a:lstStyle/>
          <a:p>
            <a:pPr algn="just"/>
            <a:r>
              <a:rPr lang="cs-CZ" sz="2500" dirty="0" smtClean="0">
                <a:latin typeface="+mj-lt"/>
              </a:rPr>
              <a:t>Výcvikový program pro vrtulníky</a:t>
            </a:r>
          </a:p>
          <a:p>
            <a:pPr algn="just"/>
            <a:r>
              <a:rPr lang="cs-CZ" sz="2500" dirty="0" smtClean="0">
                <a:latin typeface="+mj-lt"/>
              </a:rPr>
              <a:t>Schopnost námořního sledování</a:t>
            </a:r>
          </a:p>
          <a:p>
            <a:pPr algn="just"/>
            <a:r>
              <a:rPr lang="cs-CZ" sz="2500" dirty="0" smtClean="0">
                <a:latin typeface="+mj-lt"/>
              </a:rPr>
              <a:t>Evropská akviziční skupina pro nákup služeb satelitní komunikace</a:t>
            </a:r>
          </a:p>
          <a:p>
            <a:pPr algn="just"/>
            <a:r>
              <a:rPr lang="cs-CZ" sz="2500" dirty="0" smtClean="0">
                <a:latin typeface="+mj-lt"/>
              </a:rPr>
              <a:t>Lékařská podpora - polní nemocnice</a:t>
            </a:r>
          </a:p>
          <a:p>
            <a:pPr algn="just"/>
            <a:r>
              <a:rPr lang="cs-CZ" sz="2500" dirty="0" smtClean="0">
                <a:latin typeface="+mj-lt"/>
              </a:rPr>
              <a:t>Schopnost doplňování paliva za letu</a:t>
            </a:r>
          </a:p>
          <a:p>
            <a:pPr lvl="0" algn="just"/>
            <a:r>
              <a:rPr lang="cs-CZ" sz="2500" dirty="0" smtClean="0">
                <a:latin typeface="+mj-lt"/>
              </a:rPr>
              <a:t>Budoucí vojenská satelitní spojení</a:t>
            </a:r>
          </a:p>
          <a:p>
            <a:pPr algn="just"/>
            <a:r>
              <a:rPr lang="cs-CZ" sz="2500" dirty="0" smtClean="0">
                <a:latin typeface="+mj-lt"/>
              </a:rPr>
              <a:t>Zpravodajství, sledování, průzkum (ISR)</a:t>
            </a:r>
          </a:p>
          <a:p>
            <a:pPr algn="just"/>
            <a:r>
              <a:rPr lang="cs-CZ" sz="2500" dirty="0" smtClean="0">
                <a:latin typeface="+mj-lt"/>
              </a:rPr>
              <a:t>Výcvik leteckých posádek</a:t>
            </a:r>
          </a:p>
          <a:p>
            <a:pPr algn="just"/>
            <a:r>
              <a:rPr lang="cs-CZ" sz="2500" dirty="0" smtClean="0">
                <a:latin typeface="+mj-lt"/>
              </a:rPr>
              <a:t>Evropská dopravní střediska</a:t>
            </a:r>
          </a:p>
          <a:p>
            <a:pPr algn="just"/>
            <a:r>
              <a:rPr lang="cs-CZ" sz="2500" dirty="0" smtClean="0">
                <a:latin typeface="+mj-lt"/>
              </a:rPr>
              <a:t>Inteligentní munice</a:t>
            </a:r>
          </a:p>
          <a:p>
            <a:pPr algn="just"/>
            <a:r>
              <a:rPr lang="cs-CZ" sz="2500" dirty="0" smtClean="0">
                <a:latin typeface="+mj-lt"/>
              </a:rPr>
              <a:t>Námořní výcvik a logistika </a:t>
            </a:r>
          </a:p>
          <a:p>
            <a:pPr algn="just"/>
            <a:endParaRPr lang="cs-CZ" sz="2500" dirty="0" smtClean="0">
              <a:latin typeface="+mj-lt"/>
            </a:endParaRPr>
          </a:p>
          <a:p>
            <a:pPr algn="just">
              <a:buNone/>
            </a:pPr>
            <a:endParaRPr lang="cs-CZ" sz="2500" dirty="0" smtClean="0">
              <a:latin typeface="+mj-lt"/>
            </a:endParaRPr>
          </a:p>
        </p:txBody>
      </p:sp>
      <p:pic>
        <p:nvPicPr>
          <p:cNvPr id="5" name="Picture 2" descr="Vlajka EU © 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940" y="348744"/>
            <a:ext cx="14097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30452" y="311285"/>
            <a:ext cx="8494713" cy="778213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Překážky a omezení při P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848255"/>
            <a:ext cx="9109075" cy="4739870"/>
          </a:xfrm>
        </p:spPr>
        <p:txBody>
          <a:bodyPr/>
          <a:lstStyle/>
          <a:p>
            <a:pPr algn="just">
              <a:defRPr/>
            </a:pPr>
            <a:r>
              <a:rPr lang="cs-CZ" sz="2500" dirty="0" smtClean="0">
                <a:latin typeface="+mj-lt"/>
              </a:rPr>
              <a:t>Nutnost vytvořit společnou evropskou obrannou radu</a:t>
            </a:r>
            <a:r>
              <a:rPr lang="en-GB" sz="2500" dirty="0" smtClean="0">
                <a:latin typeface="+mj-lt"/>
              </a:rPr>
              <a:t>;</a:t>
            </a:r>
            <a:endParaRPr lang="cs-CZ" sz="2500" dirty="0" smtClean="0">
              <a:latin typeface="+mj-lt"/>
            </a:endParaRPr>
          </a:p>
          <a:p>
            <a:pPr algn="just">
              <a:defRPr/>
            </a:pPr>
            <a:r>
              <a:rPr lang="cs-CZ" sz="2500" dirty="0" smtClean="0">
                <a:latin typeface="+mj-lt"/>
              </a:rPr>
              <a:t>Vypracovat seznam schopností jednotlivých členských států jako základ pro roli specializace a spolupráce;</a:t>
            </a:r>
          </a:p>
          <a:p>
            <a:pPr algn="just">
              <a:defRPr/>
            </a:pPr>
            <a:r>
              <a:rPr lang="cs-CZ" sz="2500" dirty="0" smtClean="0">
                <a:latin typeface="+mj-lt"/>
              </a:rPr>
              <a:t>Překonat nedůvěru;</a:t>
            </a:r>
            <a:r>
              <a:rPr lang="en-US" sz="2500" dirty="0" smtClean="0">
                <a:latin typeface="+mj-lt"/>
              </a:rPr>
              <a:t> </a:t>
            </a:r>
            <a:endParaRPr lang="cs-CZ" sz="2500" dirty="0" smtClean="0">
              <a:latin typeface="+mj-lt"/>
            </a:endParaRPr>
          </a:p>
          <a:p>
            <a:pPr algn="just">
              <a:defRPr/>
            </a:pPr>
            <a:r>
              <a:rPr lang="cs-CZ" sz="2500" dirty="0" smtClean="0">
                <a:latin typeface="+mj-lt"/>
              </a:rPr>
              <a:t>Použít cenové srovnání.</a:t>
            </a:r>
          </a:p>
          <a:p>
            <a:pPr algn="just">
              <a:defRPr/>
            </a:pPr>
            <a:endParaRPr lang="cs-CZ" sz="2500" dirty="0" smtClean="0"/>
          </a:p>
          <a:p>
            <a:pPr marL="0" indent="0" algn="just">
              <a:buNone/>
              <a:defRPr/>
            </a:pPr>
            <a:endParaRPr lang="cs-CZ" sz="2500" dirty="0" smtClean="0"/>
          </a:p>
          <a:p>
            <a:pPr algn="just"/>
            <a:endParaRPr lang="cs-CZ" sz="2500" dirty="0" smtClean="0">
              <a:latin typeface="+mj-lt"/>
            </a:endParaRPr>
          </a:p>
          <a:p>
            <a:pPr marL="0" indent="0" algn="just">
              <a:buNone/>
            </a:pPr>
            <a:endParaRPr lang="cs-CZ" sz="2500" dirty="0" smtClean="0">
              <a:latin typeface="+mj-lt"/>
            </a:endParaRPr>
          </a:p>
          <a:p>
            <a:pPr lvl="0"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lvl="0" algn="just"/>
            <a:endParaRPr lang="cs-CZ" sz="2500" dirty="0" smtClean="0">
              <a:latin typeface="+mj-lt"/>
            </a:endParaRPr>
          </a:p>
        </p:txBody>
      </p:sp>
      <p:pic>
        <p:nvPicPr>
          <p:cNvPr id="5" name="Picture 2" descr="Vlajka EU © 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940" y="348744"/>
            <a:ext cx="14097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1" descr="http://sbp.fsv.cuni.cz/SBP-231-version1-_fotolia_48013892_xs_138_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62719" y="4653136"/>
            <a:ext cx="221785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lede 4" descr="eu-600x4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263" y="4653136"/>
            <a:ext cx="245125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01" y="18000"/>
            <a:ext cx="5189716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FSS MU\Obrázek_Rusko kyberútok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0"/>
            <a:ext cx="485775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FSS MU\Obrázek_BREXIT 20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00" y="3978000"/>
            <a:ext cx="431015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48408" y="311150"/>
            <a:ext cx="8776555" cy="777875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–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Capability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  <a:endParaRPr lang="cs-CZ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D:\Disertační práce\Proces rozvoje schopností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014" y="1205697"/>
            <a:ext cx="8213366" cy="5400000"/>
          </a:xfrm>
          <a:prstGeom prst="rect">
            <a:avLst/>
          </a:prstGeom>
          <a:noFill/>
        </p:spPr>
      </p:pic>
      <p:pic>
        <p:nvPicPr>
          <p:cNvPr id="4" name="Picture 2" descr="Vlajka EU © E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1776" y="366498"/>
            <a:ext cx="14097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14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30250" y="311150"/>
            <a:ext cx="8494713" cy="777875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–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Capability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  <a:endParaRPr lang="cs-CZ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PlánRozvojeSchopností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588" y="1082408"/>
            <a:ext cx="7602572" cy="54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Vlajka EU © E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3514" y="427313"/>
            <a:ext cx="14097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57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SS MU\Obrázek_srovnání výdajů EU x USA 20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5" y="0"/>
            <a:ext cx="871678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66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4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a16="http://schemas.microsoft.com/office/drawing/2014/main" xmlns:lc="http://schemas.openxmlformats.org/drawingml/2006/lockedCanvas" id="{E2FEDBBA-22FB-403B-98D9-B218AD58E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9" y="19237"/>
            <a:ext cx="965562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8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693738" y="927100"/>
            <a:ext cx="8494712" cy="727075"/>
          </a:xfrm>
        </p:spPr>
        <p:txBody>
          <a:bodyPr/>
          <a:lstStyle/>
          <a:p>
            <a:pPr marL="250825" indent="-250825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3600" b="1" dirty="0" smtClean="0"/>
              <a:t>  </a:t>
            </a:r>
            <a:r>
              <a:rPr lang="cs-CZ" alt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Novodobá historie společných</a:t>
            </a:r>
            <a:br>
              <a:rPr lang="cs-CZ" alt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evropských sil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749669"/>
            <a:ext cx="9109075" cy="4838456"/>
          </a:xfrm>
        </p:spPr>
        <p:txBody>
          <a:bodyPr/>
          <a:lstStyle/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I když EU fakticky existuje již dlouho, na nutnosti vytvořit společné evropské obranné struktury se EU shodla až v roce 2000 na summitu v Nice;</a:t>
            </a:r>
            <a:endParaRPr lang="cs-CZ" sz="2500" dirty="0">
              <a:latin typeface="+mj-lt"/>
            </a:endParaRP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Efektivní fungování případné evropské armády čelí dvěma základním problémům :</a:t>
            </a:r>
            <a:endParaRPr lang="cs-CZ" sz="2500" dirty="0">
              <a:latin typeface="+mj-lt"/>
            </a:endParaRP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1. Neochota jednotlivých členských států vyčlenit své vojenské jednotky pro společnou evropskou armádu a investovat do tohoto projektu dostatečné finanční prostředky;</a:t>
            </a:r>
            <a:endParaRPr lang="cs-CZ" sz="2500" dirty="0">
              <a:latin typeface="+mj-lt"/>
            </a:endParaRP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2. Neschopnost evropských států dohodnout se na vytvoření společné zahraniční politiky EU. Zahraniční politika, bezpečnost a obrana jsou záležitosti, nad kterými si zachovávají kontrolu jednotlivé vnitrostátní státy;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>
                <a:latin typeface="+mj-lt"/>
              </a:rPr>
              <a:t>Budoucí Evropská armáda by měla poněkud odlišný charakter a strukturu, než mají národní armády současnosti. </a:t>
            </a:r>
            <a:endParaRPr lang="cs-CZ" sz="2500" dirty="0" smtClean="0">
              <a:latin typeface="+mj-lt"/>
            </a:endParaRPr>
          </a:p>
        </p:txBody>
      </p:sp>
      <p:pic>
        <p:nvPicPr>
          <p:cNvPr id="9220" name="Picture 2" descr="Vlajka EU © 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439738"/>
            <a:ext cx="148748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74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650875"/>
            <a:ext cx="8494713" cy="65087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PESCO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20688" y="1371600"/>
            <a:ext cx="9109075" cy="5129213"/>
          </a:xfrm>
        </p:spPr>
        <p:txBody>
          <a:bodyPr/>
          <a:lstStyle/>
          <a:p>
            <a:r>
              <a:rPr lang="cs-CZ" sz="2400" dirty="0">
                <a:latin typeface="+mj-lt"/>
              </a:rPr>
              <a:t>P</a:t>
            </a:r>
            <a:r>
              <a:rPr lang="cs-CZ" sz="2400" dirty="0" smtClean="0">
                <a:latin typeface="+mj-lt"/>
              </a:rPr>
              <a:t>odle stanov projektu PESCO musí členská země tento úmysl ohlásit  a o tomto kroku informovat národní vládu a parlament (v ČR bylo)</a:t>
            </a:r>
          </a:p>
          <a:p>
            <a:r>
              <a:rPr lang="cs-CZ" sz="2400" dirty="0" smtClean="0">
                <a:latin typeface="+mj-lt"/>
              </a:rPr>
              <a:t>Kromě schválených projektů obsahuje i následující body a požadavky:</a:t>
            </a:r>
          </a:p>
          <a:p>
            <a:pPr marL="252000" lvl="1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cs-CZ" sz="2400" dirty="0">
                <a:latin typeface="+mj-lt"/>
              </a:rPr>
              <a:t>jednotný evropský obranný trh</a:t>
            </a:r>
            <a:r>
              <a:rPr lang="cs-CZ" sz="2400" dirty="0" smtClean="0">
                <a:latin typeface="+mj-lt"/>
              </a:rPr>
              <a:t>;</a:t>
            </a:r>
          </a:p>
          <a:p>
            <a:pPr marL="252000" lvl="1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cs-CZ" sz="2400" dirty="0">
                <a:latin typeface="+mj-lt"/>
              </a:rPr>
              <a:t>závazné investice do obranného </a:t>
            </a:r>
            <a:r>
              <a:rPr lang="cs-CZ" sz="2400" dirty="0" smtClean="0">
                <a:latin typeface="+mj-lt"/>
              </a:rPr>
              <a:t>průmyslu;</a:t>
            </a:r>
          </a:p>
          <a:p>
            <a:pPr marL="252000" lvl="1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cs-CZ" sz="2400" dirty="0">
                <a:latin typeface="+mj-lt"/>
              </a:rPr>
              <a:t>ustanovení evropského obranného fondu, kam budou peníze od členských zemí </a:t>
            </a:r>
            <a:r>
              <a:rPr lang="cs-CZ" sz="2400" dirty="0" smtClean="0">
                <a:latin typeface="+mj-lt"/>
              </a:rPr>
              <a:t>směřovat (EDF - </a:t>
            </a:r>
            <a:r>
              <a:rPr lang="cs-CZ" sz="2400" dirty="0" err="1" smtClean="0">
                <a:latin typeface="+mj-lt"/>
              </a:rPr>
              <a:t>European</a:t>
            </a:r>
            <a:r>
              <a:rPr lang="cs-CZ" sz="2400" dirty="0" smtClean="0">
                <a:latin typeface="+mj-lt"/>
              </a:rPr>
              <a:t> Defence Fond).</a:t>
            </a:r>
          </a:p>
          <a:p>
            <a:pPr marL="252000" lvl="1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cs-CZ" sz="2400" dirty="0" smtClean="0">
                <a:latin typeface="+mj-lt"/>
              </a:rPr>
              <a:t>Koordinováno s </a:t>
            </a:r>
            <a:r>
              <a:rPr lang="en-US" sz="2400" dirty="0">
                <a:latin typeface="+mj-lt"/>
              </a:rPr>
              <a:t>Annual Review on Defence (CARD)</a:t>
            </a:r>
            <a:endParaRPr lang="cs-CZ" sz="2400" dirty="0">
              <a:latin typeface="+mj-lt"/>
            </a:endParaRPr>
          </a:p>
          <a:p>
            <a:pPr marL="252000" lvl="1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cs-CZ" sz="2400" dirty="0">
                <a:latin typeface="+mj-lt"/>
              </a:rPr>
              <a:t>K projektu se přihlásilo 23 členských zemí EU z 28 členů. Projekt společné vojenské aliance Evropské unie zatím odmítly Malta, Portugalsko a Irsko. Projektu se nezúčastní rovněž Dánsko, které se vyvázalo a nepočítá se s Velkou Británií, která vystupuje z EU.                                                 </a:t>
            </a:r>
          </a:p>
          <a:p>
            <a:pPr marL="252000" lvl="1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cs-CZ" dirty="0" smtClean="0">
              <a:latin typeface="+mj-lt"/>
            </a:endParaRPr>
          </a:p>
          <a:p>
            <a:pPr marL="252000" lvl="1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marL="252000" lvl="1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endParaRPr lang="cs-CZ" dirty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11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272480" y="188640"/>
            <a:ext cx="9361040" cy="478110"/>
          </a:xfrm>
        </p:spPr>
        <p:txBody>
          <a:bodyPr/>
          <a:lstStyle/>
          <a:p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PESCO - PRINCIP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738000"/>
            <a:ext cx="7767680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6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877437"/>
            <a:ext cx="9109075" cy="4710687"/>
          </a:xfrm>
        </p:spPr>
        <p:txBody>
          <a:bodyPr/>
          <a:lstStyle/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2500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cs-CZ" sz="2500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769-7545-46C3-B4D0-1E8862AD7698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-20515" y="896815"/>
            <a:ext cx="100642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1</a:t>
            </a:r>
            <a:r>
              <a:rPr lang="cs-CZ" sz="2000" dirty="0">
                <a:solidFill>
                  <a:srgbClr val="FF0000"/>
                </a:solidFill>
              </a:rPr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European Medical Command</a:t>
            </a:r>
            <a:r>
              <a:rPr lang="en-US" sz="2000" dirty="0" smtClean="0"/>
              <a:t>; </a:t>
            </a:r>
          </a:p>
          <a:p>
            <a:r>
              <a:rPr lang="en-US" sz="2000" dirty="0" smtClean="0"/>
              <a:t>2. European Secure Software defined Radio (ESSOR); </a:t>
            </a:r>
          </a:p>
          <a:p>
            <a:r>
              <a:rPr lang="en-US" sz="2000" dirty="0" smtClean="0"/>
              <a:t>3. Network of Logistic Hubs in Europe and Support to Operations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4.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Military Mobility</a:t>
            </a:r>
            <a:r>
              <a:rPr lang="en-US" sz="2000" dirty="0" smtClean="0"/>
              <a:t>;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5. European Union Training Mission Competence Centre (EU TMCC)</a:t>
            </a:r>
            <a:r>
              <a:rPr lang="en-US" sz="2000" dirty="0" smtClean="0"/>
              <a:t>; </a:t>
            </a:r>
          </a:p>
          <a:p>
            <a:r>
              <a:rPr lang="en-US" sz="2000" dirty="0" smtClean="0"/>
              <a:t>6. European Training Certification Centre for European Armies; </a:t>
            </a:r>
          </a:p>
          <a:p>
            <a:r>
              <a:rPr lang="en-US" sz="2000" dirty="0" smtClean="0"/>
              <a:t>7. Energy Operational Function (EOF); </a:t>
            </a:r>
          </a:p>
          <a:p>
            <a:r>
              <a:rPr lang="en-US" sz="2000" dirty="0" smtClean="0"/>
              <a:t>8. Deployable Military Disaster Relief Capability Package; </a:t>
            </a:r>
          </a:p>
          <a:p>
            <a:r>
              <a:rPr lang="en-US" sz="2000" dirty="0" smtClean="0"/>
              <a:t>9. Maritime (semi-) Autonomous Systems for Mine Countermeasures (MAS MCM); </a:t>
            </a:r>
          </a:p>
          <a:p>
            <a:r>
              <a:rPr lang="en-US" sz="2000" dirty="0" smtClean="0"/>
              <a:t>10. </a:t>
            </a:r>
            <a:r>
              <a:rPr lang="en-GB" sz="2000" dirty="0" smtClean="0"/>
              <a:t>Harbour</a:t>
            </a:r>
            <a:r>
              <a:rPr lang="en-US" sz="2000" dirty="0" smtClean="0"/>
              <a:t> &amp; Maritime Surveillance and Protection (HARMSPRO); </a:t>
            </a:r>
          </a:p>
          <a:p>
            <a:r>
              <a:rPr lang="en-US" sz="2000" dirty="0" smtClean="0"/>
              <a:t>11. Upgrade of Maritime Surveillance; </a:t>
            </a:r>
          </a:p>
          <a:p>
            <a:r>
              <a:rPr lang="en-US" sz="2000" dirty="0" smtClean="0"/>
              <a:t>12. Cyber Threats and Incident Response Information Sharing Platform; </a:t>
            </a:r>
          </a:p>
          <a:p>
            <a:r>
              <a:rPr lang="en-US" sz="2000" dirty="0" smtClean="0"/>
              <a:t>13. Cyber Rapid Response Teams and Mutual Assistance in Cyber Security;</a:t>
            </a:r>
          </a:p>
          <a:p>
            <a:r>
              <a:rPr lang="en-US" sz="2000" dirty="0" smtClean="0"/>
              <a:t>14. Strategic Command and Control (C2) System for CSDP Missions and Operations; </a:t>
            </a:r>
          </a:p>
          <a:p>
            <a:r>
              <a:rPr lang="en-US" sz="2000" dirty="0" smtClean="0"/>
              <a:t>15. </a:t>
            </a:r>
            <a:r>
              <a:rPr lang="en-GB" sz="2000" dirty="0" smtClean="0"/>
              <a:t>Armoured</a:t>
            </a:r>
            <a:r>
              <a:rPr lang="en-US" sz="2000" dirty="0" smtClean="0"/>
              <a:t> Infantry Fighting Vehicle / Amphibious Assault Vehicle / Light </a:t>
            </a:r>
            <a:r>
              <a:rPr lang="en-GB" sz="2000" dirty="0" smtClean="0"/>
              <a:t>Armoured</a:t>
            </a:r>
            <a:r>
              <a:rPr lang="en-US" sz="2000" dirty="0" smtClean="0"/>
              <a:t> Vehicle; </a:t>
            </a:r>
          </a:p>
          <a:p>
            <a:r>
              <a:rPr lang="en-US" sz="2000" dirty="0" smtClean="0"/>
              <a:t>16. Indirect Fire Support (EuroArtillery); </a:t>
            </a:r>
          </a:p>
          <a:p>
            <a:r>
              <a:rPr lang="en-US" sz="2000" dirty="0" smtClean="0"/>
              <a:t>17. EUFOR Crisis Response Operation Core (EUFOR CROC).</a:t>
            </a:r>
            <a:endParaRPr lang="en-US" sz="2000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86858" y="246580"/>
            <a:ext cx="8494713" cy="554804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PESCO</a:t>
            </a:r>
          </a:p>
        </p:txBody>
      </p:sp>
    </p:spTree>
    <p:extLst>
      <p:ext uri="{BB962C8B-B14F-4D97-AF65-F5344CB8AC3E}">
        <p14:creationId xmlns:p14="http://schemas.microsoft.com/office/powerpoint/2010/main" val="3329352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371476"/>
            <a:ext cx="8494713" cy="6858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</a:t>
            </a:r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Peace Facility 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(EPF)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20688" y="1181100"/>
            <a:ext cx="9109075" cy="5319713"/>
          </a:xfrm>
        </p:spPr>
        <p:txBody>
          <a:bodyPr/>
          <a:lstStyle/>
          <a:p>
            <a:pPr algn="just"/>
            <a:r>
              <a:rPr lang="cs-CZ" sz="2400" dirty="0" smtClean="0">
                <a:latin typeface="+mj-lt"/>
              </a:rPr>
              <a:t>Projekt </a:t>
            </a:r>
            <a:r>
              <a:rPr lang="cs-CZ" sz="2400" dirty="0" smtClean="0">
                <a:latin typeface="+mj-lt"/>
                <a:hlinkClick r:id="rId3"/>
              </a:rPr>
              <a:t>EPF</a:t>
            </a:r>
            <a:r>
              <a:rPr lang="cs-CZ" sz="2400" dirty="0" smtClean="0">
                <a:latin typeface="+mj-lt"/>
              </a:rPr>
              <a:t> se má stát hlavním nástrojem společného financování misí a operací dalších bezpečnostně-vojenských aktivit EU, včetně oblasti rozvoje obranných kapacit partnerských zemí (</a:t>
            </a:r>
            <a:r>
              <a:rPr lang="en-GB" sz="2400" dirty="0" smtClean="0">
                <a:latin typeface="+mj-lt"/>
              </a:rPr>
              <a:t>defence capacity building) a v </a:t>
            </a:r>
            <a:r>
              <a:rPr lang="cs-CZ" sz="2400" dirty="0" smtClean="0">
                <a:latin typeface="+mj-lt"/>
              </a:rPr>
              <a:t>rámci</a:t>
            </a:r>
            <a:r>
              <a:rPr lang="en-GB" sz="2400" dirty="0" smtClean="0">
                <a:latin typeface="+mj-lt"/>
              </a:rPr>
              <a:t> </a:t>
            </a:r>
            <a:r>
              <a:rPr lang="cs-CZ" sz="2400" dirty="0" smtClean="0">
                <a:latin typeface="+mj-lt"/>
              </a:rPr>
              <a:t>projektů</a:t>
            </a:r>
            <a:r>
              <a:rPr lang="en-GB" sz="2400" dirty="0" smtClean="0">
                <a:latin typeface="+mj-lt"/>
              </a:rPr>
              <a:t> train &amp; equip</a:t>
            </a:r>
          </a:p>
          <a:p>
            <a:r>
              <a:rPr lang="cs-CZ" sz="2400" dirty="0" smtClean="0">
                <a:latin typeface="+mj-lt"/>
              </a:rPr>
              <a:t>Hlavní cíle EPF:</a:t>
            </a:r>
          </a:p>
          <a:p>
            <a:pPr marL="720000" lvl="1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cs-CZ" sz="2400" dirty="0" smtClean="0">
                <a:latin typeface="+mj-lt"/>
              </a:rPr>
              <a:t>Podpora partnerů </a:t>
            </a:r>
          </a:p>
          <a:p>
            <a:pPr marL="720000" lvl="1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cs-CZ" sz="2400" dirty="0" smtClean="0">
                <a:latin typeface="+mj-lt"/>
              </a:rPr>
              <a:t>Zvýšení efektivnosti operací;</a:t>
            </a:r>
          </a:p>
          <a:p>
            <a:pPr marL="720000" lvl="1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cs-CZ" sz="2400" dirty="0" smtClean="0">
                <a:latin typeface="+mj-lt"/>
              </a:rPr>
              <a:t>Realizace rozsáhlejších akcí (misí)</a:t>
            </a:r>
          </a:p>
          <a:p>
            <a:pPr marL="285750" lvl="1" indent="-285750">
              <a:lnSpc>
                <a:spcPct val="80000"/>
              </a:lnSpc>
              <a:buClr>
                <a:srgbClr val="0BD0D9"/>
              </a:buClr>
              <a:buSzPct val="95000"/>
              <a:defRPr/>
            </a:pPr>
            <a:r>
              <a:rPr lang="cs-CZ" sz="2400" dirty="0" smtClean="0">
                <a:latin typeface="+mj-lt"/>
              </a:rPr>
              <a:t>Nahrazuje mechanismus financování misí - </a:t>
            </a:r>
            <a:r>
              <a:rPr lang="cs-CZ" sz="2400" dirty="0" smtClean="0"/>
              <a:t> </a:t>
            </a:r>
            <a:r>
              <a:rPr lang="en-GB" sz="2400" dirty="0" smtClean="0">
                <a:latin typeface="+mj-lt"/>
              </a:rPr>
              <a:t>African Peace Facility a Athena</a:t>
            </a:r>
          </a:p>
          <a:p>
            <a:pPr marL="285750" lvl="1" indent="-285750">
              <a:lnSpc>
                <a:spcPct val="80000"/>
              </a:lnSpc>
              <a:buClr>
                <a:srgbClr val="0BD0D9"/>
              </a:buClr>
              <a:buSzPct val="95000"/>
              <a:defRPr/>
            </a:pPr>
            <a:r>
              <a:rPr lang="cs-CZ" sz="2400" dirty="0" smtClean="0">
                <a:latin typeface="+mj-lt"/>
              </a:rPr>
              <a:t>Plánovaná částka 10,5 mld. EUR</a:t>
            </a:r>
            <a:endParaRPr lang="cs-CZ" sz="2400" dirty="0">
              <a:latin typeface="+mj-lt"/>
            </a:endParaRPr>
          </a:p>
          <a:p>
            <a:pPr marL="252000" lvl="1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marL="252000" lvl="1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endParaRPr lang="cs-CZ" dirty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03" y="4878000"/>
            <a:ext cx="1682391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8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287676"/>
            <a:ext cx="8494713" cy="55480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Propojení 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 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Pooling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18" y="884143"/>
            <a:ext cx="8563098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ástupný symbol pro obsah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26025" y="128803"/>
            <a:ext cx="1460979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52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6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id="{FDCCCDEE-9433-42E9-8400-390E44C5A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0"/>
            <a:ext cx="9906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12176" y="721218"/>
            <a:ext cx="8469395" cy="65682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překážky spolupráce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91" y="1582615"/>
            <a:ext cx="9109075" cy="4651130"/>
          </a:xfrm>
        </p:spPr>
        <p:txBody>
          <a:bodyPr/>
          <a:lstStyle/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500" dirty="0" smtClean="0">
                <a:latin typeface="+mj-lt"/>
              </a:rPr>
              <a:t>	</a:t>
            </a:r>
            <a:r>
              <a:rPr lang="cs-CZ" sz="2800" dirty="0" smtClean="0">
                <a:latin typeface="+mj-lt"/>
              </a:rPr>
              <a:t>Hlavní překážky pro národní vlády a důvody pro jejich neochotu spolupracovat s ostatním a jejich snahu zachovat si svoji suverenitu jsou následující: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800" dirty="0" smtClean="0">
                <a:latin typeface="+mj-lt"/>
              </a:rPr>
              <a:t>Nedostatek důvěry; 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800" dirty="0" smtClean="0">
                <a:latin typeface="+mj-lt"/>
              </a:rPr>
              <a:t>Rozdílná úroveň ambicí jednotlivých členských států; 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800" dirty="0" smtClean="0">
                <a:latin typeface="+mj-lt"/>
              </a:rPr>
              <a:t>Partnerství a (ne) spolupráce členských států NATO a EU;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800" dirty="0" smtClean="0">
                <a:latin typeface="+mj-lt"/>
              </a:rPr>
              <a:t>Role specializace </a:t>
            </a:r>
            <a:r>
              <a:rPr lang="cs-CZ" sz="2800" dirty="0">
                <a:latin typeface="+mj-lt"/>
              </a:rPr>
              <a:t>(by </a:t>
            </a:r>
            <a:r>
              <a:rPr lang="cs-CZ" sz="2800" dirty="0" smtClean="0">
                <a:latin typeface="+mj-lt"/>
              </a:rPr>
              <a:t>default-vynucená, by design-systematická);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800" dirty="0" smtClean="0">
                <a:latin typeface="+mj-lt"/>
              </a:rPr>
              <a:t>Zadávání zbrojních zakázek přímo domácím výrobcům – Francie 97%, Německo 92%, Itálie 89% atd. V ČR je to cca 20%.</a:t>
            </a:r>
            <a:endParaRPr lang="cs-CZ" sz="2800" dirty="0">
              <a:latin typeface="+mj-lt"/>
            </a:endParaRP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 smtClean="0"/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 smtClean="0">
              <a:latin typeface="+mj-lt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769-7545-46C3-B4D0-1E8862AD7698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  <p:pic>
        <p:nvPicPr>
          <p:cNvPr id="5" name="Zástupný symbol pro obsah 5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96364" y="462910"/>
            <a:ext cx="1460979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45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Obrázek_AČR Srovnání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921"/>
            <a:ext cx="9906000" cy="553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5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769-7545-46C3-B4D0-1E8862AD7698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677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028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86858" y="400692"/>
            <a:ext cx="8494713" cy="554805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Zapojení České republiky do projektů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769-7545-46C3-B4D0-1E8862AD7698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  <p:pic>
        <p:nvPicPr>
          <p:cNvPr id="5" name="Picture 5" descr="http://upload.wikimedia.org/wikipedia/commons/thumb/e/ed/Coat_of_arms_of_the_Czech_Republic.svg/200px-Coat_of_arms_of_the_Czech_Republic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0" y="315913"/>
            <a:ext cx="98901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Disertační práce\VýdajeNATOVelký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3851" y="1000214"/>
            <a:ext cx="7530958" cy="55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7829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ŘÍPRAVY 2018_2019\Bezpečnostní politika Německa\Obrázek_AČR Počty Žen 20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0"/>
            <a:ext cx="9906000" cy="68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5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30250" y="431514"/>
            <a:ext cx="8494713" cy="863030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rozpočtu Ministerstva obrany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595438"/>
            <a:ext cx="9109075" cy="4992687"/>
          </a:xfrm>
        </p:spPr>
        <p:txBody>
          <a:bodyPr/>
          <a:lstStyle/>
          <a:p>
            <a:pPr marL="285750" lvl="1" indent="-285750" algn="just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47" y="1514476"/>
            <a:ext cx="9922947" cy="44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 rot="10800000" flipV="1">
            <a:off x="536331" y="6226759"/>
            <a:ext cx="6760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57263" eaLnBrk="0" hangingPunct="0">
              <a:spcBef>
                <a:spcPct val="30000"/>
              </a:spcBef>
            </a:pPr>
            <a:r>
              <a:rPr lang="cs-CZ" dirty="0" smtClean="0">
                <a:solidFill>
                  <a:prstClr val="black"/>
                </a:solidFill>
                <a:latin typeface="Calibri"/>
                <a:cs typeface="+mn-cs"/>
              </a:rPr>
              <a:t>Zdroj: Tisková konference MO dne 23.1.2017</a:t>
            </a:r>
            <a:endParaRPr lang="cs-CZ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6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05642" y="279114"/>
            <a:ext cx="8494713" cy="540036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rozpočtu Ministerstva obrany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595438"/>
            <a:ext cx="9109075" cy="4992687"/>
          </a:xfrm>
        </p:spPr>
        <p:txBody>
          <a:bodyPr/>
          <a:lstStyle/>
          <a:p>
            <a:pPr marL="285750" lvl="1" indent="-285750" algn="just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</p:txBody>
      </p:sp>
      <p:pic>
        <p:nvPicPr>
          <p:cNvPr id="2050" name="Picture 2" descr="D:\PŘÍPRAVY 2019_2020\Obrázek_ČR Obranné Výdaje Souhrn 03_20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" y="876120"/>
            <a:ext cx="944850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2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30452" y="311285"/>
            <a:ext cx="8494713" cy="778213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Zapojení České republiky do projektů 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238250"/>
            <a:ext cx="9109075" cy="5349875"/>
          </a:xfrm>
        </p:spPr>
        <p:txBody>
          <a:bodyPr/>
          <a:lstStyle/>
          <a:p>
            <a:pPr algn="just">
              <a:defRPr/>
            </a:pPr>
            <a:r>
              <a:rPr lang="cs-CZ" sz="2500" dirty="0" smtClean="0">
                <a:latin typeface="+mj-lt"/>
              </a:rPr>
              <a:t>MATC - Mnohonárodní centrum pro letecký výcvik v Pardubicích,  schválen na summitu NATO v Chicagu, projekt je určen i pro EU; </a:t>
            </a: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r>
              <a:rPr lang="cs-CZ" dirty="0" smtClean="0">
                <a:latin typeface="+mj-lt"/>
              </a:rPr>
              <a:t>MLCC – Mnohonárodní logistické koordinační centrum, otevřeno </a:t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>v roce 2010 v Praze;</a:t>
            </a: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r>
              <a:rPr lang="cs-CZ" dirty="0" smtClean="0">
                <a:latin typeface="+mj-lt"/>
              </a:rPr>
              <a:t>AWACS – </a:t>
            </a:r>
            <a:r>
              <a:rPr lang="cs-CZ" dirty="0" err="1" smtClean="0">
                <a:latin typeface="+mj-lt"/>
              </a:rPr>
              <a:t>Airborne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Warning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and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Control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System</a:t>
            </a:r>
            <a:r>
              <a:rPr lang="cs-CZ" dirty="0" smtClean="0">
                <a:latin typeface="+mj-lt"/>
              </a:rPr>
              <a:t>, příspěvek ČR 150 milionů Kč/rok;</a:t>
            </a: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r>
              <a:rPr lang="cs-CZ" dirty="0" smtClean="0">
                <a:latin typeface="+mj-lt"/>
              </a:rPr>
              <a:t>AGS – </a:t>
            </a:r>
            <a:r>
              <a:rPr lang="cs-CZ" dirty="0" err="1" smtClean="0">
                <a:latin typeface="+mj-lt"/>
              </a:rPr>
              <a:t>Allied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Ground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Surveillance</a:t>
            </a:r>
            <a:r>
              <a:rPr lang="cs-CZ" dirty="0" smtClean="0">
                <a:latin typeface="+mj-lt"/>
              </a:rPr>
              <a:t>, příspěvek ČR 550 milionů Kč </a:t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>v letech 2013-2018;</a:t>
            </a: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r>
              <a:rPr lang="cs-CZ" dirty="0" err="1" smtClean="0">
                <a:latin typeface="+mj-lt"/>
              </a:rPr>
              <a:t>Air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Policing</a:t>
            </a:r>
            <a:r>
              <a:rPr lang="cs-CZ" dirty="0" smtClean="0">
                <a:latin typeface="+mj-lt"/>
              </a:rPr>
              <a:t>  - </a:t>
            </a:r>
            <a:r>
              <a:rPr lang="en-US" dirty="0" smtClean="0">
                <a:latin typeface="+mj-lt"/>
              </a:rPr>
              <a:t>NATO Integrated Air </a:t>
            </a:r>
            <a:r>
              <a:rPr lang="en-US" dirty="0" err="1" smtClean="0">
                <a:latin typeface="+mj-lt"/>
              </a:rPr>
              <a:t>Defence</a:t>
            </a:r>
            <a:r>
              <a:rPr lang="en-US" dirty="0" smtClean="0">
                <a:latin typeface="+mj-lt"/>
              </a:rPr>
              <a:t> System – NATINADS</a:t>
            </a:r>
            <a:r>
              <a:rPr lang="cs-CZ" dirty="0" smtClean="0">
                <a:latin typeface="+mj-lt"/>
              </a:rPr>
              <a:t>, zapojení ČR s </a:t>
            </a:r>
            <a:r>
              <a:rPr lang="cs-CZ" dirty="0" err="1" smtClean="0">
                <a:latin typeface="+mj-lt"/>
              </a:rPr>
              <a:t>Gripeny</a:t>
            </a:r>
            <a:r>
              <a:rPr lang="cs-CZ" dirty="0" smtClean="0">
                <a:latin typeface="+mj-lt"/>
              </a:rPr>
              <a:t> 2x v Pobaltí (2009, 2012), 3x Island (2014, 2015, 2016). 2019 Pobaltí;</a:t>
            </a: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r>
              <a:rPr lang="cs-CZ" dirty="0" smtClean="0">
                <a:latin typeface="+mj-lt"/>
              </a:rPr>
              <a:t>Účast ČR v EUBG v první polovině roku 2016 </a:t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>v rámci iniciativy zemí V4 (Polsko, ČR, SR, Maďarsko) + rok 2019/II.</a:t>
            </a:r>
            <a:endParaRPr lang="en-US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buNone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lvl="0"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lvl="0" algn="just"/>
            <a:endParaRPr lang="cs-CZ" sz="25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SIS\Pictures\Stáří technik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0015"/>
            <a:ext cx="9902087" cy="6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http://upload.wikimedia.org/wikipedia/commons/thumb/e/ed/Coat_of_arms_of_the_Czech_Republic.svg/200px-Coat_of_arms_of_the_Czech_Republic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9408" y="430015"/>
            <a:ext cx="98901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32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ŘÍPRAVY 2019_2020\Obrázek_Druhy Bojové Techniky AČR 03_20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814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PŘÍPRAVY 2019_2020\Obrázek_Zbraně AČR Jsou 03_201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"/>
          <a:stretch/>
        </p:blipFill>
        <p:spPr bwMode="auto">
          <a:xfrm>
            <a:off x="5383500" y="0"/>
            <a:ext cx="4522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PŘÍPRAVY 2019_2020\Obrázek_Zbraně AČR Nové 03_20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77" y="4152665"/>
            <a:ext cx="6416596" cy="270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542925"/>
            <a:ext cx="8494713" cy="6572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Obsah 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219200"/>
            <a:ext cx="9109075" cy="5368925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Inciativa NATO Smart </a:t>
            </a:r>
            <a:r>
              <a:rPr lang="cs-CZ" sz="2500" dirty="0" err="1" smtClean="0">
                <a:latin typeface="+mj-lt"/>
              </a:rPr>
              <a:t>Defence</a:t>
            </a:r>
            <a:endParaRPr lang="cs-CZ" sz="2500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Iniciativa „</a:t>
            </a:r>
            <a:r>
              <a:rPr lang="cs-CZ" sz="2500" dirty="0" err="1" smtClean="0">
                <a:latin typeface="+mj-lt"/>
              </a:rPr>
              <a:t>Connected</a:t>
            </a:r>
            <a:r>
              <a:rPr lang="cs-CZ" sz="2500" dirty="0" smtClean="0">
                <a:latin typeface="+mj-lt"/>
              </a:rPr>
              <a:t> </a:t>
            </a:r>
            <a:r>
              <a:rPr lang="cs-CZ" sz="2500" dirty="0" err="1" smtClean="0">
                <a:latin typeface="+mj-lt"/>
              </a:rPr>
              <a:t>Forces</a:t>
            </a:r>
            <a:r>
              <a:rPr lang="cs-CZ" sz="2500" dirty="0" smtClean="0">
                <a:latin typeface="+mj-lt"/>
              </a:rPr>
              <a:t>“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Projekty NATO </a:t>
            </a:r>
            <a:r>
              <a:rPr lang="cs-CZ" sz="2500" dirty="0" err="1" smtClean="0">
                <a:latin typeface="+mj-lt"/>
              </a:rPr>
              <a:t>Smart</a:t>
            </a:r>
            <a:r>
              <a:rPr lang="cs-CZ" sz="2500" dirty="0" smtClean="0">
                <a:latin typeface="+mj-lt"/>
              </a:rPr>
              <a:t> </a:t>
            </a:r>
            <a:r>
              <a:rPr lang="cs-CZ" sz="2500" dirty="0" err="1" smtClean="0">
                <a:latin typeface="+mj-lt"/>
              </a:rPr>
              <a:t>Defence</a:t>
            </a:r>
            <a:r>
              <a:rPr lang="cs-CZ" sz="2500" dirty="0" smtClean="0">
                <a:latin typeface="+mj-lt"/>
              </a:rPr>
              <a:t> 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Překážky a omezení při </a:t>
            </a:r>
            <a:r>
              <a:rPr lang="en-US" sz="2500" dirty="0" smtClean="0">
                <a:latin typeface="+mj-lt"/>
              </a:rPr>
              <a:t>Smart Defence</a:t>
            </a:r>
            <a:endParaRPr lang="cs-CZ" sz="2500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Iniciativa </a:t>
            </a:r>
            <a:r>
              <a:rPr lang="cs-CZ" sz="2500" dirty="0">
                <a:latin typeface="+mj-lt"/>
              </a:rPr>
              <a:t>Framework </a:t>
            </a:r>
            <a:r>
              <a:rPr lang="cs-CZ" sz="2500" dirty="0" err="1">
                <a:latin typeface="+mj-lt"/>
              </a:rPr>
              <a:t>Nations</a:t>
            </a:r>
            <a:r>
              <a:rPr lang="cs-CZ" sz="2500" dirty="0">
                <a:latin typeface="+mj-lt"/>
              </a:rPr>
              <a:t> </a:t>
            </a:r>
            <a:r>
              <a:rPr lang="cs-CZ" sz="2500" dirty="0" err="1">
                <a:latin typeface="+mj-lt"/>
              </a:rPr>
              <a:t>Concept</a:t>
            </a:r>
            <a:endParaRPr lang="cs-CZ" sz="2500" dirty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Iniciativa EU </a:t>
            </a:r>
            <a:r>
              <a:rPr lang="cs-CZ" sz="2500" dirty="0" err="1" smtClean="0">
                <a:latin typeface="+mj-lt"/>
              </a:rPr>
              <a:t>Pooling</a:t>
            </a:r>
            <a:r>
              <a:rPr lang="cs-CZ" sz="2500" dirty="0" smtClean="0">
                <a:latin typeface="+mj-lt"/>
              </a:rPr>
              <a:t> </a:t>
            </a:r>
            <a:r>
              <a:rPr lang="en-US" sz="2500" dirty="0" smtClean="0">
                <a:latin typeface="+mj-lt"/>
              </a:rPr>
              <a:t>&amp;</a:t>
            </a:r>
            <a:r>
              <a:rPr lang="cs-CZ" sz="2500" dirty="0" smtClean="0">
                <a:latin typeface="+mj-lt"/>
              </a:rPr>
              <a:t> </a:t>
            </a:r>
            <a:r>
              <a:rPr lang="cs-CZ" sz="2500" dirty="0" err="1" smtClean="0">
                <a:latin typeface="+mj-lt"/>
              </a:rPr>
              <a:t>Sharing</a:t>
            </a:r>
            <a:endParaRPr lang="cs-CZ" sz="2500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Projekty EU </a:t>
            </a:r>
            <a:r>
              <a:rPr lang="cs-CZ" sz="2500" dirty="0" err="1" smtClean="0">
                <a:latin typeface="+mj-lt"/>
              </a:rPr>
              <a:t>Pooling</a:t>
            </a:r>
            <a:r>
              <a:rPr lang="cs-CZ" sz="2500" dirty="0" smtClean="0">
                <a:latin typeface="+mj-lt"/>
              </a:rPr>
              <a:t> </a:t>
            </a:r>
            <a:r>
              <a:rPr lang="en-US" sz="2500" dirty="0" smtClean="0">
                <a:latin typeface="+mj-lt"/>
              </a:rPr>
              <a:t>&amp;</a:t>
            </a:r>
            <a:r>
              <a:rPr lang="cs-CZ" sz="2500" dirty="0" smtClean="0">
                <a:latin typeface="+mj-lt"/>
              </a:rPr>
              <a:t> </a:t>
            </a:r>
            <a:r>
              <a:rPr lang="cs-CZ" sz="2500" dirty="0" err="1" smtClean="0">
                <a:latin typeface="+mj-lt"/>
              </a:rPr>
              <a:t>Sharing</a:t>
            </a:r>
            <a:endParaRPr lang="cs-CZ" sz="2500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Překážky a omezení při </a:t>
            </a:r>
            <a:r>
              <a:rPr lang="cs-CZ" sz="2500" dirty="0" err="1" smtClean="0">
                <a:latin typeface="+mj-lt"/>
              </a:rPr>
              <a:t>Pooling</a:t>
            </a:r>
            <a:r>
              <a:rPr lang="cs-CZ" sz="2500" dirty="0" smtClean="0">
                <a:latin typeface="+mj-lt"/>
              </a:rPr>
              <a:t> </a:t>
            </a:r>
            <a:r>
              <a:rPr lang="en-US" sz="2500" dirty="0" smtClean="0">
                <a:latin typeface="+mj-lt"/>
              </a:rPr>
              <a:t>&amp;</a:t>
            </a:r>
            <a:r>
              <a:rPr lang="cs-CZ" sz="2500" dirty="0" smtClean="0">
                <a:latin typeface="+mj-lt"/>
              </a:rPr>
              <a:t> </a:t>
            </a:r>
            <a:r>
              <a:rPr lang="cs-CZ" sz="2500" dirty="0" err="1" smtClean="0">
                <a:latin typeface="+mj-lt"/>
              </a:rPr>
              <a:t>Sharing</a:t>
            </a:r>
            <a:endParaRPr lang="cs-CZ" sz="2500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Projekty PESCO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Zapojení České republiky do projektů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Některé otázky k zamyšlení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Závěr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5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ŘÍPRAVY 2017_2018\KGŠ\Obrázek_Výdaje MO 2016_20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21396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Obrázek_MONevyčerpanéZdroje26_2_201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4518000"/>
            <a:ext cx="519971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50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272480" y="188640"/>
            <a:ext cx="9361040" cy="720080"/>
          </a:xfrm>
        </p:spPr>
        <p:txBody>
          <a:bodyPr/>
          <a:lstStyle/>
          <a:p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Strategické vyzbrojovací projekty v roce 2019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128464" y="1124744"/>
            <a:ext cx="9396032" cy="5040560"/>
          </a:xfrm>
        </p:spPr>
        <p:txBody>
          <a:bodyPr/>
          <a:lstStyle/>
          <a:p>
            <a:pPr marL="252000" indent="-2520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Lehké obrněné vozidlo chemické</a:t>
            </a:r>
            <a:endParaRPr lang="cs-CZ" sz="2500" dirty="0">
              <a:latin typeface="+mj-lt"/>
            </a:endParaRPr>
          </a:p>
          <a:p>
            <a:pPr marL="252000" indent="-2520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Pásové bojové vozidlo pěchoty a jeho modifikace</a:t>
            </a:r>
          </a:p>
          <a:p>
            <a:pPr marL="252000" indent="-2520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Kolové obrněné vozidlo TITUS</a:t>
            </a:r>
          </a:p>
          <a:p>
            <a:pPr marL="252000" indent="-2520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Pořízení ručních zbraní – rámcová dohoda</a:t>
            </a:r>
          </a:p>
          <a:p>
            <a:pPr marL="252000" indent="-2520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Dělo ráže NATO 155 mm</a:t>
            </a:r>
          </a:p>
          <a:p>
            <a:pPr marL="252000" indent="-2520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Systém řízení palby dělostřelectva</a:t>
            </a:r>
          </a:p>
          <a:p>
            <a:pPr marL="252000" indent="-2520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Taktický dopravní letoun CASA C-295 M1</a:t>
            </a:r>
          </a:p>
          <a:p>
            <a:pPr marL="252000" indent="-2520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Výstroj vojáka, balistická ochrana</a:t>
            </a:r>
          </a:p>
          <a:p>
            <a:pPr marL="252000" indent="-2520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Mobilní 3D radiolokátor MADR</a:t>
            </a:r>
          </a:p>
          <a:p>
            <a:pPr marL="252000" indent="-2520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Víceúčelové vrtulníky</a:t>
            </a:r>
          </a:p>
        </p:txBody>
      </p:sp>
    </p:spTree>
    <p:extLst>
      <p:ext uri="{BB962C8B-B14F-4D97-AF65-F5344CB8AC3E}">
        <p14:creationId xmlns:p14="http://schemas.microsoft.com/office/powerpoint/2010/main" val="222321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0" y="2420888"/>
            <a:ext cx="4499992" cy="4320000"/>
            <a:chOff x="135036" y="3754975"/>
            <a:chExt cx="2160587" cy="2538842"/>
          </a:xfrm>
        </p:grpSpPr>
        <p:sp>
          <p:nvSpPr>
            <p:cNvPr id="12" name="TextovéPole 5"/>
            <p:cNvSpPr txBox="1">
              <a:spLocks noChangeArrowheads="1"/>
            </p:cNvSpPr>
            <p:nvPr/>
          </p:nvSpPr>
          <p:spPr bwMode="auto">
            <a:xfrm>
              <a:off x="135036" y="5714179"/>
              <a:ext cx="2160587" cy="579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algn="ctr">
                <a:spcBef>
                  <a:spcPct val="15000"/>
                </a:spcBef>
              </a:pPr>
              <a:r>
                <a:rPr lang="cs-CZ" altLang="cs-CZ" sz="2400" b="1" i="1" dirty="0">
                  <a:latin typeface="+mj-lt"/>
                </a:rPr>
                <a:t>P</a:t>
              </a:r>
              <a:r>
                <a:rPr lang="cs-CZ" altLang="cs-CZ" sz="2400" b="1" i="1" dirty="0" smtClean="0">
                  <a:latin typeface="+mj-lt"/>
                </a:rPr>
                <a:t>asivní </a:t>
              </a:r>
              <a:r>
                <a:rPr lang="cs-CZ" altLang="cs-CZ" sz="2400" b="1" i="1" dirty="0">
                  <a:latin typeface="+mj-lt"/>
                </a:rPr>
                <a:t>sledovací systémy</a:t>
              </a:r>
            </a:p>
            <a:p>
              <a:pPr marL="457200" indent="-457200" algn="ctr">
                <a:spcBef>
                  <a:spcPct val="15000"/>
                </a:spcBef>
              </a:pPr>
              <a:r>
                <a:rPr lang="cs-CZ" altLang="cs-CZ" sz="2400" b="1" i="1" dirty="0">
                  <a:latin typeface="+mj-lt"/>
                </a:rPr>
                <a:t> </a:t>
              </a:r>
            </a:p>
          </p:txBody>
        </p:sp>
        <p:pic>
          <p:nvPicPr>
            <p:cNvPr id="13" name="Picture 6" descr="c kopi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515" y="3754975"/>
              <a:ext cx="1223962" cy="1861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" name="Skupina 13"/>
          <p:cNvGrpSpPr/>
          <p:nvPr/>
        </p:nvGrpSpPr>
        <p:grpSpPr>
          <a:xfrm>
            <a:off x="4536504" y="1943100"/>
            <a:ext cx="4860032" cy="4725780"/>
            <a:chOff x="3492623" y="2404366"/>
            <a:chExt cx="5903913" cy="3400997"/>
          </a:xfrm>
        </p:grpSpPr>
        <p:sp>
          <p:nvSpPr>
            <p:cNvPr id="15" name="TextovéPole 7"/>
            <p:cNvSpPr txBox="1">
              <a:spLocks noChangeArrowheads="1"/>
            </p:cNvSpPr>
            <p:nvPr/>
          </p:nvSpPr>
          <p:spPr bwMode="auto">
            <a:xfrm>
              <a:off x="3492623" y="2404366"/>
              <a:ext cx="5903913" cy="76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algn="ctr">
                <a:spcBef>
                  <a:spcPct val="15000"/>
                </a:spcBef>
              </a:pPr>
              <a:r>
                <a:rPr lang="cs-CZ" altLang="cs-CZ" sz="2400" b="1" i="1" dirty="0">
                  <a:latin typeface="+mj-lt"/>
                </a:rPr>
                <a:t>O</a:t>
              </a:r>
              <a:r>
                <a:rPr lang="cs-CZ" altLang="cs-CZ" sz="2400" b="1" i="1" dirty="0" smtClean="0">
                  <a:latin typeface="+mj-lt"/>
                </a:rPr>
                <a:t>chrana </a:t>
              </a:r>
              <a:r>
                <a:rPr lang="cs-CZ" altLang="cs-CZ" sz="2400" b="1" i="1" dirty="0">
                  <a:latin typeface="+mj-lt"/>
                </a:rPr>
                <a:t>proti </a:t>
              </a:r>
              <a:r>
                <a:rPr lang="cs-CZ" altLang="cs-CZ" sz="2400" b="1" i="1" dirty="0" smtClean="0">
                  <a:latin typeface="+mj-lt"/>
                </a:rPr>
                <a:t>zbraním</a:t>
              </a:r>
            </a:p>
            <a:p>
              <a:pPr marL="457200" indent="-457200" algn="ctr">
                <a:spcBef>
                  <a:spcPct val="15000"/>
                </a:spcBef>
              </a:pPr>
              <a:r>
                <a:rPr lang="cs-CZ" altLang="cs-CZ" sz="2400" b="1" i="1" dirty="0" smtClean="0">
                  <a:latin typeface="+mj-lt"/>
                </a:rPr>
                <a:t>hromadného ničení</a:t>
              </a:r>
            </a:p>
          </p:txBody>
        </p:sp>
        <p:pic>
          <p:nvPicPr>
            <p:cNvPr id="16" name="Picture 10" descr="D209- (11)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96868" y="3212976"/>
              <a:ext cx="3500435" cy="25923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TextovéPole 7"/>
          <p:cNvSpPr txBox="1">
            <a:spLocks noChangeArrowheads="1"/>
          </p:cNvSpPr>
          <p:nvPr/>
        </p:nvSpPr>
        <p:spPr bwMode="auto">
          <a:xfrm>
            <a:off x="3275856" y="3481844"/>
            <a:ext cx="23762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i="1" dirty="0" smtClean="0">
                <a:solidFill>
                  <a:srgbClr val="FF0000"/>
                </a:solidFill>
                <a:latin typeface="+mj-lt"/>
              </a:rPr>
              <a:t>Oblasti výjimečných</a:t>
            </a:r>
          </a:p>
          <a:p>
            <a:pPr algn="ctr"/>
            <a:r>
              <a:rPr lang="cs-CZ" sz="2400" b="1" i="1" dirty="0" smtClean="0">
                <a:solidFill>
                  <a:srgbClr val="FF0000"/>
                </a:solidFill>
                <a:latin typeface="+mj-lt"/>
              </a:rPr>
              <a:t> schopností AČR</a:t>
            </a: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730250" y="431514"/>
            <a:ext cx="8494713" cy="863030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Oblasti specializace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074285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4"/>
          <p:cNvSpPr txBox="1">
            <a:spLocks noChangeArrowheads="1"/>
          </p:cNvSpPr>
          <p:nvPr/>
        </p:nvSpPr>
        <p:spPr bwMode="auto">
          <a:xfrm>
            <a:off x="152400" y="934024"/>
            <a:ext cx="895346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Tx/>
              <a:buChar char="-"/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Kolová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obrněná vozidla – 62 obrněných vozidel </a:t>
            </a:r>
          </a:p>
          <a:p>
            <a:pPr>
              <a:spcBef>
                <a:spcPts val="600"/>
              </a:spcBef>
              <a:defRPr/>
            </a:pPr>
            <a:r>
              <a:rPr lang="cs-CZ" sz="2400" b="1" i="1" dirty="0">
                <a:solidFill>
                  <a:prstClr val="black"/>
                </a:solidFill>
                <a:latin typeface="+mj-lt"/>
              </a:rPr>
              <a:t>TITUS 42 velitelsko-štábních a spojovacích, </a:t>
            </a:r>
          </a:p>
          <a:p>
            <a:pPr>
              <a:spcBef>
                <a:spcPts val="600"/>
              </a:spcBef>
              <a:defRPr/>
            </a:pPr>
            <a:r>
              <a:rPr lang="cs-CZ" sz="2400" b="1" i="1" dirty="0">
                <a:solidFill>
                  <a:prstClr val="black"/>
                </a:solidFill>
                <a:latin typeface="+mj-lt"/>
              </a:rPr>
              <a:t>20 vozidel MKPP - místo koordinace palebné </a:t>
            </a:r>
          </a:p>
          <a:p>
            <a:pPr>
              <a:spcBef>
                <a:spcPts val="600"/>
              </a:spcBef>
              <a:defRPr/>
            </a:pPr>
            <a:r>
              <a:rPr lang="cs-CZ" sz="2400" b="1" i="1" dirty="0">
                <a:solidFill>
                  <a:prstClr val="black"/>
                </a:solidFill>
                <a:latin typeface="+mj-lt"/>
              </a:rPr>
              <a:t>podpory)  </a:t>
            </a: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buFontTx/>
              <a:buChar char="-"/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Náhrada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BVP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2 – 210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ks (53 </a:t>
            </a:r>
            <a:r>
              <a:rPr lang="cs-CZ" sz="2400" b="1" i="1" dirty="0" err="1" smtClean="0">
                <a:solidFill>
                  <a:prstClr val="black"/>
                </a:solidFill>
                <a:latin typeface="+mj-lt"/>
              </a:rPr>
              <a:t>mld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 Kč)</a:t>
            </a: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		          		General </a:t>
            </a:r>
            <a:r>
              <a:rPr lang="cs-CZ" sz="2400" b="1" i="1" dirty="0" err="1" smtClean="0">
                <a:solidFill>
                  <a:prstClr val="black"/>
                </a:solidFill>
                <a:latin typeface="+mj-lt"/>
              </a:rPr>
              <a:t>Dynamic</a:t>
            </a: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cs-CZ" sz="2400" b="1" i="1" dirty="0">
                <a:solidFill>
                  <a:prstClr val="black"/>
                </a:solidFill>
                <a:latin typeface="+mj-lt"/>
              </a:rPr>
              <a:t>	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			</a:t>
            </a:r>
            <a:r>
              <a:rPr lang="cs-CZ" sz="2400" b="1" i="1" dirty="0" err="1">
                <a:solidFill>
                  <a:prstClr val="black"/>
                </a:solidFill>
                <a:latin typeface="+mj-lt"/>
              </a:rPr>
              <a:t>Ascod</a:t>
            </a:r>
            <a:endParaRPr lang="cs-CZ" sz="2400" b="1" i="1" dirty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1923" y="147637"/>
            <a:ext cx="8494713" cy="786387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rozvojové projekty AČR 2019</a:t>
            </a:r>
          </a:p>
        </p:txBody>
      </p:sp>
      <p:pic>
        <p:nvPicPr>
          <p:cNvPr id="2050" name="Picture 2" descr="http://media.novinky.cz/271/492717-top_foto2-bxi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999" y="1052512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FSS MU\Obrázek_Asc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42" y="2852512"/>
            <a:ext cx="3729358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FSS MU\Obrázek_Pum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1210"/>
            <a:ext cx="342504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663043" y="4881210"/>
            <a:ext cx="1089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cs-CZ" sz="2400" b="1" i="1" smtClean="0">
                <a:solidFill>
                  <a:prstClr val="black"/>
                </a:solidFill>
                <a:latin typeface="Calibri"/>
              </a:rPr>
              <a:t>PSM Puma</a:t>
            </a:r>
            <a:r>
              <a:rPr lang="cs-CZ" sz="2400" b="1" i="1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pic>
        <p:nvPicPr>
          <p:cNvPr id="1028" name="Picture 4" descr="D:\FSS MU\Obrázek_CV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382" y="4881210"/>
            <a:ext cx="3765878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2380" y="6069102"/>
            <a:ext cx="859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cs-CZ" sz="2400" b="1" i="1" dirty="0">
                <a:solidFill>
                  <a:prstClr val="black"/>
                </a:solidFill>
                <a:latin typeface="Calibri"/>
              </a:rPr>
              <a:t>BAE </a:t>
            </a:r>
            <a:r>
              <a:rPr lang="cs-CZ" sz="2400" b="1" i="1" dirty="0" smtClean="0">
                <a:solidFill>
                  <a:prstClr val="black"/>
                </a:solidFill>
                <a:latin typeface="Calibri"/>
              </a:rPr>
              <a:t>CV90</a:t>
            </a:r>
            <a:endParaRPr lang="cs-CZ" sz="24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355873" y="3987654"/>
            <a:ext cx="24765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i="1" dirty="0" err="1">
                <a:solidFill>
                  <a:prstClr val="black"/>
                </a:solidFill>
                <a:latin typeface="Calibri"/>
              </a:rPr>
              <a:t>Rheinmetall</a:t>
            </a:r>
            <a:r>
              <a:rPr lang="cs-CZ" sz="2400" b="1" i="1" dirty="0">
                <a:solidFill>
                  <a:prstClr val="black"/>
                </a:solidFill>
                <a:latin typeface="Calibri"/>
              </a:rPr>
              <a:t> </a:t>
            </a:r>
            <a:endParaRPr lang="cs-CZ" sz="2400" b="1" i="1" dirty="0" smtClean="0">
              <a:solidFill>
                <a:prstClr val="black"/>
              </a:solidFill>
              <a:latin typeface="Calibri"/>
            </a:endParaRPr>
          </a:p>
          <a:p>
            <a:r>
              <a:rPr lang="cs-CZ" sz="2400" b="1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2400" b="1" i="1" dirty="0" err="1">
                <a:solidFill>
                  <a:prstClr val="black"/>
                </a:solidFill>
                <a:latin typeface="Calibri"/>
              </a:rPr>
              <a:t>Lynx</a:t>
            </a:r>
            <a:endParaRPr lang="cs-CZ" dirty="0"/>
          </a:p>
        </p:txBody>
      </p:sp>
      <p:pic>
        <p:nvPicPr>
          <p:cNvPr id="1030" name="Picture 6" descr="D:\FSS MU\Obrázek_Lyn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4" y="3087654"/>
            <a:ext cx="318614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4"/>
          <p:cNvSpPr txBox="1">
            <a:spLocks noChangeArrowheads="1"/>
          </p:cNvSpPr>
          <p:nvPr/>
        </p:nvSpPr>
        <p:spPr bwMode="auto">
          <a:xfrm>
            <a:off x="214314" y="858055"/>
            <a:ext cx="9367835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 Unicode MS" pitchFamily="34" charset="-128"/>
                <a:cs typeface="Arial Unicode MS" pitchFamily="34" charset="-128"/>
              </a:rPr>
              <a:t> Víceúčelové vrtulníky  </a:t>
            </a:r>
            <a:r>
              <a:rPr kumimoji="0" lang="cs-CZ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(12 ks, 12-</a:t>
            </a:r>
            <a:r>
              <a:rPr lang="cs-CZ" sz="2400" b="1" i="1" kern="0" dirty="0" smtClean="0">
                <a:solidFill>
                  <a:prstClr val="black"/>
                </a:solidFill>
                <a:latin typeface="+mj-lt"/>
              </a:rPr>
              <a:t>15</a:t>
            </a:r>
            <a:r>
              <a:rPr kumimoji="0" lang="cs-CZ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cs-CZ" sz="24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mld</a:t>
            </a:r>
            <a:r>
              <a:rPr kumimoji="0" lang="cs-CZ" sz="24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Kč, </a:t>
            </a:r>
            <a:r>
              <a:rPr kumimoji="0" lang="cs-CZ" sz="2400" b="1" i="1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Sikorsky</a:t>
            </a:r>
            <a:r>
              <a:rPr kumimoji="0" lang="cs-CZ" sz="24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UH60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i="1" kern="0" baseline="0" dirty="0" smtClean="0">
                <a:solidFill>
                  <a:prstClr val="black"/>
                </a:solidFill>
                <a:latin typeface="+mj-lt"/>
              </a:rPr>
              <a:t>Black</a:t>
            </a:r>
            <a:r>
              <a:rPr lang="cs-CZ" sz="2400" b="1" i="1" kern="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cs-CZ" sz="2400" b="1" i="1" kern="0" dirty="0" err="1" smtClean="0">
                <a:solidFill>
                  <a:prstClr val="black"/>
                </a:solidFill>
                <a:latin typeface="+mj-lt"/>
              </a:rPr>
              <a:t>Hawk</a:t>
            </a:r>
            <a:r>
              <a:rPr lang="cs-CZ" sz="2400" b="1" i="1" kern="0" dirty="0" smtClean="0">
                <a:solidFill>
                  <a:prstClr val="black"/>
                </a:solidFill>
                <a:latin typeface="+mj-lt"/>
              </a:rPr>
              <a:t>; Bell UH-1Y, </a:t>
            </a:r>
            <a:r>
              <a:rPr lang="cs-CZ" sz="2400" b="1" i="1" kern="0" dirty="0" err="1" smtClean="0">
                <a:solidFill>
                  <a:prstClr val="black"/>
                </a:solidFill>
                <a:latin typeface="+mj-lt"/>
              </a:rPr>
              <a:t>Agusta</a:t>
            </a:r>
            <a:r>
              <a:rPr lang="cs-CZ" sz="2400" b="1" i="1" kern="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cs-CZ" sz="2400" b="1" i="1" kern="0" dirty="0" err="1" smtClean="0">
                <a:solidFill>
                  <a:prstClr val="black"/>
                </a:solidFill>
                <a:latin typeface="+mj-lt"/>
              </a:rPr>
              <a:t>Westland</a:t>
            </a:r>
            <a:r>
              <a:rPr lang="cs-CZ" sz="2400" b="1" i="1" kern="0" dirty="0" smtClean="0">
                <a:solidFill>
                  <a:prstClr val="black"/>
                </a:solidFill>
                <a:latin typeface="+mj-lt"/>
              </a:rPr>
              <a:t> AW139, Airbus H145M)</a:t>
            </a:r>
            <a:endParaRPr kumimoji="0" lang="cs-CZ" sz="2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3860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cs-CZ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712665" y="316524"/>
            <a:ext cx="8494713" cy="493101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rozvojové projekty AČR 2019</a:t>
            </a:r>
          </a:p>
        </p:txBody>
      </p:sp>
      <p:pic>
        <p:nvPicPr>
          <p:cNvPr id="7" name="obrázek 2" descr="Cenu za nejlepší kamuflá&amp;zcaron; na NATO Tiger Meet 2016 získali &amp;ccaron;eští vrtulníká&amp;rcaron;i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4478" y="1774507"/>
            <a:ext cx="7463661" cy="496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43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4"/>
          <p:cNvSpPr txBox="1">
            <a:spLocks noChangeArrowheads="1"/>
          </p:cNvSpPr>
          <p:nvPr/>
        </p:nvSpPr>
        <p:spPr bwMode="auto">
          <a:xfrm>
            <a:off x="167055" y="1239715"/>
            <a:ext cx="9478106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b="1" dirty="0" smtClean="0">
              <a:solidFill>
                <a:prstClr val="black"/>
              </a:solidFill>
            </a:endParaRPr>
          </a:p>
          <a:p>
            <a:pPr>
              <a:buFontTx/>
              <a:buChar char="-"/>
              <a:defRPr/>
            </a:pPr>
            <a:r>
              <a:rPr lang="cs-CZ" sz="2400" b="1" dirty="0" smtClean="0">
                <a:solidFill>
                  <a:prstClr val="black"/>
                </a:solidFill>
              </a:rPr>
              <a:t>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Mobilní radiolokátory – 8 ks MADR 6 </a:t>
            </a:r>
            <a:r>
              <a:rPr lang="cs-CZ" sz="2400" b="1" i="1" dirty="0" err="1" smtClean="0">
                <a:solidFill>
                  <a:prstClr val="black"/>
                </a:solidFill>
                <a:latin typeface="+mj-lt"/>
              </a:rPr>
              <a:t>mld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Kč, </a:t>
            </a:r>
          </a:p>
          <a:p>
            <a:pPr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nákup/servis, vláda-vláda</a:t>
            </a:r>
          </a:p>
          <a:p>
            <a:pPr>
              <a:buFontTx/>
              <a:buChar char="-"/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GBR – BAE Systems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(</a:t>
            </a:r>
            <a:r>
              <a:rPr lang="cs-CZ" sz="2400" b="1" i="1" dirty="0" err="1">
                <a:solidFill>
                  <a:prstClr val="black"/>
                </a:solidFill>
                <a:latin typeface="+mj-lt"/>
              </a:rPr>
              <a:t>Commander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 SL )</a:t>
            </a:r>
          </a:p>
          <a:p>
            <a:pPr>
              <a:buFontTx/>
              <a:buChar char="-"/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SWE - SAAB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(</a:t>
            </a:r>
            <a:r>
              <a:rPr lang="cs-CZ" sz="2400" b="1" i="1" dirty="0" err="1">
                <a:solidFill>
                  <a:prstClr val="black"/>
                </a:solidFill>
                <a:latin typeface="+mj-lt"/>
              </a:rPr>
              <a:t>Giraffe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 4A)</a:t>
            </a:r>
          </a:p>
          <a:p>
            <a:pPr>
              <a:buFontTx/>
              <a:buChar char="-"/>
              <a:defRPr/>
            </a:pPr>
            <a:r>
              <a:rPr lang="cs-CZ" sz="2400" b="1" i="1" dirty="0" smtClean="0">
                <a:solidFill>
                  <a:srgbClr val="FF0000"/>
                </a:solidFill>
                <a:latin typeface="+mj-lt"/>
              </a:rPr>
              <a:t>ISR - ELTA (ELM </a:t>
            </a:r>
            <a:r>
              <a:rPr lang="cs-CZ" sz="2400" b="1" i="1" dirty="0">
                <a:solidFill>
                  <a:srgbClr val="FF0000"/>
                </a:solidFill>
                <a:latin typeface="+mj-lt"/>
              </a:rPr>
              <a:t>2084 MMR </a:t>
            </a:r>
            <a:r>
              <a:rPr lang="cs-CZ" sz="2400" b="1" i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cs-CZ" sz="2400" b="1" i="1" dirty="0">
              <a:solidFill>
                <a:srgbClr val="FF0000"/>
              </a:solidFill>
              <a:latin typeface="+mj-lt"/>
            </a:endParaRPr>
          </a:p>
          <a:p>
            <a:pPr>
              <a:buFontTx/>
              <a:buChar char="-"/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FRA – Thales </a:t>
            </a:r>
            <a:r>
              <a:rPr lang="cs-CZ" sz="2400" b="1" i="1" dirty="0" err="1" smtClean="0">
                <a:solidFill>
                  <a:prstClr val="black"/>
                </a:solidFill>
                <a:latin typeface="+mj-lt"/>
              </a:rPr>
              <a:t>Raytheon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 Systems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(GM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400, GM 200)</a:t>
            </a:r>
            <a:endParaRPr lang="cs-CZ" sz="2400" b="1" i="1" dirty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 </a:t>
            </a:r>
          </a:p>
          <a:p>
            <a:pPr>
              <a:defRPr/>
            </a:pP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buFontTx/>
              <a:buChar char="-"/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 Letištní radiolokátory – 4 ks</a:t>
            </a:r>
          </a:p>
          <a:p>
            <a:pPr>
              <a:defRPr/>
            </a:pPr>
            <a:r>
              <a:rPr lang="cs-CZ" sz="2400" b="1" i="1" dirty="0" smtClean="0">
                <a:solidFill>
                  <a:prstClr val="black"/>
                </a:solidFill>
              </a:rPr>
              <a:t> </a:t>
            </a:r>
            <a:endParaRPr lang="cs-CZ" sz="2400" b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b="1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b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b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b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b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indent="3860800">
              <a:defRPr/>
            </a:pP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68" y="1700213"/>
            <a:ext cx="2986993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74" y="4096220"/>
            <a:ext cx="298342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712665" y="316524"/>
            <a:ext cx="8494713" cy="861646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rozvojové projekty AČR 2019</a:t>
            </a:r>
          </a:p>
        </p:txBody>
      </p:sp>
    </p:spTree>
    <p:extLst>
      <p:ext uri="{BB962C8B-B14F-4D97-AF65-F5344CB8AC3E}">
        <p14:creationId xmlns:p14="http://schemas.microsoft.com/office/powerpoint/2010/main" val="276383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4"/>
          <p:cNvSpPr txBox="1">
            <a:spLocks noChangeArrowheads="1"/>
          </p:cNvSpPr>
          <p:nvPr/>
        </p:nvSpPr>
        <p:spPr bwMode="auto">
          <a:xfrm>
            <a:off x="404240" y="1190548"/>
            <a:ext cx="8964612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dirty="0" smtClean="0"/>
              <a:t>-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Lehké obrněné vozidlo (CBRN –</a:t>
            </a:r>
            <a:r>
              <a:rPr lang="cs-CZ" sz="2400" b="1" i="1" dirty="0" err="1">
                <a:solidFill>
                  <a:prstClr val="black"/>
                </a:solidFill>
                <a:latin typeface="+mj-lt"/>
              </a:rPr>
              <a:t>Chemical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 </a:t>
            </a:r>
            <a:r>
              <a:rPr lang="cs-CZ" sz="2400" b="1" i="1" dirty="0" err="1">
                <a:solidFill>
                  <a:prstClr val="black"/>
                </a:solidFill>
                <a:latin typeface="+mj-lt"/>
              </a:rPr>
              <a:t>Biological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 </a:t>
            </a:r>
            <a:r>
              <a:rPr lang="cs-CZ" sz="2400" b="1" i="1" dirty="0" err="1">
                <a:solidFill>
                  <a:prstClr val="black"/>
                </a:solidFill>
                <a:latin typeface="+mj-lt"/>
              </a:rPr>
              <a:t>Radiological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 </a:t>
            </a:r>
            <a:r>
              <a:rPr lang="cs-CZ" sz="2400" b="1" i="1" dirty="0" err="1">
                <a:solidFill>
                  <a:prstClr val="black"/>
                </a:solidFill>
                <a:latin typeface="+mj-lt"/>
              </a:rPr>
              <a:t>Nuclear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 </a:t>
            </a:r>
            <a:r>
              <a:rPr lang="cs-CZ" sz="2400" b="1" i="1" dirty="0" err="1" smtClean="0">
                <a:solidFill>
                  <a:prstClr val="black"/>
                </a:solidFill>
                <a:latin typeface="+mj-lt"/>
              </a:rPr>
              <a:t>defence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) </a:t>
            </a:r>
          </a:p>
          <a:p>
            <a:pPr>
              <a:buFontTx/>
              <a:buChar char="-"/>
              <a:defRPr/>
            </a:pP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cs-CZ" sz="2000" b="1" i="1" dirty="0" smtClean="0">
                <a:solidFill>
                  <a:prstClr val="black"/>
                </a:solidFill>
              </a:rPr>
              <a:t>  </a:t>
            </a:r>
            <a:endParaRPr lang="cs-CZ" sz="2400" b="1" i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i="1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i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i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0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cs-CZ" sz="2000" dirty="0" smtClean="0">
                <a:solidFill>
                  <a:prstClr val="black"/>
                </a:solidFill>
              </a:rPr>
              <a:t>-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Taktický dopravní letoun CASA C-295 M1</a:t>
            </a:r>
          </a:p>
          <a:p>
            <a:pPr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 indent="3860800">
              <a:defRPr/>
            </a:pP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741240" y="76200"/>
            <a:ext cx="8494713" cy="775116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rozvojové projekty AČR 2019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71" y="1732095"/>
            <a:ext cx="432579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203" y="4338000"/>
            <a:ext cx="562779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00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4"/>
          <p:cNvSpPr txBox="1">
            <a:spLocks noChangeArrowheads="1"/>
          </p:cNvSpPr>
          <p:nvPr/>
        </p:nvSpPr>
        <p:spPr bwMode="auto">
          <a:xfrm>
            <a:off x="404240" y="1190548"/>
            <a:ext cx="8964612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dirty="0" smtClean="0"/>
              <a:t>-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Dělo ráže 155 mm NATO </a:t>
            </a:r>
            <a:endParaRPr lang="cs-CZ" sz="2400" b="1" i="1" dirty="0">
              <a:solidFill>
                <a:prstClr val="black"/>
              </a:solidFill>
              <a:latin typeface="+mj-lt"/>
            </a:endParaRPr>
          </a:p>
          <a:p>
            <a:pPr>
              <a:buFontTx/>
              <a:buChar char="-"/>
              <a:defRPr/>
            </a:pP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cs-CZ" sz="2000" b="1" i="1" dirty="0" smtClean="0">
                <a:solidFill>
                  <a:prstClr val="black"/>
                </a:solidFill>
              </a:rPr>
              <a:t>  </a:t>
            </a:r>
            <a:endParaRPr lang="cs-CZ" sz="2400" b="1" i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i="1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i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400" i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000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000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000" dirty="0" smtClean="0">
              <a:solidFill>
                <a:prstClr val="black"/>
              </a:solidFill>
            </a:endParaRPr>
          </a:p>
          <a:p>
            <a:r>
              <a:rPr lang="cs-CZ" sz="2000" dirty="0" smtClean="0">
                <a:solidFill>
                  <a:prstClr val="black"/>
                </a:solidFill>
              </a:rPr>
              <a:t>-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Systém řízení palby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dělostřelectva  - např. norský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ODIN, americký AFATDS, německý ADLER, francouzský ATLAS, italský SIR/SIF či turecký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TAIKS</a:t>
            </a:r>
            <a:endParaRPr lang="cs-CZ" sz="2400" b="1" i="1" dirty="0">
              <a:solidFill>
                <a:prstClr val="black"/>
              </a:solidFill>
              <a:latin typeface="+mj-lt"/>
            </a:endParaRPr>
          </a:p>
          <a:p>
            <a:r>
              <a:rPr lang="cs-CZ" sz="2400" dirty="0"/>
              <a:t> </a:t>
            </a:r>
          </a:p>
          <a:p>
            <a:pPr indent="3860800">
              <a:defRPr/>
            </a:pP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741240" y="76200"/>
            <a:ext cx="8494713" cy="775116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rozvojové projekty AČR 2019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98" y="910070"/>
            <a:ext cx="388593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6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4"/>
          <p:cNvSpPr txBox="1">
            <a:spLocks noChangeArrowheads="1"/>
          </p:cNvSpPr>
          <p:nvPr/>
        </p:nvSpPr>
        <p:spPr bwMode="auto">
          <a:xfrm>
            <a:off x="404240" y="1190548"/>
            <a:ext cx="8964612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  <a:defRPr/>
            </a:pPr>
            <a:r>
              <a:rPr lang="cs-CZ" sz="2400" b="1" i="1" dirty="0" smtClean="0">
                <a:solidFill>
                  <a:prstClr val="black"/>
                </a:solidFill>
              </a:rPr>
              <a:t>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Útočná puška rámcová smlouva  na roky 2019-2025 až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14 tisíc útočných pušek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BREN a 19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tisíc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pistolí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CZ 75 </a:t>
            </a:r>
            <a:r>
              <a:rPr lang="cs-CZ" sz="2400" b="1" i="1" dirty="0" err="1">
                <a:solidFill>
                  <a:prstClr val="black"/>
                </a:solidFill>
                <a:latin typeface="+mj-lt"/>
              </a:rPr>
              <a:t>Phantom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>
              <a:defRPr/>
            </a:pPr>
            <a:endParaRPr lang="cs-CZ" sz="2400" b="1" i="1" dirty="0">
              <a:solidFill>
                <a:prstClr val="black"/>
              </a:solidFill>
              <a:latin typeface="+mj-lt"/>
            </a:endParaRPr>
          </a:p>
          <a:p>
            <a:pPr>
              <a:buFontTx/>
              <a:buChar char="-"/>
              <a:defRPr/>
            </a:pPr>
            <a:r>
              <a:rPr lang="cs-CZ" sz="2400" b="1" i="1" dirty="0" smtClean="0">
                <a:solidFill>
                  <a:prstClr val="black"/>
                </a:solidFill>
              </a:rPr>
              <a:t>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rámcová smlouva 6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1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druhů malorážové munice v rážích do 9 mm a v kalibru 12 pro vojenské ruční zbraně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na roky 2017-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2021 (</a:t>
            </a:r>
            <a:r>
              <a:rPr lang="cs-CZ" sz="2400" b="1" i="1" dirty="0" err="1">
                <a:solidFill>
                  <a:prstClr val="black"/>
                </a:solidFill>
                <a:latin typeface="+mj-lt"/>
              </a:rPr>
              <a:t>Sellier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 &amp; </a:t>
            </a:r>
            <a:r>
              <a:rPr lang="cs-CZ" sz="2400" b="1" i="1" dirty="0" err="1">
                <a:solidFill>
                  <a:prstClr val="black"/>
                </a:solidFill>
                <a:latin typeface="+mj-lt"/>
              </a:rPr>
              <a:t>Bellot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) </a:t>
            </a:r>
          </a:p>
          <a:p>
            <a:pPr>
              <a:buFontTx/>
              <a:buChar char="-"/>
              <a:defRPr/>
            </a:pP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cs-CZ" sz="2400" b="1" i="1" dirty="0" smtClean="0">
                <a:solidFill>
                  <a:prstClr val="black"/>
                </a:solidFill>
              </a:rPr>
              <a:t> </a:t>
            </a:r>
            <a:endParaRPr lang="cs-CZ" sz="2400" b="1" dirty="0">
              <a:solidFill>
                <a:prstClr val="black"/>
              </a:solidFill>
            </a:endParaRPr>
          </a:p>
          <a:p>
            <a:pPr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 indent="3860800">
              <a:defRPr/>
            </a:pPr>
            <a:r>
              <a:rPr lang="cs-CZ" sz="2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45" y="3265760"/>
            <a:ext cx="3207224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712665" y="404734"/>
            <a:ext cx="8494713" cy="637082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rozvojové projekty AČR 2019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5141960"/>
            <a:ext cx="4258344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1" y="3462531"/>
            <a:ext cx="291265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8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4"/>
          <p:cNvSpPr txBox="1">
            <a:spLocks noChangeArrowheads="1"/>
          </p:cNvSpPr>
          <p:nvPr/>
        </p:nvSpPr>
        <p:spPr bwMode="auto">
          <a:xfrm>
            <a:off x="183357" y="1301919"/>
            <a:ext cx="8964612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cs-CZ" sz="2400" b="1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buFontTx/>
              <a:buChar char="-"/>
              <a:defRPr/>
            </a:pP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spcBef>
                <a:spcPts val="600"/>
              </a:spcBef>
              <a:buFontTx/>
              <a:buChar char="-"/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Bezpilotní prostředky</a:t>
            </a:r>
          </a:p>
          <a:p>
            <a:pPr>
              <a:spcBef>
                <a:spcPts val="600"/>
              </a:spcBef>
              <a:defRPr/>
            </a:pPr>
            <a:r>
              <a:rPr lang="cs-CZ" sz="2400" b="1" i="1" dirty="0" smtClean="0">
                <a:solidFill>
                  <a:prstClr val="black"/>
                </a:solidFill>
              </a:rPr>
              <a:t>  </a:t>
            </a:r>
            <a:endParaRPr lang="cs-CZ" sz="2000" i="1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cs-CZ" sz="2000" i="1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cs-CZ" sz="2000" i="1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cs-CZ" sz="2400" b="1" i="1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buFontTx/>
              <a:buChar char="-"/>
              <a:defRPr/>
            </a:pPr>
            <a:r>
              <a:rPr lang="cs-CZ" sz="2400" b="1" i="1" dirty="0" smtClean="0">
                <a:solidFill>
                  <a:prstClr val="black"/>
                </a:solidFill>
              </a:rPr>
              <a:t>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4 ks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bojové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vozidlo speciálních sil</a:t>
            </a:r>
          </a:p>
          <a:p>
            <a:pPr>
              <a:spcBef>
                <a:spcPts val="600"/>
              </a:spcBef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Perun</a:t>
            </a:r>
            <a:endParaRPr lang="cs-CZ" sz="2400" b="1" i="1" dirty="0">
              <a:solidFill>
                <a:prstClr val="black"/>
              </a:solidFill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cs-CZ" sz="2400" b="1" i="1" dirty="0" smtClean="0">
                <a:solidFill>
                  <a:prstClr val="black"/>
                </a:solidFill>
              </a:rPr>
              <a:t> </a:t>
            </a:r>
            <a:endParaRPr lang="cs-CZ" sz="2000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 indent="3860800">
              <a:defRPr/>
            </a:pPr>
            <a:r>
              <a:rPr lang="cs-CZ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712665" y="190500"/>
            <a:ext cx="8494713" cy="714375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rozvojové projekty AČR 2019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574" y="3494175"/>
            <a:ext cx="421942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00" y="1020975"/>
            <a:ext cx="514140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" y="1020975"/>
            <a:ext cx="4660526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4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792163"/>
            <a:ext cx="8494713" cy="5762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Jeden z pohledů USA na Evropskou unii</a:t>
            </a:r>
          </a:p>
        </p:txBody>
      </p:sp>
      <p:pic>
        <p:nvPicPr>
          <p:cNvPr id="8195" name="Content Placeholder 3" descr="EU weak effort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7388" y="1524000"/>
            <a:ext cx="8212137" cy="511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4"/>
          <p:cNvSpPr txBox="1">
            <a:spLocks noChangeArrowheads="1"/>
          </p:cNvSpPr>
          <p:nvPr/>
        </p:nvSpPr>
        <p:spPr bwMode="auto">
          <a:xfrm>
            <a:off x="179388" y="1557338"/>
            <a:ext cx="8964612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cs-CZ" sz="2400" b="1" i="1" dirty="0" smtClean="0">
                <a:solidFill>
                  <a:prstClr val="black"/>
                </a:solidFill>
              </a:rPr>
              <a:t>- </a:t>
            </a: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Balistická </a:t>
            </a:r>
            <a:r>
              <a:rPr lang="cs-CZ" sz="2400" b="1" i="1" dirty="0">
                <a:solidFill>
                  <a:prstClr val="black"/>
                </a:solidFill>
                <a:latin typeface="+mj-lt"/>
              </a:rPr>
              <a:t>ochrana jednotlivce</a:t>
            </a:r>
          </a:p>
          <a:p>
            <a:pPr>
              <a:defRPr/>
            </a:pP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 </a:t>
            </a:r>
            <a:endParaRPr lang="cs-CZ" sz="2400" b="1" i="1" dirty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buFontTx/>
              <a:buChar char="-"/>
              <a:defRPr/>
            </a:pPr>
            <a:r>
              <a:rPr lang="cs-CZ" sz="2400" b="1" i="1" dirty="0" smtClean="0">
                <a:solidFill>
                  <a:prstClr val="black"/>
                </a:solidFill>
                <a:latin typeface="+mj-lt"/>
              </a:rPr>
              <a:t>  Výstroj vojáka </a:t>
            </a:r>
            <a:endParaRPr lang="cs-CZ" sz="2400" b="1" i="1" dirty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endParaRPr lang="cs-CZ" sz="2400" b="1" i="1" dirty="0" smtClean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cs-CZ" b="1" i="1" dirty="0" smtClean="0">
                <a:solidFill>
                  <a:prstClr val="black"/>
                </a:solidFill>
              </a:rPr>
              <a:t>   </a:t>
            </a:r>
            <a:endParaRPr lang="cs-CZ" sz="2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prstClr val="black"/>
                </a:solidFill>
              </a:rPr>
              <a:t>		</a:t>
            </a:r>
          </a:p>
          <a:p>
            <a:pPr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cs-CZ" sz="2000" dirty="0">
              <a:solidFill>
                <a:prstClr val="black"/>
              </a:solidFill>
            </a:endParaRPr>
          </a:p>
          <a:p>
            <a:pPr indent="3860800">
              <a:defRPr/>
            </a:pPr>
            <a:r>
              <a:rPr lang="cs-CZ" sz="2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202" y="1215237"/>
            <a:ext cx="1433378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712665" y="316524"/>
            <a:ext cx="8494713" cy="861646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rozvojové projekty AČR 2019</a:t>
            </a:r>
          </a:p>
        </p:txBody>
      </p:sp>
      <p:pic>
        <p:nvPicPr>
          <p:cNvPr id="4098" name="Picture 2" descr="CZ 4M LANC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44" y="1290408"/>
            <a:ext cx="2267999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80" y="2838450"/>
            <a:ext cx="153765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50" y="2838450"/>
            <a:ext cx="1449287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2838450"/>
            <a:ext cx="129038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09" y="3918450"/>
            <a:ext cx="253434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5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30452" y="126460"/>
            <a:ext cx="8494713" cy="700391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sk-SK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Některé</a:t>
            </a:r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otázky k </a:t>
            </a:r>
            <a:r>
              <a:rPr lang="sk-SK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zamyšlení</a:t>
            </a:r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268829" y="826851"/>
            <a:ext cx="9109075" cy="5839095"/>
          </a:xfrm>
        </p:spPr>
        <p:txBody>
          <a:bodyPr/>
          <a:lstStyle/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cs-CZ" sz="2300" dirty="0" smtClean="0">
                <a:latin typeface="+mj-lt"/>
              </a:rPr>
              <a:t>Jaká je závaznost rozhodnutí pro budování společných vojenských kapacit a zároveň vymahatelnost při porušení povinnosti. S tím souvisí dosažení politického konsenzu všech demokratických stran v parlamentech a z toho plynoucí dlouhodobost řešení např. při změně politických stran v parlamentu;</a:t>
            </a: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cs-CZ" sz="2300" dirty="0" smtClean="0">
                <a:latin typeface="+mj-lt"/>
              </a:rPr>
              <a:t>Jak vyřešit problém a připravit opatření, kdy z objektivních důvodů nemůže druhý stát nebo skupina států plnit své povinnosti;</a:t>
            </a: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cs-CZ" sz="2300" dirty="0" smtClean="0">
                <a:latin typeface="+mj-lt"/>
              </a:rPr>
              <a:t>Úprava zákonů a v některých případech i ústavy, tedy přenesení odpovědnosti za obranu zejména vlastního území na jiný stát a opačně, převzetí odpovědnosti za obranu nebo použití vojsk pro plnění úkolů ve prospěch jiného státu aniž by bylo nutné použít zdlouhavé postupy parlamentu atd.; </a:t>
            </a: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cs-CZ" sz="2300" dirty="0" smtClean="0">
                <a:latin typeface="+mj-lt"/>
              </a:rPr>
              <a:t>Vyřešení otázek financování, ale také podílu na případném zisku (</a:t>
            </a:r>
            <a:r>
              <a:rPr lang="cs-CZ" sz="2300" dirty="0" err="1" smtClean="0">
                <a:latin typeface="+mj-lt"/>
              </a:rPr>
              <a:t>benefitu</a:t>
            </a:r>
            <a:r>
              <a:rPr lang="cs-CZ" sz="2300" dirty="0" smtClean="0">
                <a:latin typeface="+mj-lt"/>
              </a:rPr>
              <a:t>), který nemusí být nutně vždy finanční;</a:t>
            </a: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r>
              <a:rPr lang="cs-CZ" sz="2300" dirty="0" smtClean="0">
                <a:latin typeface="+mj-lt"/>
              </a:rPr>
              <a:t>Jak kompenzovat výrobu nebo jinou produkci při utlumení výroby určitého zbraňového systému nebo segmentu.</a:t>
            </a: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endParaRPr lang="cs-CZ" sz="2300" dirty="0" smtClean="0">
              <a:latin typeface="+mj-lt"/>
            </a:endParaRP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endParaRPr lang="cs-CZ" sz="2300" dirty="0" smtClean="0">
              <a:latin typeface="+mj-lt"/>
            </a:endParaRP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endParaRPr lang="cs-CZ" sz="2300" dirty="0" smtClean="0">
              <a:latin typeface="+mj-lt"/>
            </a:endParaRP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endParaRPr lang="cs-CZ" sz="2300" dirty="0" smtClean="0">
              <a:latin typeface="+mj-lt"/>
            </a:endParaRP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endParaRPr lang="cs-CZ" sz="2300" dirty="0" smtClean="0">
              <a:latin typeface="+mj-lt"/>
            </a:endParaRP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endParaRPr lang="cs-CZ" sz="2300" dirty="0" smtClean="0">
              <a:latin typeface="+mj-lt"/>
            </a:endParaRP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endParaRPr lang="cs-CZ" sz="2300" dirty="0" smtClean="0">
              <a:latin typeface="+mj-lt"/>
            </a:endParaRPr>
          </a:p>
          <a:p>
            <a:pPr marL="457200" lvl="1" indent="-457200" algn="just">
              <a:buClr>
                <a:srgbClr val="0BD0D9"/>
              </a:buClr>
              <a:buSzPct val="95000"/>
              <a:buAutoNum type="arabicPeriod"/>
              <a:defRPr/>
            </a:pPr>
            <a:endParaRPr lang="cs-CZ" sz="2300" dirty="0" smtClean="0">
              <a:latin typeface="+mj-lt"/>
            </a:endParaRPr>
          </a:p>
          <a:p>
            <a:pPr marL="457200" lvl="1" indent="-457200" algn="just">
              <a:buClr>
                <a:srgbClr val="0BD0D9"/>
              </a:buClr>
              <a:buSzPct val="95000"/>
              <a:buNone/>
              <a:defRPr/>
            </a:pPr>
            <a:endParaRPr lang="cs-CZ" sz="2300" dirty="0" smtClean="0">
              <a:latin typeface="+mj-lt"/>
            </a:endParaRP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endParaRPr lang="cs-CZ" dirty="0" smtClean="0">
              <a:latin typeface="+mj-lt"/>
            </a:endParaRPr>
          </a:p>
          <a:p>
            <a:pPr marL="457200" lvl="1" indent="-457200" algn="just">
              <a:buClr>
                <a:srgbClr val="0BD0D9"/>
              </a:buClr>
              <a:buSzPct val="95000"/>
              <a:buFont typeface="Wingdings 2" pitchFamily="18" charset="2"/>
              <a:buAutoNum type="arabicPeriod"/>
              <a:defRPr/>
            </a:pPr>
            <a:endParaRPr lang="cs-CZ" dirty="0" smtClean="0">
              <a:latin typeface="+mj-lt"/>
            </a:endParaRPr>
          </a:p>
          <a:p>
            <a:pPr marL="457200" lvl="1" indent="-457200" algn="just">
              <a:buClr>
                <a:srgbClr val="0BD0D9"/>
              </a:buClr>
              <a:buSzPct val="95000"/>
              <a:buAutoNum type="arabicPeriod"/>
              <a:defRPr/>
            </a:pPr>
            <a:endParaRPr lang="cs-CZ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buNone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lvl="0"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algn="just"/>
            <a:endParaRPr lang="cs-CZ" sz="2500" dirty="0" smtClean="0">
              <a:latin typeface="+mj-lt"/>
            </a:endParaRPr>
          </a:p>
          <a:p>
            <a:pPr lvl="0" algn="just"/>
            <a:endParaRPr lang="cs-CZ" sz="2500" dirty="0" smtClean="0">
              <a:latin typeface="+mj-lt"/>
            </a:endParaRPr>
          </a:p>
        </p:txBody>
      </p:sp>
      <p:pic>
        <p:nvPicPr>
          <p:cNvPr id="5" name="Picture 3" descr="questions answering 3d character stock photo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l="17314" t="3998" b="5350"/>
          <a:stretch>
            <a:fillRect/>
          </a:stretch>
        </p:blipFill>
        <p:spPr bwMode="auto">
          <a:xfrm>
            <a:off x="8657617" y="0"/>
            <a:ext cx="772030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561975" y="276225"/>
            <a:ext cx="8748713" cy="723900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Závěr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238125" y="942975"/>
            <a:ext cx="9544050" cy="5743575"/>
          </a:xfrm>
        </p:spPr>
        <p:txBody>
          <a:bodyPr/>
          <a:lstStyle/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r>
              <a:rPr lang="cs-CZ" dirty="0" smtClean="0">
                <a:latin typeface="+mj-lt"/>
              </a:rPr>
              <a:t>Základem pro efektivní rozvoj a sdílení vojenských schopností je dlouhodobé plánování a z něj vycházející střednědobý plán; </a:t>
            </a: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r>
              <a:rPr lang="cs-CZ" dirty="0" smtClean="0">
                <a:latin typeface="+mj-lt"/>
              </a:rPr>
              <a:t>Problémem byl nejistý a neustále se měnící zdrojový rámec a neujasněnost dlouhodobých záměrů modernizace a výstavby ozbrojených sil. V současnosti se již tato situace začíná měnit k lepšímu (Dlouhodobý výhled pro obranu, KVAČR, Obranná strategie);</a:t>
            </a: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r>
              <a:rPr lang="cs-CZ" dirty="0" smtClean="0">
                <a:latin typeface="+mj-lt"/>
              </a:rPr>
              <a:t>Problémem je ale v současnosti pomalost strategických nákupů dle schváleného zadání  - efektivní vynakládání zdrojového rámce</a:t>
            </a:r>
            <a:r>
              <a:rPr lang="cs-CZ" dirty="0" smtClean="0"/>
              <a:t>;</a:t>
            </a: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r>
              <a:rPr lang="cs-CZ" dirty="0" smtClean="0">
                <a:latin typeface="+mj-lt"/>
              </a:rPr>
              <a:t>Hlavní úkol pro členské státy NATO a EU je propojit iniciativy </a:t>
            </a:r>
            <a:r>
              <a:rPr lang="cs-CZ" dirty="0">
                <a:latin typeface="+mj-lt"/>
              </a:rPr>
              <a:t>P </a:t>
            </a:r>
            <a:r>
              <a:rPr lang="en-US" dirty="0">
                <a:latin typeface="+mj-lt"/>
              </a:rPr>
              <a:t>&amp;</a:t>
            </a:r>
            <a:r>
              <a:rPr lang="cs-CZ" dirty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S, PESCO a také SD s národním plánovacím procesem.</a:t>
            </a:r>
          </a:p>
          <a:p>
            <a:pPr algn="just">
              <a:buFont typeface="Wingdings 2" pitchFamily="18" charset="2"/>
              <a:buNone/>
              <a:defRPr/>
            </a:pPr>
            <a:endParaRPr lang="cs-CZ" sz="2500" dirty="0" smtClean="0"/>
          </a:p>
          <a:p>
            <a:pPr marL="0" indent="0" algn="just">
              <a:buNone/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1560" y="5058000"/>
            <a:ext cx="323565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45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40524" y="95250"/>
            <a:ext cx="8494713" cy="714375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Doporučené studijní zdroje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714375"/>
            <a:ext cx="9109075" cy="5873750"/>
          </a:xfrm>
        </p:spPr>
        <p:txBody>
          <a:bodyPr/>
          <a:lstStyle/>
          <a:p>
            <a:r>
              <a:rPr lang="cs-CZ" sz="2100" smtClean="0">
                <a:latin typeface="+mj-lt"/>
              </a:rPr>
              <a:t>EU</a:t>
            </a:r>
            <a:r>
              <a:rPr lang="cs-CZ" sz="2100" dirty="0">
                <a:latin typeface="+mj-lt"/>
              </a:rPr>
              <a:t>.  PESCO </a:t>
            </a:r>
            <a:r>
              <a:rPr lang="cs-CZ" sz="2100" dirty="0" err="1">
                <a:latin typeface="+mj-lt"/>
              </a:rPr>
              <a:t>facts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sheet</a:t>
            </a:r>
            <a:r>
              <a:rPr lang="cs-CZ" sz="2100" dirty="0">
                <a:latin typeface="+mj-lt"/>
              </a:rPr>
              <a:t>.  2 s. [cit. 2018-01-15]. Dostupné z: </a:t>
            </a:r>
            <a:r>
              <a:rPr lang="cs-CZ" sz="2100" dirty="0">
                <a:latin typeface="+mj-lt"/>
                <a:hlinkClick r:id="rId3"/>
              </a:rPr>
              <a:t>https://eeas.europa.eu/sites/eeas/files/eu_factsheet_pesco_permanent_structured_cooperation_en_0.pdf </a:t>
            </a:r>
            <a:r>
              <a:rPr lang="cs-CZ" sz="2100" dirty="0" smtClean="0">
                <a:latin typeface="+mj-lt"/>
                <a:hlinkClick r:id="rId3"/>
              </a:rPr>
              <a:t>  </a:t>
            </a:r>
            <a:endParaRPr lang="cs-CZ" sz="2100" dirty="0" smtClean="0">
              <a:latin typeface="+mj-lt"/>
            </a:endParaRPr>
          </a:p>
          <a:p>
            <a:r>
              <a:rPr lang="cs-CZ" sz="2100" dirty="0" smtClean="0">
                <a:latin typeface="+mj-lt"/>
              </a:rPr>
              <a:t>NATO </a:t>
            </a:r>
            <a:r>
              <a:rPr lang="cs-CZ" sz="2100" dirty="0">
                <a:latin typeface="+mj-lt"/>
              </a:rPr>
              <a:t>HQ. Smart Defence. (on-line). [cit. 2018-01-08]. Dostupné z: </a:t>
            </a:r>
            <a:r>
              <a:rPr lang="cs-CZ" sz="2100" dirty="0">
                <a:latin typeface="+mj-lt"/>
                <a:hlinkClick r:id="rId4"/>
              </a:rPr>
              <a:t>http://www.nato.int/cps/en/natohq/topics_84268.htm</a:t>
            </a:r>
            <a:endParaRPr lang="cs-CZ" sz="2100" dirty="0">
              <a:latin typeface="+mj-lt"/>
            </a:endParaRPr>
          </a:p>
          <a:p>
            <a:r>
              <a:rPr lang="cs-CZ" sz="2400" dirty="0" smtClean="0"/>
              <a:t>​ </a:t>
            </a:r>
            <a:r>
              <a:rPr lang="cs-CZ" sz="2100" dirty="0" smtClean="0">
                <a:latin typeface="+mj-lt"/>
              </a:rPr>
              <a:t>NATO HQ. </a:t>
            </a:r>
            <a:r>
              <a:rPr lang="cs-CZ" sz="2100" dirty="0" err="1">
                <a:latin typeface="+mj-lt"/>
              </a:rPr>
              <a:t>Multinational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 smtClean="0">
                <a:latin typeface="+mj-lt"/>
              </a:rPr>
              <a:t>Projects</a:t>
            </a:r>
            <a:r>
              <a:rPr lang="cs-CZ" sz="2100" dirty="0" smtClean="0">
                <a:latin typeface="+mj-lt"/>
              </a:rPr>
              <a:t>. Brusel, June 2014. </a:t>
            </a:r>
            <a:r>
              <a:rPr lang="cs-CZ" sz="2100" dirty="0">
                <a:latin typeface="+mj-lt"/>
              </a:rPr>
              <a:t>[cit. </a:t>
            </a:r>
            <a:r>
              <a:rPr lang="cs-CZ" sz="2100" dirty="0" smtClean="0">
                <a:latin typeface="+mj-lt"/>
              </a:rPr>
              <a:t>2018-03-14</a:t>
            </a:r>
            <a:r>
              <a:rPr lang="cs-CZ" sz="2100" dirty="0">
                <a:latin typeface="+mj-lt"/>
              </a:rPr>
              <a:t>]. </a:t>
            </a:r>
            <a:r>
              <a:rPr lang="cs-CZ" sz="2100" dirty="0" smtClean="0">
                <a:latin typeface="+mj-lt"/>
              </a:rPr>
              <a:t>Dostupné </a:t>
            </a:r>
            <a:r>
              <a:rPr lang="cs-CZ" sz="2100" dirty="0">
                <a:latin typeface="+mj-lt"/>
              </a:rPr>
              <a:t>z: </a:t>
            </a:r>
            <a:r>
              <a:rPr lang="cs-CZ" sz="2100" dirty="0">
                <a:latin typeface="+mj-lt"/>
                <a:hlinkClick r:id="rId5"/>
              </a:rPr>
              <a:t>http://</a:t>
            </a:r>
            <a:r>
              <a:rPr lang="cs-CZ" sz="2100" dirty="0" smtClean="0">
                <a:latin typeface="+mj-lt"/>
                <a:hlinkClick r:id="rId5"/>
              </a:rPr>
              <a:t>www.nato.int/nato_static_fl2014/assets/pdf/pdf_2014_06/20140602_140602-Media-Backgrounder_Multinational-Projects_en.pdf</a:t>
            </a:r>
            <a:r>
              <a:rPr lang="cs-CZ" sz="2100" dirty="0" smtClean="0">
                <a:latin typeface="+mj-lt"/>
              </a:rPr>
              <a:t> </a:t>
            </a:r>
          </a:p>
          <a:p>
            <a:r>
              <a:rPr lang="cs-CZ" sz="2100" dirty="0" smtClean="0">
                <a:latin typeface="+mj-lt"/>
              </a:rPr>
              <a:t>MO tisková konference. </a:t>
            </a:r>
            <a:r>
              <a:rPr lang="cs-CZ" sz="2100" dirty="0">
                <a:latin typeface="+mj-lt"/>
              </a:rPr>
              <a:t>Dostupné z: </a:t>
            </a:r>
            <a:r>
              <a:rPr lang="cs-CZ" sz="2100" dirty="0">
                <a:latin typeface="+mj-lt"/>
                <a:hlinkClick r:id="rId6"/>
              </a:rPr>
              <a:t>http://www.mocr.army.cz/informacni-servis/zpravodajstvi/rok-2019-bude-ve-znameni-vyraznych-zmen-nasi-armady-207787</a:t>
            </a:r>
            <a:r>
              <a:rPr lang="cs-CZ" sz="2100" dirty="0" smtClean="0">
                <a:latin typeface="+mj-lt"/>
                <a:hlinkClick r:id="rId6"/>
              </a:rPr>
              <a:t>/</a:t>
            </a:r>
            <a:r>
              <a:rPr lang="cs-CZ" sz="2100" dirty="0" smtClean="0">
                <a:latin typeface="+mj-lt"/>
              </a:rPr>
              <a:t> </a:t>
            </a:r>
          </a:p>
          <a:p>
            <a:pPr marL="0" indent="0">
              <a:buNone/>
            </a:pPr>
            <a:endParaRPr lang="cs-CZ" sz="2300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defRPr/>
            </a:pPr>
            <a:endParaRPr lang="cs-CZ" sz="2000" dirty="0" smtClean="0">
              <a:latin typeface="+mj-lt"/>
            </a:endParaRPr>
          </a:p>
          <a:p>
            <a:pPr marL="285750" lvl="1" indent="-285750" algn="just">
              <a:buClr>
                <a:srgbClr val="0BD0D9"/>
              </a:buClr>
              <a:buSzPct val="95000"/>
              <a:buNone/>
              <a:defRPr/>
            </a:pPr>
            <a:endParaRPr lang="cs-CZ" dirty="0" smtClean="0">
              <a:latin typeface="+mj-lt"/>
            </a:endParaRPr>
          </a:p>
          <a:p>
            <a:pPr algn="just">
              <a:buNone/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  <a:p>
            <a:pPr algn="just">
              <a:defRPr/>
            </a:pPr>
            <a:endParaRPr lang="cs-CZ" sz="25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065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899137"/>
            <a:ext cx="9906000" cy="2857501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 smtClean="0"/>
              <a:t>Otázky ?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sz="3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4392613"/>
            <a:ext cx="9906000" cy="5111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lIns="95782" tIns="47891" rIns="95782" bIns="47891">
            <a:spAutoFit/>
          </a:bodyPr>
          <a:lstStyle/>
          <a:p>
            <a:pPr algn="ctr">
              <a:defRPr/>
            </a:pPr>
            <a:r>
              <a:rPr lang="cs-CZ" sz="2700" b="1" dirty="0" smtClean="0">
                <a:solidFill>
                  <a:schemeClr val="bg2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Ing. Antonín NOVOTNÝ, Ph.D.</a:t>
            </a:r>
            <a:endParaRPr lang="cs-CZ" sz="2700" b="1" dirty="0">
              <a:solidFill>
                <a:schemeClr val="bg2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53988" y="5040313"/>
            <a:ext cx="5360940" cy="1481712"/>
          </a:xfrm>
          <a:prstGeom prst="rect">
            <a:avLst/>
          </a:prstGeom>
          <a:noFill/>
        </p:spPr>
        <p:txBody>
          <a:bodyPr wrap="none" lIns="95782" tIns="47891" rIns="95782" bIns="47891">
            <a:spAutoFit/>
          </a:bodyPr>
          <a:lstStyle/>
          <a:p>
            <a:pPr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Centrum bezpečnostních a vojenskostrategických studií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Univerzita obrany  v Brně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Kounicova 65</a:t>
            </a:r>
          </a:p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662 10 Brno,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Česká republika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cs-CZ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antonin.novotny</a:t>
            </a:r>
            <a:r>
              <a:rPr lang="cs-CZ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@</a:t>
            </a:r>
            <a:r>
              <a:rPr lang="cs-CZ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unob.cz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+420 973 443 055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98147" y="525517"/>
            <a:ext cx="8494713" cy="725214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755228"/>
            <a:ext cx="9109075" cy="4832896"/>
          </a:xfrm>
        </p:spPr>
        <p:txBody>
          <a:bodyPr/>
          <a:lstStyle/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Světová finanční krize zvýraznila rozdíly mezi obrannými schopnostmi EU a USA;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Od roku 2008 snížilo své vojenské výdaje celkem 16 evropských států NATO, včetně ČR  - cca o 13 miliard Kč za posledních 6 let;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Mezi příčiny poklesu patří mimo jiné i obecný pocit bezpečí po ukončení studené války; 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Problémem je i nízká efektivita vynakládaných prostředků na obranu zemí EU (22 z NATO) způsobená nedostatečnou úrovní mezinárodní spolupráce a ochranářskými praktikami jednotlivých států;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Reakce NATO a EU na snižující se rámec obranných výdajů a také nové bezpečnostní prostředí </a:t>
            </a:r>
            <a:r>
              <a:rPr lang="cs-CZ" sz="2500" b="1" dirty="0" smtClean="0">
                <a:latin typeface="+mj-lt"/>
              </a:rPr>
              <a:t>byla mnohonárodní spolupráce v oblasti vojenských schopností </a:t>
            </a:r>
            <a:r>
              <a:rPr lang="cs-CZ" sz="2500" dirty="0" smtClean="0">
                <a:latin typeface="+mj-lt"/>
              </a:rPr>
              <a:t>- Smart Defence a </a:t>
            </a:r>
            <a:r>
              <a:rPr lang="cs-CZ" sz="2500" dirty="0" err="1" smtClean="0">
                <a:latin typeface="+mj-lt"/>
              </a:rPr>
              <a:t>Pooling</a:t>
            </a:r>
            <a:r>
              <a:rPr lang="cs-CZ" sz="2500" dirty="0" smtClean="0">
                <a:latin typeface="+mj-lt"/>
              </a:rPr>
              <a:t> and </a:t>
            </a:r>
            <a:r>
              <a:rPr lang="cs-CZ" sz="2500" dirty="0" err="1" smtClean="0">
                <a:latin typeface="+mj-lt"/>
              </a:rPr>
              <a:t>Sharing</a:t>
            </a:r>
            <a:r>
              <a:rPr lang="cs-CZ" sz="2500" dirty="0" smtClean="0">
                <a:latin typeface="+mj-lt"/>
              </a:rPr>
              <a:t>, v současnosti PESCO.</a:t>
            </a:r>
          </a:p>
          <a:p>
            <a:pPr>
              <a:buNone/>
            </a:pPr>
            <a:endParaRPr lang="cs-CZ" sz="2800" dirty="0" smtClean="0"/>
          </a:p>
          <a:p>
            <a:endParaRPr lang="cs-CZ" sz="2800" dirty="0" smtClean="0"/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2500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cs-CZ" sz="2500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769-7545-46C3-B4D0-1E8862AD7698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  <p:pic>
        <p:nvPicPr>
          <p:cNvPr id="7" name="foto-hlavni" descr="Foto: SXC.hu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03679" y="138933"/>
            <a:ext cx="2256000" cy="16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071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86858" y="489398"/>
            <a:ext cx="8494714" cy="54091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 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91" y="1184860"/>
            <a:ext cx="9109075" cy="5403269"/>
          </a:xfrm>
        </p:spPr>
        <p:txBody>
          <a:bodyPr/>
          <a:lstStyle/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Smart Defence i Pooling and Sharing - </a:t>
            </a:r>
            <a:r>
              <a:rPr lang="cs-CZ" sz="2500" b="1" dirty="0" smtClean="0">
                <a:latin typeface="+mj-lt"/>
              </a:rPr>
              <a:t>úsilí o vzájemnou spolupráci, sdílení nebo rozvoj nových schopností</a:t>
            </a:r>
            <a:r>
              <a:rPr lang="cs-CZ" sz="2500" dirty="0" smtClean="0">
                <a:latin typeface="+mj-lt"/>
              </a:rPr>
              <a:t>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b="1" dirty="0" smtClean="0">
                <a:latin typeface="+mj-lt"/>
              </a:rPr>
              <a:t>Nejsou</a:t>
            </a:r>
            <a:r>
              <a:rPr lang="cs-CZ" sz="2500" dirty="0" smtClean="0">
                <a:latin typeface="+mj-lt"/>
              </a:rPr>
              <a:t> stanovena </a:t>
            </a:r>
            <a:r>
              <a:rPr lang="cs-CZ" sz="2500" b="1" dirty="0" smtClean="0">
                <a:latin typeface="+mj-lt"/>
              </a:rPr>
              <a:t>jednotná a společná pravidla </a:t>
            </a:r>
            <a:r>
              <a:rPr lang="cs-CZ" sz="2500" dirty="0" smtClean="0">
                <a:latin typeface="+mj-lt"/>
              </a:rPr>
              <a:t>v NATO ani EU, nejsou závazně legislativně upraveny a neexistuje ucelený materiál;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Obě iniciativy </a:t>
            </a:r>
            <a:r>
              <a:rPr lang="cs-CZ" sz="2500" b="1" dirty="0" smtClean="0">
                <a:latin typeface="+mj-lt"/>
              </a:rPr>
              <a:t>nejsou nové, ale jsou unikátní </a:t>
            </a:r>
            <a:r>
              <a:rPr lang="cs-CZ" sz="2500" dirty="0" smtClean="0">
                <a:latin typeface="+mj-lt"/>
              </a:rPr>
              <a:t>ve velkém důrazu na jejich realizaci;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Mají </a:t>
            </a:r>
            <a:r>
              <a:rPr lang="cs-CZ" sz="2500" b="1" dirty="0" smtClean="0">
                <a:latin typeface="+mj-lt"/>
              </a:rPr>
              <a:t>stejná východiska</a:t>
            </a:r>
            <a:r>
              <a:rPr lang="cs-CZ" sz="2500" dirty="0" smtClean="0">
                <a:latin typeface="+mj-lt"/>
              </a:rPr>
              <a:t>, ale </a:t>
            </a:r>
            <a:r>
              <a:rPr lang="cs-CZ" sz="2500" b="1" dirty="0" smtClean="0">
                <a:latin typeface="+mj-lt"/>
              </a:rPr>
              <a:t>rozdílný přístup </a:t>
            </a:r>
            <a:r>
              <a:rPr lang="cs-CZ" sz="2500" dirty="0" smtClean="0">
                <a:latin typeface="+mj-lt"/>
              </a:rPr>
              <a:t>k řešení;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NATO – </a:t>
            </a:r>
            <a:r>
              <a:rPr lang="cs-CZ" sz="2500" b="1" dirty="0" smtClean="0">
                <a:latin typeface="+mj-lt"/>
              </a:rPr>
              <a:t>změny struktur</a:t>
            </a:r>
            <a:r>
              <a:rPr lang="cs-CZ" sz="2500" dirty="0" smtClean="0">
                <a:latin typeface="+mj-lt"/>
              </a:rPr>
              <a:t> při prosazování nových myšlenek nebo </a:t>
            </a:r>
            <a:r>
              <a:rPr lang="cs-CZ" sz="2500" b="1" dirty="0" smtClean="0">
                <a:latin typeface="+mj-lt"/>
              </a:rPr>
              <a:t>změnou stylu řízení</a:t>
            </a:r>
            <a:r>
              <a:rPr lang="cs-CZ" sz="2500" dirty="0" smtClean="0">
                <a:latin typeface="+mj-lt"/>
              </a:rPr>
              <a:t>, princip </a:t>
            </a:r>
            <a:r>
              <a:rPr lang="cs-CZ" sz="2500" b="1" dirty="0" smtClean="0">
                <a:latin typeface="+mj-lt"/>
              </a:rPr>
              <a:t>shora - dolů</a:t>
            </a:r>
            <a:r>
              <a:rPr lang="cs-CZ" sz="2500" dirty="0" smtClean="0">
                <a:latin typeface="+mj-lt"/>
              </a:rPr>
              <a:t>;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500" dirty="0" smtClean="0">
                <a:latin typeface="+mj-lt"/>
              </a:rPr>
              <a:t>EU – </a:t>
            </a:r>
            <a:r>
              <a:rPr lang="cs-CZ" sz="2500" b="1" dirty="0" smtClean="0">
                <a:latin typeface="+mj-lt"/>
              </a:rPr>
              <a:t>specializace</a:t>
            </a:r>
            <a:r>
              <a:rPr lang="cs-CZ" sz="2500" dirty="0" smtClean="0">
                <a:latin typeface="+mj-lt"/>
              </a:rPr>
              <a:t>,  princip </a:t>
            </a:r>
            <a:r>
              <a:rPr lang="cs-CZ" sz="2500" b="1" dirty="0" smtClean="0">
                <a:latin typeface="+mj-lt"/>
              </a:rPr>
              <a:t>zdola – nahoru</a:t>
            </a:r>
            <a:r>
              <a:rPr lang="cs-CZ" sz="2500" dirty="0" smtClean="0">
                <a:latin typeface="+mj-lt"/>
              </a:rPr>
              <a:t>.</a:t>
            </a: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2500" dirty="0" smtClean="0">
              <a:latin typeface="+mj-lt"/>
            </a:endParaRPr>
          </a:p>
          <a:p>
            <a:pPr marL="252000" indent="-252000" algn="just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2500" dirty="0" smtClean="0">
              <a:latin typeface="+mj-lt"/>
            </a:endParaRP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cs-CZ" sz="2500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CB769-7545-46C3-B4D0-1E8862AD7698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5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20725" y="792163"/>
            <a:ext cx="8494713" cy="57626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Iniciativa NATO -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endParaRPr lang="cs-CZ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511300"/>
            <a:ext cx="9109075" cy="5076825"/>
          </a:xfrm>
        </p:spPr>
        <p:txBody>
          <a:bodyPr/>
          <a:lstStyle/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cs-CZ" sz="6000" dirty="0" smtClean="0"/>
          </a:p>
          <a:p>
            <a:pPr marL="252000" indent="-252000" algn="ctr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cs-CZ" sz="6000" dirty="0"/>
          </a:p>
          <a:p>
            <a:pPr marL="252000" indent="-252000" algn="ctr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cs-CZ" sz="8000" dirty="0" smtClean="0">
                <a:latin typeface="+mj-lt"/>
              </a:rPr>
              <a:t>More </a:t>
            </a:r>
            <a:r>
              <a:rPr lang="cs-CZ" sz="8000" dirty="0" err="1">
                <a:latin typeface="+mj-lt"/>
              </a:rPr>
              <a:t>for</a:t>
            </a:r>
            <a:r>
              <a:rPr lang="cs-CZ" sz="8000" dirty="0">
                <a:latin typeface="+mj-lt"/>
              </a:rPr>
              <a:t> </a:t>
            </a:r>
            <a:r>
              <a:rPr lang="cs-CZ" sz="8000" dirty="0" err="1">
                <a:latin typeface="+mj-lt"/>
              </a:rPr>
              <a:t>less</a:t>
            </a:r>
            <a:r>
              <a:rPr lang="cs-CZ" sz="8000" dirty="0">
                <a:latin typeface="+mj-lt"/>
              </a:rPr>
              <a:t>!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cs-CZ" sz="1800" dirty="0" smtClean="0"/>
              <a:t>                                                               </a:t>
            </a:r>
          </a:p>
          <a:p>
            <a:pPr marL="252000" indent="-25200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800" dirty="0">
                <a:latin typeface="+mj-lt"/>
              </a:rPr>
              <a:t>                                                         </a:t>
            </a:r>
            <a:r>
              <a:rPr lang="cs-CZ" sz="1800" dirty="0" err="1" smtClean="0">
                <a:latin typeface="+mj-lt"/>
              </a:rPr>
              <a:t>Anders</a:t>
            </a:r>
            <a:r>
              <a:rPr lang="cs-CZ" sz="1800" dirty="0" smtClean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Fogh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Rasmussen</a:t>
            </a:r>
            <a:r>
              <a:rPr lang="cs-CZ" sz="1800" dirty="0">
                <a:latin typeface="+mj-lt"/>
              </a:rPr>
              <a:t>, GT NATO, 2009-2014</a:t>
            </a:r>
          </a:p>
        </p:txBody>
      </p:sp>
      <p:pic>
        <p:nvPicPr>
          <p:cNvPr id="9220" name="Picture 2" descr="NATO - OTAN">
            <a:hlinkClick r:id="rId3" tooltip="Go back to 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3175" y="723900"/>
            <a:ext cx="1600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778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o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To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4708</TotalTime>
  <Words>3008</Words>
  <Application>Microsoft Office PowerPoint</Application>
  <PresentationFormat>A4 (210 x 297 mm)</PresentationFormat>
  <Paragraphs>613</Paragraphs>
  <Slides>64</Slides>
  <Notes>64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5" baseType="lpstr">
      <vt:lpstr>Tok</vt:lpstr>
      <vt:lpstr>Sdílení vojenských schopností se spojenci  </vt:lpstr>
      <vt:lpstr>Prezentace aplikace PowerPoint</vt:lpstr>
      <vt:lpstr>Prezentace aplikace PowerPoint</vt:lpstr>
      <vt:lpstr>Prezentace aplikace PowerPoint</vt:lpstr>
      <vt:lpstr>Obsah </vt:lpstr>
      <vt:lpstr> Jeden z pohledů USA na Evropskou unii</vt:lpstr>
      <vt:lpstr>Úvod</vt:lpstr>
      <vt:lpstr>Úvod </vt:lpstr>
      <vt:lpstr>Iniciativa NATO - Smart Defence</vt:lpstr>
      <vt:lpstr>Iniciativa NATO SD – proces NDPP</vt:lpstr>
      <vt:lpstr>Prezentace aplikace PowerPoint</vt:lpstr>
      <vt:lpstr>Prezentace aplikace PowerPoint</vt:lpstr>
      <vt:lpstr>Iniciativa NATO - Smart Defence</vt:lpstr>
      <vt:lpstr>Iniciativa NATO - Smart Defence</vt:lpstr>
      <vt:lpstr>Projekty NATO Smart Defence </vt:lpstr>
      <vt:lpstr>Projekty NATO Smart Defence </vt:lpstr>
      <vt:lpstr>Projekty NATO Smart Defence </vt:lpstr>
      <vt:lpstr>Projekty NATO Smart Defence </vt:lpstr>
      <vt:lpstr>Iniciativa „Connected Forces“  </vt:lpstr>
      <vt:lpstr>Iniciativa „Connected Forces“  </vt:lpstr>
      <vt:lpstr>Framework Nations Concept  </vt:lpstr>
      <vt:lpstr>Framework Nations Concept  </vt:lpstr>
      <vt:lpstr>Základní principy iniciativy FNC</vt:lpstr>
      <vt:lpstr>Zapojení ČR do FNC  </vt:lpstr>
      <vt:lpstr>NATO Forces 2020</vt:lpstr>
      <vt:lpstr>   Překážky a omezení při Smart Defence</vt:lpstr>
      <vt:lpstr>Iniciativa EU – Pooling &amp; Sharing </vt:lpstr>
      <vt:lpstr>Projekty EU v rámci iniciativy P &amp; S </vt:lpstr>
      <vt:lpstr>Překážky a omezení při P &amp; S</vt:lpstr>
      <vt:lpstr>EU – Capability development process</vt:lpstr>
      <vt:lpstr>EU – Capability development plan</vt:lpstr>
      <vt:lpstr>Prezentace aplikace PowerPoint</vt:lpstr>
      <vt:lpstr>Prezentace aplikace PowerPoint</vt:lpstr>
      <vt:lpstr>  Novodobá historie společných evropských sil</vt:lpstr>
      <vt:lpstr>Projekt PESCO</vt:lpstr>
      <vt:lpstr>PESCO - PRINCIP</vt:lpstr>
      <vt:lpstr>Projekty PESCO</vt:lpstr>
      <vt:lpstr>Projekt European Peace Facility (EPF)</vt:lpstr>
      <vt:lpstr>   Propojení SD a Pooling &amp; Sharing</vt:lpstr>
      <vt:lpstr> Hlavní překážky spolupráce</vt:lpstr>
      <vt:lpstr>Prezentace aplikace PowerPoint</vt:lpstr>
      <vt:lpstr>Prezentace aplikace PowerPoint</vt:lpstr>
      <vt:lpstr>Zapojení České republiky do projektů</vt:lpstr>
      <vt:lpstr>Prezentace aplikace PowerPoint</vt:lpstr>
      <vt:lpstr>Vývoj rozpočtu Ministerstva obrany</vt:lpstr>
      <vt:lpstr>Vývoj rozpočtu Ministerstva obrany</vt:lpstr>
      <vt:lpstr>Zapojení České republiky do projektů </vt:lpstr>
      <vt:lpstr>Prezentace aplikace PowerPoint</vt:lpstr>
      <vt:lpstr>Prezentace aplikace PowerPoint</vt:lpstr>
      <vt:lpstr>Prezentace aplikace PowerPoint</vt:lpstr>
      <vt:lpstr>Strategické vyzbrojovací projekty v roce 2019</vt:lpstr>
      <vt:lpstr>Oblasti specializace České republiky</vt:lpstr>
      <vt:lpstr>Hlavní rozvojové projekty AČR 2019</vt:lpstr>
      <vt:lpstr>Hlavní rozvojové projekty AČR 2019</vt:lpstr>
      <vt:lpstr>Hlavní rozvojové projekty AČR 2019</vt:lpstr>
      <vt:lpstr>Hlavní rozvojové projekty AČR 2019</vt:lpstr>
      <vt:lpstr>Hlavní rozvojové projekty AČR 2019</vt:lpstr>
      <vt:lpstr>Hlavní rozvojové projekty AČR 2019</vt:lpstr>
      <vt:lpstr>Hlavní rozvojové projekty AČR 2019</vt:lpstr>
      <vt:lpstr>Hlavní rozvojové projekty AČR 2019</vt:lpstr>
      <vt:lpstr>Některé otázky k zamyšlení </vt:lpstr>
      <vt:lpstr>Závěr</vt:lpstr>
      <vt:lpstr>Doporučené studijní zdroje</vt:lpstr>
      <vt:lpstr>Otázky ?  </vt:lpstr>
    </vt:vector>
  </TitlesOfParts>
  <Company>Univerzita obrany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Novotný A</dc:creator>
  <cp:lastModifiedBy>Novotný Antonín</cp:lastModifiedBy>
  <cp:revision>1061</cp:revision>
  <dcterms:created xsi:type="dcterms:W3CDTF">2009-06-03T09:43:44Z</dcterms:created>
  <dcterms:modified xsi:type="dcterms:W3CDTF">2019-04-09T06:59:42Z</dcterms:modified>
</cp:coreProperties>
</file>