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61" r:id="rId3"/>
    <p:sldId id="283" r:id="rId4"/>
    <p:sldId id="287" r:id="rId5"/>
    <p:sldId id="271" r:id="rId6"/>
    <p:sldId id="260" r:id="rId7"/>
    <p:sldId id="296" r:id="rId8"/>
    <p:sldId id="285" r:id="rId9"/>
    <p:sldId id="281" r:id="rId10"/>
    <p:sldId id="278" r:id="rId11"/>
    <p:sldId id="301" r:id="rId12"/>
    <p:sldId id="258" r:id="rId13"/>
    <p:sldId id="303" r:id="rId14"/>
    <p:sldId id="304" r:id="rId15"/>
    <p:sldId id="308" r:id="rId16"/>
    <p:sldId id="306" r:id="rId17"/>
    <p:sldId id="311" r:id="rId18"/>
    <p:sldId id="309" r:id="rId19"/>
    <p:sldId id="305" r:id="rId20"/>
    <p:sldId id="310" r:id="rId21"/>
    <p:sldId id="307" r:id="rId22"/>
    <p:sldId id="302" r:id="rId23"/>
    <p:sldId id="312" r:id="rId24"/>
    <p:sldId id="299" r:id="rId25"/>
    <p:sldId id="286" r:id="rId26"/>
    <p:sldId id="300" r:id="rId27"/>
    <p:sldId id="284" r:id="rId28"/>
    <p:sldId id="297" r:id="rId29"/>
    <p:sldId id="298" r:id="rId30"/>
    <p:sldId id="263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61"/>
            <p14:sldId id="283"/>
            <p14:sldId id="287"/>
            <p14:sldId id="271"/>
            <p14:sldId id="260"/>
            <p14:sldId id="296"/>
            <p14:sldId id="285"/>
            <p14:sldId id="281"/>
            <p14:sldId id="278"/>
            <p14:sldId id="301"/>
            <p14:sldId id="258"/>
            <p14:sldId id="303"/>
            <p14:sldId id="304"/>
            <p14:sldId id="308"/>
            <p14:sldId id="306"/>
            <p14:sldId id="311"/>
            <p14:sldId id="309"/>
            <p14:sldId id="305"/>
            <p14:sldId id="310"/>
            <p14:sldId id="307"/>
            <p14:sldId id="302"/>
            <p14:sldId id="312"/>
            <p14:sldId id="299"/>
            <p14:sldId id="286"/>
            <p14:sldId id="300"/>
            <p14:sldId id="284"/>
            <p14:sldId id="297"/>
            <p14:sldId id="298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92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Obecné aspekty vyzbrojování ozbrojených sil 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151 Zbrojní politika   </a:t>
            </a:r>
          </a:p>
          <a:p>
            <a:pPr algn="ctr"/>
            <a:r>
              <a:rPr lang="cs-CZ" dirty="0" smtClean="0"/>
              <a:t>26. 2. 2019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Fáze šíření vojenských inovací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Šíření je pomalé, kromě původce (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Mover</a:t>
            </a:r>
            <a:r>
              <a:rPr lang="cs-CZ" dirty="0" smtClean="0"/>
              <a:t>, FM) inovaci zavádí jen pár prvních aktérů </a:t>
            </a:r>
          </a:p>
          <a:p>
            <a:pPr marL="457200" indent="-457200">
              <a:buAutoNum type="arabicPeriod"/>
            </a:pPr>
            <a:r>
              <a:rPr lang="cs-CZ" dirty="0" smtClean="0"/>
              <a:t>Po překročení kritického množství ji rychle přijme většina aktérů, kteří jsou schopni ji přijat (Early </a:t>
            </a:r>
            <a:r>
              <a:rPr lang="cs-CZ" dirty="0" err="1" smtClean="0"/>
              <a:t>Adopters</a:t>
            </a:r>
            <a:r>
              <a:rPr lang="cs-CZ" dirty="0" smtClean="0"/>
              <a:t>, EA)  </a:t>
            </a:r>
          </a:p>
          <a:p>
            <a:pPr marL="457200" indent="-457200">
              <a:buAutoNum type="arabicPeriod"/>
            </a:pPr>
            <a:r>
              <a:rPr lang="cs-CZ" dirty="0" smtClean="0"/>
              <a:t>Opět pomalejší fáze, ve které se připojují poslední příjemci (Late </a:t>
            </a:r>
            <a:r>
              <a:rPr lang="cs-CZ" dirty="0" err="1" smtClean="0"/>
              <a:t>Adopters</a:t>
            </a:r>
            <a:r>
              <a:rPr lang="cs-CZ" dirty="0" smtClean="0"/>
              <a:t>, LA)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Inovační perioda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Mutace a různá životnost inovací </a:t>
            </a:r>
          </a:p>
          <a:p>
            <a:pPr marL="0" indent="0" algn="ctr">
              <a:buNone/>
            </a:pPr>
            <a:endParaRPr lang="cs-CZ" b="1" u="sng" dirty="0" smtClean="0"/>
          </a:p>
          <a:p>
            <a:pPr marL="0" indent="0" algn="ctr">
              <a:buNone/>
            </a:pPr>
            <a:r>
              <a:rPr lang="cs-CZ" b="1" u="sng" dirty="0" smtClean="0"/>
              <a:t>Je výhodnější být </a:t>
            </a:r>
            <a:r>
              <a:rPr lang="cs-CZ" b="1" u="sng" dirty="0" err="1" smtClean="0"/>
              <a:t>First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Moverem</a:t>
            </a:r>
            <a:r>
              <a:rPr lang="cs-CZ" b="1" u="sng" dirty="0" smtClean="0"/>
              <a:t> nebo </a:t>
            </a:r>
            <a:r>
              <a:rPr lang="cs-CZ" b="1" u="sng" dirty="0" err="1" smtClean="0"/>
              <a:t>Adopterem</a:t>
            </a:r>
            <a:r>
              <a:rPr lang="cs-CZ" b="1" u="sng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Reakce na šíření inovace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Přijetí a další rozvíjení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Přijetí části inovace (např. jenom technologii)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(Dočasné) spojenectví s mocnějším aktérem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Vyvinutí a přijetí vlastní, konkurenční inovace, proti-inovace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2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a organizační náročnost inovací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Finanční náročnost </a:t>
            </a:r>
            <a:r>
              <a:rPr lang="cs-CZ" dirty="0" smtClean="0"/>
              <a:t>– náklady na nákup „hardware“ , zejména jednotková cena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Čím nižší je finanční náročnost, tím větší počet aktérů inovaci příjme a tím větší je možnost s ním dále experimentovat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Organizační náročnost – </a:t>
            </a:r>
            <a:r>
              <a:rPr lang="cs-CZ" dirty="0" smtClean="0"/>
              <a:t>nároky na změnu ve vedení války, nároky na celkovou přeměnu dosavadní organizace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Čím vyšší je organizační náročnost, tím menší počet aktérů inovaci přijme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Armády mají tendenci být časem rigidní a odmítavé ke změnám spojeným s přijetím inovace </a:t>
            </a:r>
          </a:p>
        </p:txBody>
      </p:sp>
      <p:sp>
        <p:nvSpPr>
          <p:cNvPr id="4" name="AutoShape 4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79870"/>
              </p:ext>
            </p:extLst>
          </p:nvPr>
        </p:nvGraphicFramePr>
        <p:xfrm>
          <a:off x="1096963" y="63374"/>
          <a:ext cx="10058400" cy="62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26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 organizační náklady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organizační náklady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Nízké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Vysoké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ok vyhÄ¾adÃ¡vania obrÃ¡zkov pre dopyt chemical weap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749817"/>
              </p:ext>
            </p:extLst>
          </p:nvPr>
        </p:nvGraphicFramePr>
        <p:xfrm>
          <a:off x="1096963" y="63374"/>
          <a:ext cx="10058400" cy="62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26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 organizační náklady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organizační náklady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Nízké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Užití</a:t>
                      </a:r>
                      <a:r>
                        <a:rPr lang="cs-CZ" b="0" baseline="0" dirty="0" smtClean="0"/>
                        <a:t> chemických zbraní Spojenci poté, co je použili Němci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Vysoké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ok vyhÄ¾adÃ¡vania obrÃ¡zkov pre dopyt german blitzkrieg pola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Ã½sledok vyhÄ¾adÃ¡vania obrÃ¡zkov pre dopyt suicide bomber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15"/>
            <a:ext cx="12192000" cy="68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933416"/>
              </p:ext>
            </p:extLst>
          </p:nvPr>
        </p:nvGraphicFramePr>
        <p:xfrm>
          <a:off x="1096963" y="63374"/>
          <a:ext cx="10058400" cy="62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26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 organizační náklady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organizační náklady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Nízké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Užití</a:t>
                      </a:r>
                      <a:r>
                        <a:rPr lang="cs-CZ" b="0" baseline="0" dirty="0" smtClean="0"/>
                        <a:t> chemických zbraní Spojenci poté, co je použili Němci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/>
                        <a:t>Blietzkrieg</a:t>
                      </a:r>
                      <a:endParaRPr lang="cs-CZ" b="0" dirty="0" smtClean="0"/>
                    </a:p>
                    <a:p>
                      <a:pPr algn="ctr"/>
                      <a:endParaRPr lang="cs-CZ" b="0" dirty="0" smtClean="0"/>
                    </a:p>
                    <a:p>
                      <a:pPr algn="ctr"/>
                      <a:r>
                        <a:rPr lang="cs-CZ" b="0" dirty="0" smtClean="0"/>
                        <a:t>Sebevražedný terorismus </a:t>
                      </a:r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Vysoké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ok vyhÄ¾adÃ¡vania obrÃ¡zkov pre dopyt atomic 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Vyzbrojování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88227" y="1845734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u="sng" dirty="0">
                <a:solidFill>
                  <a:schemeClr val="tx1"/>
                </a:solidFill>
              </a:rPr>
              <a:t>Z</a:t>
            </a:r>
            <a:r>
              <a:rPr lang="cs-CZ" b="1" u="sng" dirty="0" smtClean="0">
                <a:solidFill>
                  <a:schemeClr val="tx1"/>
                </a:solidFill>
              </a:rPr>
              <a:t>ískávání hmotných a nehmotných statků potřebných pro vytvoření nezbytně nutných operačních schopností ozbrojených sil a zajištění potřeb obrany státu.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Podoba a proměny bezpečnostního prostředí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Proměna charakteru konfliktů a bezpečnostních hrozeb (RMA)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Proměna struktur a charakteru ozbrojených sil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Globalizace a konsolidace obranného průmyslu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Růst </a:t>
            </a:r>
            <a:r>
              <a:rPr lang="cs-CZ" dirty="0">
                <a:solidFill>
                  <a:schemeClr val="tx1"/>
                </a:solidFill>
              </a:rPr>
              <a:t>nákladů na výzkum, výrobu a </a:t>
            </a:r>
            <a:r>
              <a:rPr lang="cs-CZ" dirty="0" smtClean="0">
                <a:solidFill>
                  <a:schemeClr val="tx1"/>
                </a:solidFill>
              </a:rPr>
              <a:t>výzbroj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Omezená zdrojová základna a ochota vydávat prostředky na zbrojení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 Technologická úroveň vlastního obranného průmyslu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Vlastní zkušenosti z předchozích konfliktů, misí a nasazení </a:t>
            </a:r>
          </a:p>
          <a:p>
            <a:pPr marL="0" indent="0" algn="ctr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Vyzbrojování se vždy přizpůsobuje zadáním a úlohám, které má armáda plnit! </a:t>
            </a:r>
            <a:endParaRPr lang="cs-CZ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VÃ½sledok vyhÄ¾adÃ¡vania obrÃ¡zkov pre dopyt military armament and procu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37" y="2453489"/>
            <a:ext cx="5543478" cy="28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956711"/>
              </p:ext>
            </p:extLst>
          </p:nvPr>
        </p:nvGraphicFramePr>
        <p:xfrm>
          <a:off x="1096963" y="63374"/>
          <a:ext cx="10058400" cy="62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26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 organizační náklady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organizační náklady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Nízké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Užití</a:t>
                      </a:r>
                      <a:r>
                        <a:rPr lang="cs-CZ" b="0" baseline="0" dirty="0" smtClean="0"/>
                        <a:t> chemických zbraní Spojenci poté, co je použili Němci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/>
                        <a:t>Blietzkrieg</a:t>
                      </a:r>
                      <a:endParaRPr lang="cs-CZ" b="0" dirty="0" smtClean="0"/>
                    </a:p>
                    <a:p>
                      <a:pPr algn="ctr"/>
                      <a:endParaRPr lang="cs-CZ" b="0" dirty="0" smtClean="0"/>
                    </a:p>
                    <a:p>
                      <a:pPr algn="ctr"/>
                      <a:r>
                        <a:rPr lang="cs-CZ" b="0" dirty="0" smtClean="0"/>
                        <a:t>Sebevražedný terorismus </a:t>
                      </a:r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Vysoké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Jaderné zbraně </a:t>
                      </a:r>
                      <a:r>
                        <a:rPr lang="cs-CZ" b="0" baseline="0" dirty="0" smtClean="0"/>
                        <a:t> </a:t>
                      </a:r>
                      <a:endParaRPr lang="cs-CZ" b="0" dirty="0" smtClean="0"/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Ã½sledok vyhÄ¾adÃ¡vania obrÃ¡zkov pre dopyt carrier war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126" cy="79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708615"/>
              </p:ext>
            </p:extLst>
          </p:nvPr>
        </p:nvGraphicFramePr>
        <p:xfrm>
          <a:off x="1096963" y="63374"/>
          <a:ext cx="10058400" cy="62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26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 organizační náklady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organizační náklady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Nízké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Užití</a:t>
                      </a:r>
                      <a:r>
                        <a:rPr lang="cs-CZ" b="0" baseline="0" dirty="0" smtClean="0"/>
                        <a:t> chemických zbraní Spojenci poté, co je použili Němci 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/>
                        <a:t>Blietzkrieg</a:t>
                      </a:r>
                      <a:endParaRPr lang="cs-CZ" b="0" dirty="0" smtClean="0"/>
                    </a:p>
                    <a:p>
                      <a:pPr algn="ctr"/>
                      <a:endParaRPr lang="cs-CZ" b="0" dirty="0" smtClean="0"/>
                    </a:p>
                    <a:p>
                      <a:pPr algn="ctr"/>
                      <a:r>
                        <a:rPr lang="cs-CZ" b="0" dirty="0" smtClean="0"/>
                        <a:t>Sebevražedný terorismus </a:t>
                      </a:r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26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Vysoké finanční náklady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Jaderné zbraně </a:t>
                      </a:r>
                      <a:r>
                        <a:rPr lang="cs-CZ" b="0" baseline="0" dirty="0" smtClean="0"/>
                        <a:t> </a:t>
                      </a:r>
                      <a:endParaRPr lang="cs-CZ" b="0" dirty="0" smtClean="0"/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/>
                        <a:t>Battlefleet</a:t>
                      </a:r>
                      <a:r>
                        <a:rPr lang="cs-CZ" b="0" dirty="0" smtClean="0"/>
                        <a:t> </a:t>
                      </a:r>
                      <a:r>
                        <a:rPr lang="cs-CZ" b="0" dirty="0" err="1" smtClean="0"/>
                        <a:t>Warfare</a:t>
                      </a:r>
                      <a:endParaRPr lang="cs-CZ" b="0" dirty="0" smtClean="0"/>
                    </a:p>
                    <a:p>
                      <a:pPr algn="ctr"/>
                      <a:endParaRPr lang="cs-CZ" b="0" baseline="0" dirty="0" smtClean="0"/>
                    </a:p>
                    <a:p>
                      <a:pPr algn="ctr"/>
                      <a:r>
                        <a:rPr lang="cs-CZ" b="0" baseline="0" dirty="0" err="1" smtClean="0"/>
                        <a:t>Carrier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Warfare</a:t>
                      </a:r>
                      <a:r>
                        <a:rPr lang="cs-CZ" b="0" baseline="0" dirty="0" smtClean="0"/>
                        <a:t> </a:t>
                      </a:r>
                      <a:endParaRPr lang="cs-CZ" b="0" baseline="0" dirty="0" smtClean="0"/>
                    </a:p>
                    <a:p>
                      <a:pPr algn="ctr"/>
                      <a:endParaRPr lang="cs-CZ" b="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/>
                        <a:t>Strategické letectvo</a:t>
                      </a:r>
                    </a:p>
                    <a:p>
                      <a:pPr algn="ctr"/>
                      <a:endParaRPr lang="cs-CZ" b="0" dirty="0" smtClean="0"/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3064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 smtClean="0"/>
              <a:t>First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Mover</a:t>
            </a:r>
            <a:r>
              <a:rPr lang="cs-CZ" sz="4400" b="1" dirty="0" smtClean="0"/>
              <a:t> nebo </a:t>
            </a:r>
            <a:r>
              <a:rPr lang="cs-CZ" sz="4400" b="1" dirty="0" err="1" smtClean="0"/>
              <a:t>Adopter</a:t>
            </a:r>
            <a:r>
              <a:rPr lang="cs-CZ" sz="4400" b="1" dirty="0" smtClean="0"/>
              <a:t>? </a:t>
            </a:r>
            <a:endParaRPr lang="cs-CZ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98161"/>
              </p:ext>
            </p:extLst>
          </p:nvPr>
        </p:nvGraphicFramePr>
        <p:xfrm>
          <a:off x="0" y="1846263"/>
          <a:ext cx="12192000" cy="574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763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Výhody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Nevýhod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636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First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Mover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Náskok (technologický,</a:t>
                      </a:r>
                      <a:r>
                        <a:rPr lang="cs-CZ" baseline="0" dirty="0" smtClean="0"/>
                        <a:t> doktrinální…) a mocenská výhoda (monopol na danou inovaci)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Nejvyšší finanční a organizační náklady</a:t>
                      </a:r>
                    </a:p>
                    <a:p>
                      <a:pPr algn="ctr"/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69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Early </a:t>
                      </a:r>
                      <a:r>
                        <a:rPr lang="cs-CZ" b="1" dirty="0" err="1" smtClean="0"/>
                        <a:t>Adopter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Rychlejší</a:t>
                      </a:r>
                      <a:r>
                        <a:rPr lang="cs-CZ" baseline="0" dirty="0" smtClean="0"/>
                        <a:t> kompenzace náskoku </a:t>
                      </a:r>
                      <a:r>
                        <a:rPr lang="cs-CZ" baseline="0" dirty="0" err="1" smtClean="0"/>
                        <a:t>First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Movera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Pořád poměrně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vysoké finanční a organizační náklady</a:t>
                      </a:r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Potřeba vlastní</a:t>
                      </a:r>
                      <a:r>
                        <a:rPr lang="cs-CZ" baseline="0" dirty="0" smtClean="0"/>
                        <a:t> a</a:t>
                      </a:r>
                      <a:r>
                        <a:rPr lang="cs-CZ" dirty="0" smtClean="0"/>
                        <a:t>daptace, výzkumu a</a:t>
                      </a:r>
                      <a:r>
                        <a:rPr lang="cs-CZ" baseline="0" dirty="0" smtClean="0"/>
                        <a:t> vývoje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77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Late </a:t>
                      </a:r>
                      <a:r>
                        <a:rPr lang="cs-CZ" b="1" dirty="0" err="1" smtClean="0"/>
                        <a:t>Adopter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Relativně nižší finanční </a:t>
                      </a:r>
                      <a:r>
                        <a:rPr lang="cs-CZ" dirty="0" smtClean="0"/>
                        <a:t>a </a:t>
                      </a:r>
                      <a:r>
                        <a:rPr lang="cs-CZ" dirty="0" smtClean="0"/>
                        <a:t>nižší organizační náklady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Adaptace </a:t>
                      </a:r>
                      <a:r>
                        <a:rPr lang="cs-CZ" dirty="0" smtClean="0"/>
                        <a:t>– přijetí již zaběhnuté inovace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Pozdní kompenzace náskoku </a:t>
                      </a:r>
                      <a:r>
                        <a:rPr lang="cs-CZ" dirty="0" err="1" smtClean="0"/>
                        <a:t>First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Movera</a:t>
                      </a:r>
                      <a:r>
                        <a:rPr lang="cs-CZ" baseline="0" dirty="0" smtClean="0"/>
                        <a:t> a Early </a:t>
                      </a:r>
                      <a:r>
                        <a:rPr lang="cs-CZ" baseline="0" dirty="0" err="1" smtClean="0"/>
                        <a:t>Adopters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Vyzbrojování v ČR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Zákon č. 222/1999 </a:t>
            </a:r>
            <a:r>
              <a:rPr lang="cs-CZ" b="1" dirty="0" smtClean="0"/>
              <a:t>Sb. o </a:t>
            </a:r>
            <a:r>
              <a:rPr lang="cs-CZ" b="1" dirty="0" smtClean="0"/>
              <a:t>zajišťování obrany České republiky </a:t>
            </a:r>
          </a:p>
          <a:p>
            <a:pPr marL="0" indent="0">
              <a:buNone/>
            </a:pPr>
            <a:r>
              <a:rPr lang="cs-CZ" b="1" dirty="0" smtClean="0"/>
              <a:t>Bílá kniha o obraně (2011) </a:t>
            </a:r>
            <a:r>
              <a:rPr lang="cs-CZ" dirty="0" smtClean="0"/>
              <a:t>– stav OS ČR je neudržitelný kvůli </a:t>
            </a:r>
            <a:r>
              <a:rPr lang="cs-CZ" b="1" dirty="0" smtClean="0"/>
              <a:t>kritickému nedostatku</a:t>
            </a:r>
            <a:r>
              <a:rPr lang="cs-CZ" dirty="0" smtClean="0"/>
              <a:t> finančních prostředků 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Rozvojový variant </a:t>
            </a:r>
            <a:r>
              <a:rPr lang="cs-CZ" dirty="0" smtClean="0"/>
              <a:t>(rozpočet aspoň 63 mld. CZK a víc)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  Udržovací variant </a:t>
            </a:r>
            <a:r>
              <a:rPr lang="cs-CZ" dirty="0" smtClean="0"/>
              <a:t>(rozpočet aspoň 56 mld. CZK)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Úpadkový variant </a:t>
            </a:r>
            <a:r>
              <a:rPr lang="cs-CZ" dirty="0" smtClean="0"/>
              <a:t>(rozpočet 48 mld. CZK a méně)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Úspěšná výstavba a rozvoj ozbrojených sil předpokládá </a:t>
            </a:r>
            <a:r>
              <a:rPr lang="cs-CZ" b="1" dirty="0" smtClean="0"/>
              <a:t>dlouhodobou rozpočtovou kontinuitu </a:t>
            </a:r>
            <a:r>
              <a:rPr lang="cs-CZ" dirty="0" smtClean="0"/>
              <a:t>a </a:t>
            </a:r>
            <a:r>
              <a:rPr lang="cs-CZ" b="1" dirty="0" smtClean="0"/>
              <a:t>důsledné plánování</a:t>
            </a:r>
            <a:r>
              <a:rPr lang="cs-CZ" dirty="0" smtClean="0"/>
              <a:t>. Samotné </a:t>
            </a:r>
            <a:r>
              <a:rPr lang="cs-CZ" b="1" dirty="0" smtClean="0"/>
              <a:t>navýšení zdrojové základny </a:t>
            </a:r>
            <a:r>
              <a:rPr lang="cs-CZ" dirty="0" smtClean="0"/>
              <a:t>ještě nic neznamená, </a:t>
            </a:r>
            <a:r>
              <a:rPr lang="cs-CZ" b="1" dirty="0" smtClean="0"/>
              <a:t>nesmí být samoúčelné</a:t>
            </a:r>
            <a:r>
              <a:rPr lang="cs-CZ" dirty="0" smtClean="0"/>
              <a:t>. Plány a koncepce je nutné úzce propojit s rozpočtem.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</p:txBody>
      </p:sp>
      <p:pic>
        <p:nvPicPr>
          <p:cNvPr id="5122" name="Picture 2" descr="VÃ½sledok vyhÄ¾adÃ¡vania obrÃ¡zkov pre dopyt obrannÃ½ rozpoÄet Ä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22" y="2662278"/>
            <a:ext cx="2985403" cy="2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48" y="340924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Vyzbrojování v ČR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7362" y="1845734"/>
            <a:ext cx="10078318" cy="4156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Vlastimil Picek, bývalý náčelník GŠ AČR: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dirty="0" smtClean="0"/>
              <a:t>  Kontinuita (myšlenková, ne personální)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Holistický (komplexní) přístup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Stabilní (rozpočtové) prostředí 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u="sng" dirty="0" smtClean="0"/>
              <a:t>Obranné plánování, akvizice, rozvoj a sdílení schopností jsou nemožné bez kontinuální a komplexní přípravy a taky stabilní zdrojové základny.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713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Obranné plánování v ČR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Dlouhodobý výhled pro obranu 2030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Koncepce výstavby Armády České republiky 2025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Strategie vyzbrojování a podpory rozvoje obranného průmyslu České republiky do roku 2025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 algn="ctr">
              <a:buNone/>
            </a:pPr>
            <a:r>
              <a:rPr lang="cs-CZ" b="1" u="sng" dirty="0" smtClean="0"/>
              <a:t>ČR má kvalitně zpracované strategie a koncepční dokumenty, ale v současnosti je jich v platnosti kolem 100. Nikdo je nevyhodnocuje, umožňují až příliš širokou interpretaci a selhává jejich uvedení do praxe!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4153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Obranné plánování v ČR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dirty="0"/>
              <a:t> </a:t>
            </a:r>
            <a:r>
              <a:rPr lang="cs-CZ" sz="1600" dirty="0" smtClean="0"/>
              <a:t> </a:t>
            </a:r>
            <a:r>
              <a:rPr lang="cs-CZ" sz="1400" dirty="0" smtClean="0"/>
              <a:t>Bezpečnostní strategie (2015)</a:t>
            </a:r>
          </a:p>
          <a:p>
            <a:pPr marL="0" indent="0" algn="ctr">
              <a:buNone/>
            </a:pPr>
            <a:r>
              <a:rPr lang="cs-CZ" sz="1400" dirty="0"/>
              <a:t>↓</a:t>
            </a:r>
            <a:endParaRPr lang="cs-CZ" sz="1400" dirty="0" smtClean="0"/>
          </a:p>
          <a:p>
            <a:pPr marL="0" indent="0" algn="ctr">
              <a:buNone/>
            </a:pPr>
            <a:r>
              <a:rPr lang="cs-CZ" sz="1400" dirty="0"/>
              <a:t> </a:t>
            </a:r>
            <a:r>
              <a:rPr lang="cs-CZ" sz="1400" dirty="0" smtClean="0"/>
              <a:t> Obranná strategie (2017)</a:t>
            </a:r>
          </a:p>
          <a:p>
            <a:pPr marL="0" indent="0" algn="ctr">
              <a:buNone/>
            </a:pPr>
            <a:r>
              <a:rPr lang="cs-CZ" sz="1400" dirty="0" smtClean="0"/>
              <a:t>↓</a:t>
            </a:r>
          </a:p>
          <a:p>
            <a:pPr marL="0" indent="0" algn="ctr">
              <a:buNone/>
            </a:pPr>
            <a:r>
              <a:rPr lang="cs-CZ" sz="1400" dirty="0"/>
              <a:t> </a:t>
            </a:r>
            <a:r>
              <a:rPr lang="cs-CZ" sz="1400" dirty="0" smtClean="0"/>
              <a:t> Vojenská doktrína </a:t>
            </a:r>
          </a:p>
          <a:p>
            <a:pPr marL="0" indent="0" algn="ctr">
              <a:buNone/>
            </a:pPr>
            <a:r>
              <a:rPr lang="cs-CZ" sz="1400" dirty="0"/>
              <a:t>↓</a:t>
            </a:r>
            <a:endParaRPr lang="cs-CZ" sz="1400" dirty="0" smtClean="0"/>
          </a:p>
          <a:p>
            <a:pPr marL="0" indent="0" algn="ctr">
              <a:buNone/>
            </a:pPr>
            <a:r>
              <a:rPr lang="cs-CZ" sz="1400" dirty="0"/>
              <a:t> </a:t>
            </a:r>
            <a:r>
              <a:rPr lang="cs-CZ" sz="1400" dirty="0" smtClean="0"/>
              <a:t> Dlouhodobá vize rezortu MO (2015)</a:t>
            </a:r>
          </a:p>
          <a:p>
            <a:pPr marL="0" indent="0" algn="ctr">
              <a:buNone/>
            </a:pPr>
            <a:r>
              <a:rPr lang="cs-CZ" sz="1400" dirty="0"/>
              <a:t>↓</a:t>
            </a:r>
            <a:endParaRPr lang="cs-CZ" sz="1400" dirty="0" smtClean="0"/>
          </a:p>
          <a:p>
            <a:pPr marL="0" indent="0" algn="ctr">
              <a:buNone/>
            </a:pPr>
            <a:r>
              <a:rPr lang="cs-CZ" sz="1400" dirty="0"/>
              <a:t> </a:t>
            </a:r>
            <a:r>
              <a:rPr lang="cs-CZ" sz="1400" dirty="0" smtClean="0"/>
              <a:t> Koncepce výstavby ozbrojených sil (2015) </a:t>
            </a:r>
          </a:p>
          <a:p>
            <a:pPr marL="0" indent="0" algn="ctr">
              <a:buNone/>
            </a:pPr>
            <a:r>
              <a:rPr lang="cs-CZ" sz="1400" dirty="0"/>
              <a:t>↓</a:t>
            </a:r>
            <a:endParaRPr lang="cs-CZ" sz="1400" dirty="0" smtClean="0"/>
          </a:p>
          <a:p>
            <a:pPr marL="0" indent="0" algn="ctr">
              <a:buNone/>
            </a:pPr>
            <a:r>
              <a:rPr lang="cs-CZ" sz="1400" dirty="0"/>
              <a:t> </a:t>
            </a:r>
            <a:r>
              <a:rPr lang="cs-CZ" sz="1400" dirty="0" smtClean="0"/>
              <a:t> Všechny koncepce nižší úrovně (2016) </a:t>
            </a:r>
          </a:p>
        </p:txBody>
      </p:sp>
    </p:spTree>
    <p:extLst>
      <p:ext uri="{BB962C8B-B14F-4D97-AF65-F5344CB8AC3E}">
        <p14:creationId xmlns:p14="http://schemas.microsoft.com/office/powerpoint/2010/main" val="235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Strategie vyzbrojování a podpory obranného průmyslu ČR do roku 2025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Přezbrojením prošla jen 1/3 armády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Minimum zásob a munice pro přechod OS ČR z mírové na válečnou organizaci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Dlouhodobý cíl: </a:t>
            </a:r>
            <a:r>
              <a:rPr lang="cs-CZ" b="1" dirty="0" smtClean="0"/>
              <a:t>co největší samostatnost v dodávkách </a:t>
            </a:r>
            <a:endParaRPr lang="cs-CZ" b="1" u="sng" dirty="0" smtClean="0"/>
          </a:p>
          <a:p>
            <a:pPr marL="0" indent="0" algn="ctr">
              <a:buNone/>
            </a:pPr>
            <a:endParaRPr lang="cs-CZ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Domácí producenti </a:t>
            </a:r>
            <a:r>
              <a:rPr lang="cs-CZ" b="1" dirty="0" smtClean="0"/>
              <a:t>nejsou schopni pokrýt všechny potřeby OS ČR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OS ČR </a:t>
            </a:r>
            <a:r>
              <a:rPr lang="cs-CZ" b="1" dirty="0" smtClean="0"/>
              <a:t>nesmí být jediným odběratelem produktů českého obranného průmyslu  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Preferované oblasti výzkumu</a:t>
            </a:r>
            <a:r>
              <a:rPr lang="cs-CZ" b="1" dirty="0" smtClean="0"/>
              <a:t>: BRINES </a:t>
            </a:r>
            <a:r>
              <a:rPr lang="cs-CZ" dirty="0" smtClean="0"/>
              <a:t>(Biotechnologie, Robotika, Informatizace, Nanotechnologie, Energetické zdroje a systémy) </a:t>
            </a:r>
            <a:endParaRPr lang="cs-CZ" b="1" dirty="0"/>
          </a:p>
        </p:txBody>
      </p:sp>
      <p:pic>
        <p:nvPicPr>
          <p:cNvPr id="7170" name="Picture 2" descr="VÃ½sledok vyhÄ¾adÃ¡vania obrÃ¡zkov pre dopyt strategie vyzbrojovÃ¡nÃ­ a podpory obrannÃ©ho prÅ¯mys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60" y="1928388"/>
            <a:ext cx="2154723" cy="30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Strategie vyzbrojování a podpory obranného průmyslu ČR </a:t>
            </a:r>
            <a:r>
              <a:rPr lang="cs-CZ" b="1" dirty="0" smtClean="0"/>
              <a:t>do roku 2025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Odborné publikace a otevřené zdroje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Veletrhy a výstavy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Cvičení a konzultace s partnery z NATO a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Předchozí vlastní zkušenosti, databáze...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Domácí státní podniky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Domácí soukromé podniky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Podniky států NATO a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Podniky ostatních států </a:t>
            </a:r>
          </a:p>
        </p:txBody>
      </p:sp>
    </p:spTree>
    <p:extLst>
      <p:ext uri="{BB962C8B-B14F-4D97-AF65-F5344CB8AC3E}">
        <p14:creationId xmlns:p14="http://schemas.microsoft.com/office/powerpoint/2010/main" val="1533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Systémový přistup k vyzbrojování 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cs-CZ" b="1" dirty="0" smtClean="0"/>
              <a:t>VSTUPY </a:t>
            </a:r>
            <a:r>
              <a:rPr lang="cs-CZ" dirty="0" smtClean="0"/>
              <a:t>(strategie, požadavky, zdroje)</a:t>
            </a:r>
          </a:p>
          <a:p>
            <a:pPr marL="0" indent="0" algn="ctr">
              <a:buNone/>
              <a:defRPr/>
            </a:pPr>
            <a:r>
              <a:rPr lang="cs-CZ" dirty="0" smtClean="0"/>
              <a:t>↓</a:t>
            </a:r>
          </a:p>
          <a:p>
            <a:pPr marL="0" indent="0" algn="ctr">
              <a:buNone/>
              <a:defRPr/>
            </a:pPr>
            <a:r>
              <a:rPr lang="cs-CZ" b="1" dirty="0" smtClean="0"/>
              <a:t>PROCES VYZBROJOVÁNÍ </a:t>
            </a:r>
            <a:r>
              <a:rPr lang="cs-CZ" dirty="0" smtClean="0"/>
              <a:t>(organizace, podniky, lidé, procesy, úkoly, výroba, dodání…)</a:t>
            </a:r>
          </a:p>
          <a:p>
            <a:pPr marL="0" indent="0" algn="ctr">
              <a:buNone/>
              <a:defRPr/>
            </a:pPr>
            <a:r>
              <a:rPr lang="cs-CZ" dirty="0" smtClean="0"/>
              <a:t>↓</a:t>
            </a:r>
          </a:p>
          <a:p>
            <a:pPr marL="0" indent="0" algn="ctr">
              <a:buNone/>
              <a:defRPr/>
            </a:pPr>
            <a:r>
              <a:rPr lang="cs-CZ" b="1" dirty="0" smtClean="0"/>
              <a:t>VÝSTUPY</a:t>
            </a:r>
            <a:r>
              <a:rPr lang="cs-CZ" dirty="0" smtClean="0"/>
              <a:t> (schopnosti a produkty)</a:t>
            </a:r>
          </a:p>
          <a:p>
            <a:pPr marL="0" indent="0" algn="ctr">
              <a:buNone/>
              <a:defRPr/>
            </a:pPr>
            <a:endParaRPr lang="cs-CZ" dirty="0"/>
          </a:p>
          <a:p>
            <a:pPr marL="0" indent="0" algn="ctr">
              <a:buNone/>
              <a:defRPr/>
            </a:pPr>
            <a:endParaRPr lang="cs-CZ" dirty="0" smtClean="0"/>
          </a:p>
          <a:p>
            <a:pPr marL="0" indent="0" algn="ctr">
              <a:buNone/>
              <a:defRPr/>
            </a:pPr>
            <a:r>
              <a:rPr lang="cs-CZ" b="1" u="sng" dirty="0" smtClean="0"/>
              <a:t>Vstupy jsou procesem vyzbrojování  převáděny na výstupy</a:t>
            </a:r>
            <a:endParaRPr lang="de-DE" b="1" u="sng" dirty="0"/>
          </a:p>
        </p:txBody>
      </p:sp>
      <p:pic>
        <p:nvPicPr>
          <p:cNvPr id="4098" name="Picture 2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pozornost.</a:t>
            </a:r>
          </a:p>
          <a:p>
            <a:pPr algn="ctr"/>
            <a:r>
              <a:rPr lang="cs-CZ" sz="6600" b="1" dirty="0" smtClean="0"/>
              <a:t>Otázky?  </a:t>
            </a:r>
            <a:endParaRPr lang="cs-CZ" sz="66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Životní cyklus 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  <a:defRPr/>
            </a:pPr>
            <a:r>
              <a:rPr lang="cs-CZ" altLang="cs-CZ" dirty="0" smtClean="0"/>
              <a:t>Etapa koncepční</a:t>
            </a:r>
          </a:p>
          <a:p>
            <a:pPr marL="457200" indent="-457200">
              <a:buAutoNum type="arabicPeriod"/>
              <a:defRPr/>
            </a:pPr>
            <a:r>
              <a:rPr lang="cs-CZ" altLang="cs-CZ" dirty="0" smtClean="0"/>
              <a:t>Etapa vývojová</a:t>
            </a:r>
          </a:p>
          <a:p>
            <a:pPr marL="457200" indent="-457200">
              <a:buAutoNum type="arabicPeriod"/>
              <a:defRPr/>
            </a:pPr>
            <a:r>
              <a:rPr lang="cs-CZ" altLang="cs-CZ" dirty="0" smtClean="0"/>
              <a:t>Etapa získání/produkce</a:t>
            </a:r>
          </a:p>
          <a:p>
            <a:pPr marL="457200" indent="-457200">
              <a:buAutoNum type="arabicPeriod"/>
              <a:defRPr/>
            </a:pPr>
            <a:r>
              <a:rPr lang="cs-CZ" altLang="cs-CZ" dirty="0" smtClean="0"/>
              <a:t>Etapa užívání</a:t>
            </a:r>
          </a:p>
          <a:p>
            <a:pPr marL="457200" indent="-457200">
              <a:buAutoNum type="arabicPeriod"/>
              <a:defRPr/>
            </a:pPr>
            <a:r>
              <a:rPr lang="cs-CZ" altLang="cs-CZ" dirty="0" smtClean="0"/>
              <a:t>Etapa zabezpečení</a:t>
            </a:r>
          </a:p>
          <a:p>
            <a:pPr marL="457200" indent="-457200">
              <a:buAutoNum type="arabicPeriod"/>
              <a:defRPr/>
            </a:pPr>
            <a:r>
              <a:rPr lang="cs-CZ" altLang="cs-CZ" dirty="0" smtClean="0"/>
              <a:t>Etapa vyřazení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828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Vyzbrojování  jako součást logistiky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27627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Součást </a:t>
            </a:r>
            <a:r>
              <a:rPr lang="cs-CZ" b="1" dirty="0" smtClean="0"/>
              <a:t>logistiky </a:t>
            </a:r>
            <a:r>
              <a:rPr lang="cs-CZ" dirty="0" smtClean="0"/>
              <a:t>(Francie v 18. a 19. století – ubytování vojsk, zásobování a přesuny)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V současnosti je jako </a:t>
            </a:r>
            <a:r>
              <a:rPr lang="cs-CZ" dirty="0"/>
              <a:t>hospodářský </a:t>
            </a:r>
            <a:r>
              <a:rPr lang="cs-CZ" dirty="0" smtClean="0"/>
              <a:t>nástroj </a:t>
            </a:r>
            <a:r>
              <a:rPr lang="cs-CZ" dirty="0"/>
              <a:t>součástí geopolitiky a strategického myšlení 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dirty="0" smtClean="0"/>
              <a:t>  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smtClean="0"/>
              <a:t>Vyzbrojování = produkční logistika </a:t>
            </a:r>
            <a:r>
              <a:rPr lang="cs-CZ" dirty="0" smtClean="0"/>
              <a:t>(výzkum, vývoj a výrobu produktů) +  </a:t>
            </a:r>
            <a:r>
              <a:rPr lang="cs-CZ" b="1" dirty="0" smtClean="0"/>
              <a:t>spotřební logistika</a:t>
            </a:r>
            <a:r>
              <a:rPr lang="cs-CZ" dirty="0" smtClean="0"/>
              <a:t> (zavedení, servis a vyřazení produktů) 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Produkční logistika – orientace na průmysl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Spotřební logistika – orientace na logistickou podporu ozbrojených sil </a:t>
            </a:r>
            <a:endParaRPr lang="cs-CZ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dirty="0"/>
          </a:p>
        </p:txBody>
      </p:sp>
      <p:sp>
        <p:nvSpPr>
          <p:cNvPr id="4" name="AutoShape 2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Ambice v procesu vyzbrojování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1066" y="1863841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Obstarat takový zbraňový systém, který: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rabicPeriod"/>
            </a:pPr>
            <a:r>
              <a:rPr lang="cs-CZ" dirty="0" smtClean="0"/>
              <a:t>Přispěje k vylepšení obranných schopností státu</a:t>
            </a:r>
          </a:p>
          <a:p>
            <a:pPr marL="457200" indent="-457200">
              <a:buAutoNum type="arabicPeriod"/>
            </a:pPr>
            <a:r>
              <a:rPr lang="cs-CZ" dirty="0" smtClean="0"/>
              <a:t>Za co nejlepší cenu</a:t>
            </a:r>
          </a:p>
          <a:p>
            <a:pPr marL="457200" indent="-457200">
              <a:buAutoNum type="arabicPeriod"/>
            </a:pPr>
            <a:r>
              <a:rPr lang="cs-CZ" dirty="0" smtClean="0"/>
              <a:t>Ideálně vytvoří nové pracovní příležitosti</a:t>
            </a:r>
          </a:p>
          <a:p>
            <a:pPr marL="457200" indent="-457200">
              <a:buAutoNum type="arabicPeriod"/>
            </a:pPr>
            <a:r>
              <a:rPr lang="cs-CZ" dirty="0" smtClean="0"/>
              <a:t>Posílí technologickou úroveň státu i civilního sektoru</a:t>
            </a:r>
          </a:p>
          <a:p>
            <a:pPr marL="457200" indent="-457200">
              <a:buAutoNum type="arabicPeriod"/>
            </a:pPr>
            <a:r>
              <a:rPr lang="cs-CZ" dirty="0" smtClean="0"/>
              <a:t>Konkrétní způsoby posílí vztahy s dalšími státy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24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Hodnota za peníze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cs-CZ" b="1" u="sng" dirty="0">
                <a:solidFill>
                  <a:schemeClr val="tx1"/>
                </a:solidFill>
              </a:rPr>
              <a:t>Klíčovou roli v orientaci trhu s obrannými materiálem hrají vlády! </a:t>
            </a:r>
          </a:p>
          <a:p>
            <a:pPr algn="ctr"/>
            <a:endParaRPr lang="cs-CZ" b="1" dirty="0" smtClean="0"/>
          </a:p>
          <a:p>
            <a:r>
              <a:rPr lang="cs-CZ" b="1" dirty="0" smtClean="0"/>
              <a:t>Best 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/>
              <a:t>M</a:t>
            </a:r>
            <a:r>
              <a:rPr lang="cs-CZ" b="1" dirty="0" smtClean="0"/>
              <a:t>oney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dirty="0" smtClean="0"/>
              <a:t>Maximalizace vojenského potenciálu a efektivní použití zdrojů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Otevřená soutěž </a:t>
            </a:r>
            <a:r>
              <a:rPr lang="cs-CZ" dirty="0" smtClean="0"/>
              <a:t>(ministerstvo jako konkurenčně orientován zákazník) vs. </a:t>
            </a:r>
            <a:r>
              <a:rPr lang="cs-CZ" b="1" dirty="0" smtClean="0"/>
              <a:t>Selektivní zadání </a:t>
            </a:r>
            <a:r>
              <a:rPr lang="cs-CZ" dirty="0" smtClean="0"/>
              <a:t>(Bilaterální monopol) 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Efektivní </a:t>
            </a:r>
            <a:r>
              <a:rPr lang="cs-CZ" dirty="0"/>
              <a:t>odběratel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Rezervovaný odběratel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Aktivní dodavatel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Tvrdohlavý dodavatel </a:t>
            </a:r>
          </a:p>
          <a:p>
            <a:endParaRPr lang="cs-CZ" b="1" dirty="0"/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58" y="3510874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 smtClean="0">
                <a:solidFill>
                  <a:schemeClr val="tx1"/>
                </a:solidFill>
              </a:rPr>
              <a:t>Theory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of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Diffusion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of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Military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Power</a:t>
            </a:r>
            <a:r>
              <a:rPr lang="cs-CZ" sz="4400" b="1" dirty="0" smtClean="0">
                <a:solidFill>
                  <a:schemeClr val="tx1"/>
                </a:solidFill>
              </a:rPr>
              <a:t> (Michael </a:t>
            </a:r>
            <a:r>
              <a:rPr lang="cs-CZ" sz="4400" b="1" dirty="0" err="1" smtClean="0">
                <a:solidFill>
                  <a:schemeClr val="tx1"/>
                </a:solidFill>
              </a:rPr>
              <a:t>Horowitz</a:t>
            </a:r>
            <a:r>
              <a:rPr lang="cs-CZ" sz="4400" b="1" dirty="0" smtClean="0">
                <a:solidFill>
                  <a:schemeClr val="tx1"/>
                </a:solidFill>
              </a:rPr>
              <a:t>, 2010) 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33082" y="1854787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Proč Francie v roku 1940 prohrála, když informace o Blitzkriegu byly již známé? 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Proč Izrael opakovaně porazil Egypt a Sýrii, když arabské státy dostávali masivní materiální podporu ze SSSR? </a:t>
            </a:r>
            <a:endParaRPr lang="cs-CZ" dirty="0"/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8" name="Picture 2" descr="VÃ½sledok vyhÄ¾adÃ¡vania obrÃ¡zkov pre dopyt france blitzkrieg def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607"/>
            <a:ext cx="2634558" cy="31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six days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87" y="3684700"/>
            <a:ext cx="2559113" cy="31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>
                <a:solidFill>
                  <a:schemeClr val="tx1"/>
                </a:solidFill>
              </a:rPr>
              <a:t>Theory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of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Diffusion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of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Military</a:t>
            </a:r>
            <a:r>
              <a:rPr lang="cs-CZ" sz="4400" b="1" dirty="0">
                <a:solidFill>
                  <a:schemeClr val="tx1"/>
                </a:solidFill>
              </a:rPr>
              <a:t> </a:t>
            </a:r>
            <a:r>
              <a:rPr lang="cs-CZ" sz="4400" b="1" dirty="0" err="1">
                <a:solidFill>
                  <a:schemeClr val="tx1"/>
                </a:solidFill>
              </a:rPr>
              <a:t>Power</a:t>
            </a:r>
            <a:r>
              <a:rPr lang="cs-CZ" sz="4400" b="1" dirty="0">
                <a:solidFill>
                  <a:schemeClr val="tx1"/>
                </a:solidFill>
              </a:rPr>
              <a:t> (Michael </a:t>
            </a:r>
            <a:r>
              <a:rPr lang="cs-CZ" sz="4400" b="1" dirty="0" err="1">
                <a:solidFill>
                  <a:schemeClr val="tx1"/>
                </a:solidFill>
              </a:rPr>
              <a:t>Horowitz</a:t>
            </a:r>
            <a:r>
              <a:rPr lang="cs-CZ" sz="4400" b="1" dirty="0">
                <a:solidFill>
                  <a:schemeClr val="tx1"/>
                </a:solidFill>
              </a:rPr>
              <a:t>, 2010)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u="sng" dirty="0" smtClean="0"/>
              <a:t>Inovace ≠ technologie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u="sng" dirty="0" smtClean="0"/>
              <a:t>Inovace = technologie + organizace a umění jejího použití 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Šíření (</a:t>
            </a:r>
            <a:r>
              <a:rPr lang="cs-CZ" b="1" dirty="0" err="1" smtClean="0"/>
              <a:t>Diffusion</a:t>
            </a:r>
            <a:r>
              <a:rPr lang="cs-CZ" b="1" dirty="0" smtClean="0"/>
              <a:t>) </a:t>
            </a:r>
            <a:r>
              <a:rPr lang="cs-CZ" dirty="0" smtClean="0"/>
              <a:t>vojenských inovací je proces, při kterém: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se konkrétní inovace (1)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prostřednictvím určitých komunikačních kanálů (2)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v určitém časovém horizontu (3)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šíří mezi aktéry systému (4)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1261</Words>
  <Application>Microsoft Office PowerPoint</Application>
  <PresentationFormat>Širokoúhlá obrazovka</PresentationFormat>
  <Paragraphs>214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Wingdings</vt:lpstr>
      <vt:lpstr>Retrospektiva</vt:lpstr>
      <vt:lpstr>Obecné aspekty vyzbrojování ozbrojených sil  </vt:lpstr>
      <vt:lpstr>Vyzbrojování </vt:lpstr>
      <vt:lpstr>Systémový přistup k vyzbrojování </vt:lpstr>
      <vt:lpstr>Životní cyklus </vt:lpstr>
      <vt:lpstr>Vyzbrojování  jako součást logistiky </vt:lpstr>
      <vt:lpstr>Ambice v procesu vyzbrojování</vt:lpstr>
      <vt:lpstr>Hodnota za peníze </vt:lpstr>
      <vt:lpstr>Theory of Diffusion of Military Power (Michael Horowitz, 2010) </vt:lpstr>
      <vt:lpstr>Theory of Diffusion of Military Power (Michael Horowitz, 2010) </vt:lpstr>
      <vt:lpstr>Fáze šíření vojenských inovací </vt:lpstr>
      <vt:lpstr>Reakce na šíření inovace</vt:lpstr>
      <vt:lpstr>Finanční a organizační náročnost inovací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First Mover nebo Adopter? </vt:lpstr>
      <vt:lpstr>Vyzbrojování v ČR</vt:lpstr>
      <vt:lpstr>Vyzbrojování v ČR</vt:lpstr>
      <vt:lpstr>Obranné plánování v ČR</vt:lpstr>
      <vt:lpstr>Obranné plánování v ČR</vt:lpstr>
      <vt:lpstr>Strategie vyzbrojování a podpory obranného průmyslu ČR do roku 2025</vt:lpstr>
      <vt:lpstr>Strategie vyzbrojování a podpory obranného průmyslu ČR do roku 2025</vt:lpstr>
      <vt:lpstr>Prezentace aplikace PowerPoint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Potočňák</cp:lastModifiedBy>
  <cp:revision>861</cp:revision>
  <dcterms:created xsi:type="dcterms:W3CDTF">2017-11-27T08:38:34Z</dcterms:created>
  <dcterms:modified xsi:type="dcterms:W3CDTF">2019-02-26T12:14:54Z</dcterms:modified>
</cp:coreProperties>
</file>