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61" r:id="rId3"/>
    <p:sldId id="318" r:id="rId4"/>
    <p:sldId id="310" r:id="rId5"/>
    <p:sldId id="313" r:id="rId6"/>
    <p:sldId id="314" r:id="rId7"/>
    <p:sldId id="317" r:id="rId8"/>
    <p:sldId id="271" r:id="rId9"/>
    <p:sldId id="299" r:id="rId10"/>
    <p:sldId id="286" r:id="rId11"/>
    <p:sldId id="298" r:id="rId12"/>
    <p:sldId id="297" r:id="rId13"/>
    <p:sldId id="302" r:id="rId14"/>
    <p:sldId id="304" r:id="rId15"/>
    <p:sldId id="303" r:id="rId16"/>
    <p:sldId id="309" r:id="rId17"/>
    <p:sldId id="306" r:id="rId18"/>
    <p:sldId id="278" r:id="rId19"/>
    <p:sldId id="301" r:id="rId20"/>
    <p:sldId id="287" r:id="rId21"/>
    <p:sldId id="285" r:id="rId22"/>
    <p:sldId id="258" r:id="rId23"/>
    <p:sldId id="281" r:id="rId24"/>
    <p:sldId id="307" r:id="rId25"/>
    <p:sldId id="263" r:id="rId26"/>
    <p:sldId id="30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261"/>
            <p14:sldId id="318"/>
            <p14:sldId id="310"/>
            <p14:sldId id="313"/>
            <p14:sldId id="314"/>
            <p14:sldId id="317"/>
            <p14:sldId id="271"/>
            <p14:sldId id="299"/>
            <p14:sldId id="286"/>
            <p14:sldId id="298"/>
            <p14:sldId id="297"/>
            <p14:sldId id="302"/>
            <p14:sldId id="304"/>
            <p14:sldId id="303"/>
            <p14:sldId id="309"/>
            <p14:sldId id="306"/>
            <p14:sldId id="278"/>
            <p14:sldId id="301"/>
            <p14:sldId id="287"/>
            <p14:sldId id="285"/>
            <p14:sldId id="258"/>
            <p14:sldId id="281"/>
            <p14:sldId id="307"/>
            <p14:sldId id="263"/>
            <p14:sldId id="308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435" autoAdjust="0"/>
  </p:normalViewPr>
  <p:slideViewPr>
    <p:cSldViewPr snapToGrid="0">
      <p:cViewPr varScale="1">
        <p:scale>
          <a:sx n="105" d="100"/>
          <a:sy n="105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/>
              <a:t>Zbrojní průmysl a export zbraní - obecné aspekty a trendy 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0997" y="4410354"/>
            <a:ext cx="10058400" cy="11430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151 Zbrojní politika   </a:t>
            </a:r>
          </a:p>
          <a:p>
            <a:pPr algn="ctr"/>
            <a:r>
              <a:rPr lang="cs-CZ" dirty="0"/>
              <a:t>5</a:t>
            </a:r>
            <a:r>
              <a:rPr lang="cs-CZ" dirty="0" smtClean="0"/>
              <a:t>. 3.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6869" y="340924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b="1" dirty="0"/>
              <a:t>Obecné trendy ve vyzbrojování a vojenské technice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7362" y="1845734"/>
            <a:ext cx="10078318" cy="4156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Precision</a:t>
            </a:r>
            <a:r>
              <a:rPr lang="cs-CZ" b="1" dirty="0" smtClean="0"/>
              <a:t> </a:t>
            </a:r>
            <a:r>
              <a:rPr lang="cs-CZ" b="1" dirty="0" err="1" smtClean="0"/>
              <a:t>Guided</a:t>
            </a:r>
            <a:r>
              <a:rPr lang="cs-CZ" b="1" dirty="0" smtClean="0"/>
              <a:t> </a:t>
            </a:r>
            <a:r>
              <a:rPr lang="cs-CZ" b="1" dirty="0" err="1" smtClean="0"/>
              <a:t>Weapons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Zbraně s kruhovou odchylkou od místa zásahu v řádu metrů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Především letectvo (rakety), v menší míře pozemní a námořní dělostřelectvo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Navádění: </a:t>
            </a:r>
            <a:r>
              <a:rPr lang="cs-CZ" b="1" dirty="0" smtClean="0"/>
              <a:t>manuálně</a:t>
            </a:r>
            <a:r>
              <a:rPr lang="cs-CZ" dirty="0" smtClean="0"/>
              <a:t> (laser, kamery), nebo </a:t>
            </a:r>
            <a:r>
              <a:rPr lang="cs-CZ" b="1" dirty="0" smtClean="0"/>
              <a:t>autonomně</a:t>
            </a:r>
            <a:r>
              <a:rPr lang="cs-CZ" dirty="0" smtClean="0"/>
              <a:t> (malý palubní radar, GPS)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Prostředky bez osádky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UAV, UGV, USV, UUV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Ochrana životů, dlouhodobé působení bez přerušení, operace bez prozrazení identity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Vojenství celkem bez lidí = nereálné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3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173" y="295656"/>
            <a:ext cx="10058400" cy="1450757"/>
          </a:xfrm>
        </p:spPr>
        <p:txBody>
          <a:bodyPr>
            <a:noAutofit/>
          </a:bodyPr>
          <a:lstStyle/>
          <a:p>
            <a:r>
              <a:rPr lang="cs-CZ" sz="4400" b="1" dirty="0"/>
              <a:t>Obecné trendy ve vyzbrojování a vojenské technice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Obtížná zjistitelnost (</a:t>
            </a:r>
            <a:r>
              <a:rPr lang="cs-CZ" b="1" dirty="0" err="1" smtClean="0"/>
              <a:t>Stealth</a:t>
            </a:r>
            <a:r>
              <a:rPr lang="cs-CZ" b="1" dirty="0" smtClean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Zejména vůči radarům a laserovým senzorům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Tvary a materiály + </a:t>
            </a:r>
            <a:r>
              <a:rPr lang="cs-CZ" dirty="0" err="1" smtClean="0"/>
              <a:t>Active</a:t>
            </a:r>
            <a:r>
              <a:rPr lang="cs-CZ" dirty="0" smtClean="0"/>
              <a:t> Radar </a:t>
            </a:r>
            <a:r>
              <a:rPr lang="cs-CZ" dirty="0" err="1" smtClean="0"/>
              <a:t>Suppression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Plasmový </a:t>
            </a:r>
            <a:r>
              <a:rPr lang="cs-CZ" dirty="0" err="1" smtClean="0"/>
              <a:t>stealth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Akustický </a:t>
            </a:r>
            <a:r>
              <a:rPr lang="cs-CZ" dirty="0" err="1" smtClean="0"/>
              <a:t>stealth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Digitální kamufláž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2" name="Picture 4" descr="VÃ½sledok vyhÄ¾adÃ¡vania obrÃ¡zkov pre dopyt Mig-29 digitÃ¡lna kamuflÃ¡Å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07" y="2982017"/>
            <a:ext cx="5186661" cy="31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Obecné trendy ve vyzbrojování a vojenské technice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6333" y="1872895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Modernizace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/>
              <a:t>O</a:t>
            </a:r>
            <a:r>
              <a:rPr lang="cs-CZ" dirty="0" smtClean="0"/>
              <a:t>d 60. a 70. let, starý postup – ekonomicky likvidační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Prodloužená životnost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Nutnost zapojení starší techniky do NWC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Nové členské státy NATO – nevyhnutelnost interoperability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218" name="Picture 2" descr="VÃ½sledok vyhÄ¾adÃ¡vania obrÃ¡zkov pre dopyt T-72M4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38" y="1898453"/>
            <a:ext cx="3285433" cy="15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Vojenská technika v civilních službách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Konverze vyřazené vojenské techniky na civilní účely (hašení, záchranářské práce, policie…)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Civilně upravená pásová a kolová vozidla, vodní bombardéry, nosiče satelitů…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ČR patří mezi světovou špičku + Slovensko, Ukrajina, Rusko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8" y="3606085"/>
            <a:ext cx="3693814" cy="24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OKV-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84" y="3599734"/>
            <a:ext cx="3283651" cy="24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ok vyhÄ¾adÃ¡vania obrÃ¡zkov pre dopyt water bomber il-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33" y="3599734"/>
            <a:ext cx="3736063" cy="2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Globální trendy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Nárůst objemu celosvětového obchodu se zbraněmi o 10% (2008-2012 vs. 2013 – 2017)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Stabilní</a:t>
            </a:r>
            <a:r>
              <a:rPr lang="cs-CZ" dirty="0" smtClean="0"/>
              <a:t> výdaje v Severní Americe, </a:t>
            </a:r>
            <a:r>
              <a:rPr lang="cs-CZ" b="1" dirty="0" smtClean="0"/>
              <a:t>mírný nárůst </a:t>
            </a:r>
            <a:r>
              <a:rPr lang="cs-CZ" dirty="0" smtClean="0"/>
              <a:t>v západní a střední Evropě, </a:t>
            </a:r>
            <a:r>
              <a:rPr lang="cs-CZ" b="1" dirty="0" smtClean="0"/>
              <a:t>výrazný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 v Asii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Relativní</a:t>
            </a:r>
            <a:r>
              <a:rPr lang="cs-CZ" dirty="0" smtClean="0"/>
              <a:t> </a:t>
            </a:r>
            <a:r>
              <a:rPr lang="cs-CZ" b="1" dirty="0" smtClean="0"/>
              <a:t>pokles </a:t>
            </a:r>
            <a:r>
              <a:rPr lang="cs-CZ" dirty="0" smtClean="0"/>
              <a:t>v Jižní Americe, Africe a východní Evropě/Rusku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Výrazný pokles importu zbraní do S. a J. Ameriky (- 29%), Evropy (- 22%) a Afriky (- 22%)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Nejčastější destinace importu zbraní: Asie (42% produkce)</a:t>
            </a:r>
            <a:r>
              <a:rPr lang="cs-CZ" dirty="0"/>
              <a:t> </a:t>
            </a:r>
            <a:r>
              <a:rPr lang="cs-CZ" dirty="0" smtClean="0"/>
              <a:t>a Blízký východ (32% produkce)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Pokles ceny ropy – vliv na 15 států: Rusko, Venezuela, Mexiko, Nigérie, Alžírsko, Angola…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5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097280" y="0"/>
            <a:ext cx="10058400" cy="286603"/>
          </a:xfrm>
        </p:spPr>
        <p:txBody>
          <a:bodyPr>
            <a:normAutofit fontScale="90000"/>
          </a:bodyPr>
          <a:lstStyle/>
          <a:p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b="1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04670"/>
              </p:ext>
            </p:extLst>
          </p:nvPr>
        </p:nvGraphicFramePr>
        <p:xfrm>
          <a:off x="1" y="2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5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Největší exportéři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exportu na světovém trhu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Největší importéři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importu na světovém trhu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34%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Indie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Rusko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Saudská</a:t>
                      </a:r>
                      <a:r>
                        <a:rPr lang="cs-CZ" baseline="0" dirty="0" smtClean="0"/>
                        <a:t> Arábie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Francie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6,7%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Egypt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00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Německo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Spojené Arabské Emiráty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4,4%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5,7%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Velká Británie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Austrálie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3,8%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Španělsko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2,9%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Alžírsko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3,7%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Izrael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2,9%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Irák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3,4%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Itálie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Pákistán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2,8%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3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Nizozemsko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2,1%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Indonésie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2,8%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674815"/>
              </p:ext>
            </p:extLst>
          </p:nvPr>
        </p:nvGraphicFramePr>
        <p:xfrm>
          <a:off x="-72428" y="2"/>
          <a:ext cx="12264428" cy="687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24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Největší exportéři zbraní 1950 - 2017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Tržby z exportu zbraní 1950 - 2017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673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ZSSR/Rusko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588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Velká Británie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140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Francie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120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SRN/Německo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86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53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Itálie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Československo/Česká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republika</a:t>
                      </a:r>
                      <a:endParaRPr lang="cs-CZ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31 mld. USD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Nizozemsko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10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Izrael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</a:t>
                      </a:r>
                      <a:r>
                        <a:rPr lang="cs-CZ" baseline="0" dirty="0" smtClean="0"/>
                        <a:t> mld.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0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097280" y="0"/>
            <a:ext cx="10058400" cy="286603"/>
          </a:xfrm>
        </p:spPr>
        <p:txBody>
          <a:bodyPr>
            <a:normAutofit fontScale="90000"/>
          </a:bodyPr>
          <a:lstStyle/>
          <a:p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b="1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38785"/>
              </p:ext>
            </p:extLst>
          </p:nvPr>
        </p:nvGraphicFramePr>
        <p:xfrm>
          <a:off x="0" y="-86815"/>
          <a:ext cx="12192000" cy="694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83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Společnost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Krajina původu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Produkce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75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LOCKHEED MARTIN</a:t>
                      </a:r>
                      <a:r>
                        <a:rPr lang="cs-CZ" baseline="0" dirty="0" smtClean="0"/>
                        <a:t>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Bojová</a:t>
                      </a:r>
                      <a:r>
                        <a:rPr lang="cs-CZ" baseline="0" dirty="0" smtClean="0"/>
                        <a:t> a transportní l</a:t>
                      </a:r>
                      <a:r>
                        <a:rPr lang="cs-CZ" dirty="0" smtClean="0"/>
                        <a:t>etadla, </a:t>
                      </a:r>
                      <a:r>
                        <a:rPr lang="cs-CZ" dirty="0" err="1" smtClean="0"/>
                        <a:t>UAVs</a:t>
                      </a:r>
                      <a:r>
                        <a:rPr lang="cs-CZ" dirty="0" smtClean="0"/>
                        <a:t>, řízené střely, radarové systémy, vesmírné rakety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5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THE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BOEING</a:t>
                      </a:r>
                      <a:r>
                        <a:rPr lang="cs-CZ" baseline="0" dirty="0" smtClean="0"/>
                        <a:t> COMPANY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Bojová letadla, letecká munice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BAE SYSTEMS</a:t>
                      </a:r>
                      <a:r>
                        <a:rPr lang="cs-CZ" baseline="0" dirty="0" smtClean="0"/>
                        <a:t> </a:t>
                      </a:r>
                      <a:endParaRPr lang="cs-CZ" dirty="0" smtClean="0"/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Bojová letadla, </a:t>
                      </a:r>
                      <a:r>
                        <a:rPr lang="cs-CZ" dirty="0" err="1" smtClean="0"/>
                        <a:t>UAVs</a:t>
                      </a:r>
                      <a:r>
                        <a:rPr lang="cs-CZ" dirty="0" smtClean="0"/>
                        <a:t>, tanky, bojové lodě, munice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92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RAYTHEON COMPANY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Rakety a řízené střely, zbraňové systémy pro lodě</a:t>
                      </a:r>
                      <a:r>
                        <a:rPr lang="cs-CZ" baseline="0" dirty="0" smtClean="0"/>
                        <a:t> a letadla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95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NORTHROP GRUMANN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Bojová letadla, </a:t>
                      </a:r>
                      <a:r>
                        <a:rPr lang="cs-CZ" dirty="0" err="1" smtClean="0"/>
                        <a:t>UAVs</a:t>
                      </a:r>
                      <a:r>
                        <a:rPr lang="cs-CZ" dirty="0" smtClean="0"/>
                        <a:t>, radary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95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GENERAL</a:t>
                      </a:r>
                      <a:r>
                        <a:rPr lang="cs-CZ" baseline="0" dirty="0" smtClean="0"/>
                        <a:t> DYNAMICS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Tanky a pozemní bojová vozidla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95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AIRBUS</a:t>
                      </a:r>
                      <a:r>
                        <a:rPr lang="cs-CZ" baseline="0" dirty="0" smtClean="0"/>
                        <a:t> GROUP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Dopravní letadla a letecká technika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95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L-3</a:t>
                      </a:r>
                      <a:r>
                        <a:rPr lang="cs-CZ" baseline="0" dirty="0" smtClean="0"/>
                        <a:t> TECHNOLOGIES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Pozorovací, komunikační a kontrolní systémy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8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LEONARDO/FINMECCANICA 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Obrněná vozidla, helikoptéry, letadlové komponenty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695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THALES GROUP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Radary, dálkové řízené systémy</a:t>
                      </a:r>
                      <a:r>
                        <a:rPr lang="cs-CZ" baseline="0" dirty="0" smtClean="0"/>
                        <a:t>, obrněná vozidla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44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62" y="633757"/>
            <a:ext cx="843031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64" y="1255400"/>
            <a:ext cx="843030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62" y="2586303"/>
            <a:ext cx="811249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5" y="3301532"/>
            <a:ext cx="856069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5" y="3887001"/>
            <a:ext cx="845383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6" y="4943194"/>
            <a:ext cx="835692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Ã½sledok vyhÄ¾adÃ¡vania obrÃ¡zkov pre dopyt british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5" y="1901563"/>
            <a:ext cx="822507" cy="3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VÃ½sledok vyhÄ¾adÃ¡vania obrÃ¡zkov pre dopyt eu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6" y="4396946"/>
            <a:ext cx="829986" cy="4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Ã½sledok vyhÄ¾adÃ¡vania obrÃ¡zkov pre dopyt italian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6" y="5602585"/>
            <a:ext cx="824432" cy="4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VÃ½sledok vyhÄ¾adÃ¡vania obrÃ¡zkov pre dopyt france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7" y="6387220"/>
            <a:ext cx="843030" cy="3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Regionální trendy: </a:t>
            </a:r>
            <a:r>
              <a:rPr lang="cs-CZ" b="1" dirty="0" smtClean="0">
                <a:solidFill>
                  <a:schemeClr val="tx1"/>
                </a:solidFill>
              </a:rPr>
              <a:t>Severní Amerika a Evropa 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USA – největší světový výrobce a exportér zbraní (ročně 217 </a:t>
            </a:r>
            <a:r>
              <a:rPr lang="cs-CZ" dirty="0"/>
              <a:t>mld. </a:t>
            </a:r>
            <a:r>
              <a:rPr lang="cs-CZ" dirty="0" smtClean="0"/>
              <a:t>USD)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 periodě 2013 – 2017 nárůst exportu o 25%, celkem 98 různých odběratelů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Až 49% americké produkce směřuje na Blízký Východ (Saudská Arábie, SAE), 33% do Asie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Nárůst exportu produkce z USA do SA o 448%, do Indie o 557%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Hlavní komodita: letadla (F-35, F-15SG) a letecká technika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Nárůst obranného rozpočtu ze 610 mld. USD (2017) na 700 mld. USD (2018) - o 45% vyšší než v roce 2001</a:t>
            </a:r>
            <a:endParaRPr lang="cs-CZ" b="1" u="sng" dirty="0" smtClean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Tlak USA </a:t>
            </a:r>
            <a:r>
              <a:rPr lang="cs-CZ" dirty="0"/>
              <a:t>na Evropu </a:t>
            </a:r>
            <a:r>
              <a:rPr lang="cs-CZ" dirty="0" smtClean="0"/>
              <a:t>(viditelný nárůst výdajů na obranu od </a:t>
            </a:r>
            <a:r>
              <a:rPr lang="cs-CZ" dirty="0"/>
              <a:t>roku 2015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Británie – nárůst exportu o 37%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Francie – nárůst exportu o 27%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Německo – pokles exportu o 14%, ale nárůst exportu na Blízký východ o 109%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Turecký export narost o 145%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Polsko, Rumunsko, Švédsko – americké systémy protiraketové obrany </a:t>
            </a:r>
          </a:p>
        </p:txBody>
      </p:sp>
      <p:pic>
        <p:nvPicPr>
          <p:cNvPr id="3074" name="Picture 2" descr="VÃ½sledok vyhÄ¾adÃ¡vania obrÃ¡zkov pre dopyt US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08" y="1"/>
            <a:ext cx="1590392" cy="10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ok vyhÄ¾adÃ¡vania obrÃ¡zkov pre dopyt EU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08" y="1253386"/>
            <a:ext cx="1590392" cy="8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Regionální trendy: </a:t>
            </a:r>
            <a:r>
              <a:rPr lang="cs-CZ" b="1" dirty="0" smtClean="0">
                <a:solidFill>
                  <a:schemeClr val="tx1"/>
                </a:solidFill>
              </a:rPr>
              <a:t>Rusko a bývalý SSSR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Čtvrtý největší rozpočet na obranu (66,3 mld. USD) – propad o 20% - </a:t>
            </a:r>
            <a:r>
              <a:rPr lang="cs-CZ" b="1" dirty="0" smtClean="0"/>
              <a:t>nízké ceny ropy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Pokles exportu o 7,1% - pořád ale druhý největší světový exportér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Konflikt v Sýrii </a:t>
            </a:r>
            <a:r>
              <a:rPr lang="cs-CZ" dirty="0" smtClean="0"/>
              <a:t>– cvičiště a </a:t>
            </a:r>
            <a:r>
              <a:rPr lang="cs-CZ" dirty="0" err="1" smtClean="0"/>
              <a:t>showroom</a:t>
            </a:r>
            <a:r>
              <a:rPr lang="cs-CZ" dirty="0" smtClean="0"/>
              <a:t> pro ruské zbraně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Konflikt </a:t>
            </a:r>
            <a:r>
              <a:rPr lang="cs-CZ" b="1" dirty="0"/>
              <a:t>o Náhorní Karabach </a:t>
            </a:r>
            <a:r>
              <a:rPr lang="cs-CZ" dirty="0"/>
              <a:t>– podpora jak Arménie tak Ázerbájdžánu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Hlavní komodity: letadla (50%), pozemní technika (30%), protiletadlová obrana (20%)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Odklon </a:t>
            </a:r>
            <a:r>
              <a:rPr lang="cs-CZ" dirty="0"/>
              <a:t>od Číny, příklon k Indii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Klasičtí odběratelé (Alžírsko</a:t>
            </a:r>
            <a:r>
              <a:rPr lang="cs-CZ" dirty="0"/>
              <a:t>, Venezuela, </a:t>
            </a:r>
            <a:r>
              <a:rPr lang="cs-CZ" dirty="0" smtClean="0"/>
              <a:t>Pákistán, Vietnam) + Nové trhy (Indonésie, </a:t>
            </a:r>
            <a:r>
              <a:rPr lang="cs-CZ" b="1" dirty="0" smtClean="0"/>
              <a:t>Turecko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Snaha vrátit se na africký trh (Súdán, SAR)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Západní sankce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Ukrajina – navzdory konfliktu poměrné malý import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VÃ½sledok vyhÄ¾adÃ¡vania obrÃ¡zkov pre dopyt russi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646" y="1"/>
            <a:ext cx="1753354" cy="9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Ã½sledok vyhÄ¾adÃ¡vania obrÃ¡zkov pre dopyt ukrain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646" y="1737360"/>
            <a:ext cx="1753354" cy="11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Zbrojní/ Obranný průmysl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88227" y="1845734"/>
            <a:ext cx="10058400" cy="4023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u="sng" dirty="0" smtClean="0">
                <a:solidFill>
                  <a:schemeClr val="tx1"/>
                </a:solidFill>
              </a:rPr>
              <a:t>Průmyslové odvětví zabývající se výzkumem, vývojem, produkcí, prodejem, logistikou a servisem zbraní, vojenské techniky, technologii a vojenských zařízení. </a:t>
            </a:r>
          </a:p>
          <a:p>
            <a:pPr marL="0" indent="0" algn="ctr">
              <a:buNone/>
              <a:defRPr/>
            </a:pPr>
            <a:endParaRPr lang="cs-CZ" b="1" u="sng" dirty="0" smtClean="0"/>
          </a:p>
          <a:p>
            <a:pPr marL="0" indent="0" algn="ctr">
              <a:buNone/>
              <a:defRPr/>
            </a:pPr>
            <a:r>
              <a:rPr lang="cs-CZ" b="1" u="sng" dirty="0" smtClean="0"/>
              <a:t>Dodavatelé </a:t>
            </a:r>
            <a:r>
              <a:rPr lang="cs-CZ" b="1" u="sng" dirty="0"/>
              <a:t>poskytují odběratelům své produkty </a:t>
            </a:r>
            <a:r>
              <a:rPr lang="cs-CZ" b="1" u="sng" dirty="0" smtClean="0"/>
              <a:t>(zboží) </a:t>
            </a:r>
            <a:r>
              <a:rPr lang="cs-CZ" b="1" u="sng" dirty="0"/>
              <a:t>nebo služby </a:t>
            </a:r>
          </a:p>
          <a:p>
            <a:pPr marL="0" indent="0" algn="ctr">
              <a:buNone/>
              <a:defRPr/>
            </a:pPr>
            <a:endParaRPr lang="cs-CZ" b="1" u="sng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  Zbraně a zbraňové systémy, munice, vozidla, letadla, lodě, elektronické systémy, příslušenství…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  Logistika, technická a konzultační podpora, tréning a výcvik, servis a opravy </a:t>
            </a:r>
          </a:p>
          <a:p>
            <a:pPr marL="0" indent="0" algn="ctr">
              <a:buNone/>
            </a:pPr>
            <a:endParaRPr lang="cs-CZ" b="1" u="sng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Výrobci zbraní  (průmyslové podniky) – dodavatelé </a:t>
            </a:r>
          </a:p>
          <a:p>
            <a:pPr marL="457200" indent="-457200"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Legální uživatelé zbraní (státy a jejich ozbrojené síly) – odběratelé </a:t>
            </a:r>
          </a:p>
          <a:p>
            <a:pPr marL="457200" indent="-457200"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Zbrojní trh (státní regulace, embarga, ilegální transfery) </a:t>
            </a:r>
          </a:p>
          <a:p>
            <a:pPr marL="457200" indent="-457200"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Kontrola zbrojení (omezení zbrojení, konverze nebo likvidace výzbroje) </a:t>
            </a:r>
          </a:p>
          <a:p>
            <a:pPr marL="0" indent="0" algn="ctr">
              <a:buNone/>
              <a:defRPr/>
            </a:pPr>
            <a:endParaRPr lang="cs-CZ" b="1" u="sng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Regionální trendy: </a:t>
            </a:r>
            <a:r>
              <a:rPr lang="cs-CZ" sz="4400" b="1" dirty="0" smtClean="0">
                <a:solidFill>
                  <a:schemeClr val="tx1"/>
                </a:solidFill>
              </a:rPr>
              <a:t>Asie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Čína – druhý největší obranný rozpočet (228 mld. USD), pátý největší exportér/importér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Roční růst rozpočtu o 5,5 - 7%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Odběratelé: Pákistán, Barma, Bangladéš, Alžírsko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Import poklesl o 19%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Reakce Japonska a Jižní Koreje (letadla a protiletadlová obrana z USA)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Tlak na Jižní Koreu (10. největší rozpočet) ze strany USA, zároveň nárůst exportu o 65%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Indie: pátý největší rozpočet (63,9 mld. USD), největší světový importér (Rusko, USA, Izrael)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Pákistán: odklon od USA k Číně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Indonésie – nárůst o 193%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b="1" dirty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</p:txBody>
      </p:sp>
      <p:pic>
        <p:nvPicPr>
          <p:cNvPr id="4098" name="Picture 2" descr="VÃ½sledok vyhÄ¾adÃ¡vania obrÃ¡zkov pre dopyt chin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1" y="-1"/>
            <a:ext cx="1368776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jap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942" y="0"/>
            <a:ext cx="1469180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Ã½sledok vyhÄ¾adÃ¡vania obrÃ¡zkov pre dopyt south kore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Ã½sledok vyhÄ¾adÃ¡vania obrÃ¡zkov pre dopyt south korea fl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VÃ½sledok vyhÄ¾adÃ¡vania obrÃ¡zkov pre dopyt south korea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8" name="Picture 12" descr="VÃ½sledok vyhÄ¾adÃ¡vania obrÃ¡zkov pre dopyt south korea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9" y="7938"/>
            <a:ext cx="1352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VÃ½sledok vyhÄ¾adÃ¡vania obrÃ¡zkov pre dopyt north korea f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6" descr="VÃ½sledok vyhÄ¾adÃ¡vania obrÃ¡zkov pre dopyt north korea fla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4" name="Picture 18" descr="SÃºvisiaci obrÃ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774" y="961191"/>
            <a:ext cx="1317762" cy="7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VÃ½sledok vyhÄ¾adÃ¡vania obrÃ¡zkov pre dopyt indian fla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8" name="Picture 22" descr="SÃºvisiaci obrÃ¡z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3290" y="2009659"/>
            <a:ext cx="1428710" cy="8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VÃ½sledok vyhÄ¾adÃ¡vania obrÃ¡zkov pre dopyt pakistan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90" y="3070992"/>
            <a:ext cx="1393888" cy="7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Regionální trendy: Blízký Východ  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3576" y="1854787"/>
            <a:ext cx="1006745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Saudská Arábie – třetí největší rozpočet (69,4 mld. USD), druhý největší importér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SAE druhý a Katar 20. největší světový importéři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Konflikty v Sýrii a Jemenu </a:t>
            </a:r>
            <a:r>
              <a:rPr lang="cs-CZ" dirty="0"/>
              <a:t>- </a:t>
            </a:r>
            <a:r>
              <a:rPr lang="cs-CZ" dirty="0" smtClean="0"/>
              <a:t>americké </a:t>
            </a:r>
            <a:r>
              <a:rPr lang="cs-CZ" dirty="0"/>
              <a:t>zbraně v rukou </a:t>
            </a:r>
            <a:r>
              <a:rPr lang="cs-CZ" dirty="0" smtClean="0"/>
              <a:t>teroristů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Regionální rivalita Saudská Arábie - Írán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Izrael – nárůst exportu o 55% (</a:t>
            </a:r>
            <a:r>
              <a:rPr lang="cs-CZ" dirty="0" err="1" smtClean="0"/>
              <a:t>UAVs</a:t>
            </a:r>
            <a:r>
              <a:rPr lang="cs-CZ" dirty="0" smtClean="0"/>
              <a:t>, radary, sensory), rovněž nárůst importu  </a:t>
            </a: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AutoShape 4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2" descr="VÃ½sledok vyhÄ¾adÃ¡vania obrÃ¡zkov pre dopyt saudi arabia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Ã½sledok vyhÄ¾adÃ¡vania obrÃ¡zkov pre dopyt saudi arabia f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48" y="0"/>
            <a:ext cx="1374452" cy="7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ok vyhÄ¾adÃ¡vania obrÃ¡zkov pre dopyt syria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44" y="11348"/>
            <a:ext cx="1358019" cy="7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Ã½sledok vyhÄ¾adÃ¡vania obrÃ¡zkov pre dopyt ir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47" y="2063723"/>
            <a:ext cx="1425577" cy="8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Ã½sledok vyhÄ¾adÃ¡vania obrÃ¡zkov pre dopyt israel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23" y="-12401"/>
            <a:ext cx="1374256" cy="7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Ãºvisiaci obrÃ¡z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48" y="919207"/>
            <a:ext cx="1425577" cy="9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Regionální trendy: </a:t>
            </a:r>
            <a:r>
              <a:rPr lang="cs-CZ" sz="4400" b="1" dirty="0" smtClean="0">
                <a:solidFill>
                  <a:schemeClr val="tx1"/>
                </a:solidFill>
              </a:rPr>
              <a:t>Afrika </a:t>
            </a:r>
            <a:r>
              <a:rPr lang="cs-CZ" sz="4400" b="1" dirty="0" smtClean="0"/>
              <a:t>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333" y="182762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Celkové snížení importu o 22% - ceny ropy, charakter konfliktů, mimo pozornosti exportér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Největší importéři: Egypt, Alžírsko, Maroko, Nigérie, Súdán, Keňa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Významný nárůst rozpočtu a importu (o 42%) v Nigérii  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Největší dodavatelé: Rusko (39%), Čína (17%), USA (11%)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4" name="AutoShape 4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0" name="Picture 2" descr="VÃ½sledok vyhÄ¾adÃ¡vania obrÃ¡zkov pre dopyt algeri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170" y="0"/>
            <a:ext cx="1438830" cy="8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ok vyhÄ¾adÃ¡vania obrÃ¡zkov pre dopyt nigeria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02" y="9878"/>
            <a:ext cx="1438830" cy="8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ok vyhÄ¾adÃ¡vania obrÃ¡zkov pre dopyt egypt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19" y="7937"/>
            <a:ext cx="1444531" cy="81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Regionální trendy: Střední a Jižní Amerika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Celkové snížení importu o 29% (samotná Venezuela o 40%)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Nepřítomnost války v regionu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Největší dodavatelé: Rusko (27%), USA (15%), Francie (9,8%)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Brazílie </a:t>
            </a:r>
            <a:r>
              <a:rPr lang="cs-CZ" dirty="0"/>
              <a:t>jako potenciálně lukrativní </a:t>
            </a:r>
            <a:r>
              <a:rPr lang="cs-CZ" dirty="0" smtClean="0"/>
              <a:t>trh (uzavřené kontrakty na období 2018 – 2025) 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8194" name="Picture 2" descr="VÃ½sledok vyhÄ¾adÃ¡vania obrÃ¡zkov pre dopyt venezuel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18" y="0"/>
            <a:ext cx="1398082" cy="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Ã½sledok vyhÄ¾adÃ¡vania obrÃ¡zkov pre dopyt brazil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8" name="Picture 6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04686" y="974787"/>
            <a:ext cx="1387313" cy="7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ok vyhÄ¾adÃ¡vania obrÃ¡zkov pre dopyt mexico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18" y="1924495"/>
            <a:ext cx="1398082" cy="8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Nukleární zbraně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Celkem 9 nukleárních států vlastní 14 465/3750 jaderných zbraní - </a:t>
            </a:r>
            <a:r>
              <a:rPr lang="cs-CZ" b="1" dirty="0" smtClean="0"/>
              <a:t>kontinuální pokles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Až 92% nukleárního arzenálu vlastněno USA a Ruskem (NEW START, 2010)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Čína, Indie, Pákistán, KLDR – rozšiřování jaderného arzenálu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Modernizace nosičů a zařízení na výrobu jaderných zbraní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Vypovězení smlouvy INF?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Severní </a:t>
            </a:r>
            <a:r>
              <a:rPr lang="cs-CZ" dirty="0"/>
              <a:t>Korea bez jaderných zbraní?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Budoucnost dohody s Íránem?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Eskalace konfliktu Indie vs. Pákistán?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7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cs-CZ" sz="2800" b="1" dirty="0" smtClean="0"/>
              <a:t>SEMINÁRNÍ PRÁCE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Termín pro nahlášení tématu: </a:t>
            </a:r>
            <a:r>
              <a:rPr lang="cs-CZ" b="1" dirty="0" smtClean="0"/>
              <a:t>17. 3. 2019 do 23:59!!!</a:t>
            </a:r>
          </a:p>
          <a:p>
            <a:pPr algn="ctr"/>
            <a:r>
              <a:rPr lang="cs-CZ" dirty="0" smtClean="0"/>
              <a:t>Termín odevzdání: </a:t>
            </a:r>
            <a:r>
              <a:rPr lang="cs-CZ" b="1" dirty="0" smtClean="0"/>
              <a:t>8. 5. 2019 do 23:59!!!</a:t>
            </a:r>
          </a:p>
          <a:p>
            <a:pPr algn="ctr"/>
            <a:endParaRPr lang="cs-CZ" b="1" dirty="0"/>
          </a:p>
          <a:p>
            <a:r>
              <a:rPr lang="cs-CZ" b="1" dirty="0" smtClean="0"/>
              <a:t>Podnik obranného průmyslu </a:t>
            </a:r>
            <a:r>
              <a:rPr lang="cs-CZ" dirty="0" smtClean="0"/>
              <a:t>(představení produktů, pozice na trhu, </a:t>
            </a:r>
            <a:r>
              <a:rPr lang="cs-CZ" b="1" dirty="0" smtClean="0"/>
              <a:t>možné směry budoucího vývoje a výzkumu, potenciální trhy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Akviziční projekt </a:t>
            </a:r>
            <a:r>
              <a:rPr lang="cs-CZ" dirty="0" smtClean="0"/>
              <a:t>(realizace maximálně do 10 let, představení dodavatele, zjištění alternativ, vyhodnocení pozitiv vs. negativ projektu + </a:t>
            </a:r>
            <a:r>
              <a:rPr lang="cs-CZ" b="1" dirty="0" smtClean="0"/>
              <a:t>vlastní zhodnocení</a:t>
            </a:r>
            <a:r>
              <a:rPr lang="cs-CZ" dirty="0" smtClean="0"/>
              <a:t>) </a:t>
            </a:r>
          </a:p>
          <a:p>
            <a:r>
              <a:rPr lang="cs-CZ" b="1" dirty="0" smtClean="0"/>
              <a:t>Vlastní </a:t>
            </a:r>
            <a:r>
              <a:rPr lang="cs-CZ" b="1" dirty="0" smtClean="0"/>
              <a:t>návrhy (</a:t>
            </a:r>
            <a:r>
              <a:rPr lang="cs-CZ" b="1" smtClean="0"/>
              <a:t>potřeba konzultace!) ….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374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Zbrojní/Obranný průmysl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cs-CZ" b="1" u="sng" dirty="0" smtClean="0"/>
              <a:t>Cílem zbrojního průmyslu (a zbrojní politiky) </a:t>
            </a:r>
            <a:r>
              <a:rPr lang="cs-CZ" b="1" u="sng" dirty="0"/>
              <a:t>je šíření technologií</a:t>
            </a:r>
          </a:p>
          <a:p>
            <a:pPr marL="457200" indent="-457200">
              <a:buAutoNum type="arabicPeriod"/>
              <a:defRPr/>
            </a:pPr>
            <a:endParaRPr lang="cs-CZ" dirty="0" smtClean="0"/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cs-CZ" dirty="0"/>
              <a:t>Domácí šíření (vlastní ozbrojené síly) </a:t>
            </a:r>
            <a:endParaRPr lang="cs-CZ" dirty="0" smtClean="0"/>
          </a:p>
          <a:p>
            <a:pPr marL="457200" indent="-457200">
              <a:buAutoNum type="arabicPeriod"/>
              <a:defRPr/>
            </a:pPr>
            <a:r>
              <a:rPr lang="cs-CZ" dirty="0" smtClean="0"/>
              <a:t>Vývoz </a:t>
            </a:r>
            <a:r>
              <a:rPr lang="cs-CZ" dirty="0"/>
              <a:t>hotových výrobků</a:t>
            </a:r>
          </a:p>
          <a:p>
            <a:pPr marL="457200" indent="-457200">
              <a:buAutoNum type="arabicPeriod"/>
              <a:defRPr/>
            </a:pPr>
            <a:r>
              <a:rPr lang="cs-CZ" dirty="0" smtClean="0"/>
              <a:t>Vývoz </a:t>
            </a:r>
            <a:r>
              <a:rPr lang="cs-CZ" dirty="0"/>
              <a:t>schopností výrobek produkovat (vývozem know-how) 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  Licenční výroba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  </a:t>
            </a:r>
            <a:r>
              <a:rPr lang="cs-CZ" dirty="0" smtClean="0"/>
              <a:t>Společný vývoj/ společná výroba 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  Offsety (přímé/nepřímé - de facto ukončené v roce 2012) </a:t>
            </a:r>
          </a:p>
          <a:p>
            <a:pPr marL="0" indent="0" algn="ctr">
              <a:buNone/>
              <a:defRPr/>
            </a:pPr>
            <a:endParaRPr lang="cs-CZ" b="1" u="sng" dirty="0"/>
          </a:p>
          <a:p>
            <a:pPr marL="0" indent="0" algn="ctr">
              <a:buNone/>
              <a:defRPr/>
            </a:pPr>
            <a:r>
              <a:rPr lang="cs-CZ" b="1" u="sng" dirty="0"/>
              <a:t>Motivace pro výrobu a prodej zbraní: </a:t>
            </a:r>
            <a:r>
              <a:rPr lang="cs-CZ" b="1" u="sng" dirty="0" smtClean="0"/>
              <a:t>ekonomická / politická </a:t>
            </a:r>
            <a:endParaRPr lang="de-DE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7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ok vyhÄ¾adÃ¡vania obrÃ¡zkov pre dopyt lode mis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0" y="1863725"/>
            <a:ext cx="10058400" cy="402431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        Su-27SK                                                                                                </a:t>
            </a:r>
            <a:r>
              <a:rPr lang="cs-CZ" b="1" dirty="0" err="1" smtClean="0"/>
              <a:t>Shenyang</a:t>
            </a:r>
            <a:r>
              <a:rPr lang="cs-CZ" b="1" dirty="0" smtClean="0"/>
              <a:t> J-11A</a:t>
            </a:r>
            <a:endParaRPr lang="cs-CZ" b="1" dirty="0"/>
          </a:p>
        </p:txBody>
      </p:sp>
      <p:pic>
        <p:nvPicPr>
          <p:cNvPr id="2050" name="Picture 2" descr="VÃ½sledok vyhÄ¾adÃ¡vania obrÃ¡zkov pre dopyt Shenyang J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02" y="2401776"/>
            <a:ext cx="5129568" cy="30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0" y="2405221"/>
            <a:ext cx="5129568" cy="30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3074" name="Picture 2" descr="VÃ½sledok vyhÄ¾adÃ¡vania obrÃ¡zkov pre dopyt leopard 2 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335819"/>
            <a:ext cx="4197096" cy="26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ok vyhÄ¾adÃ¡vania obrÃ¡zkov pre dopyt leclerc M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3214470"/>
            <a:ext cx="4197097" cy="26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tank lecle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80" y="335819"/>
            <a:ext cx="4197096" cy="26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jas-39 gripen Ä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Vojensko-průmyslový komplex 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27627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u="sng" dirty="0" smtClean="0"/>
              <a:t>Propojení ozbrojených sil, zbrojního průmyslu a politických struktur s mocenskými a komerčními zájmy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b="1" dirty="0"/>
              <a:t> </a:t>
            </a:r>
            <a:r>
              <a:rPr lang="cs-CZ" b="1" dirty="0" smtClean="0"/>
              <a:t> Železný trojúhelník</a:t>
            </a:r>
            <a:r>
              <a:rPr lang="cs-CZ" dirty="0" smtClean="0"/>
              <a:t>: armáda + obranný průmysl + politické elity 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ZSSR/Rusko, nacistické Německo, císařské Japonsko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</a:t>
            </a:r>
            <a:r>
              <a:rPr lang="cs-CZ" dirty="0"/>
              <a:t>Dwight D. Eisenhower, </a:t>
            </a:r>
            <a:r>
              <a:rPr lang="cs-CZ" dirty="0" smtClean="0"/>
              <a:t>1961</a:t>
            </a:r>
            <a:r>
              <a:rPr lang="cs-CZ" b="1" dirty="0" smtClean="0"/>
              <a:t> </a:t>
            </a:r>
            <a:endParaRPr lang="cs-CZ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USA: Válka v Iráku, konflikt v Sýrii, potenciální konflikt s Íránem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smtClean="0"/>
              <a:t>  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/>
              <a:t> </a:t>
            </a:r>
            <a:r>
              <a:rPr lang="cs-CZ" b="1" dirty="0" smtClean="0"/>
              <a:t>      </a:t>
            </a:r>
            <a:endParaRPr lang="cs-CZ" b="1" u="sng" dirty="0"/>
          </a:p>
        </p:txBody>
      </p:sp>
      <p:sp>
        <p:nvSpPr>
          <p:cNvPr id="4" name="AutoShape 2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266" name="Picture 2" descr="VÃ½sledok vyhÄ¾adÃ¡vania obrÃ¡zkov pre dopyt gordon richard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9525"/>
            <a:ext cx="1563232" cy="240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0/01/Dick_Cheney.jpg/800px-Dick_Che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12" y="4456306"/>
            <a:ext cx="1842310" cy="240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upload.wikimedia.org/wikipedia/commons/thumb/1/17/Rumsfeld1.jpg/800px-Rumsfel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52" y="4456306"/>
            <a:ext cx="1923931" cy="24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Ã½sledok vyhÄ¾adÃ¡vania obrÃ¡zkov pre dopyt iron triangle military industrial compl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09" y="2818399"/>
            <a:ext cx="4363191" cy="32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Obecné trendy ve vyzbrojování a vojenské technice 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54787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Network-</a:t>
            </a:r>
            <a:r>
              <a:rPr lang="cs-CZ" b="1" dirty="0" err="1" smtClean="0"/>
              <a:t>Centric</a:t>
            </a:r>
            <a:r>
              <a:rPr lang="cs-CZ" b="1" dirty="0" smtClean="0"/>
              <a:t> </a:t>
            </a:r>
            <a:r>
              <a:rPr lang="cs-CZ" b="1" dirty="0" err="1"/>
              <a:t>W</a:t>
            </a:r>
            <a:r>
              <a:rPr lang="cs-CZ" b="1" dirty="0" err="1" smtClean="0"/>
              <a:t>arfare</a:t>
            </a:r>
            <a:r>
              <a:rPr lang="cs-CZ" b="1" dirty="0" smtClean="0"/>
              <a:t> / Network-</a:t>
            </a:r>
            <a:r>
              <a:rPr lang="cs-CZ" b="1" dirty="0" err="1" smtClean="0"/>
              <a:t>Enabled</a:t>
            </a:r>
            <a:r>
              <a:rPr lang="cs-CZ" b="1" dirty="0"/>
              <a:t> </a:t>
            </a:r>
            <a:r>
              <a:rPr lang="cs-CZ" b="1" dirty="0" err="1" smtClean="0"/>
              <a:t>Capabilities</a:t>
            </a:r>
            <a:r>
              <a:rPr 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 ideálním případě je každá jednotka vybavena senzory a komunikačním zařízením, které umožní </a:t>
            </a:r>
            <a:r>
              <a:rPr lang="cs-CZ" b="1" dirty="0" smtClean="0"/>
              <a:t>sdílet informace horizontálně i vertikálně – maximalizace rychlosti a přesnosti operací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dirty="0" smtClean="0"/>
              <a:t>Přesnost informací a rychlost reakce rozhoduje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Synergický efekt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NCW/NEC = dokonalý příklad inovace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</p:txBody>
      </p:sp>
      <p:pic>
        <p:nvPicPr>
          <p:cNvPr id="1026" name="Picture 2" descr="VÃ½sledok vyhÄ¾adÃ¡vania obrÃ¡zkov pre dopyt network centric warf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28" y="3109855"/>
            <a:ext cx="4620766" cy="30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1666</Words>
  <Application>Microsoft Office PowerPoint</Application>
  <PresentationFormat>Širokoúhlá obrazovka</PresentationFormat>
  <Paragraphs>275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Wingdings</vt:lpstr>
      <vt:lpstr>Retrospektiva</vt:lpstr>
      <vt:lpstr>Zbrojní průmysl a export zbraní - obecné aspekty a trendy  </vt:lpstr>
      <vt:lpstr>Zbrojní/ Obranný průmysl </vt:lpstr>
      <vt:lpstr>Zbrojní/Obranný průmysl</vt:lpstr>
      <vt:lpstr>Prezentace aplikace PowerPoint</vt:lpstr>
      <vt:lpstr>Prezentace aplikace PowerPoint</vt:lpstr>
      <vt:lpstr>Prezentace aplikace PowerPoint</vt:lpstr>
      <vt:lpstr>Prezentace aplikace PowerPoint</vt:lpstr>
      <vt:lpstr>Vojensko-průmyslový komplex  </vt:lpstr>
      <vt:lpstr>Obecné trendy ve vyzbrojování a vojenské technice  </vt:lpstr>
      <vt:lpstr>Obecné trendy ve vyzbrojování a vojenské technice </vt:lpstr>
      <vt:lpstr>Obecné trendy ve vyzbrojování a vojenské technice </vt:lpstr>
      <vt:lpstr>Obecné trendy ve vyzbrojování a vojenské technice </vt:lpstr>
      <vt:lpstr>Vojenská technika v civilních službách</vt:lpstr>
      <vt:lpstr>Globální trendy</vt:lpstr>
      <vt:lpstr>Prezentace aplikace PowerPoint</vt:lpstr>
      <vt:lpstr>Prezentace aplikace PowerPoint</vt:lpstr>
      <vt:lpstr>Prezentace aplikace PowerPoint</vt:lpstr>
      <vt:lpstr>Regionální trendy: Severní Amerika a Evropa  </vt:lpstr>
      <vt:lpstr>Regionální trendy: Rusko a bývalý SSSR</vt:lpstr>
      <vt:lpstr>Regionální trendy: Asie </vt:lpstr>
      <vt:lpstr>Regionální trendy: Blízký Východ  </vt:lpstr>
      <vt:lpstr>Regionální trendy: Afrika  </vt:lpstr>
      <vt:lpstr>Regionální trendy: Střední a Jižní Amerika</vt:lpstr>
      <vt:lpstr>Nukleární zbraně</vt:lpstr>
      <vt:lpstr>Prezentace aplikace PowerPoint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Potočňák</cp:lastModifiedBy>
  <cp:revision>1135</cp:revision>
  <dcterms:created xsi:type="dcterms:W3CDTF">2017-11-27T08:38:34Z</dcterms:created>
  <dcterms:modified xsi:type="dcterms:W3CDTF">2019-03-05T14:40:03Z</dcterms:modified>
</cp:coreProperties>
</file>