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60" r:id="rId4"/>
    <p:sldId id="261" r:id="rId5"/>
    <p:sldId id="264" r:id="rId6"/>
    <p:sldId id="257" r:id="rId7"/>
    <p:sldId id="275" r:id="rId8"/>
    <p:sldId id="274" r:id="rId9"/>
    <p:sldId id="263" r:id="rId10"/>
    <p:sldId id="272" r:id="rId11"/>
    <p:sldId id="277" r:id="rId12"/>
    <p:sldId id="269" r:id="rId13"/>
    <p:sldId id="270" r:id="rId14"/>
    <p:sldId id="259" r:id="rId15"/>
    <p:sldId id="268"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7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0D5C2B-4DD7-411A-B760-70B6AEA727D8}" type="datetimeFigureOut">
              <a:rPr lang="cs-CZ" smtClean="0"/>
              <a:t>14.3.2019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839C4C-BA30-41B5-8B0C-2253F2AB7A9E}" type="slidenum">
              <a:rPr lang="cs-CZ" smtClean="0"/>
              <a:t>‹#›</a:t>
            </a:fld>
            <a:endParaRPr lang="cs-CZ"/>
          </a:p>
        </p:txBody>
      </p:sp>
    </p:spTree>
    <p:extLst>
      <p:ext uri="{BB962C8B-B14F-4D97-AF65-F5344CB8AC3E}">
        <p14:creationId xmlns:p14="http://schemas.microsoft.com/office/powerpoint/2010/main" val="3201811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9839C4C-BA30-41B5-8B0C-2253F2AB7A9E}" type="slidenum">
              <a:rPr lang="cs-CZ" smtClean="0"/>
              <a:t>2</a:t>
            </a:fld>
            <a:endParaRPr lang="cs-CZ"/>
          </a:p>
        </p:txBody>
      </p:sp>
    </p:spTree>
    <p:extLst>
      <p:ext uri="{BB962C8B-B14F-4D97-AF65-F5344CB8AC3E}">
        <p14:creationId xmlns:p14="http://schemas.microsoft.com/office/powerpoint/2010/main" val="2784175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623F02EA-3ED1-4399-A56E-2217E9A6195D}" type="datetimeFigureOut">
              <a:rPr lang="cs-CZ" smtClean="0"/>
              <a:t>14.3.2019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3395669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23F02EA-3ED1-4399-A56E-2217E9A6195D}" type="datetimeFigureOut">
              <a:rPr lang="cs-CZ" smtClean="0"/>
              <a:t>14.3.2019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1219613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23F02EA-3ED1-4399-A56E-2217E9A6195D}" type="datetimeFigureOut">
              <a:rPr lang="cs-CZ" smtClean="0"/>
              <a:t>14.3.2019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1425816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23F02EA-3ED1-4399-A56E-2217E9A6195D}" type="datetimeFigureOut">
              <a:rPr lang="cs-CZ" smtClean="0"/>
              <a:t>14.3.2019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417939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623F02EA-3ED1-4399-A56E-2217E9A6195D}" type="datetimeFigureOut">
              <a:rPr lang="cs-CZ" smtClean="0"/>
              <a:t>14.3.2019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263055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23F02EA-3ED1-4399-A56E-2217E9A6195D}" type="datetimeFigureOut">
              <a:rPr lang="cs-CZ" smtClean="0"/>
              <a:t>14.3.2019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14545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23F02EA-3ED1-4399-A56E-2217E9A6195D}" type="datetimeFigureOut">
              <a:rPr lang="cs-CZ" smtClean="0"/>
              <a:t>14.3.2019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3808577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23F02EA-3ED1-4399-A56E-2217E9A6195D}" type="datetimeFigureOut">
              <a:rPr lang="cs-CZ" smtClean="0"/>
              <a:t>14.3.2019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1866567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23F02EA-3ED1-4399-A56E-2217E9A6195D}" type="datetimeFigureOut">
              <a:rPr lang="cs-CZ" smtClean="0"/>
              <a:t>14.3.2019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2682238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23F02EA-3ED1-4399-A56E-2217E9A6195D}" type="datetimeFigureOut">
              <a:rPr lang="cs-CZ" smtClean="0"/>
              <a:t>14.3.2019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2065068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23F02EA-3ED1-4399-A56E-2217E9A6195D}" type="datetimeFigureOut">
              <a:rPr lang="cs-CZ" smtClean="0"/>
              <a:t>14.3.2019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3111231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3F02EA-3ED1-4399-A56E-2217E9A6195D}" type="datetimeFigureOut">
              <a:rPr lang="cs-CZ" smtClean="0"/>
              <a:t>14.3.2019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41315C-22D4-4F3B-8036-200E6C2F36F7}" type="slidenum">
              <a:rPr lang="cs-CZ" smtClean="0"/>
              <a:t>‹#›</a:t>
            </a:fld>
            <a:endParaRPr lang="cs-CZ"/>
          </a:p>
        </p:txBody>
      </p:sp>
    </p:spTree>
    <p:extLst>
      <p:ext uri="{BB962C8B-B14F-4D97-AF65-F5344CB8AC3E}">
        <p14:creationId xmlns:p14="http://schemas.microsoft.com/office/powerpoint/2010/main" val="728466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Fyzická ostraha</a:t>
            </a:r>
            <a:endParaRPr lang="cs-CZ" dirty="0"/>
          </a:p>
        </p:txBody>
      </p:sp>
      <p:sp>
        <p:nvSpPr>
          <p:cNvPr id="3" name="Podnadpis 2"/>
          <p:cNvSpPr>
            <a:spLocks noGrp="1"/>
          </p:cNvSpPr>
          <p:nvPr>
            <p:ph type="subTitle" idx="1"/>
          </p:nvPr>
        </p:nvSpPr>
        <p:spPr/>
        <p:txBody>
          <a:bodyPr/>
          <a:lstStyle/>
          <a:p>
            <a:r>
              <a:rPr lang="cs-CZ" dirty="0" smtClean="0"/>
              <a:t>14.2.2019</a:t>
            </a:r>
            <a:endParaRPr lang="cs-CZ" dirty="0"/>
          </a:p>
        </p:txBody>
      </p:sp>
    </p:spTree>
    <p:extLst>
      <p:ext uri="{BB962C8B-B14F-4D97-AF65-F5344CB8AC3E}">
        <p14:creationId xmlns:p14="http://schemas.microsoft.com/office/powerpoint/2010/main" val="623182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o soukromých bezpečnostní činnosti </a:t>
            </a:r>
            <a:endParaRPr lang="cs-CZ" dirty="0"/>
          </a:p>
        </p:txBody>
      </p:sp>
      <p:sp>
        <p:nvSpPr>
          <p:cNvPr id="3" name="Zástupný symbol pro obsah 2"/>
          <p:cNvSpPr>
            <a:spLocks noGrp="1"/>
          </p:cNvSpPr>
          <p:nvPr>
            <p:ph idx="1"/>
          </p:nvPr>
        </p:nvSpPr>
        <p:spPr>
          <a:xfrm>
            <a:off x="683568" y="1628800"/>
            <a:ext cx="8229600" cy="4525963"/>
          </a:xfrm>
        </p:spPr>
        <p:txBody>
          <a:bodyPr>
            <a:normAutofit fontScale="40000" lnSpcReduction="20000"/>
          </a:bodyPr>
          <a:lstStyle/>
          <a:p>
            <a:r>
              <a:rPr lang="cs-CZ" dirty="0" smtClean="0"/>
              <a:t>Existuje pouze návrh zákona o soukromé bezpečnostní činnosti</a:t>
            </a:r>
          </a:p>
          <a:p>
            <a:r>
              <a:rPr lang="cs-CZ" dirty="0" smtClean="0"/>
              <a:t>Kategorizace bezpečnostních služeb</a:t>
            </a:r>
          </a:p>
          <a:p>
            <a:pPr lvl="1"/>
            <a:r>
              <a:rPr lang="cs-CZ" dirty="0" smtClean="0"/>
              <a:t>Ostraha majetku a osob</a:t>
            </a:r>
          </a:p>
          <a:p>
            <a:pPr lvl="1"/>
            <a:r>
              <a:rPr lang="cs-CZ" dirty="0" smtClean="0"/>
              <a:t>Činnost soukromých detektivů</a:t>
            </a:r>
          </a:p>
          <a:p>
            <a:pPr lvl="1"/>
            <a:r>
              <a:rPr lang="cs-CZ" dirty="0" smtClean="0"/>
              <a:t>Převoz hotovosti a cenin</a:t>
            </a:r>
          </a:p>
          <a:p>
            <a:pPr lvl="1"/>
            <a:r>
              <a:rPr lang="cs-CZ" dirty="0" smtClean="0"/>
              <a:t>Technická služba k ochraně osob a majetku</a:t>
            </a:r>
          </a:p>
          <a:p>
            <a:pPr lvl="1"/>
            <a:r>
              <a:rPr lang="cs-CZ" dirty="0" smtClean="0"/>
              <a:t>Bezpečnostní poradenství</a:t>
            </a:r>
          </a:p>
          <a:p>
            <a:r>
              <a:rPr lang="cs-CZ" dirty="0" smtClean="0"/>
              <a:t>Nutnost licence vydané Ministerstvem vnitra na dobu určitou</a:t>
            </a:r>
          </a:p>
          <a:p>
            <a:pPr lvl="1"/>
            <a:r>
              <a:rPr lang="cs-CZ" dirty="0" smtClean="0"/>
              <a:t>Fyzická osoba - dosažení věku 21 let, způsobilost k právním úkonům, bezúhonnost, spolehlivost, negativní lustrační osvědčení, odborná způsobilost. </a:t>
            </a:r>
          </a:p>
          <a:p>
            <a:pPr lvl="1"/>
            <a:r>
              <a:rPr lang="cs-CZ" dirty="0" smtClean="0"/>
              <a:t>Právnická osoba – fyzická osoba + nezbytnost transparentnosti vlastnické struktury a podmínka, že její obchodní firma nemůže vzbudit dojem, že jde o instituci, která plní úkoly veřejné správy. </a:t>
            </a:r>
          </a:p>
          <a:p>
            <a:pPr lvl="1"/>
            <a:r>
              <a:rPr lang="cs-CZ" dirty="0" smtClean="0"/>
              <a:t>zapojení BIS spočívající ve vyjádření k vydání licence. </a:t>
            </a:r>
          </a:p>
          <a:p>
            <a:r>
              <a:rPr lang="cs-CZ" dirty="0" smtClean="0"/>
              <a:t>Vlastní ochrana </a:t>
            </a:r>
          </a:p>
          <a:p>
            <a:pPr lvl="1"/>
            <a:r>
              <a:rPr lang="cs-CZ" dirty="0" smtClean="0"/>
              <a:t>Osoby, které nemají předmětem své činnosti bezpečnostní službu, budou moci vykonávat tzv. vlastní ochranu = výkon bezpečnostní činnosti pro vlastní potřebu zaměstnavatele, pokud není (bezpečnostní činnost) předmětem jeho podnikatelské činnosti a je vykonávána alespoň jednou osobou v pracovněprávním nebo obdobném vztahu k zaměstnavateli. Vlastní ochrana nebude podléhat licenčnímu řízení, nýbrž bude stačit registrace u Ministerstva vnitra ČR (dále jen „ministerstvo“). Jedná se o volnější režim než licence. </a:t>
            </a:r>
          </a:p>
          <a:p>
            <a:r>
              <a:rPr lang="cs-CZ" dirty="0" smtClean="0"/>
              <a:t>Zdravotní způsobilost se vyžaduje pouze u zaměstnance bezpečnostní služby, nikoliv u jejího provozovatele</a:t>
            </a:r>
          </a:p>
          <a:p>
            <a:pPr lvl="1"/>
            <a:r>
              <a:rPr lang="cs-CZ" dirty="0" smtClean="0"/>
              <a:t>Předpokládá se, že na základě vyhlášky Ministerstva zdravotnictví ve spolupráci s Ministerstvem vnitra bude stanoven seznam tělesných a duševních vad, nemocí nebo stavů, které vylučují zdravotní způsobilost fyzické osoby. </a:t>
            </a:r>
          </a:p>
          <a:p>
            <a:pPr lvl="1"/>
            <a:r>
              <a:rPr lang="cs-CZ" dirty="0" smtClean="0"/>
              <a:t>Žádné psychotesty </a:t>
            </a:r>
          </a:p>
          <a:p>
            <a:r>
              <a:rPr lang="cs-CZ" dirty="0" smtClean="0"/>
              <a:t>Odborná způsobilost </a:t>
            </a:r>
          </a:p>
          <a:p>
            <a:pPr lvl="1"/>
            <a:r>
              <a:rPr lang="cs-CZ" dirty="0" smtClean="0"/>
              <a:t>Kombinace vzdělání, praxe a dílčí kvalifikace</a:t>
            </a:r>
          </a:p>
          <a:p>
            <a:r>
              <a:rPr lang="cs-CZ" dirty="0" smtClean="0"/>
              <a:t>Návrh zákona vychází z oprávnění podle stávající právní úpravy.</a:t>
            </a:r>
          </a:p>
          <a:p>
            <a:endParaRPr lang="cs-CZ" dirty="0" smtClean="0"/>
          </a:p>
          <a:p>
            <a:endParaRPr lang="cs-CZ" dirty="0"/>
          </a:p>
        </p:txBody>
      </p:sp>
    </p:spTree>
    <p:extLst>
      <p:ext uri="{BB962C8B-B14F-4D97-AF65-F5344CB8AC3E}">
        <p14:creationId xmlns:p14="http://schemas.microsoft.com/office/powerpoint/2010/main" val="3872505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Výhody a nevýhody vlastní vs. soukromé ostrahy </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78065211"/>
              </p:ext>
            </p:extLst>
          </p:nvPr>
        </p:nvGraphicFramePr>
        <p:xfrm>
          <a:off x="457200" y="1600200"/>
          <a:ext cx="8229600" cy="32461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cs-CZ" dirty="0" smtClean="0"/>
                        <a:t>Vlastní zaměstnanci</a:t>
                      </a:r>
                      <a:endParaRPr lang="cs-CZ" dirty="0"/>
                    </a:p>
                  </a:txBody>
                  <a:tcPr/>
                </a:tc>
                <a:tc hMerge="1">
                  <a:txBody>
                    <a:bodyPr/>
                    <a:lstStyle/>
                    <a:p>
                      <a:endParaRPr lang="cs-CZ" dirty="0"/>
                    </a:p>
                  </a:txBody>
                  <a:tcPr/>
                </a:tc>
                <a:tc gridSpan="2">
                  <a:txBody>
                    <a:bodyPr/>
                    <a:lstStyle/>
                    <a:p>
                      <a:pPr algn="ctr"/>
                      <a:r>
                        <a:rPr lang="cs-CZ" dirty="0" smtClean="0"/>
                        <a:t>Soukromá ostraha</a:t>
                      </a:r>
                      <a:endParaRPr lang="cs-CZ" dirty="0"/>
                    </a:p>
                  </a:txBody>
                  <a:tcPr>
                    <a:solidFill>
                      <a:schemeClr val="accent3">
                        <a:lumMod val="75000"/>
                      </a:schemeClr>
                    </a:solidFill>
                  </a:tcPr>
                </a:tc>
                <a:tc hMerge="1">
                  <a:txBody>
                    <a:bodyPr/>
                    <a:lstStyle/>
                    <a:p>
                      <a:endParaRPr lang="cs-CZ" dirty="0"/>
                    </a:p>
                  </a:txBody>
                  <a:tcPr/>
                </a:tc>
              </a:tr>
              <a:tr h="370840">
                <a:tc>
                  <a:txBody>
                    <a:bodyPr/>
                    <a:lstStyle/>
                    <a:p>
                      <a:pPr algn="ctr"/>
                      <a:r>
                        <a:rPr lang="cs-CZ" dirty="0" smtClean="0"/>
                        <a:t>výhody</a:t>
                      </a:r>
                      <a:endParaRPr lang="cs-CZ" dirty="0"/>
                    </a:p>
                  </a:txBody>
                  <a:tcPr>
                    <a:solidFill>
                      <a:schemeClr val="tx2">
                        <a:lumMod val="40000"/>
                        <a:lumOff val="60000"/>
                      </a:schemeClr>
                    </a:solidFill>
                  </a:tcPr>
                </a:tc>
                <a:tc>
                  <a:txBody>
                    <a:bodyPr/>
                    <a:lstStyle/>
                    <a:p>
                      <a:pPr algn="ctr"/>
                      <a:r>
                        <a:rPr lang="cs-CZ" dirty="0" smtClean="0"/>
                        <a:t>nevýhody</a:t>
                      </a:r>
                      <a:endParaRPr lang="cs-CZ" dirty="0"/>
                    </a:p>
                  </a:txBody>
                  <a:tcPr>
                    <a:solidFill>
                      <a:schemeClr val="tx2">
                        <a:lumMod val="40000"/>
                        <a:lumOff val="60000"/>
                      </a:schemeClr>
                    </a:solidFill>
                  </a:tcPr>
                </a:tc>
                <a:tc>
                  <a:txBody>
                    <a:bodyPr/>
                    <a:lstStyle/>
                    <a:p>
                      <a:pPr algn="ctr"/>
                      <a:r>
                        <a:rPr lang="cs-CZ" dirty="0" smtClean="0"/>
                        <a:t>výhody</a:t>
                      </a:r>
                      <a:endParaRPr lang="cs-CZ" dirty="0"/>
                    </a:p>
                  </a:txBody>
                  <a:tcPr>
                    <a:solidFill>
                      <a:schemeClr val="accent3"/>
                    </a:solidFill>
                  </a:tcPr>
                </a:tc>
                <a:tc>
                  <a:txBody>
                    <a:bodyPr/>
                    <a:lstStyle/>
                    <a:p>
                      <a:pPr algn="ctr"/>
                      <a:r>
                        <a:rPr lang="cs-CZ" dirty="0" smtClean="0"/>
                        <a:t>nevýhody</a:t>
                      </a:r>
                      <a:endParaRPr lang="cs-CZ" dirty="0"/>
                    </a:p>
                  </a:txBody>
                  <a:tcPr>
                    <a:solidFill>
                      <a:schemeClr val="accent3"/>
                    </a:solidFill>
                  </a:tcPr>
                </a:tc>
              </a:tr>
              <a:tr h="370840">
                <a:tc>
                  <a:txBody>
                    <a:bodyPr/>
                    <a:lstStyle/>
                    <a:p>
                      <a:r>
                        <a:rPr lang="cs-CZ" sz="1000" dirty="0" smtClean="0"/>
                        <a:t>Lepší kontrola výdajů</a:t>
                      </a:r>
                      <a:endParaRPr lang="cs-CZ" sz="1000" dirty="0"/>
                    </a:p>
                  </a:txBody>
                  <a:tcPr>
                    <a:solidFill>
                      <a:schemeClr val="accent1">
                        <a:lumMod val="20000"/>
                        <a:lumOff val="80000"/>
                      </a:schemeClr>
                    </a:solidFill>
                  </a:tcPr>
                </a:tc>
                <a:tc>
                  <a:txBody>
                    <a:bodyPr/>
                    <a:lstStyle/>
                    <a:p>
                      <a:r>
                        <a:rPr lang="cs-CZ" sz="1000" dirty="0" smtClean="0"/>
                        <a:t>Administrativní zátěž</a:t>
                      </a:r>
                      <a:endParaRPr lang="cs-CZ" sz="1000" dirty="0"/>
                    </a:p>
                  </a:txBody>
                  <a:tcPr>
                    <a:solidFill>
                      <a:schemeClr val="accent1">
                        <a:lumMod val="20000"/>
                        <a:lumOff val="80000"/>
                      </a:schemeClr>
                    </a:solidFill>
                  </a:tcPr>
                </a:tc>
                <a:tc>
                  <a:txBody>
                    <a:bodyPr/>
                    <a:lstStyle/>
                    <a:p>
                      <a:r>
                        <a:rPr lang="cs-CZ" sz="1000" dirty="0" smtClean="0"/>
                        <a:t>Paušální fakturace za komplexní</a:t>
                      </a:r>
                      <a:r>
                        <a:rPr lang="cs-CZ" sz="1000" baseline="0" dirty="0" smtClean="0"/>
                        <a:t> </a:t>
                      </a:r>
                      <a:r>
                        <a:rPr lang="cs-CZ" sz="1000" dirty="0" smtClean="0"/>
                        <a:t>balíček služeb</a:t>
                      </a:r>
                      <a:endParaRPr lang="cs-CZ" sz="1000" dirty="0"/>
                    </a:p>
                  </a:txBody>
                  <a:tcPr>
                    <a:solidFill>
                      <a:schemeClr val="accent3">
                        <a:lumMod val="60000"/>
                        <a:lumOff val="40000"/>
                      </a:schemeClr>
                    </a:solidFill>
                  </a:tcPr>
                </a:tc>
                <a:tc>
                  <a:txBody>
                    <a:bodyPr/>
                    <a:lstStyle/>
                    <a:p>
                      <a:r>
                        <a:rPr lang="cs-CZ" sz="1000" dirty="0" smtClean="0"/>
                        <a:t>Zákazník</a:t>
                      </a:r>
                      <a:r>
                        <a:rPr lang="cs-CZ" sz="1000" baseline="0" dirty="0" smtClean="0"/>
                        <a:t> má malý prostor na ovlivňování kvality pracovníků </a:t>
                      </a:r>
                      <a:endParaRPr lang="cs-CZ" sz="1000" dirty="0"/>
                    </a:p>
                  </a:txBody>
                  <a:tcPr>
                    <a:solidFill>
                      <a:schemeClr val="accent3">
                        <a:lumMod val="60000"/>
                        <a:lumOff val="40000"/>
                      </a:schemeClr>
                    </a:solidFill>
                  </a:tcPr>
                </a:tc>
              </a:tr>
              <a:tr h="370840">
                <a:tc>
                  <a:txBody>
                    <a:bodyPr/>
                    <a:lstStyle/>
                    <a:p>
                      <a:r>
                        <a:rPr lang="cs-CZ" sz="1000" dirty="0" smtClean="0"/>
                        <a:t>Lepší poměr cena kvalita</a:t>
                      </a:r>
                      <a:endParaRPr lang="cs-CZ" sz="1000" dirty="0"/>
                    </a:p>
                  </a:txBody>
                  <a:tcPr>
                    <a:solidFill>
                      <a:schemeClr val="accent1">
                        <a:lumMod val="20000"/>
                        <a:lumOff val="80000"/>
                      </a:schemeClr>
                    </a:solidFill>
                  </a:tcPr>
                </a:tc>
                <a:tc>
                  <a:txBody>
                    <a:bodyPr/>
                    <a:lstStyle/>
                    <a:p>
                      <a:r>
                        <a:rPr lang="cs-CZ" sz="1000" dirty="0" smtClean="0"/>
                        <a:t>Časová náročnost náborových procesů</a:t>
                      </a:r>
                      <a:endParaRPr lang="cs-CZ" sz="1000" dirty="0"/>
                    </a:p>
                  </a:txBody>
                  <a:tcPr>
                    <a:solidFill>
                      <a:schemeClr val="accent1">
                        <a:lumMod val="20000"/>
                        <a:lumOff val="80000"/>
                      </a:schemeClr>
                    </a:solidFill>
                  </a:tcPr>
                </a:tc>
                <a:tc>
                  <a:txBody>
                    <a:bodyPr/>
                    <a:lstStyle/>
                    <a:p>
                      <a:r>
                        <a:rPr lang="cs-CZ" sz="1000" dirty="0" smtClean="0"/>
                        <a:t>Veškerá</a:t>
                      </a:r>
                      <a:r>
                        <a:rPr lang="cs-CZ" sz="1000" baseline="0" dirty="0" smtClean="0"/>
                        <a:t> zodpovědnost je na poskytovateli služby</a:t>
                      </a:r>
                      <a:endParaRPr lang="cs-CZ" sz="1000" dirty="0"/>
                    </a:p>
                  </a:txBody>
                  <a:tcPr>
                    <a:solidFill>
                      <a:schemeClr val="accent3">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000" dirty="0" smtClean="0"/>
                        <a:t>Vysoká fluktuace pracovníků</a:t>
                      </a:r>
                    </a:p>
                    <a:p>
                      <a:endParaRPr lang="cs-CZ" sz="1000" dirty="0"/>
                    </a:p>
                  </a:txBody>
                  <a:tcPr>
                    <a:solidFill>
                      <a:schemeClr val="accent3">
                        <a:lumMod val="60000"/>
                        <a:lumOff val="40000"/>
                      </a:schemeClr>
                    </a:solidFill>
                  </a:tcPr>
                </a:tc>
              </a:tr>
              <a:tr h="370840">
                <a:tc>
                  <a:txBody>
                    <a:bodyPr/>
                    <a:lstStyle/>
                    <a:p>
                      <a:r>
                        <a:rPr lang="cs-CZ" sz="1000" dirty="0" smtClean="0"/>
                        <a:t>Kvalitnější zaměstnanci</a:t>
                      </a:r>
                      <a:endParaRPr lang="cs-CZ" sz="1000" dirty="0"/>
                    </a:p>
                  </a:txBody>
                  <a:tcPr>
                    <a:solidFill>
                      <a:schemeClr val="accent1">
                        <a:lumMod val="20000"/>
                        <a:lumOff val="80000"/>
                      </a:schemeClr>
                    </a:solidFill>
                  </a:tcPr>
                </a:tc>
                <a:tc>
                  <a:txBody>
                    <a:bodyPr/>
                    <a:lstStyle/>
                    <a:p>
                      <a:r>
                        <a:rPr lang="cs-CZ" sz="1000" dirty="0" smtClean="0"/>
                        <a:t>Zodpovědnost za vlastní zaměstnance</a:t>
                      </a:r>
                      <a:endParaRPr lang="cs-CZ" sz="1000" dirty="0"/>
                    </a:p>
                  </a:txBody>
                  <a:tcPr>
                    <a:solidFill>
                      <a:schemeClr val="accent1">
                        <a:lumMod val="20000"/>
                        <a:lumOff val="80000"/>
                      </a:schemeClr>
                    </a:solidFill>
                  </a:tcPr>
                </a:tc>
                <a:tc>
                  <a:txBody>
                    <a:bodyPr/>
                    <a:lstStyle/>
                    <a:p>
                      <a:r>
                        <a:rPr lang="cs-CZ" sz="1000" dirty="0" smtClean="0"/>
                        <a:t>Může</a:t>
                      </a:r>
                      <a:r>
                        <a:rPr lang="cs-CZ" sz="1000" baseline="0" dirty="0" smtClean="0"/>
                        <a:t> být cenově výhodnější</a:t>
                      </a:r>
                      <a:endParaRPr lang="cs-CZ" sz="1000" dirty="0"/>
                    </a:p>
                  </a:txBody>
                  <a:tcPr>
                    <a:solidFill>
                      <a:schemeClr val="accent3">
                        <a:lumMod val="60000"/>
                        <a:lumOff val="40000"/>
                      </a:schemeClr>
                    </a:solidFill>
                  </a:tcPr>
                </a:tc>
                <a:tc>
                  <a:txBody>
                    <a:bodyPr/>
                    <a:lstStyle/>
                    <a:p>
                      <a:r>
                        <a:rPr lang="cs-CZ" sz="1000" dirty="0" smtClean="0"/>
                        <a:t>Extra</a:t>
                      </a:r>
                      <a:r>
                        <a:rPr lang="cs-CZ" sz="1000" baseline="0" dirty="0" smtClean="0"/>
                        <a:t> výdaje za neočekávané  zásahy</a:t>
                      </a:r>
                      <a:endParaRPr lang="cs-CZ" sz="1000" dirty="0"/>
                    </a:p>
                  </a:txBody>
                  <a:tcPr>
                    <a:solidFill>
                      <a:schemeClr val="accent3">
                        <a:lumMod val="60000"/>
                        <a:lumOff val="40000"/>
                      </a:schemeClr>
                    </a:solidFill>
                  </a:tcPr>
                </a:tc>
              </a:tr>
              <a:tr h="370840">
                <a:tc>
                  <a:txBody>
                    <a:bodyPr/>
                    <a:lstStyle/>
                    <a:p>
                      <a:r>
                        <a:rPr lang="cs-CZ" sz="1000" dirty="0" smtClean="0"/>
                        <a:t>Vysoká loajalita zaměstnanců</a:t>
                      </a:r>
                      <a:endParaRPr lang="cs-CZ" sz="1000" dirty="0"/>
                    </a:p>
                  </a:txBody>
                  <a:tcPr>
                    <a:solidFill>
                      <a:schemeClr val="accent1">
                        <a:lumMod val="20000"/>
                        <a:lumOff val="80000"/>
                      </a:schemeClr>
                    </a:solidFill>
                  </a:tcPr>
                </a:tc>
                <a:tc>
                  <a:txBody>
                    <a:bodyPr/>
                    <a:lstStyle/>
                    <a:p>
                      <a:r>
                        <a:rPr lang="cs-CZ" sz="1000" dirty="0" smtClean="0"/>
                        <a:t>Problematická</a:t>
                      </a:r>
                      <a:r>
                        <a:rPr lang="cs-CZ" sz="1000" baseline="0" dirty="0" smtClean="0"/>
                        <a:t> zastupitelnost</a:t>
                      </a:r>
                      <a:endParaRPr lang="cs-CZ" sz="1000" dirty="0"/>
                    </a:p>
                  </a:txBody>
                  <a:tcPr>
                    <a:solidFill>
                      <a:schemeClr val="accent1">
                        <a:lumMod val="20000"/>
                        <a:lumOff val="80000"/>
                      </a:schemeClr>
                    </a:solidFill>
                  </a:tcPr>
                </a:tc>
                <a:tc>
                  <a:txBody>
                    <a:bodyPr/>
                    <a:lstStyle/>
                    <a:p>
                      <a:endParaRPr lang="cs-CZ" sz="1000" dirty="0"/>
                    </a:p>
                  </a:txBody>
                  <a:tcPr>
                    <a:solidFill>
                      <a:schemeClr val="accent3">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000" dirty="0" smtClean="0"/>
                        <a:t>Horší poměr cena kvalita</a:t>
                      </a:r>
                    </a:p>
                    <a:p>
                      <a:endParaRPr lang="cs-CZ" sz="1000" dirty="0"/>
                    </a:p>
                  </a:txBody>
                  <a:tcPr>
                    <a:solidFill>
                      <a:schemeClr val="accent3">
                        <a:lumMod val="60000"/>
                        <a:lumOff val="40000"/>
                      </a:schemeClr>
                    </a:solidFill>
                  </a:tcPr>
                </a:tc>
              </a:tr>
              <a:tr h="370840">
                <a:tc>
                  <a:txBody>
                    <a:bodyPr/>
                    <a:lstStyle/>
                    <a:p>
                      <a:endParaRPr lang="cs-CZ"/>
                    </a:p>
                  </a:txBody>
                  <a:tcPr>
                    <a:solidFill>
                      <a:schemeClr val="accent1">
                        <a:lumMod val="20000"/>
                        <a:lumOff val="80000"/>
                      </a:schemeClr>
                    </a:solidFill>
                  </a:tcPr>
                </a:tc>
                <a:tc>
                  <a:txBody>
                    <a:bodyPr/>
                    <a:lstStyle/>
                    <a:p>
                      <a:r>
                        <a:rPr lang="cs-CZ" sz="1000" dirty="0" smtClean="0"/>
                        <a:t>V závislosti na vybavení zaměstnanců může být finančně méně výhodné</a:t>
                      </a:r>
                      <a:endParaRPr lang="cs-CZ" sz="1000" dirty="0"/>
                    </a:p>
                  </a:txBody>
                  <a:tcPr>
                    <a:solidFill>
                      <a:schemeClr val="accent1">
                        <a:lumMod val="20000"/>
                        <a:lumOff val="80000"/>
                      </a:schemeClr>
                    </a:solidFill>
                  </a:tcPr>
                </a:tc>
                <a:tc>
                  <a:txBody>
                    <a:bodyPr/>
                    <a:lstStyle/>
                    <a:p>
                      <a:endParaRPr lang="cs-CZ" sz="1000" dirty="0"/>
                    </a:p>
                  </a:txBody>
                  <a:tcPr>
                    <a:solidFill>
                      <a:schemeClr val="accent3">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000" dirty="0" smtClean="0"/>
                        <a:t>Loajalita</a:t>
                      </a:r>
                      <a:r>
                        <a:rPr lang="cs-CZ" sz="1000" baseline="0" dirty="0" smtClean="0"/>
                        <a:t> vůči  zaměstnavateli , nikoliv klientovi</a:t>
                      </a:r>
                      <a:endParaRPr lang="cs-CZ" sz="1000" dirty="0" smtClean="0"/>
                    </a:p>
                    <a:p>
                      <a:endParaRPr lang="cs-CZ" sz="1000" dirty="0"/>
                    </a:p>
                  </a:txBody>
                  <a:tcPr>
                    <a:solidFill>
                      <a:schemeClr val="accent3">
                        <a:lumMod val="60000"/>
                        <a:lumOff val="40000"/>
                      </a:schemeClr>
                    </a:solidFill>
                  </a:tcPr>
                </a:tc>
              </a:tr>
              <a:tr h="370840">
                <a:tc>
                  <a:txBody>
                    <a:bodyPr/>
                    <a:lstStyle/>
                    <a:p>
                      <a:endParaRPr lang="cs-CZ"/>
                    </a:p>
                  </a:txBody>
                  <a:tcPr>
                    <a:solidFill>
                      <a:schemeClr val="accent1">
                        <a:lumMod val="20000"/>
                        <a:lumOff val="80000"/>
                      </a:schemeClr>
                    </a:solidFill>
                  </a:tcPr>
                </a:tc>
                <a:tc>
                  <a:txBody>
                    <a:bodyPr/>
                    <a:lstStyle/>
                    <a:p>
                      <a:endParaRPr lang="cs-CZ" dirty="0"/>
                    </a:p>
                  </a:txBody>
                  <a:tcPr>
                    <a:solidFill>
                      <a:schemeClr val="accent1">
                        <a:lumMod val="20000"/>
                        <a:lumOff val="80000"/>
                      </a:schemeClr>
                    </a:solidFill>
                  </a:tcPr>
                </a:tc>
                <a:tc>
                  <a:txBody>
                    <a:bodyPr/>
                    <a:lstStyle/>
                    <a:p>
                      <a:endParaRPr lang="cs-CZ"/>
                    </a:p>
                  </a:txBody>
                  <a:tcPr>
                    <a:solidFill>
                      <a:schemeClr val="accent3">
                        <a:lumMod val="60000"/>
                        <a:lumOff val="40000"/>
                      </a:schemeClr>
                    </a:solidFill>
                  </a:tcPr>
                </a:tc>
                <a:tc>
                  <a:txBody>
                    <a:bodyPr/>
                    <a:lstStyle/>
                    <a:p>
                      <a:r>
                        <a:rPr lang="cs-CZ" sz="1000" dirty="0" smtClean="0"/>
                        <a:t>Nedodržování zákoníku práce</a:t>
                      </a:r>
                      <a:endParaRPr lang="cs-CZ" sz="1000" dirty="0"/>
                    </a:p>
                  </a:txBody>
                  <a:tcPr>
                    <a:solidFill>
                      <a:schemeClr val="accent3">
                        <a:lumMod val="60000"/>
                        <a:lumOff val="40000"/>
                      </a:schemeClr>
                    </a:solidFill>
                  </a:tcPr>
                </a:tc>
              </a:tr>
            </a:tbl>
          </a:graphicData>
        </a:graphic>
      </p:graphicFrame>
    </p:spTree>
    <p:extLst>
      <p:ext uri="{BB962C8B-B14F-4D97-AF65-F5344CB8AC3E}">
        <p14:creationId xmlns:p14="http://schemas.microsoft.com/office/powerpoint/2010/main" val="4055263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Pravomoci FO</a:t>
            </a:r>
            <a:endParaRPr lang="cs-CZ" dirty="0"/>
          </a:p>
        </p:txBody>
      </p:sp>
      <p:sp>
        <p:nvSpPr>
          <p:cNvPr id="3" name="Zástupný symbol pro obsah 2"/>
          <p:cNvSpPr>
            <a:spLocks noGrp="1"/>
          </p:cNvSpPr>
          <p:nvPr>
            <p:ph idx="1"/>
          </p:nvPr>
        </p:nvSpPr>
        <p:spPr>
          <a:xfrm>
            <a:off x="683568" y="1556792"/>
            <a:ext cx="8229600" cy="4525963"/>
          </a:xfrm>
        </p:spPr>
        <p:txBody>
          <a:bodyPr>
            <a:normAutofit fontScale="47500" lnSpcReduction="20000"/>
          </a:bodyPr>
          <a:lstStyle/>
          <a:p>
            <a:pPr marL="0" lvl="0" indent="0">
              <a:buNone/>
            </a:pPr>
            <a:r>
              <a:rPr lang="cs-CZ" dirty="0"/>
              <a:t>Zákonné limity Strážných nijak nevybočují z práv a povinností běžného občana. Strážný</a:t>
            </a:r>
            <a:r>
              <a:rPr lang="cs-CZ" b="1" dirty="0"/>
              <a:t> má tedy vůči třetím osobám stejné postavení (stejné limity svého jednání), jaké má každá další osoba. Základními normami jsou</a:t>
            </a:r>
            <a:r>
              <a:rPr lang="cs-CZ" dirty="0" smtClean="0"/>
              <a:t>:</a:t>
            </a:r>
          </a:p>
          <a:p>
            <a:pPr lvl="0"/>
            <a:r>
              <a:rPr lang="cs-CZ" b="1" dirty="0"/>
              <a:t>nutná obrana a krajní nouze ve smyslu přestupkovém</a:t>
            </a:r>
            <a:r>
              <a:rPr lang="cs-CZ" dirty="0"/>
              <a:t>: § 24 a 25 zákona č. 250/2016 Sb., o odpovědnosti za přestupky a řízení o nich, ve znění pozdějších předpisů;</a:t>
            </a:r>
          </a:p>
          <a:p>
            <a:pPr lvl="0"/>
            <a:r>
              <a:rPr lang="cs-CZ" b="1" dirty="0"/>
              <a:t>nutná obrana ve smyslu trestněprávním</a:t>
            </a:r>
            <a:r>
              <a:rPr lang="cs-CZ" dirty="0"/>
              <a:t>: </a:t>
            </a:r>
            <a:r>
              <a:rPr lang="cs-CZ" i="1" dirty="0"/>
              <a:t>čin jinak trestný, kterým někdo odvrací přímo hrozící nebo trvající útok na zájem chráněný trestním zákonem, není trestným činem </a:t>
            </a:r>
            <a:r>
              <a:rPr lang="cs-CZ" dirty="0"/>
              <a:t>(§ 29 zákona č. 40/2009 Sb., trestní zákoník, ve znění pozdějších předpisů);</a:t>
            </a:r>
          </a:p>
          <a:p>
            <a:pPr lvl="0"/>
            <a:r>
              <a:rPr lang="cs-CZ" b="1" dirty="0"/>
              <a:t>krajní nouze ve smyslu trestněprávním</a:t>
            </a:r>
            <a:r>
              <a:rPr lang="cs-CZ" dirty="0"/>
              <a:t>: </a:t>
            </a:r>
            <a:r>
              <a:rPr lang="cs-CZ" i="1" dirty="0"/>
              <a:t>čin jinak trestný, kterým někdo odvrací nebezpečí přímo hrozící zájmu chráněnému trestním zákonem, není trestným činem </a:t>
            </a:r>
            <a:r>
              <a:rPr lang="cs-CZ" dirty="0"/>
              <a:t>(§ 28 zákona č. 40/2009 Sb., trestní zákoník, ve znění pozdějších předpisů);</a:t>
            </a:r>
          </a:p>
          <a:p>
            <a:pPr lvl="0"/>
            <a:r>
              <a:rPr lang="cs-CZ" b="1" dirty="0"/>
              <a:t>zadržení osoby podezřelé</a:t>
            </a:r>
            <a:r>
              <a:rPr lang="cs-CZ" dirty="0"/>
              <a:t>: </a:t>
            </a:r>
            <a:r>
              <a:rPr lang="cs-CZ" dirty="0" smtClean="0"/>
              <a:t> </a:t>
            </a:r>
            <a:r>
              <a:rPr lang="cs-CZ" i="1" dirty="0" smtClean="0"/>
              <a:t>osobní </a:t>
            </a:r>
            <a:r>
              <a:rPr lang="cs-CZ" i="1" dirty="0"/>
              <a:t>svobodu osoby, která byla přistižena při trestném činu nebo bezprostředně poté, smí omezit kdokoli, pokud je to nutné ke zjištění její totožnosti, k zamezení útěku nebo k zajištění důkazů</a:t>
            </a:r>
            <a:r>
              <a:rPr lang="cs-CZ" dirty="0"/>
              <a:t>. (§ 76 odst. 2 zákona č. 141/1961 Sb., o trestním řízení soudním (trestní řád), ve znění pozdějších předpisů);</a:t>
            </a:r>
          </a:p>
          <a:p>
            <a:pPr lvl="0"/>
            <a:r>
              <a:rPr lang="cs-CZ" b="1" dirty="0"/>
              <a:t>nutná obrana a krajní nouze ve smyslu občanskoprávním: </a:t>
            </a:r>
            <a:r>
              <a:rPr lang="cs-CZ" dirty="0"/>
              <a:t>§ 14 (svépomoc), § 2901, § 2905 (nutná obrana) a § 2906 (krajní nouze): zákon č. 89/2012 Sb., občanský zákoník, ve znění pozdějších předpisů).</a:t>
            </a:r>
          </a:p>
          <a:p>
            <a:pPr lvl="0"/>
            <a:endParaRPr lang="cs-CZ" dirty="0"/>
          </a:p>
          <a:p>
            <a:endParaRPr lang="cs-CZ" dirty="0"/>
          </a:p>
        </p:txBody>
      </p:sp>
    </p:spTree>
    <p:extLst>
      <p:ext uri="{BB962C8B-B14F-4D97-AF65-F5344CB8AC3E}">
        <p14:creationId xmlns:p14="http://schemas.microsoft.com/office/powerpoint/2010/main" val="2883657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Pravomoci FO</a:t>
            </a:r>
            <a:endParaRPr lang="cs-CZ" dirty="0"/>
          </a:p>
        </p:txBody>
      </p:sp>
      <p:sp>
        <p:nvSpPr>
          <p:cNvPr id="3" name="Zástupný symbol pro obsah 2"/>
          <p:cNvSpPr>
            <a:spLocks noGrp="1"/>
          </p:cNvSpPr>
          <p:nvPr>
            <p:ph idx="1"/>
          </p:nvPr>
        </p:nvSpPr>
        <p:spPr>
          <a:xfrm>
            <a:off x="611560" y="1628800"/>
            <a:ext cx="8229600" cy="4525963"/>
          </a:xfrm>
        </p:spPr>
        <p:txBody>
          <a:bodyPr>
            <a:normAutofit fontScale="40000" lnSpcReduction="20000"/>
          </a:bodyPr>
          <a:lstStyle/>
          <a:p>
            <a:pPr marL="0" indent="0">
              <a:buNone/>
            </a:pPr>
            <a:r>
              <a:rPr lang="cs-CZ" b="1" dirty="0"/>
              <a:t>Zákon č. 89/2012 Sb., občanský </a:t>
            </a:r>
            <a:r>
              <a:rPr lang="cs-CZ" b="1" dirty="0" smtClean="0"/>
              <a:t>zákoník</a:t>
            </a:r>
            <a:r>
              <a:rPr lang="cs-CZ" dirty="0" smtClean="0"/>
              <a:t> </a:t>
            </a:r>
            <a:r>
              <a:rPr lang="cs-CZ" b="1" dirty="0" smtClean="0"/>
              <a:t>§ 14</a:t>
            </a:r>
            <a:r>
              <a:rPr lang="cs-CZ" dirty="0" smtClean="0"/>
              <a:t> </a:t>
            </a:r>
            <a:r>
              <a:rPr lang="cs-CZ" b="1" dirty="0" smtClean="0"/>
              <a:t>Svépomoc</a:t>
            </a:r>
            <a:endParaRPr lang="cs-CZ" dirty="0"/>
          </a:p>
          <a:p>
            <a:r>
              <a:rPr lang="cs-CZ" dirty="0"/>
              <a:t>(1) Každý si může přiměřeným způsobem pomoci k svému právu sám, je-li jeho právo ohroženo a je-li zřejmé, že by zásah veřejné moci přišel pozdě.</a:t>
            </a:r>
          </a:p>
          <a:p>
            <a:r>
              <a:rPr lang="cs-CZ" dirty="0"/>
              <a:t>(2) Hrozí-li neoprávněný zásah do práva bezprostředně, může jej každý, kdo je takto ohrožen, odvrátit úsilím a prostředky, které se osobě v jeho postavení musí jevit vzhledem k okolnostem jako přiměřené. Směřuje-li však svépomoc jen k zajištění práva, které by bylo jinak zmařeno, musí se ten, kdo k ní přikročil, obrátit bez zbytečného odkladu na příslušný orgán veřejné moci.</a:t>
            </a:r>
          </a:p>
          <a:p>
            <a:pPr marL="0" indent="0">
              <a:buNone/>
            </a:pPr>
            <a:r>
              <a:rPr lang="cs-CZ" b="1" dirty="0"/>
              <a:t>Zákon č. 262/2006 Sb., zákoník </a:t>
            </a:r>
            <a:r>
              <a:rPr lang="cs-CZ" b="1" dirty="0" smtClean="0"/>
              <a:t>práce</a:t>
            </a:r>
            <a:r>
              <a:rPr lang="cs-CZ" dirty="0" smtClean="0"/>
              <a:t> </a:t>
            </a:r>
            <a:r>
              <a:rPr lang="cs-CZ" b="1" dirty="0" smtClean="0"/>
              <a:t>§ </a:t>
            </a:r>
            <a:r>
              <a:rPr lang="cs-CZ" b="1" dirty="0"/>
              <a:t>248</a:t>
            </a:r>
            <a:endParaRPr lang="cs-CZ" dirty="0"/>
          </a:p>
          <a:p>
            <a:r>
              <a:rPr lang="cs-CZ" dirty="0"/>
              <a:t>(2)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dirty="0" smtClean="0"/>
              <a:t>.</a:t>
            </a:r>
          </a:p>
          <a:p>
            <a:r>
              <a:rPr lang="cs-CZ" b="1" dirty="0"/>
              <a:t>§ </a:t>
            </a:r>
            <a:r>
              <a:rPr lang="cs-CZ" b="1" dirty="0" smtClean="0"/>
              <a:t>316</a:t>
            </a:r>
            <a:r>
              <a:rPr lang="cs-CZ" dirty="0" smtClean="0"/>
              <a:t> </a:t>
            </a:r>
            <a:r>
              <a:rPr lang="cs-CZ" dirty="0"/>
              <a:t>Zaměstnanci nesmějí bez souhlasu zaměstnavatele užívat pro svou osobní potřebu výrobní a pracovní prostředky zaměstnavatele včetně výpočetní techniky ani jeho telekomunikační zařízení. Dodržování zákazu podle věty první je zaměstnavatel oprávněn přiměřeným způsobem kontrolovat</a:t>
            </a:r>
            <a:r>
              <a:rPr lang="cs-CZ" dirty="0" smtClean="0"/>
              <a:t>.</a:t>
            </a:r>
          </a:p>
          <a:p>
            <a:pPr marL="0" indent="0">
              <a:buNone/>
            </a:pPr>
            <a:r>
              <a:rPr lang="cs-CZ" b="1" dirty="0"/>
              <a:t>Zákon č. 328/1999 Sb., o občanských </a:t>
            </a:r>
            <a:r>
              <a:rPr lang="cs-CZ" b="1" dirty="0" smtClean="0"/>
              <a:t>průkazech</a:t>
            </a:r>
            <a:r>
              <a:rPr lang="cs-CZ" dirty="0" smtClean="0"/>
              <a:t> </a:t>
            </a:r>
            <a:r>
              <a:rPr lang="cs-CZ" b="1" dirty="0" smtClean="0"/>
              <a:t>§ 15a</a:t>
            </a:r>
            <a:r>
              <a:rPr lang="cs-CZ" dirty="0" smtClean="0"/>
              <a:t> </a:t>
            </a:r>
            <a:r>
              <a:rPr lang="cs-CZ" b="1" dirty="0" smtClean="0"/>
              <a:t>Nakládání </a:t>
            </a:r>
            <a:r>
              <a:rPr lang="cs-CZ" b="1" dirty="0"/>
              <a:t>s občanským průkazem</a:t>
            </a:r>
            <a:endParaRPr lang="cs-CZ" dirty="0"/>
          </a:p>
          <a:p>
            <a:r>
              <a:rPr lang="cs-CZ" dirty="0"/>
              <a:t>(1) Občanský průkaz je zakázáno přijímat jako zástavu a odebírat jej při vstupu do objektů nebo na pozemky.</a:t>
            </a:r>
          </a:p>
          <a:p>
            <a:r>
              <a:rPr lang="cs-CZ" dirty="0"/>
              <a:t>(2) Je zakázáno pořizovat jakýmikoliv prostředky kopie občanského průkazu bez prokazatelného souhlasu občana, kterému byl občanský průkaz vydán, pokud zvláštní zákon nebo mezinárodní smlouva, kterou je Česká republika vázána, nestanoví jinak.</a:t>
            </a:r>
          </a:p>
          <a:p>
            <a:r>
              <a:rPr lang="cs-CZ" dirty="0"/>
              <a:t>(3) Je  zakázáno  shromažďovat,  ukládat,  upravovat  nebo pozměňovat, předávat, šířit,  zveřejňovat,  uchovávat,  kombinovat,  blokovat nebo likvidovat strojově čitelné údaje vedené v občanském průkazu, popřípadě v kontaktním elektronickém čipu, pokud tento zákon nebo zvláštní právní předpis nestanoví jinak.</a:t>
            </a:r>
          </a:p>
          <a:p>
            <a:pPr marL="0" indent="0">
              <a:buNone/>
            </a:pPr>
            <a:r>
              <a:rPr lang="cs-CZ" b="1" dirty="0" smtClean="0"/>
              <a:t>Zákon č. 119/2002 Sb., o střelných zbraních a střelivu</a:t>
            </a:r>
            <a:endParaRPr lang="cs-CZ" b="1" dirty="0"/>
          </a:p>
          <a:p>
            <a:endParaRPr lang="cs-CZ" dirty="0"/>
          </a:p>
          <a:p>
            <a:endParaRPr lang="cs-CZ" dirty="0"/>
          </a:p>
        </p:txBody>
      </p:sp>
    </p:spTree>
    <p:extLst>
      <p:ext uri="{BB962C8B-B14F-4D97-AF65-F5344CB8AC3E}">
        <p14:creationId xmlns:p14="http://schemas.microsoft.com/office/powerpoint/2010/main" val="758284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Základní bezpečnostní dokumentace</a:t>
            </a:r>
            <a:endParaRPr lang="cs-CZ" dirty="0"/>
          </a:p>
        </p:txBody>
      </p:sp>
      <p:sp>
        <p:nvSpPr>
          <p:cNvPr id="3" name="Zástupný symbol pro obsah 2"/>
          <p:cNvSpPr>
            <a:spLocks noGrp="1"/>
          </p:cNvSpPr>
          <p:nvPr>
            <p:ph idx="1"/>
          </p:nvPr>
        </p:nvSpPr>
        <p:spPr/>
        <p:txBody>
          <a:bodyPr/>
          <a:lstStyle/>
          <a:p>
            <a:r>
              <a:rPr lang="cs-CZ" dirty="0" smtClean="0"/>
              <a:t>Interní směrnice o výkonu služby</a:t>
            </a:r>
          </a:p>
          <a:p>
            <a:r>
              <a:rPr lang="cs-CZ" dirty="0" smtClean="0"/>
              <a:t>Režimové směrnice</a:t>
            </a:r>
          </a:p>
          <a:p>
            <a:r>
              <a:rPr lang="cs-CZ" dirty="0" smtClean="0"/>
              <a:t>Směrnice o pohybu klíčů</a:t>
            </a:r>
          </a:p>
          <a:p>
            <a:r>
              <a:rPr lang="cs-CZ" dirty="0" smtClean="0"/>
              <a:t>Provozní/návštěvní řády</a:t>
            </a:r>
          </a:p>
          <a:p>
            <a:r>
              <a:rPr lang="cs-CZ" dirty="0" smtClean="0"/>
              <a:t>Požární dokumentace</a:t>
            </a:r>
          </a:p>
          <a:p>
            <a:r>
              <a:rPr lang="cs-CZ" dirty="0" smtClean="0"/>
              <a:t>Havarijní plán</a:t>
            </a:r>
            <a:endParaRPr lang="cs-CZ" dirty="0"/>
          </a:p>
        </p:txBody>
      </p:sp>
    </p:spTree>
    <p:extLst>
      <p:ext uri="{BB962C8B-B14F-4D97-AF65-F5344CB8AC3E}">
        <p14:creationId xmlns:p14="http://schemas.microsoft.com/office/powerpoint/2010/main" val="628646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Směrnice o výkonu služby</a:t>
            </a:r>
            <a:endParaRPr lang="cs-CZ" dirty="0"/>
          </a:p>
        </p:txBody>
      </p:sp>
      <p:sp>
        <p:nvSpPr>
          <p:cNvPr id="3" name="Zástupný symbol pro obsah 2"/>
          <p:cNvSpPr>
            <a:spLocks noGrp="1"/>
          </p:cNvSpPr>
          <p:nvPr>
            <p:ph idx="1"/>
          </p:nvPr>
        </p:nvSpPr>
        <p:spPr/>
        <p:txBody>
          <a:bodyPr>
            <a:normAutofit fontScale="40000" lnSpcReduction="20000"/>
          </a:bodyPr>
          <a:lstStyle/>
          <a:p>
            <a:r>
              <a:rPr lang="cs-CZ" dirty="0" smtClean="0"/>
              <a:t>Úvodní ustanovení</a:t>
            </a:r>
          </a:p>
          <a:p>
            <a:r>
              <a:rPr lang="cs-CZ" dirty="0" smtClean="0"/>
              <a:t>Řídící vztahy</a:t>
            </a:r>
          </a:p>
          <a:p>
            <a:pPr lvl="1"/>
            <a:r>
              <a:rPr lang="cs-CZ" dirty="0" smtClean="0"/>
              <a:t>Hierarchie v rámci instituce/firmy</a:t>
            </a:r>
          </a:p>
          <a:p>
            <a:pPr lvl="1"/>
            <a:r>
              <a:rPr lang="cs-CZ" dirty="0" smtClean="0"/>
              <a:t>Stanovení vedoucího směny</a:t>
            </a:r>
          </a:p>
          <a:p>
            <a:r>
              <a:rPr lang="cs-CZ" dirty="0" smtClean="0"/>
              <a:t>Pracovní doba</a:t>
            </a:r>
          </a:p>
          <a:p>
            <a:r>
              <a:rPr lang="cs-CZ" dirty="0" smtClean="0"/>
              <a:t>Administrativa</a:t>
            </a:r>
          </a:p>
          <a:p>
            <a:pPr lvl="1"/>
            <a:r>
              <a:rPr lang="cs-CZ" dirty="0" smtClean="0"/>
              <a:t>Služební knihy</a:t>
            </a:r>
          </a:p>
          <a:p>
            <a:pPr lvl="1"/>
            <a:r>
              <a:rPr lang="cs-CZ" dirty="0" smtClean="0"/>
              <a:t>Servisní knihy</a:t>
            </a:r>
          </a:p>
          <a:p>
            <a:r>
              <a:rPr lang="cs-CZ" dirty="0" smtClean="0"/>
              <a:t>Pochůzky</a:t>
            </a:r>
          </a:p>
          <a:p>
            <a:r>
              <a:rPr lang="cs-CZ" dirty="0" smtClean="0"/>
              <a:t>Manipulace s technickými prostředky</a:t>
            </a:r>
          </a:p>
          <a:p>
            <a:pPr lvl="1"/>
            <a:r>
              <a:rPr lang="cs-CZ" dirty="0" smtClean="0"/>
              <a:t>Typy zařízení</a:t>
            </a:r>
          </a:p>
          <a:p>
            <a:pPr lvl="1"/>
            <a:r>
              <a:rPr lang="cs-CZ" dirty="0" smtClean="0"/>
              <a:t>Návody k obsluze</a:t>
            </a:r>
          </a:p>
          <a:p>
            <a:r>
              <a:rPr lang="cs-CZ" dirty="0" smtClean="0"/>
              <a:t>Povinnosti a oprávnění</a:t>
            </a:r>
          </a:p>
          <a:p>
            <a:pPr lvl="1"/>
            <a:r>
              <a:rPr lang="cs-CZ" dirty="0" smtClean="0"/>
              <a:t>Obecná oprávnění</a:t>
            </a:r>
          </a:p>
          <a:p>
            <a:pPr lvl="1"/>
            <a:r>
              <a:rPr lang="cs-CZ" dirty="0" smtClean="0"/>
              <a:t>Oprávnění v rámci instituce/firmy</a:t>
            </a:r>
          </a:p>
          <a:p>
            <a:r>
              <a:rPr lang="cs-CZ" dirty="0" smtClean="0"/>
              <a:t>Pravidla vystupování (etický kodex)</a:t>
            </a:r>
          </a:p>
          <a:p>
            <a:r>
              <a:rPr lang="cs-CZ" dirty="0" err="1" smtClean="0"/>
              <a:t>Dress</a:t>
            </a:r>
            <a:r>
              <a:rPr lang="cs-CZ" dirty="0" smtClean="0"/>
              <a:t> </a:t>
            </a:r>
            <a:r>
              <a:rPr lang="cs-CZ" dirty="0" err="1" smtClean="0"/>
              <a:t>code</a:t>
            </a:r>
            <a:endParaRPr lang="cs-CZ" dirty="0" smtClean="0"/>
          </a:p>
          <a:p>
            <a:r>
              <a:rPr lang="cs-CZ" dirty="0" smtClean="0"/>
              <a:t>Závěrečná ustanovení</a:t>
            </a:r>
          </a:p>
          <a:p>
            <a:r>
              <a:rPr lang="cs-CZ" dirty="0" smtClean="0"/>
              <a:t>Přílohy:</a:t>
            </a:r>
          </a:p>
          <a:p>
            <a:pPr lvl="1"/>
            <a:r>
              <a:rPr lang="cs-CZ" dirty="0" smtClean="0"/>
              <a:t>Důležitá telefonní čísla</a:t>
            </a:r>
          </a:p>
          <a:p>
            <a:pPr lvl="1"/>
            <a:r>
              <a:rPr lang="cs-CZ" dirty="0" smtClean="0"/>
              <a:t>Návod k obsluze sebeobranných prostředků</a:t>
            </a:r>
          </a:p>
          <a:p>
            <a:pPr lvl="1"/>
            <a:r>
              <a:rPr lang="cs-CZ" dirty="0" smtClean="0"/>
              <a:t>Výběr legislativních ustanovení</a:t>
            </a:r>
          </a:p>
          <a:p>
            <a:pPr lvl="1"/>
            <a:r>
              <a:rPr lang="cs-CZ" dirty="0" smtClean="0"/>
              <a:t>Manuál řešení krizových situací</a:t>
            </a:r>
          </a:p>
          <a:p>
            <a:pPr lvl="1"/>
            <a:r>
              <a:rPr lang="cs-CZ" dirty="0" smtClean="0"/>
              <a:t>Manuál převozu cenin….</a:t>
            </a:r>
          </a:p>
          <a:p>
            <a:endParaRPr lang="cs-CZ" dirty="0"/>
          </a:p>
        </p:txBody>
      </p:sp>
    </p:spTree>
    <p:extLst>
      <p:ext uri="{BB962C8B-B14F-4D97-AF65-F5344CB8AC3E}">
        <p14:creationId xmlns:p14="http://schemas.microsoft.com/office/powerpoint/2010/main" val="2492937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Režimová směrnice</a:t>
            </a: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smtClean="0"/>
              <a:t>Úvodní ustanovení</a:t>
            </a:r>
          </a:p>
          <a:p>
            <a:r>
              <a:rPr lang="cs-CZ" dirty="0" smtClean="0"/>
              <a:t>Pohyb osob po objektu</a:t>
            </a:r>
          </a:p>
          <a:p>
            <a:pPr lvl="1"/>
            <a:r>
              <a:rPr lang="cs-CZ" dirty="0" smtClean="0"/>
              <a:t>Pohyb zaměstnanců</a:t>
            </a:r>
          </a:p>
          <a:p>
            <a:pPr lvl="1"/>
            <a:r>
              <a:rPr lang="cs-CZ" dirty="0" smtClean="0"/>
              <a:t>Pohyb externích pracovníků</a:t>
            </a:r>
          </a:p>
          <a:p>
            <a:pPr lvl="1"/>
            <a:r>
              <a:rPr lang="cs-CZ" dirty="0" smtClean="0"/>
              <a:t>Pohyb veřejnosti</a:t>
            </a:r>
          </a:p>
          <a:p>
            <a:r>
              <a:rPr lang="cs-CZ" dirty="0" smtClean="0"/>
              <a:t>Ostraha objektu</a:t>
            </a:r>
          </a:p>
          <a:p>
            <a:pPr lvl="1"/>
            <a:r>
              <a:rPr lang="cs-CZ" dirty="0" smtClean="0"/>
              <a:t>Účel ostrahy</a:t>
            </a:r>
          </a:p>
          <a:p>
            <a:pPr lvl="1"/>
            <a:r>
              <a:rPr lang="cs-CZ" dirty="0" smtClean="0"/>
              <a:t>Oprávnění ostrahy</a:t>
            </a:r>
          </a:p>
          <a:p>
            <a:r>
              <a:rPr lang="cs-CZ" dirty="0" smtClean="0"/>
              <a:t>Evidence zaměstnanců/externistů</a:t>
            </a:r>
          </a:p>
          <a:p>
            <a:r>
              <a:rPr lang="cs-CZ" dirty="0" smtClean="0"/>
              <a:t>Specifická režimová opatření</a:t>
            </a:r>
          </a:p>
          <a:p>
            <a:pPr lvl="1"/>
            <a:r>
              <a:rPr lang="cs-CZ" dirty="0" err="1" smtClean="0"/>
              <a:t>Clean</a:t>
            </a:r>
            <a:r>
              <a:rPr lang="cs-CZ" dirty="0" smtClean="0"/>
              <a:t> </a:t>
            </a:r>
            <a:r>
              <a:rPr lang="cs-CZ" dirty="0" err="1" smtClean="0"/>
              <a:t>desk</a:t>
            </a:r>
            <a:r>
              <a:rPr lang="cs-CZ" dirty="0" smtClean="0"/>
              <a:t> </a:t>
            </a:r>
            <a:r>
              <a:rPr lang="cs-CZ" dirty="0" err="1" smtClean="0"/>
              <a:t>policy</a:t>
            </a:r>
            <a:endParaRPr lang="cs-CZ" dirty="0" smtClean="0"/>
          </a:p>
          <a:p>
            <a:pPr lvl="1"/>
            <a:r>
              <a:rPr lang="cs-CZ" dirty="0" smtClean="0"/>
              <a:t>Klíčový režim apod.</a:t>
            </a:r>
          </a:p>
          <a:p>
            <a:r>
              <a:rPr lang="cs-CZ" dirty="0" smtClean="0"/>
              <a:t>Závěrečná ustanovení</a:t>
            </a:r>
          </a:p>
          <a:p>
            <a:pPr lvl="1"/>
            <a:r>
              <a:rPr lang="cs-CZ" dirty="0" smtClean="0"/>
              <a:t>Mlčenlivost</a:t>
            </a:r>
          </a:p>
          <a:p>
            <a:pPr lvl="1"/>
            <a:r>
              <a:rPr lang="cs-CZ" dirty="0" smtClean="0"/>
              <a:t>Způsob seznámení se směrnicí</a:t>
            </a:r>
          </a:p>
          <a:p>
            <a:pPr lvl="1"/>
            <a:r>
              <a:rPr lang="cs-CZ" dirty="0" smtClean="0"/>
              <a:t>Evidence kopií</a:t>
            </a:r>
          </a:p>
          <a:p>
            <a:r>
              <a:rPr lang="cs-CZ" dirty="0" smtClean="0"/>
              <a:t>Přílohy</a:t>
            </a:r>
          </a:p>
          <a:p>
            <a:pPr lvl="1"/>
            <a:r>
              <a:rPr lang="cs-CZ" dirty="0" smtClean="0"/>
              <a:t>Důležitá telefonní čísla</a:t>
            </a:r>
          </a:p>
          <a:p>
            <a:pPr lvl="1"/>
            <a:r>
              <a:rPr lang="cs-CZ" dirty="0" smtClean="0"/>
              <a:t>Manuál řešení krizových situací</a:t>
            </a:r>
          </a:p>
          <a:p>
            <a:endParaRPr lang="cs-CZ" dirty="0" smtClean="0"/>
          </a:p>
          <a:p>
            <a:endParaRPr lang="cs-CZ" dirty="0" smtClean="0"/>
          </a:p>
          <a:p>
            <a:endParaRPr lang="cs-CZ" dirty="0" smtClean="0"/>
          </a:p>
          <a:p>
            <a:pPr lvl="1"/>
            <a:endParaRPr lang="cs-CZ" dirty="0"/>
          </a:p>
        </p:txBody>
      </p:sp>
    </p:spTree>
    <p:extLst>
      <p:ext uri="{BB962C8B-B14F-4D97-AF65-F5344CB8AC3E}">
        <p14:creationId xmlns:p14="http://schemas.microsoft.com/office/powerpoint/2010/main" val="504427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Policing</a:t>
            </a:r>
            <a:r>
              <a:rPr lang="cs-CZ" dirty="0" smtClean="0"/>
              <a:t> (policejní činnost, bezpečnostní činnost?)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err="1"/>
              <a:t>Crawford</a:t>
            </a:r>
            <a:r>
              <a:rPr lang="cs-CZ" dirty="0"/>
              <a:t> a </a:t>
            </a:r>
            <a:r>
              <a:rPr lang="cs-CZ" dirty="0" err="1" smtClean="0"/>
              <a:t>Lister</a:t>
            </a:r>
            <a:r>
              <a:rPr lang="cs-CZ" dirty="0" smtClean="0"/>
              <a:t> - </a:t>
            </a:r>
            <a:r>
              <a:rPr lang="cs-CZ" dirty="0" err="1"/>
              <a:t>policing</a:t>
            </a:r>
            <a:r>
              <a:rPr lang="cs-CZ" dirty="0"/>
              <a:t> </a:t>
            </a:r>
            <a:r>
              <a:rPr lang="cs-CZ" dirty="0" smtClean="0"/>
              <a:t>jako </a:t>
            </a:r>
            <a:r>
              <a:rPr lang="cs-CZ" dirty="0"/>
              <a:t>regulační funkce, jejímž centrálním účelem je podpora a prosazování obecně uznávaných norem a pravidel a ochrana řádu v daném sociálním systému – nezadatelná funkce autorit uplatnit v nezbytných případech donucovací prostředky proti občanům a </a:t>
            </a:r>
            <a:r>
              <a:rPr lang="cs-CZ" dirty="0" smtClean="0"/>
              <a:t>majetku.</a:t>
            </a:r>
          </a:p>
          <a:p>
            <a:r>
              <a:rPr lang="cs-CZ" dirty="0" err="1" smtClean="0"/>
              <a:t>Shearing</a:t>
            </a:r>
            <a:r>
              <a:rPr lang="cs-CZ" dirty="0" smtClean="0"/>
              <a:t> -  </a:t>
            </a:r>
            <a:r>
              <a:rPr lang="cs-CZ" dirty="0" err="1" smtClean="0"/>
              <a:t>policing</a:t>
            </a:r>
            <a:r>
              <a:rPr lang="cs-CZ" dirty="0" smtClean="0"/>
              <a:t> </a:t>
            </a:r>
            <a:r>
              <a:rPr lang="cs-CZ" dirty="0"/>
              <a:t>jako zachování míru, respektive zachování stávajícího stavu </a:t>
            </a:r>
            <a:br>
              <a:rPr lang="cs-CZ" dirty="0"/>
            </a:br>
            <a:r>
              <a:rPr lang="cs-CZ" dirty="0"/>
              <a:t>a vykonávání běžných činností tak, aby lidé a majetek byly chráněni před neoprávněnými zásahy, které by narušovaly bezpečné provádění jejich obchodních a jiných záležitostí </a:t>
            </a:r>
            <a:r>
              <a:rPr lang="cs-CZ" dirty="0" smtClean="0"/>
              <a:t>.</a:t>
            </a:r>
          </a:p>
          <a:p>
            <a:r>
              <a:rPr lang="cs-CZ" dirty="0" err="1" smtClean="0"/>
              <a:t>Minaar</a:t>
            </a:r>
            <a:r>
              <a:rPr lang="cs-CZ" dirty="0"/>
              <a:t> </a:t>
            </a:r>
            <a:r>
              <a:rPr lang="cs-CZ" dirty="0" smtClean="0"/>
              <a:t>– </a:t>
            </a:r>
            <a:r>
              <a:rPr lang="cs-CZ" dirty="0" err="1" smtClean="0"/>
              <a:t>policing</a:t>
            </a:r>
            <a:r>
              <a:rPr lang="cs-CZ" dirty="0" smtClean="0"/>
              <a:t> jako:</a:t>
            </a:r>
            <a:endParaRPr lang="cs-CZ" dirty="0"/>
          </a:p>
          <a:p>
            <a:pPr lvl="1"/>
            <a:r>
              <a:rPr lang="cs-CZ" dirty="0" smtClean="0"/>
              <a:t>regulační </a:t>
            </a:r>
            <a:r>
              <a:rPr lang="cs-CZ" dirty="0"/>
              <a:t>proces užívající specifické orgány veřejných úřadů</a:t>
            </a:r>
          </a:p>
          <a:p>
            <a:pPr lvl="1"/>
            <a:r>
              <a:rPr lang="cs-CZ" dirty="0" smtClean="0"/>
              <a:t>exkluzivní </a:t>
            </a:r>
            <a:r>
              <a:rPr lang="cs-CZ" dirty="0"/>
              <a:t>činnost policie spojená s aktivitami jiných agentur, komunit, obchodních subjektů a občanů široce podřízených této prioritní aktivitě</a:t>
            </a:r>
          </a:p>
          <a:p>
            <a:pPr lvl="1"/>
            <a:r>
              <a:rPr lang="cs-CZ" dirty="0" smtClean="0"/>
              <a:t>jádrová </a:t>
            </a:r>
            <a:r>
              <a:rPr lang="cs-CZ" dirty="0"/>
              <a:t>sada aktivit odlišitelná od ostatních forem regulace a sociální kontroly</a:t>
            </a:r>
          </a:p>
          <a:p>
            <a:pPr lvl="1"/>
            <a:r>
              <a:rPr lang="cs-CZ" dirty="0" smtClean="0"/>
              <a:t>udržování </a:t>
            </a:r>
            <a:r>
              <a:rPr lang="cs-CZ" dirty="0"/>
              <a:t>pořádku založené na tradičních policejních funkcích ochrany společnosti, a to skrze vyšetřování, prevenci kriminality a pravidelné hlídkování</a:t>
            </a:r>
          </a:p>
          <a:p>
            <a:pPr lvl="1"/>
            <a:r>
              <a:rPr lang="cs-CZ" dirty="0" smtClean="0"/>
              <a:t>vládnutí </a:t>
            </a:r>
            <a:r>
              <a:rPr lang="cs-CZ" dirty="0"/>
              <a:t>prostřednictvím komplexní sítě navzájem propojených agentur a institucí, které posunují kontrolu zpět ke komunitě a stávají se více proaktivní směrem k potřebám lidí, avšak stále operující pod „deštníkem“ regulačních požadavků, procedur a </a:t>
            </a:r>
            <a:r>
              <a:rPr lang="cs-CZ" dirty="0" smtClean="0"/>
              <a:t>procesů  </a:t>
            </a:r>
            <a:endParaRPr lang="cs-CZ" dirty="0"/>
          </a:p>
          <a:p>
            <a:endParaRPr lang="cs-CZ" dirty="0"/>
          </a:p>
          <a:p>
            <a:endParaRPr lang="cs-CZ" dirty="0"/>
          </a:p>
        </p:txBody>
      </p:sp>
    </p:spTree>
    <p:extLst>
      <p:ext uri="{BB962C8B-B14F-4D97-AF65-F5344CB8AC3E}">
        <p14:creationId xmlns:p14="http://schemas.microsoft.com/office/powerpoint/2010/main" val="4073906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Typologie </a:t>
            </a:r>
            <a:r>
              <a:rPr lang="cs-CZ" dirty="0" err="1" smtClean="0"/>
              <a:t>policing</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dirty="0" err="1" smtClean="0"/>
              <a:t>Loader</a:t>
            </a:r>
            <a:r>
              <a:rPr lang="cs-CZ" dirty="0" smtClean="0"/>
              <a:t>:</a:t>
            </a:r>
            <a:endParaRPr lang="cs-CZ" dirty="0"/>
          </a:p>
          <a:p>
            <a:pPr lvl="0"/>
            <a:r>
              <a:rPr lang="cs-CZ" dirty="0" err="1"/>
              <a:t>Policing</a:t>
            </a:r>
            <a:r>
              <a:rPr lang="cs-CZ" dirty="0"/>
              <a:t> by </a:t>
            </a:r>
            <a:r>
              <a:rPr lang="cs-CZ" dirty="0" err="1"/>
              <a:t>goverment</a:t>
            </a:r>
            <a:r>
              <a:rPr lang="cs-CZ" dirty="0"/>
              <a:t> (vládní </a:t>
            </a:r>
            <a:r>
              <a:rPr lang="cs-CZ" dirty="0" err="1"/>
              <a:t>policing</a:t>
            </a:r>
            <a:r>
              <a:rPr lang="cs-CZ" dirty="0"/>
              <a:t>): domácí policejní složky, řízení systému CCTV</a:t>
            </a:r>
          </a:p>
          <a:p>
            <a:pPr lvl="0"/>
            <a:r>
              <a:rPr lang="cs-CZ" dirty="0" err="1"/>
              <a:t>Policing</a:t>
            </a:r>
            <a:r>
              <a:rPr lang="cs-CZ" dirty="0"/>
              <a:t> </a:t>
            </a:r>
            <a:r>
              <a:rPr lang="cs-CZ" dirty="0" err="1"/>
              <a:t>through</a:t>
            </a:r>
            <a:r>
              <a:rPr lang="cs-CZ" dirty="0"/>
              <a:t> </a:t>
            </a:r>
            <a:r>
              <a:rPr lang="cs-CZ" dirty="0" err="1"/>
              <a:t>goverment</a:t>
            </a:r>
            <a:r>
              <a:rPr lang="cs-CZ" dirty="0"/>
              <a:t> (</a:t>
            </a:r>
            <a:r>
              <a:rPr lang="cs-CZ" dirty="0" err="1"/>
              <a:t>policing</a:t>
            </a:r>
            <a:r>
              <a:rPr lang="cs-CZ" dirty="0"/>
              <a:t> prostřednictvím vlády): outsourcing některých oblastí na soukromé subjekty (př. Fotbalové kluby), nebo např. servis CCTV, který je provozován policií</a:t>
            </a:r>
          </a:p>
          <a:p>
            <a:pPr lvl="0"/>
            <a:r>
              <a:rPr lang="cs-CZ" dirty="0" err="1"/>
              <a:t>Policing</a:t>
            </a:r>
            <a:r>
              <a:rPr lang="cs-CZ" dirty="0"/>
              <a:t> </a:t>
            </a:r>
            <a:r>
              <a:rPr lang="cs-CZ" dirty="0" err="1"/>
              <a:t>above</a:t>
            </a:r>
            <a:r>
              <a:rPr lang="cs-CZ" dirty="0"/>
              <a:t> </a:t>
            </a:r>
            <a:r>
              <a:rPr lang="cs-CZ" dirty="0" err="1"/>
              <a:t>goverment</a:t>
            </a:r>
            <a:r>
              <a:rPr lang="cs-CZ" dirty="0"/>
              <a:t> (nadnárodní </a:t>
            </a:r>
            <a:r>
              <a:rPr lang="cs-CZ" dirty="0" err="1"/>
              <a:t>policing</a:t>
            </a:r>
            <a:r>
              <a:rPr lang="cs-CZ" dirty="0"/>
              <a:t>): různé formy nadnárodní policejní spolupráce např. v rámci EU, iniciativy zaměřené na výměnu zkušeností apod.</a:t>
            </a:r>
          </a:p>
          <a:p>
            <a:pPr lvl="0"/>
            <a:r>
              <a:rPr lang="cs-CZ" dirty="0" err="1"/>
              <a:t>Policing</a:t>
            </a:r>
            <a:r>
              <a:rPr lang="cs-CZ" dirty="0"/>
              <a:t> </a:t>
            </a:r>
            <a:r>
              <a:rPr lang="cs-CZ" dirty="0" err="1"/>
              <a:t>beyond</a:t>
            </a:r>
            <a:r>
              <a:rPr lang="cs-CZ" dirty="0"/>
              <a:t> </a:t>
            </a:r>
            <a:r>
              <a:rPr lang="cs-CZ" dirty="0" err="1"/>
              <a:t>goverment</a:t>
            </a:r>
            <a:r>
              <a:rPr lang="cs-CZ" dirty="0"/>
              <a:t> (</a:t>
            </a:r>
            <a:r>
              <a:rPr lang="cs-CZ" dirty="0" err="1"/>
              <a:t>policing</a:t>
            </a:r>
            <a:r>
              <a:rPr lang="cs-CZ" dirty="0"/>
              <a:t> v soukromém sektoru/</a:t>
            </a:r>
            <a:r>
              <a:rPr lang="cs-CZ" dirty="0" err="1"/>
              <a:t>private</a:t>
            </a:r>
            <a:r>
              <a:rPr lang="cs-CZ" dirty="0"/>
              <a:t> </a:t>
            </a:r>
            <a:r>
              <a:rPr lang="cs-CZ" dirty="0" err="1"/>
              <a:t>policing</a:t>
            </a:r>
            <a:r>
              <a:rPr lang="cs-CZ" dirty="0"/>
              <a:t>): souvisí s rozvojem soukromého bezpečnostního sektoru jak v oblasti </a:t>
            </a:r>
            <a:r>
              <a:rPr lang="cs-CZ" dirty="0" err="1"/>
              <a:t>policing</a:t>
            </a:r>
            <a:r>
              <a:rPr lang="cs-CZ" dirty="0"/>
              <a:t>, tak v oblasti bezpečnostních systémů. Najímání soukromých společností na hlídání letišť, obchodních center apod.</a:t>
            </a:r>
          </a:p>
          <a:p>
            <a:pPr lvl="0"/>
            <a:r>
              <a:rPr lang="cs-CZ" dirty="0" err="1"/>
              <a:t>Policing</a:t>
            </a:r>
            <a:r>
              <a:rPr lang="cs-CZ" dirty="0"/>
              <a:t> </a:t>
            </a:r>
            <a:r>
              <a:rPr lang="cs-CZ" dirty="0" err="1"/>
              <a:t>below</a:t>
            </a:r>
            <a:r>
              <a:rPr lang="cs-CZ" dirty="0"/>
              <a:t> </a:t>
            </a:r>
            <a:r>
              <a:rPr lang="cs-CZ" dirty="0" err="1"/>
              <a:t>goverment</a:t>
            </a:r>
            <a:r>
              <a:rPr lang="cs-CZ" dirty="0"/>
              <a:t> (nevládní </a:t>
            </a:r>
            <a:r>
              <a:rPr lang="cs-CZ" dirty="0" err="1"/>
              <a:t>policing</a:t>
            </a:r>
            <a:r>
              <a:rPr lang="cs-CZ" dirty="0"/>
              <a:t>): sousedské hlídky, občanské hlídky, </a:t>
            </a:r>
            <a:r>
              <a:rPr lang="cs-CZ" dirty="0" err="1"/>
              <a:t>vigilantismus</a:t>
            </a:r>
            <a:r>
              <a:rPr lang="cs-CZ" dirty="0"/>
              <a:t>.</a:t>
            </a:r>
          </a:p>
          <a:p>
            <a:endParaRPr lang="cs-CZ" dirty="0"/>
          </a:p>
        </p:txBody>
      </p:sp>
    </p:spTree>
    <p:extLst>
      <p:ext uri="{BB962C8B-B14F-4D97-AF65-F5344CB8AC3E}">
        <p14:creationId xmlns:p14="http://schemas.microsoft.com/office/powerpoint/2010/main" val="7027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Public vs. </a:t>
            </a:r>
            <a:r>
              <a:rPr lang="cs-CZ" dirty="0" err="1" smtClean="0"/>
              <a:t>private</a:t>
            </a:r>
            <a:r>
              <a:rPr lang="cs-CZ" dirty="0" smtClean="0"/>
              <a:t> </a:t>
            </a:r>
            <a:r>
              <a:rPr lang="cs-CZ" dirty="0" err="1" smtClean="0"/>
              <a:t>policing</a:t>
            </a:r>
            <a:endParaRPr lang="cs-CZ" dirty="0"/>
          </a:p>
        </p:txBody>
      </p:sp>
      <p:sp>
        <p:nvSpPr>
          <p:cNvPr id="3" name="Zástupný symbol pro obsah 2"/>
          <p:cNvSpPr>
            <a:spLocks noGrp="1"/>
          </p:cNvSpPr>
          <p:nvPr>
            <p:ph idx="1"/>
          </p:nvPr>
        </p:nvSpPr>
        <p:spPr/>
        <p:txBody>
          <a:bodyPr>
            <a:normAutofit fontScale="55000" lnSpcReduction="20000"/>
          </a:bodyPr>
          <a:lstStyle/>
          <a:p>
            <a:pPr marL="0" lvl="2" indent="0">
              <a:buNone/>
            </a:pPr>
            <a:r>
              <a:rPr lang="cs-CZ" sz="3300" b="1" dirty="0" smtClean="0"/>
              <a:t>Teoretický přístup k budoucímu vývoji </a:t>
            </a:r>
            <a:r>
              <a:rPr lang="cs-CZ" sz="3300" b="1" dirty="0" err="1" smtClean="0"/>
              <a:t>policing</a:t>
            </a:r>
            <a:r>
              <a:rPr lang="cs-CZ" sz="3300" b="1" dirty="0" smtClean="0"/>
              <a:t> – </a:t>
            </a:r>
            <a:r>
              <a:rPr lang="cs-CZ" sz="3300" b="1" dirty="0" err="1" smtClean="0"/>
              <a:t>Johnston</a:t>
            </a:r>
            <a:r>
              <a:rPr lang="cs-CZ" sz="3300" b="1" dirty="0" smtClean="0"/>
              <a:t>/</a:t>
            </a:r>
            <a:r>
              <a:rPr lang="cs-CZ" sz="3300" b="1" dirty="0" err="1" smtClean="0"/>
              <a:t>Shearing</a:t>
            </a:r>
            <a:r>
              <a:rPr lang="cs-CZ" sz="3300" b="1" dirty="0" smtClean="0"/>
              <a:t>, Jones/</a:t>
            </a:r>
            <a:r>
              <a:rPr lang="cs-CZ" sz="3300" b="1" dirty="0" err="1" smtClean="0"/>
              <a:t>Newburn</a:t>
            </a:r>
            <a:r>
              <a:rPr lang="cs-CZ" sz="3300" b="1" dirty="0" smtClean="0"/>
              <a:t>, </a:t>
            </a:r>
            <a:r>
              <a:rPr lang="cs-CZ" sz="3300" b="1" dirty="0" err="1" smtClean="0"/>
              <a:t>Garlend</a:t>
            </a:r>
            <a:r>
              <a:rPr lang="cs-CZ" sz="3300" b="1" dirty="0" smtClean="0"/>
              <a:t>, </a:t>
            </a:r>
            <a:r>
              <a:rPr lang="cs-CZ" sz="3300" b="1" dirty="0" err="1" smtClean="0"/>
              <a:t>Boutellier</a:t>
            </a:r>
            <a:r>
              <a:rPr lang="cs-CZ" sz="3300" b="1" dirty="0" smtClean="0"/>
              <a:t>:</a:t>
            </a:r>
            <a:endParaRPr lang="cs-CZ" sz="3300" dirty="0" smtClean="0"/>
          </a:p>
          <a:p>
            <a:r>
              <a:rPr lang="cs-CZ" b="1" dirty="0"/>
              <a:t>P</a:t>
            </a:r>
            <a:r>
              <a:rPr lang="cs-CZ" b="1" dirty="0" smtClean="0"/>
              <a:t>luralistický přístup </a:t>
            </a:r>
            <a:r>
              <a:rPr lang="cs-CZ" dirty="0" smtClean="0"/>
              <a:t>- polycentrická/uzlová </a:t>
            </a:r>
            <a:r>
              <a:rPr lang="cs-CZ" dirty="0"/>
              <a:t>síť bezpečnostních opatření, která mohou být veřejná, </a:t>
            </a:r>
            <a:r>
              <a:rPr lang="cs-CZ" dirty="0" smtClean="0"/>
              <a:t>privátní. </a:t>
            </a:r>
            <a:r>
              <a:rPr lang="cs-CZ" dirty="0" err="1"/>
              <a:t>Policing</a:t>
            </a:r>
            <a:r>
              <a:rPr lang="cs-CZ" dirty="0"/>
              <a:t> tak nebude ani striktně státní záležitostí, ale ani soukromou. Stát si ponechá některé funkce především v oblasti prevence kriminality a soukromé bezpečnostní společnosti budou stále více přebírat funkce, které byly doposud doménou policie. </a:t>
            </a:r>
          </a:p>
          <a:p>
            <a:r>
              <a:rPr lang="cs-CZ" b="1" dirty="0"/>
              <a:t>F</a:t>
            </a:r>
            <a:r>
              <a:rPr lang="cs-CZ" b="1" dirty="0" smtClean="0"/>
              <a:t>ormalizace </a:t>
            </a:r>
            <a:r>
              <a:rPr lang="cs-CZ" b="1" dirty="0"/>
              <a:t>sociální kontroly </a:t>
            </a:r>
            <a:r>
              <a:rPr lang="cs-CZ" dirty="0"/>
              <a:t>-</a:t>
            </a:r>
            <a:r>
              <a:rPr lang="cs-CZ" dirty="0" smtClean="0"/>
              <a:t> </a:t>
            </a:r>
            <a:r>
              <a:rPr lang="cs-CZ" dirty="0"/>
              <a:t>privatizace </a:t>
            </a:r>
            <a:r>
              <a:rPr lang="cs-CZ" dirty="0" err="1"/>
              <a:t>policing</a:t>
            </a:r>
            <a:r>
              <a:rPr lang="cs-CZ" dirty="0"/>
              <a:t> </a:t>
            </a:r>
            <a:r>
              <a:rPr lang="cs-CZ" dirty="0" smtClean="0"/>
              <a:t>je </a:t>
            </a:r>
            <a:r>
              <a:rPr lang="cs-CZ" dirty="0"/>
              <a:t>přirozený jev, který je patrný již dlouhou dobu. Růst placené soukromé </a:t>
            </a:r>
            <a:r>
              <a:rPr lang="cs-CZ" dirty="0" smtClean="0"/>
              <a:t>bezpečnosti </a:t>
            </a:r>
            <a:r>
              <a:rPr lang="cs-CZ" dirty="0"/>
              <a:t>reflektuje trend formalizace sociální kontroly</a:t>
            </a:r>
            <a:r>
              <a:rPr lang="cs-CZ" dirty="0" smtClean="0"/>
              <a:t>. Zvyšování </a:t>
            </a:r>
            <a:r>
              <a:rPr lang="cs-CZ" dirty="0"/>
              <a:t>vlastní odpovědnosti, která vedla občany a podniky k uplatnění vlastních opatření proti kriminalitě.</a:t>
            </a:r>
          </a:p>
          <a:p>
            <a:r>
              <a:rPr lang="cs-CZ" b="1" dirty="0" smtClean="0"/>
              <a:t>Převrácené </a:t>
            </a:r>
            <a:r>
              <a:rPr lang="cs-CZ" b="1" dirty="0"/>
              <a:t>(postmoderní) bezpečnostní </a:t>
            </a:r>
            <a:r>
              <a:rPr lang="cs-CZ" b="1" dirty="0" smtClean="0"/>
              <a:t>paradigma</a:t>
            </a:r>
            <a:r>
              <a:rPr lang="cs-CZ" b="1" dirty="0"/>
              <a:t> </a:t>
            </a:r>
            <a:r>
              <a:rPr lang="cs-CZ" dirty="0" smtClean="0"/>
              <a:t>- </a:t>
            </a:r>
            <a:r>
              <a:rPr lang="cs-CZ" dirty="0"/>
              <a:t>klesající autonomie státních bezpečnostních složek a rostoucí kompetence nestátní bezpečnostních </a:t>
            </a:r>
            <a:r>
              <a:rPr lang="cs-CZ" dirty="0" smtClean="0"/>
              <a:t>aktérů. </a:t>
            </a:r>
            <a:r>
              <a:rPr lang="cs-CZ" dirty="0"/>
              <a:t>Tzn., že hlavním garantem bezpečnosti budou občané, zájmové skupiny, sousedské hlídky, soukromé bezpečnostní agentury a do jisté míry i státní policie. Nicméně společnost jako taková by měla být zodpovědná za bezpečnostní otázky a vláda by na požádání měla nabídnout jakousi oporu či </a:t>
            </a:r>
            <a:r>
              <a:rPr lang="cs-CZ" dirty="0" smtClean="0"/>
              <a:t>zálohu.</a:t>
            </a:r>
            <a:endParaRPr lang="cs-CZ" dirty="0"/>
          </a:p>
        </p:txBody>
      </p:sp>
    </p:spTree>
    <p:extLst>
      <p:ext uri="{BB962C8B-B14F-4D97-AF65-F5344CB8AC3E}">
        <p14:creationId xmlns:p14="http://schemas.microsoft.com/office/powerpoint/2010/main" val="485605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Public vs. </a:t>
            </a:r>
            <a:r>
              <a:rPr lang="cs-CZ" dirty="0" err="1" smtClean="0"/>
              <a:t>private</a:t>
            </a:r>
            <a:r>
              <a:rPr lang="cs-CZ" dirty="0" smtClean="0"/>
              <a:t> </a:t>
            </a:r>
            <a:r>
              <a:rPr lang="cs-CZ" dirty="0" err="1" smtClean="0"/>
              <a:t>policing</a:t>
            </a:r>
            <a:endParaRPr lang="cs-CZ" dirty="0"/>
          </a:p>
        </p:txBody>
      </p:sp>
      <p:sp>
        <p:nvSpPr>
          <p:cNvPr id="3" name="Zástupný symbol pro obsah 2"/>
          <p:cNvSpPr>
            <a:spLocks noGrp="1"/>
          </p:cNvSpPr>
          <p:nvPr>
            <p:ph idx="1"/>
          </p:nvPr>
        </p:nvSpPr>
        <p:spPr/>
        <p:txBody>
          <a:bodyPr>
            <a:normAutofit fontScale="40000" lnSpcReduction="20000"/>
          </a:bodyPr>
          <a:lstStyle/>
          <a:p>
            <a:pPr marL="0" indent="0">
              <a:buNone/>
            </a:pPr>
            <a:r>
              <a:rPr lang="cs-CZ" sz="4500" b="1" dirty="0" smtClean="0"/>
              <a:t>Teoretický přístup založený na míře policejní síly – </a:t>
            </a:r>
            <a:r>
              <a:rPr lang="cs-CZ" sz="4500" b="1" dirty="0" err="1" smtClean="0"/>
              <a:t>Patten</a:t>
            </a:r>
            <a:r>
              <a:rPr lang="cs-CZ" sz="4500" b="1" dirty="0" smtClean="0"/>
              <a:t>:</a:t>
            </a:r>
          </a:p>
          <a:p>
            <a:r>
              <a:rPr lang="cs-CZ" b="1" dirty="0"/>
              <a:t>Racionální volba  </a:t>
            </a:r>
            <a:r>
              <a:rPr lang="cs-CZ" dirty="0" smtClean="0"/>
              <a:t>- policie </a:t>
            </a:r>
            <a:r>
              <a:rPr lang="cs-CZ" dirty="0"/>
              <a:t>je dislokována v závislosti na tom, kolik kriminálních případů či zavolání občanů se v dané komunitě stane. </a:t>
            </a:r>
            <a:endParaRPr lang="cs-CZ" dirty="0" smtClean="0"/>
          </a:p>
          <a:p>
            <a:r>
              <a:rPr lang="cs-CZ" b="1" dirty="0" smtClean="0"/>
              <a:t>Organizační </a:t>
            </a:r>
            <a:r>
              <a:rPr lang="cs-CZ" b="1" dirty="0"/>
              <a:t>teorie </a:t>
            </a:r>
            <a:r>
              <a:rPr lang="cs-CZ" dirty="0" smtClean="0"/>
              <a:t>- sílu </a:t>
            </a:r>
            <a:r>
              <a:rPr lang="cs-CZ" dirty="0"/>
              <a:t>policie ovlivňují organizační faktory, které mohou ovlivnit dislokaci policejních složek, a to v závislosti např. na rozpočtovém procesu, který má přímý dopad na sílu policie. „Soukromí policisté“ jsou tak podle těchto teorií najímáni na základě racionálnější volby než státní policie, protože role soukromých policistů v korporacích nebo neziskových organizacích je „</a:t>
            </a:r>
            <a:r>
              <a:rPr lang="cs-CZ" dirty="0" err="1"/>
              <a:t>managovat</a:t>
            </a:r>
            <a:r>
              <a:rPr lang="cs-CZ" dirty="0"/>
              <a:t>“ risk, zabraňovat nežádoucímu chování </a:t>
            </a:r>
            <a:br>
              <a:rPr lang="cs-CZ" dirty="0"/>
            </a:br>
            <a:r>
              <a:rPr lang="cs-CZ" dirty="0"/>
              <a:t>a kriminalitě, což de facto snižuje zisk jejich zaměstnavateli </a:t>
            </a:r>
            <a:r>
              <a:rPr lang="cs-CZ" dirty="0" smtClean="0"/>
              <a:t>.</a:t>
            </a:r>
            <a:endParaRPr lang="cs-CZ" dirty="0"/>
          </a:p>
          <a:p>
            <a:r>
              <a:rPr lang="cs-CZ" b="1" dirty="0"/>
              <a:t>Teorie </a:t>
            </a:r>
            <a:r>
              <a:rPr lang="cs-CZ" b="1" dirty="0" err="1"/>
              <a:t>conflict</a:t>
            </a:r>
            <a:r>
              <a:rPr lang="cs-CZ" b="1" dirty="0"/>
              <a:t> </a:t>
            </a:r>
            <a:r>
              <a:rPr lang="cs-CZ" b="1" dirty="0" err="1"/>
              <a:t>perspective</a:t>
            </a:r>
            <a:r>
              <a:rPr lang="cs-CZ" b="1" dirty="0"/>
              <a:t> </a:t>
            </a:r>
            <a:r>
              <a:rPr lang="cs-CZ" dirty="0"/>
              <a:t>-</a:t>
            </a:r>
            <a:r>
              <a:rPr lang="cs-CZ" dirty="0" smtClean="0"/>
              <a:t> </a:t>
            </a:r>
            <a:r>
              <a:rPr lang="cs-CZ" dirty="0"/>
              <a:t>vyšší úroveň sociální kontroly </a:t>
            </a:r>
            <a:r>
              <a:rPr lang="cs-CZ" dirty="0" smtClean="0"/>
              <a:t>je </a:t>
            </a:r>
            <a:r>
              <a:rPr lang="cs-CZ" dirty="0"/>
              <a:t>požadována k udržení ekonomického, politického a sociálního zřízení během ekonomické krize. </a:t>
            </a:r>
            <a:r>
              <a:rPr lang="cs-CZ" dirty="0" smtClean="0"/>
              <a:t>Policie byla založena</a:t>
            </a:r>
            <a:r>
              <a:rPr lang="cs-CZ" dirty="0"/>
              <a:t>, aby chránila bohaté před chudými. </a:t>
            </a:r>
            <a:r>
              <a:rPr lang="cs-CZ" dirty="0" smtClean="0"/>
              <a:t>Kapitalisti </a:t>
            </a:r>
            <a:r>
              <a:rPr lang="cs-CZ" dirty="0"/>
              <a:t>v úvodní fázi průmyslové revoluce spoléhali na soukromé služby, které měly chránit jejich majetek. </a:t>
            </a:r>
            <a:r>
              <a:rPr lang="cs-CZ" dirty="0" err="1"/>
              <a:t>M</a:t>
            </a:r>
            <a:r>
              <a:rPr lang="cs-CZ" dirty="0" err="1" smtClean="0"/>
              <a:t>ass</a:t>
            </a:r>
            <a:r>
              <a:rPr lang="cs-CZ" dirty="0" smtClean="0"/>
              <a:t>  privat </a:t>
            </a:r>
            <a:r>
              <a:rPr lang="cs-CZ" dirty="0" err="1"/>
              <a:t>property</a:t>
            </a:r>
            <a:r>
              <a:rPr lang="cs-CZ" dirty="0"/>
              <a:t> (masové soukromé vlastnictví), což lze chápat jako zvyšující se počet veřejných aktivit v prostorách soukromých vlastníků. </a:t>
            </a:r>
            <a:r>
              <a:rPr lang="cs-CZ" dirty="0" smtClean="0"/>
              <a:t>Např. </a:t>
            </a:r>
            <a:r>
              <a:rPr lang="cs-CZ" dirty="0" err="1" smtClean="0"/>
              <a:t>gated</a:t>
            </a:r>
            <a:r>
              <a:rPr lang="cs-CZ" dirty="0" smtClean="0"/>
              <a:t> </a:t>
            </a:r>
            <a:r>
              <a:rPr lang="cs-CZ" dirty="0" err="1"/>
              <a:t>communities</a:t>
            </a:r>
            <a:r>
              <a:rPr lang="cs-CZ" dirty="0"/>
              <a:t> </a:t>
            </a:r>
            <a:r>
              <a:rPr lang="cs-CZ" dirty="0" smtClean="0"/>
              <a:t>.</a:t>
            </a:r>
            <a:endParaRPr lang="cs-CZ" dirty="0"/>
          </a:p>
          <a:p>
            <a:r>
              <a:rPr lang="cs-CZ" b="1" dirty="0"/>
              <a:t>M</a:t>
            </a:r>
            <a:r>
              <a:rPr lang="cs-CZ" b="1" dirty="0" smtClean="0"/>
              <a:t>inority </a:t>
            </a:r>
            <a:r>
              <a:rPr lang="cs-CZ" b="1" dirty="0" err="1"/>
              <a:t>threat</a:t>
            </a:r>
            <a:r>
              <a:rPr lang="cs-CZ" b="1" dirty="0"/>
              <a:t> </a:t>
            </a:r>
            <a:r>
              <a:rPr lang="cs-CZ" b="1" dirty="0" err="1"/>
              <a:t>hypothesis</a:t>
            </a:r>
            <a:r>
              <a:rPr lang="cs-CZ" b="1" dirty="0"/>
              <a:t> (hypotéza ohrožující </a:t>
            </a:r>
            <a:r>
              <a:rPr lang="cs-CZ" b="1" dirty="0" smtClean="0"/>
              <a:t>menšiny) </a:t>
            </a:r>
            <a:r>
              <a:rPr lang="cs-CZ" dirty="0" smtClean="0"/>
              <a:t>- vztah </a:t>
            </a:r>
            <a:r>
              <a:rPr lang="cs-CZ" dirty="0"/>
              <a:t>či závislost mezi velikostí minoritní populace </a:t>
            </a:r>
            <a:br>
              <a:rPr lang="cs-CZ" dirty="0"/>
            </a:br>
            <a:r>
              <a:rPr lang="cs-CZ" dirty="0"/>
              <a:t>a sílou policie. </a:t>
            </a:r>
            <a:r>
              <a:rPr lang="cs-CZ" dirty="0" smtClean="0"/>
              <a:t>Se zvětšující se velikostí </a:t>
            </a:r>
            <a:r>
              <a:rPr lang="cs-CZ" dirty="0"/>
              <a:t>minoritní společnosti v dané jurisdikci, roste i síla, respektive potřeba dislokovat policejní síly. </a:t>
            </a:r>
            <a:r>
              <a:rPr lang="cs-CZ" dirty="0" smtClean="0"/>
              <a:t>Aktivity </a:t>
            </a:r>
            <a:r>
              <a:rPr lang="cs-CZ" dirty="0"/>
              <a:t>soukromých bezpečnostních složek zobrazují existující sociální a ekonomické </a:t>
            </a:r>
            <a:r>
              <a:rPr lang="cs-CZ" dirty="0" smtClean="0"/>
              <a:t>vztahy</a:t>
            </a:r>
            <a:endParaRPr lang="cs-CZ" dirty="0"/>
          </a:p>
          <a:p>
            <a:r>
              <a:rPr lang="cs-CZ" dirty="0" smtClean="0"/>
              <a:t>Zásadním </a:t>
            </a:r>
            <a:r>
              <a:rPr lang="cs-CZ" dirty="0"/>
              <a:t>účelem soukromé </a:t>
            </a:r>
            <a:r>
              <a:rPr lang="cs-CZ" dirty="0" smtClean="0"/>
              <a:t>bezpečnosti je </a:t>
            </a:r>
            <a:r>
              <a:rPr lang="cs-CZ" dirty="0"/>
              <a:t>jednat na příkaz konkrétní mocné třídy, aby potlačily </a:t>
            </a:r>
            <a:r>
              <a:rPr lang="cs-CZ" dirty="0" err="1"/>
              <a:t>marginalizované</a:t>
            </a:r>
            <a:r>
              <a:rPr lang="cs-CZ" dirty="0"/>
              <a:t> skupiny, nežádoucí/problémy vytvářející identity a reagovaly na politické a sociální tlaky vyplývající ze strukturálních nerovností širšího ekonomického </a:t>
            </a:r>
            <a:r>
              <a:rPr lang="cs-CZ" dirty="0" smtClean="0"/>
              <a:t>řádu a </a:t>
            </a:r>
            <a:r>
              <a:rPr lang="cs-CZ" dirty="0"/>
              <a:t>udržely tak status quo. </a:t>
            </a:r>
          </a:p>
          <a:p>
            <a:r>
              <a:rPr lang="cs-CZ" dirty="0"/>
              <a:t>M</a:t>
            </a:r>
            <a:r>
              <a:rPr lang="cs-CZ" dirty="0" smtClean="0"/>
              <a:t>ístní </a:t>
            </a:r>
            <a:r>
              <a:rPr lang="cs-CZ" dirty="0"/>
              <a:t>samosprávy používají celou řadu formálních a kvazi formálních mechanismů sociální kontroly, včetně užití soukromé služby, aby zvládly nežádoucí či </a:t>
            </a:r>
            <a:r>
              <a:rPr lang="cs-CZ" dirty="0" err="1"/>
              <a:t>marginalizovanou</a:t>
            </a:r>
            <a:r>
              <a:rPr lang="cs-CZ" dirty="0"/>
              <a:t> společnost (u nás asi sociálně vyloučenou</a:t>
            </a:r>
            <a:r>
              <a:rPr lang="cs-CZ" dirty="0" smtClean="0"/>
              <a:t>)</a:t>
            </a:r>
            <a:endParaRPr lang="cs-CZ" dirty="0"/>
          </a:p>
        </p:txBody>
      </p:sp>
    </p:spTree>
    <p:extLst>
      <p:ext uri="{BB962C8B-B14F-4D97-AF65-F5344CB8AC3E}">
        <p14:creationId xmlns:p14="http://schemas.microsoft.com/office/powerpoint/2010/main" val="135628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Rozdělení FO</a:t>
            </a:r>
            <a:endParaRPr lang="cs-CZ" dirty="0"/>
          </a:p>
        </p:txBody>
      </p:sp>
      <p:sp>
        <p:nvSpPr>
          <p:cNvPr id="3" name="Zástupný symbol pro obsah 2"/>
          <p:cNvSpPr>
            <a:spLocks noGrp="1"/>
          </p:cNvSpPr>
          <p:nvPr>
            <p:ph idx="1"/>
          </p:nvPr>
        </p:nvSpPr>
        <p:spPr/>
        <p:txBody>
          <a:bodyPr>
            <a:normAutofit fontScale="40000" lnSpcReduction="20000"/>
          </a:bodyPr>
          <a:lstStyle/>
          <a:p>
            <a:r>
              <a:rPr lang="cs-CZ" dirty="0" smtClean="0"/>
              <a:t>Dle způsobu zajištění</a:t>
            </a:r>
          </a:p>
          <a:p>
            <a:pPr lvl="1"/>
            <a:r>
              <a:rPr lang="cs-CZ" dirty="0" smtClean="0"/>
              <a:t>Vlastní zaměstnanci (</a:t>
            </a:r>
            <a:r>
              <a:rPr lang="cs-CZ" dirty="0" err="1" smtClean="0"/>
              <a:t>proprietary</a:t>
            </a:r>
            <a:r>
              <a:rPr lang="cs-CZ" dirty="0" smtClean="0"/>
              <a:t>/in house </a:t>
            </a:r>
            <a:r>
              <a:rPr lang="cs-CZ" dirty="0" err="1" smtClean="0"/>
              <a:t>security</a:t>
            </a:r>
            <a:r>
              <a:rPr lang="cs-CZ" dirty="0" smtClean="0"/>
              <a:t>)</a:t>
            </a:r>
          </a:p>
          <a:p>
            <a:pPr lvl="1"/>
            <a:r>
              <a:rPr lang="cs-CZ" dirty="0" smtClean="0"/>
              <a:t>Smluvní zajištění (</a:t>
            </a:r>
            <a:r>
              <a:rPr lang="cs-CZ" dirty="0" err="1" smtClean="0"/>
              <a:t>contracted</a:t>
            </a:r>
            <a:r>
              <a:rPr lang="cs-CZ" dirty="0" smtClean="0"/>
              <a:t>/</a:t>
            </a:r>
            <a:r>
              <a:rPr lang="cs-CZ" dirty="0" err="1" smtClean="0"/>
              <a:t>outsourced</a:t>
            </a:r>
            <a:r>
              <a:rPr lang="cs-CZ" dirty="0" smtClean="0"/>
              <a:t> </a:t>
            </a:r>
            <a:r>
              <a:rPr lang="cs-CZ" dirty="0" err="1" smtClean="0"/>
              <a:t>security</a:t>
            </a:r>
            <a:r>
              <a:rPr lang="cs-CZ" dirty="0" smtClean="0"/>
              <a:t>)</a:t>
            </a:r>
          </a:p>
          <a:p>
            <a:pPr lvl="1"/>
            <a:r>
              <a:rPr lang="cs-CZ" dirty="0" smtClean="0"/>
              <a:t>kombinovaná</a:t>
            </a:r>
          </a:p>
          <a:p>
            <a:r>
              <a:rPr lang="cs-CZ" dirty="0" smtClean="0"/>
              <a:t>Dle časové působnosti</a:t>
            </a:r>
          </a:p>
          <a:p>
            <a:pPr lvl="1"/>
            <a:r>
              <a:rPr lang="cs-CZ" dirty="0" smtClean="0"/>
              <a:t>Nepřetržitá</a:t>
            </a:r>
          </a:p>
          <a:p>
            <a:pPr lvl="1"/>
            <a:r>
              <a:rPr lang="cs-CZ" dirty="0" smtClean="0"/>
              <a:t>Vázaná na pracovní dobu</a:t>
            </a:r>
          </a:p>
          <a:p>
            <a:pPr lvl="1"/>
            <a:r>
              <a:rPr lang="cs-CZ" dirty="0" smtClean="0"/>
              <a:t>Nárazová/namátková</a:t>
            </a:r>
          </a:p>
          <a:p>
            <a:r>
              <a:rPr lang="cs-CZ" dirty="0" smtClean="0"/>
              <a:t>Dle rozsahu výkonu</a:t>
            </a:r>
          </a:p>
          <a:p>
            <a:pPr lvl="1"/>
            <a:r>
              <a:rPr lang="cs-CZ" dirty="0" smtClean="0"/>
              <a:t>Propustková/stacionární</a:t>
            </a:r>
          </a:p>
          <a:p>
            <a:pPr lvl="1"/>
            <a:r>
              <a:rPr lang="cs-CZ" dirty="0" smtClean="0"/>
              <a:t>plášťová</a:t>
            </a:r>
          </a:p>
          <a:p>
            <a:pPr lvl="1"/>
            <a:r>
              <a:rPr lang="cs-CZ" dirty="0" smtClean="0"/>
              <a:t>Celoplošná/dohledová (PCO)</a:t>
            </a:r>
          </a:p>
          <a:p>
            <a:pPr lvl="1"/>
            <a:r>
              <a:rPr lang="cs-CZ" dirty="0" smtClean="0"/>
              <a:t>Recepční služba</a:t>
            </a:r>
          </a:p>
          <a:p>
            <a:pPr lvl="1"/>
            <a:r>
              <a:rPr lang="cs-CZ" dirty="0" smtClean="0"/>
              <a:t>Obsluha zařízení technické ochrany</a:t>
            </a:r>
          </a:p>
          <a:p>
            <a:pPr lvl="1"/>
            <a:r>
              <a:rPr lang="cs-CZ" dirty="0" smtClean="0"/>
              <a:t>Zásahové jednotky</a:t>
            </a:r>
          </a:p>
          <a:p>
            <a:pPr lvl="1"/>
            <a:r>
              <a:rPr lang="cs-CZ" dirty="0" smtClean="0"/>
              <a:t>Dozorová služba</a:t>
            </a:r>
          </a:p>
          <a:p>
            <a:pPr lvl="1"/>
            <a:r>
              <a:rPr lang="cs-CZ" dirty="0" smtClean="0"/>
              <a:t>Bezpečnostní a organizátorské služby</a:t>
            </a:r>
          </a:p>
          <a:p>
            <a:pPr lvl="1"/>
            <a:r>
              <a:rPr lang="cs-CZ" dirty="0" smtClean="0"/>
              <a:t>Pochůzková činnost</a:t>
            </a:r>
          </a:p>
          <a:p>
            <a:pPr lvl="1"/>
            <a:r>
              <a:rPr lang="cs-CZ" dirty="0" smtClean="0"/>
              <a:t>Aktivní víceúčelová</a:t>
            </a:r>
          </a:p>
          <a:p>
            <a:r>
              <a:rPr lang="cs-CZ" dirty="0" smtClean="0"/>
              <a:t>Dle výstroje a vybavení</a:t>
            </a:r>
          </a:p>
          <a:p>
            <a:pPr lvl="1"/>
            <a:r>
              <a:rPr lang="cs-CZ" dirty="0" smtClean="0"/>
              <a:t>Ozbrojená/neozbrojená</a:t>
            </a:r>
          </a:p>
          <a:p>
            <a:pPr lvl="1"/>
            <a:r>
              <a:rPr lang="cs-CZ" dirty="0" smtClean="0"/>
              <a:t>Veřejná/skrytá</a:t>
            </a:r>
            <a:endParaRPr lang="cs-CZ" dirty="0"/>
          </a:p>
        </p:txBody>
      </p:sp>
    </p:spTree>
    <p:extLst>
      <p:ext uri="{BB962C8B-B14F-4D97-AF65-F5344CB8AC3E}">
        <p14:creationId xmlns:p14="http://schemas.microsoft.com/office/powerpoint/2010/main" val="3698418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Personální zajištění FO</a:t>
            </a:r>
            <a:endParaRPr lang="cs-CZ" dirty="0"/>
          </a:p>
        </p:txBody>
      </p:sp>
      <p:sp>
        <p:nvSpPr>
          <p:cNvPr id="3" name="Zástupný symbol pro obsah 2"/>
          <p:cNvSpPr>
            <a:spLocks noGrp="1"/>
          </p:cNvSpPr>
          <p:nvPr>
            <p:ph idx="1"/>
          </p:nvPr>
        </p:nvSpPr>
        <p:spPr/>
        <p:txBody>
          <a:bodyPr>
            <a:normAutofit/>
          </a:bodyPr>
          <a:lstStyle/>
          <a:p>
            <a:r>
              <a:rPr lang="cs-CZ" dirty="0"/>
              <a:t>Jaký je optimální počet?</a:t>
            </a:r>
          </a:p>
          <a:p>
            <a:pPr lvl="1"/>
            <a:r>
              <a:rPr lang="cs-CZ" dirty="0"/>
              <a:t>Závislost na velikosti a provozu objektu</a:t>
            </a:r>
          </a:p>
          <a:p>
            <a:pPr lvl="1"/>
            <a:r>
              <a:rPr lang="cs-CZ" dirty="0"/>
              <a:t>Závislost na požárně bezpečnostním řešení stavby</a:t>
            </a:r>
          </a:p>
          <a:p>
            <a:pPr lvl="1"/>
            <a:r>
              <a:rPr lang="cs-CZ" dirty="0"/>
              <a:t>Závislost na </a:t>
            </a:r>
            <a:r>
              <a:rPr lang="cs-CZ" dirty="0" smtClean="0"/>
              <a:t>finančních </a:t>
            </a:r>
            <a:r>
              <a:rPr lang="cs-CZ" dirty="0"/>
              <a:t>možnostech provozovatele </a:t>
            </a:r>
            <a:r>
              <a:rPr lang="cs-CZ" dirty="0" smtClean="0"/>
              <a:t>objektu</a:t>
            </a:r>
          </a:p>
          <a:p>
            <a:pPr lvl="1"/>
            <a:r>
              <a:rPr lang="cs-CZ" dirty="0" smtClean="0"/>
              <a:t>Závislost na individuálním bezpečnostním posouzení objektu </a:t>
            </a:r>
            <a:endParaRPr lang="cs-CZ" dirty="0"/>
          </a:p>
          <a:p>
            <a:pPr marL="0" indent="0">
              <a:buNone/>
            </a:pPr>
            <a:endParaRPr lang="cs-CZ" dirty="0"/>
          </a:p>
        </p:txBody>
      </p:sp>
    </p:spTree>
    <p:extLst>
      <p:ext uri="{BB962C8B-B14F-4D97-AF65-F5344CB8AC3E}">
        <p14:creationId xmlns:p14="http://schemas.microsoft.com/office/powerpoint/2010/main" val="3898632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r>
              <a:rPr lang="cs-CZ" dirty="0"/>
              <a:t>Právní úprava FO v ČR</a:t>
            </a:r>
          </a:p>
        </p:txBody>
      </p:sp>
      <p:sp>
        <p:nvSpPr>
          <p:cNvPr id="3" name="Zástupný symbol pro obsah 2"/>
          <p:cNvSpPr>
            <a:spLocks noGrp="1"/>
          </p:cNvSpPr>
          <p:nvPr>
            <p:ph idx="1"/>
          </p:nvPr>
        </p:nvSpPr>
        <p:spPr>
          <a:xfrm>
            <a:off x="457200" y="908720"/>
            <a:ext cx="8229600" cy="5472608"/>
          </a:xfrm>
        </p:spPr>
        <p:txBody>
          <a:bodyPr>
            <a:noAutofit/>
          </a:bodyPr>
          <a:lstStyle/>
          <a:p>
            <a:r>
              <a:rPr lang="cs-CZ" sz="900" dirty="0" smtClean="0"/>
              <a:t>Ochrana osob a majetku jako koncesovaná živnost</a:t>
            </a:r>
          </a:p>
          <a:p>
            <a:pPr lvl="1"/>
            <a:r>
              <a:rPr lang="cs-CZ" sz="900" dirty="0" smtClean="0"/>
              <a:t>Živnostenské oprávnění na základě živnostenského zákona (Ministerstvo průmyslu a obchodu)</a:t>
            </a:r>
          </a:p>
          <a:p>
            <a:pPr lvl="1"/>
            <a:r>
              <a:rPr lang="cs-CZ" sz="900" dirty="0" smtClean="0"/>
              <a:t>Podmínky získání živnosti</a:t>
            </a:r>
          </a:p>
          <a:p>
            <a:pPr lvl="2"/>
            <a:r>
              <a:rPr lang="cs-CZ" sz="900" b="1" dirty="0"/>
              <a:t>a)</a:t>
            </a:r>
            <a:r>
              <a:rPr lang="cs-CZ" sz="900" dirty="0"/>
              <a:t> vysokoškolské vzdělání, nebo</a:t>
            </a:r>
            <a:br>
              <a:rPr lang="cs-CZ" sz="900" dirty="0"/>
            </a:br>
            <a:r>
              <a:rPr lang="cs-CZ" sz="900" b="1" dirty="0"/>
              <a:t>b)</a:t>
            </a:r>
            <a:r>
              <a:rPr lang="cs-CZ" sz="900" dirty="0"/>
              <a:t> vyšší odborné vzdělání právnického, bezpečnostního nebo obdobného zaměření, nebo</a:t>
            </a:r>
            <a:br>
              <a:rPr lang="cs-CZ" sz="900" dirty="0"/>
            </a:br>
            <a:r>
              <a:rPr lang="cs-CZ" sz="900" b="1" dirty="0"/>
              <a:t>c)</a:t>
            </a:r>
            <a:r>
              <a:rPr lang="cs-CZ" sz="900" dirty="0"/>
              <a:t> střední vzdělání s maturitní zkouškou v oboru bezpečnostním nebo právním a 3 roky praxe v oboru, nebo</a:t>
            </a:r>
            <a:br>
              <a:rPr lang="cs-CZ" sz="900" dirty="0"/>
            </a:br>
            <a:r>
              <a:rPr lang="cs-CZ" sz="900" b="1" dirty="0"/>
              <a:t>d)</a:t>
            </a:r>
            <a:r>
              <a:rPr lang="cs-CZ" sz="900" dirty="0"/>
              <a:t> střední vzdělání s maturitní zkouškou, 3 roky praxe v oboru a osvědčení o rekvalifikaci nebo jiný doklad o odborné kvalifikaci pro příslušnou pracovní činnost vydaný zařízením akreditovaným podle zvláštních právních předpisů, zařízením akreditovaným Ministerstvem školství, mládeže a tělovýchovy, nebo ministerstvem, do jehož působnosti patří odvětví, v němž je živnost provozována, nebo</a:t>
            </a:r>
            <a:br>
              <a:rPr lang="cs-CZ" sz="900" dirty="0"/>
            </a:br>
            <a:r>
              <a:rPr lang="cs-CZ" sz="900" b="1" dirty="0"/>
              <a:t>e)</a:t>
            </a:r>
            <a:r>
              <a:rPr lang="cs-CZ" sz="900" dirty="0"/>
              <a:t> střední vzdělání s maturitní zkouškou, 3 roky praxe v oboru a profesní kvalifikace pro činnost strážný podle zvláštního právního </a:t>
            </a:r>
            <a:r>
              <a:rPr lang="cs-CZ" sz="900" dirty="0" smtClean="0"/>
              <a:t>předpisu</a:t>
            </a:r>
          </a:p>
          <a:p>
            <a:r>
              <a:rPr lang="cs-CZ" sz="900" dirty="0" smtClean="0"/>
              <a:t>Kvalifikace strážný</a:t>
            </a:r>
          </a:p>
          <a:p>
            <a:pPr lvl="1"/>
            <a:r>
              <a:rPr lang="cs-CZ" sz="900" dirty="0" smtClean="0"/>
              <a:t>Ministerstvo vnitra jako autorizující orgán</a:t>
            </a:r>
          </a:p>
          <a:p>
            <a:pPr lvl="1"/>
            <a:r>
              <a:rPr lang="cs-CZ" sz="900" dirty="0" smtClean="0"/>
              <a:t>Tříčlenná komise složená z autorizovaných osob</a:t>
            </a:r>
          </a:p>
          <a:p>
            <a:pPr lvl="1"/>
            <a:r>
              <a:rPr lang="cs-CZ" sz="900" dirty="0" smtClean="0"/>
              <a:t>Kvalifikační standardy</a:t>
            </a:r>
          </a:p>
          <a:p>
            <a:pPr lvl="2"/>
            <a:r>
              <a:rPr lang="cs-CZ" sz="900" dirty="0" smtClean="0"/>
              <a:t>Provádění ochrany a ostrahy majetku a osob</a:t>
            </a:r>
          </a:p>
          <a:p>
            <a:pPr lvl="2"/>
            <a:r>
              <a:rPr lang="cs-CZ" sz="900" dirty="0" smtClean="0"/>
              <a:t>Obsluhování technických bezpečnostních systémů</a:t>
            </a:r>
          </a:p>
          <a:p>
            <a:pPr lvl="2"/>
            <a:r>
              <a:rPr lang="cs-CZ" sz="900" dirty="0" smtClean="0"/>
              <a:t>Uplatňování zásad součinnosti se složkami IZS</a:t>
            </a:r>
          </a:p>
          <a:p>
            <a:pPr lvl="2"/>
            <a:r>
              <a:rPr lang="cs-CZ" sz="900" dirty="0" smtClean="0"/>
              <a:t>Aplikování právních základů bezpečnostní činnosti</a:t>
            </a:r>
          </a:p>
          <a:p>
            <a:pPr lvl="2"/>
            <a:r>
              <a:rPr lang="cs-CZ" sz="900" dirty="0" smtClean="0"/>
              <a:t>Kontrola osob a vozidel na vrátnicích</a:t>
            </a:r>
          </a:p>
          <a:p>
            <a:pPr lvl="2"/>
            <a:r>
              <a:rPr lang="cs-CZ" sz="900" dirty="0" smtClean="0"/>
              <a:t>Kontrolní činnost ve střežených objektech</a:t>
            </a:r>
          </a:p>
          <a:p>
            <a:pPr lvl="2"/>
            <a:r>
              <a:rPr lang="cs-CZ" sz="900" dirty="0" smtClean="0"/>
              <a:t>Dozor v objektech a na veřejných prostranstvích</a:t>
            </a:r>
          </a:p>
          <a:p>
            <a:pPr lvl="2"/>
            <a:r>
              <a:rPr lang="cs-CZ" sz="900" dirty="0" smtClean="0"/>
              <a:t>Provádění jednoduchých úkonů k zajištění a obnovení bezpečnosti a ke snížení ztrát na majetku a zdraví osob</a:t>
            </a:r>
          </a:p>
          <a:p>
            <a:pPr lvl="2"/>
            <a:r>
              <a:rPr lang="cs-CZ" sz="900" dirty="0" smtClean="0"/>
              <a:t>Používání věcných bezpečnostních prostředků</a:t>
            </a:r>
          </a:p>
          <a:p>
            <a:pPr lvl="2"/>
            <a:r>
              <a:rPr lang="cs-CZ" sz="900" dirty="0" smtClean="0"/>
              <a:t>Vedení dokumentace o ostraze</a:t>
            </a:r>
          </a:p>
          <a:p>
            <a:pPr lvl="1"/>
            <a:r>
              <a:rPr lang="cs-CZ" sz="900" dirty="0" smtClean="0"/>
              <a:t>Ochrana osob a majetku jako živnost jejíž výkon </a:t>
            </a:r>
            <a:r>
              <a:rPr lang="cs-CZ" sz="900" dirty="0"/>
              <a:t>je podnikatel povinen zajistit pouze fyzickými osobami splňujícími odbornou </a:t>
            </a:r>
            <a:r>
              <a:rPr lang="cs-CZ" sz="900" dirty="0" smtClean="0"/>
              <a:t>způsobilost</a:t>
            </a:r>
          </a:p>
          <a:p>
            <a:pPr lvl="1"/>
            <a:r>
              <a:rPr lang="cs-CZ" sz="900" dirty="0" smtClean="0"/>
              <a:t>Odborná způsobilost</a:t>
            </a:r>
          </a:p>
          <a:p>
            <a:pPr lvl="2"/>
            <a:r>
              <a:rPr lang="cs-CZ" sz="900" b="1" dirty="0"/>
              <a:t>a)</a:t>
            </a:r>
            <a:r>
              <a:rPr lang="cs-CZ" sz="900" dirty="0"/>
              <a:t> vysokoškolské vzdělání, nebo</a:t>
            </a:r>
            <a:br>
              <a:rPr lang="cs-CZ" sz="900" dirty="0"/>
            </a:br>
            <a:r>
              <a:rPr lang="cs-CZ" sz="900" b="1" dirty="0"/>
              <a:t>b)</a:t>
            </a:r>
            <a:r>
              <a:rPr lang="cs-CZ" sz="900" dirty="0"/>
              <a:t> vyšší odborné vzdělání právnického, bezpečnostního nebo obdobného zaměření, nebo</a:t>
            </a:r>
            <a:br>
              <a:rPr lang="cs-CZ" sz="900" dirty="0"/>
            </a:br>
            <a:r>
              <a:rPr lang="cs-CZ" sz="900" b="1" dirty="0"/>
              <a:t>c)</a:t>
            </a:r>
            <a:r>
              <a:rPr lang="cs-CZ" sz="900" dirty="0"/>
              <a:t> střední vzdělání s maturitní zkouškou v oboru bezpečnostním nebo právním, nebo</a:t>
            </a:r>
            <a:br>
              <a:rPr lang="cs-CZ" sz="900" dirty="0"/>
            </a:br>
            <a:r>
              <a:rPr lang="cs-CZ" sz="900" b="1" dirty="0"/>
              <a:t>d)</a:t>
            </a:r>
            <a:r>
              <a:rPr lang="cs-CZ" sz="900" dirty="0"/>
              <a:t> střední vzdělání s maturitní zkouškou a osvědčení o rekvalifikaci nebo jiný doklad o odborné kvalifikaci pro příslušnou pracovní činnost vydaný zařízením akreditovaným podle zvláštních právních předpisů, zařízením akreditovaným Ministerstvem školství, mládeže a tělovýchovy, nebo ministerstvem, do jehož působnosti patří odvětví, v němž je živnost provozována, nebo</a:t>
            </a:r>
            <a:br>
              <a:rPr lang="cs-CZ" sz="900" dirty="0"/>
            </a:br>
            <a:r>
              <a:rPr lang="cs-CZ" sz="900" b="1" dirty="0"/>
              <a:t>e)</a:t>
            </a:r>
            <a:r>
              <a:rPr lang="cs-CZ" sz="900" dirty="0"/>
              <a:t> profesní kvalifikace pro činnost strážný podle zvláštního právního </a:t>
            </a:r>
            <a:r>
              <a:rPr lang="cs-CZ" sz="900" dirty="0" smtClean="0"/>
              <a:t>předpisu, </a:t>
            </a:r>
            <a:r>
              <a:rPr lang="cs-CZ" sz="900" dirty="0"/>
              <a:t>nebo</a:t>
            </a:r>
            <a:br>
              <a:rPr lang="cs-CZ" sz="900" dirty="0"/>
            </a:br>
            <a:r>
              <a:rPr lang="cs-CZ" sz="900" b="1" dirty="0"/>
              <a:t>f)</a:t>
            </a:r>
            <a:r>
              <a:rPr lang="cs-CZ" sz="900" dirty="0"/>
              <a:t> doklad o uznání odborné kvalifikace podle zvláštního právního </a:t>
            </a:r>
            <a:r>
              <a:rPr lang="cs-CZ" sz="900" dirty="0" smtClean="0"/>
              <a:t>předpisu</a:t>
            </a:r>
            <a:endParaRPr lang="cs-CZ" sz="900" dirty="0"/>
          </a:p>
        </p:txBody>
      </p:sp>
    </p:spTree>
    <p:extLst>
      <p:ext uri="{BB962C8B-B14F-4D97-AF65-F5344CB8AC3E}">
        <p14:creationId xmlns:p14="http://schemas.microsoft.com/office/powerpoint/2010/main" val="3110587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úprava FO v ČR</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Pracovní právo</a:t>
            </a:r>
          </a:p>
          <a:p>
            <a:pPr lvl="1"/>
            <a:r>
              <a:rPr lang="cs-CZ" dirty="0" smtClean="0"/>
              <a:t>Zaměstnanci jsou povinni v souladu s platnými zákony a předpisy podle pokynů svých nadřízených konat osobně práce podle pracovní smlouvy ve stanovené pracovní době a plnit pracovní povinnosti</a:t>
            </a:r>
          </a:p>
          <a:p>
            <a:pPr lvl="1"/>
            <a:r>
              <a:rPr lang="cs-CZ" dirty="0" smtClean="0"/>
              <a:t>Minimální mzda/plat </a:t>
            </a:r>
          </a:p>
          <a:p>
            <a:pPr lvl="2"/>
            <a:r>
              <a:rPr lang="cs-CZ" dirty="0" smtClean="0"/>
              <a:t>13.350 </a:t>
            </a:r>
            <a:r>
              <a:rPr lang="cs-CZ" dirty="0" err="1" smtClean="0"/>
              <a:t>kč</a:t>
            </a:r>
            <a:r>
              <a:rPr lang="cs-CZ" dirty="0" smtClean="0"/>
              <a:t>/měsíc</a:t>
            </a:r>
          </a:p>
          <a:p>
            <a:pPr lvl="2"/>
            <a:r>
              <a:rPr lang="cs-CZ" dirty="0" smtClean="0"/>
              <a:t>79,80 </a:t>
            </a:r>
            <a:r>
              <a:rPr lang="cs-CZ" dirty="0" err="1" smtClean="0"/>
              <a:t>kč</a:t>
            </a:r>
            <a:r>
              <a:rPr lang="cs-CZ" dirty="0" smtClean="0"/>
              <a:t>/hod</a:t>
            </a:r>
          </a:p>
          <a:p>
            <a:pPr lvl="1"/>
            <a:r>
              <a:rPr lang="cs-CZ" dirty="0" smtClean="0"/>
              <a:t>Pracovněprávní vztah</a:t>
            </a:r>
          </a:p>
          <a:p>
            <a:pPr lvl="2"/>
            <a:r>
              <a:rPr lang="cs-CZ" dirty="0" smtClean="0"/>
              <a:t>Pracovní smlouva</a:t>
            </a:r>
          </a:p>
          <a:p>
            <a:pPr lvl="3"/>
            <a:r>
              <a:rPr lang="cs-CZ" dirty="0" smtClean="0"/>
              <a:t>Nerovnoměrná vs. rovnoměrná pracovní doba</a:t>
            </a:r>
          </a:p>
          <a:p>
            <a:pPr lvl="3"/>
            <a:r>
              <a:rPr lang="cs-CZ" dirty="0" smtClean="0"/>
              <a:t>Zkrácená vs. kratší pracovní doba</a:t>
            </a:r>
          </a:p>
          <a:p>
            <a:pPr lvl="2"/>
            <a:r>
              <a:rPr lang="cs-CZ" dirty="0" smtClean="0"/>
              <a:t>Dohoda o pracovní činnosti (4 hod/den)</a:t>
            </a:r>
          </a:p>
          <a:p>
            <a:pPr lvl="2"/>
            <a:r>
              <a:rPr lang="cs-CZ" dirty="0" smtClean="0"/>
              <a:t>Dohoda o provedení práce (300 hod /rok)</a:t>
            </a:r>
          </a:p>
          <a:p>
            <a:pPr lvl="1"/>
            <a:r>
              <a:rPr lang="cs-CZ" dirty="0" smtClean="0"/>
              <a:t>Zákonné přestávky</a:t>
            </a:r>
          </a:p>
          <a:p>
            <a:pPr lvl="2"/>
            <a:r>
              <a:rPr lang="cs-CZ" dirty="0" smtClean="0"/>
              <a:t>Přestávka na jídlo a oddech</a:t>
            </a:r>
          </a:p>
          <a:p>
            <a:pPr lvl="2"/>
            <a:r>
              <a:rPr lang="cs-CZ" dirty="0" smtClean="0"/>
              <a:t>Bezpečnostní přestávky</a:t>
            </a:r>
          </a:p>
          <a:p>
            <a:pPr lvl="2"/>
            <a:r>
              <a:rPr lang="cs-CZ" dirty="0" smtClean="0"/>
              <a:t>Přestávky mezi směnami (11 a 35 hod)</a:t>
            </a:r>
          </a:p>
          <a:p>
            <a:pPr lvl="1"/>
            <a:r>
              <a:rPr lang="cs-CZ" dirty="0" smtClean="0"/>
              <a:t>Práce přesčas</a:t>
            </a:r>
          </a:p>
          <a:p>
            <a:pPr lvl="2"/>
            <a:r>
              <a:rPr lang="cs-CZ" dirty="0" smtClean="0"/>
              <a:t>8 hodin týdně a 150 hodin ročně</a:t>
            </a:r>
          </a:p>
          <a:p>
            <a:pPr lvl="2"/>
            <a:r>
              <a:rPr lang="cs-CZ" dirty="0" smtClean="0"/>
              <a:t>Po dohodě 416 hodin ročně</a:t>
            </a:r>
          </a:p>
          <a:p>
            <a:pPr lvl="1"/>
            <a:endParaRPr lang="cs-CZ" dirty="0"/>
          </a:p>
        </p:txBody>
      </p:sp>
    </p:spTree>
    <p:extLst>
      <p:ext uri="{BB962C8B-B14F-4D97-AF65-F5344CB8AC3E}">
        <p14:creationId xmlns:p14="http://schemas.microsoft.com/office/powerpoint/2010/main" val="118967356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818</TotalTime>
  <Words>901</Words>
  <Application>Microsoft Office PowerPoint</Application>
  <PresentationFormat>Předvádění na obrazovce (4:3)</PresentationFormat>
  <Paragraphs>220</Paragraphs>
  <Slides>16</Slides>
  <Notes>1</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systému Office</vt:lpstr>
      <vt:lpstr>Fyzická ostraha</vt:lpstr>
      <vt:lpstr>Policing (policejní činnost, bezpečnostní činnost?)</vt:lpstr>
      <vt:lpstr>Typologie policing</vt:lpstr>
      <vt:lpstr>Public vs. private policing</vt:lpstr>
      <vt:lpstr>Public vs. private policing</vt:lpstr>
      <vt:lpstr>Rozdělení FO</vt:lpstr>
      <vt:lpstr>Personální zajištění FO</vt:lpstr>
      <vt:lpstr>Právní úprava FO v ČR</vt:lpstr>
      <vt:lpstr>Právní úprava FO v ČR</vt:lpstr>
      <vt:lpstr>Zákon o soukromých bezpečnostní činnosti </vt:lpstr>
      <vt:lpstr>Výhody a nevýhody vlastní vs. soukromé ostrahy </vt:lpstr>
      <vt:lpstr>Pravomoci FO</vt:lpstr>
      <vt:lpstr>Pravomoci FO</vt:lpstr>
      <vt:lpstr>Základní bezpečnostní dokumentace</vt:lpstr>
      <vt:lpstr>Směrnice o výkonu služby</vt:lpstr>
      <vt:lpstr>Režimová směrnice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Fyzická ostraha</dc:title>
  <dc:creator>Kučera Michal</dc:creator>
  <cp:lastModifiedBy>Kučera Michal</cp:lastModifiedBy>
  <cp:revision>32</cp:revision>
  <dcterms:created xsi:type="dcterms:W3CDTF">2019-03-13T05:52:11Z</dcterms:created>
  <dcterms:modified xsi:type="dcterms:W3CDTF">2019-03-14T12:45:07Z</dcterms:modified>
</cp:coreProperties>
</file>