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 id="26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4AB4C3-AC76-42BC-971E-F371A6BABFF1}" type="datetimeFigureOut">
              <a:rPr lang="cs-CZ" smtClean="0"/>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4AB4C3-AC76-42BC-971E-F371A6BABFF1}" type="datetimeFigureOut">
              <a:rPr lang="cs-CZ" smtClean="0"/>
              <a:t>28.3.2019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4AB4C3-AC76-42BC-971E-F371A6BABFF1}" type="datetimeFigureOut">
              <a:rPr lang="cs-CZ" smtClean="0"/>
              <a:t>28.3.2019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28.3.2019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28.3.2019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28.3.2019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Ochrana utajovaných informací</a:t>
            </a:r>
            <a:endParaRPr lang="cs-CZ" dirty="0"/>
          </a:p>
        </p:txBody>
      </p:sp>
      <p:sp>
        <p:nvSpPr>
          <p:cNvPr id="3" name="Podnadpis 2"/>
          <p:cNvSpPr>
            <a:spLocks noGrp="1"/>
          </p:cNvSpPr>
          <p:nvPr>
            <p:ph type="subTitle" idx="1"/>
          </p:nvPr>
        </p:nvSpPr>
        <p:spPr/>
        <p:txBody>
          <a:bodyPr/>
          <a:lstStyle/>
          <a:p>
            <a:r>
              <a:rPr lang="cs-CZ" dirty="0" smtClean="0"/>
              <a:t>28. 3. 2019</a:t>
            </a:r>
            <a:endParaRPr lang="cs-CZ" dirty="0"/>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bezpečnost</a:t>
            </a:r>
            <a:endParaRPr lang="cs-CZ"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a:t>
            </a:r>
            <a:r>
              <a:rPr lang="cs-CZ" sz="4800" b="1" dirty="0" smtClean="0"/>
              <a:t>Vyhrazené</a:t>
            </a:r>
          </a:p>
          <a:p>
            <a:pPr marL="0" indent="0">
              <a:buNone/>
            </a:pPr>
            <a:endParaRPr lang="cs-CZ" sz="4800" b="1" dirty="0"/>
          </a:p>
          <a:p>
            <a:r>
              <a:rPr lang="cs-CZ" sz="4800" dirty="0" smtClean="0"/>
              <a:t>Fyzické </a:t>
            </a:r>
            <a:r>
              <a:rPr lang="cs-CZ" sz="4800" dirty="0"/>
              <a:t>osobě lze umožnit přístup k utajované informaci stupně utajení Vyhrazené, jestliže </a:t>
            </a:r>
            <a:endParaRPr lang="cs-CZ" sz="4800" dirty="0" smtClean="0"/>
          </a:p>
          <a:p>
            <a:pPr lvl="1"/>
            <a:r>
              <a:rPr lang="cs-CZ" sz="4800" dirty="0" smtClean="0"/>
              <a:t>jej </a:t>
            </a:r>
            <a:r>
              <a:rPr lang="cs-CZ" sz="4800" dirty="0"/>
              <a:t>nezbytně potřebuje k výkonu své funkce, pracovní nebo jiné </a:t>
            </a:r>
            <a:r>
              <a:rPr lang="cs-CZ" sz="4800" dirty="0" smtClean="0"/>
              <a:t>činnosti</a:t>
            </a:r>
          </a:p>
          <a:p>
            <a:pPr lvl="1"/>
            <a:r>
              <a:rPr lang="cs-CZ" sz="4800" dirty="0" smtClean="0"/>
              <a:t>je </a:t>
            </a:r>
            <a:r>
              <a:rPr lang="cs-CZ" sz="4800" dirty="0"/>
              <a:t>držitelem oznámení o splnění podmínek pro přístup k utajované informaci stupně utajení </a:t>
            </a:r>
            <a:r>
              <a:rPr lang="cs-CZ" sz="4800" dirty="0" smtClean="0"/>
              <a:t>Vyhrazené, </a:t>
            </a:r>
            <a:r>
              <a:rPr lang="cs-CZ" sz="4800" dirty="0"/>
              <a:t>osvědčení fyzické </a:t>
            </a:r>
            <a:r>
              <a:rPr lang="cs-CZ" sz="4800" dirty="0" smtClean="0"/>
              <a:t>osoby.</a:t>
            </a:r>
            <a:endParaRPr lang="cs-CZ" sz="4800" dirty="0"/>
          </a:p>
          <a:p>
            <a:r>
              <a:rPr lang="cs-CZ" sz="4800" dirty="0" smtClean="0"/>
              <a:t>Oznámení </a:t>
            </a:r>
            <a:r>
              <a:rPr lang="cs-CZ" sz="4800" dirty="0"/>
              <a:t>se vydá fyzické osobě, která</a:t>
            </a:r>
          </a:p>
          <a:p>
            <a:pPr lvl="1"/>
            <a:r>
              <a:rPr lang="cs-CZ" sz="4800" dirty="0" smtClean="0"/>
              <a:t>je </a:t>
            </a:r>
            <a:r>
              <a:rPr lang="cs-CZ" sz="4800" dirty="0"/>
              <a:t>plně </a:t>
            </a:r>
            <a:r>
              <a:rPr lang="cs-CZ" sz="4800" dirty="0" smtClean="0"/>
              <a:t>svéprávná (prohlášení o svéprávnosti)</a:t>
            </a:r>
            <a:endParaRPr lang="cs-CZ" sz="4800" dirty="0"/>
          </a:p>
          <a:p>
            <a:pPr lvl="1"/>
            <a:r>
              <a:rPr lang="cs-CZ" sz="4800" dirty="0" smtClean="0"/>
              <a:t>dosáhla </a:t>
            </a:r>
            <a:r>
              <a:rPr lang="cs-CZ" sz="4800" dirty="0"/>
              <a:t>alespoň 18 let </a:t>
            </a:r>
            <a:r>
              <a:rPr lang="cs-CZ" sz="4800" dirty="0" smtClean="0"/>
              <a:t>věku (občanský průkaz, pas),</a:t>
            </a:r>
            <a:endParaRPr lang="cs-CZ" sz="4800" dirty="0"/>
          </a:p>
          <a:p>
            <a:pPr lvl="1"/>
            <a:r>
              <a:rPr lang="cs-CZ" sz="4800" dirty="0" smtClean="0"/>
              <a:t>je bezúhonná (výpis z rejstříku trestů).</a:t>
            </a:r>
          </a:p>
          <a:p>
            <a:pPr marL="457200" lvl="1" indent="0">
              <a:buNone/>
            </a:pPr>
            <a:endParaRPr lang="cs-CZ" sz="4800" dirty="0"/>
          </a:p>
          <a:p>
            <a:r>
              <a:rPr lang="cs-CZ" sz="4800" dirty="0" smtClean="0"/>
              <a:t>Splnění podmínek ověřuje </a:t>
            </a:r>
            <a:r>
              <a:rPr lang="cs-CZ" sz="4800" dirty="0"/>
              <a:t>a oznámení fyzické osobě vydává ten, kdo je vůči ní v rámci služebního poměru nebo pracovněprávního, členského či obdobného vztahu odpovědnou osobou, nebo jí určená osoba. </a:t>
            </a:r>
            <a:endParaRPr lang="cs-CZ" sz="4800" dirty="0" smtClean="0"/>
          </a:p>
          <a:p>
            <a:r>
              <a:rPr lang="cs-CZ" sz="4800" dirty="0" smtClean="0"/>
              <a:t>Jde-li </a:t>
            </a:r>
            <a:r>
              <a:rPr lang="cs-CZ" sz="4800" dirty="0"/>
              <a:t>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endParaRPr lang="cs-CZ" sz="4800" dirty="0" smtClean="0"/>
          </a:p>
          <a:p>
            <a:r>
              <a:rPr lang="cs-CZ" sz="4800" dirty="0" smtClean="0"/>
              <a:t>V </a:t>
            </a:r>
            <a:r>
              <a:rPr lang="cs-CZ" sz="4800" dirty="0"/>
              <a:t>ostatních případech splnění podmínek podle odstavce 2 ověřuje a oznámení fyzické osobě vydává Národní bezpečnostní úřad (dále jen „Úřad“) na základě odůvodněné písemné žádosti.</a:t>
            </a:r>
          </a:p>
          <a:p>
            <a:r>
              <a:rPr lang="cs-CZ" sz="4800" dirty="0" smtClean="0"/>
              <a:t>Před </a:t>
            </a:r>
            <a:r>
              <a:rPr lang="cs-CZ" sz="4800" dirty="0"/>
              <a:t>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a:t>
            </a:r>
            <a:r>
              <a:rPr lang="cs-CZ" sz="4800" dirty="0" smtClean="0"/>
              <a:t>uloží.</a:t>
            </a:r>
            <a:endParaRPr lang="cs-CZ" sz="4800" dirty="0"/>
          </a:p>
          <a:p>
            <a:r>
              <a:rPr lang="cs-CZ" sz="4800" dirty="0" smtClean="0"/>
              <a:t>Ten</a:t>
            </a:r>
            <a:r>
              <a:rPr lang="cs-CZ" sz="4800" dirty="0"/>
              <a:t>, kdo vydal oznámení, je povinen každých 5 let ode dne jeho vydání ověřovat splnění </a:t>
            </a:r>
            <a:r>
              <a:rPr lang="cs-CZ" sz="4800" dirty="0" smtClean="0"/>
              <a:t>podmínek</a:t>
            </a:r>
            <a:endParaRPr lang="cs-CZ" dirty="0"/>
          </a:p>
          <a:p>
            <a:pPr marL="0" indent="0">
              <a:buNone/>
            </a:pPr>
            <a:endParaRPr lang="cs-CZ" b="1" dirty="0"/>
          </a:p>
          <a:p>
            <a:pPr marL="0" indent="0">
              <a:buNone/>
            </a:pPr>
            <a:endParaRPr lang="cs-CZ" dirty="0" smtClean="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smtClean="0"/>
              <a:t>Personální bezpečnost</a:t>
            </a:r>
            <a:endParaRPr lang="cs-CZ" sz="1600" dirty="0"/>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a:t>
            </a:r>
            <a:r>
              <a:rPr lang="cs-CZ" sz="800" b="1" dirty="0" smtClean="0"/>
              <a:t>Důvěrné</a:t>
            </a:r>
            <a:endParaRPr lang="cs-CZ" sz="800" b="1" dirty="0"/>
          </a:p>
          <a:p>
            <a:pPr>
              <a:spcBef>
                <a:spcPts val="0"/>
              </a:spcBef>
            </a:pPr>
            <a:r>
              <a:rPr lang="cs-CZ" sz="800" dirty="0" smtClean="0"/>
              <a:t>Fyzické </a:t>
            </a:r>
            <a:r>
              <a:rPr lang="cs-CZ" sz="800" dirty="0"/>
              <a:t>osobě lze umožnit přístup k utajované informaci </a:t>
            </a:r>
            <a:r>
              <a:rPr lang="cs-CZ" sz="800" dirty="0" smtClean="0"/>
              <a:t> </a:t>
            </a:r>
            <a:r>
              <a:rPr lang="cs-CZ" sz="800" dirty="0"/>
              <a:t>jestliže </a:t>
            </a:r>
            <a:endParaRPr lang="cs-CZ" sz="800" dirty="0" smtClean="0"/>
          </a:p>
          <a:p>
            <a:pPr lvl="1">
              <a:spcBef>
                <a:spcPts val="0"/>
              </a:spcBef>
            </a:pPr>
            <a:r>
              <a:rPr lang="cs-CZ" sz="800" dirty="0" smtClean="0"/>
              <a:t>jej </a:t>
            </a:r>
            <a:r>
              <a:rPr lang="cs-CZ" sz="800" dirty="0"/>
              <a:t>nezbytně potřebuje k výkonu své funkce, pracovní nebo jiné činnosti, </a:t>
            </a:r>
            <a:endParaRPr lang="cs-CZ" sz="800" dirty="0" smtClean="0"/>
          </a:p>
          <a:p>
            <a:pPr lvl="1">
              <a:spcBef>
                <a:spcPts val="0"/>
              </a:spcBef>
            </a:pPr>
            <a:r>
              <a:rPr lang="cs-CZ" sz="800" dirty="0" smtClean="0"/>
              <a:t>je </a:t>
            </a:r>
            <a:r>
              <a:rPr lang="cs-CZ" sz="800" dirty="0"/>
              <a:t>držitelem platného osvědčení fyzické osoby </a:t>
            </a:r>
            <a:r>
              <a:rPr lang="cs-CZ" sz="800" dirty="0" smtClean="0"/>
              <a:t>příslušného </a:t>
            </a:r>
            <a:r>
              <a:rPr lang="cs-CZ" sz="800" dirty="0"/>
              <a:t>stupně utajení a je poučena, </a:t>
            </a:r>
            <a:r>
              <a:rPr lang="cs-CZ" sz="800" dirty="0" smtClean="0"/>
              <a:t>.</a:t>
            </a:r>
            <a:endParaRPr lang="cs-CZ" sz="800" dirty="0"/>
          </a:p>
          <a:p>
            <a:pPr>
              <a:spcBef>
                <a:spcPts val="0"/>
              </a:spcBef>
            </a:pPr>
            <a:r>
              <a:rPr lang="cs-CZ" sz="800" dirty="0" smtClean="0"/>
              <a:t>Před </a:t>
            </a:r>
            <a:r>
              <a:rPr lang="cs-CZ" sz="800" dirty="0"/>
              <a:t>prvním přístupem k utajované informaci </a:t>
            </a:r>
            <a:r>
              <a:rPr lang="cs-CZ" sz="800" dirty="0" smtClean="0"/>
              <a:t>provede ten</a:t>
            </a:r>
            <a:r>
              <a:rPr lang="cs-CZ" sz="800" dirty="0"/>
              <a:t>, kdo je vůči fyzické osobě v rámci služebního poměru nebo pracovněprávního, členského či obdobného vztahu osobou odpovědnou, zajistí její poučení. </a:t>
            </a:r>
            <a:endParaRPr lang="cs-CZ" sz="800" dirty="0" smtClean="0"/>
          </a:p>
          <a:p>
            <a:pPr>
              <a:spcBef>
                <a:spcPts val="0"/>
              </a:spcBef>
            </a:pPr>
            <a:r>
              <a:rPr lang="cs-CZ" sz="800" dirty="0" smtClean="0"/>
              <a:t>Jde-li </a:t>
            </a:r>
            <a:r>
              <a:rPr lang="cs-CZ" sz="800" dirty="0"/>
              <a:t>o fyzickou osobu ve vztahu, vůči níž není odpovědná </a:t>
            </a:r>
            <a:r>
              <a:rPr lang="cs-CZ" sz="800" dirty="0" smtClean="0"/>
              <a:t>osoba, </a:t>
            </a:r>
            <a:r>
              <a:rPr lang="cs-CZ" sz="800" dirty="0"/>
              <a:t>zajistí poučení odpovědná osoba toho, kdo fyzické osobě přístup k utajované informaci umožní. Poučení podepisuje fyzická osoba a ten, kdo poučení provedl; jeden výtisk poučení jí předá, jeden výtisk </a:t>
            </a:r>
            <a:r>
              <a:rPr lang="cs-CZ" sz="800" dirty="0" smtClean="0"/>
              <a:t>uloží</a:t>
            </a:r>
            <a:r>
              <a:rPr lang="cs-CZ" sz="800" b="1" baseline="30000" dirty="0"/>
              <a:t> </a:t>
            </a:r>
            <a:r>
              <a:rPr lang="cs-CZ" sz="800" dirty="0" smtClean="0"/>
              <a:t>a </a:t>
            </a:r>
            <a:r>
              <a:rPr lang="cs-CZ" sz="800" dirty="0"/>
              <a:t>jeden zašle Úřadu. Povinnost zaslání jednoho výtisku poučení Úřadu se nevztahuje na zpravodajské služby České </a:t>
            </a:r>
            <a:r>
              <a:rPr lang="cs-CZ" sz="800" dirty="0" smtClean="0"/>
              <a:t>republiky</a:t>
            </a:r>
            <a:r>
              <a:rPr lang="cs-CZ" sz="800" b="1" baseline="30000" dirty="0"/>
              <a:t> </a:t>
            </a:r>
            <a:r>
              <a:rPr lang="cs-CZ" sz="800" dirty="0" smtClean="0"/>
              <a:t>(dále </a:t>
            </a:r>
            <a:r>
              <a:rPr lang="cs-CZ" sz="800" dirty="0"/>
              <a:t>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smtClean="0"/>
              <a:t>Poučení </a:t>
            </a:r>
            <a:r>
              <a:rPr lang="cs-CZ" sz="800" dirty="0"/>
              <a:t>ředitele Úřadu a ředitele Bezpečnostní informační služby provede předseda vlády, poučení ředitele Úřadu pro zahraniční styky a informace provede ministr vnitra a poučení ředitele Vojenského zpravodajství provede ministr obrany; </a:t>
            </a:r>
            <a:r>
              <a:rPr lang="cs-CZ" sz="800" dirty="0" smtClean="0"/>
              <a:t>.</a:t>
            </a:r>
            <a:endParaRPr lang="cs-CZ" sz="800" dirty="0"/>
          </a:p>
          <a:p>
            <a:pPr marL="0" indent="0">
              <a:spcBef>
                <a:spcPts val="0"/>
              </a:spcBef>
              <a:buNone/>
            </a:pPr>
            <a:r>
              <a:rPr lang="cs-CZ" sz="800" b="1" dirty="0" smtClean="0"/>
              <a:t>Podmínky </a:t>
            </a:r>
            <a:r>
              <a:rPr lang="cs-CZ" sz="800" b="1" dirty="0"/>
              <a:t>pro vydání osvědčení fyzické osoby</a:t>
            </a:r>
          </a:p>
          <a:p>
            <a:pPr lvl="1">
              <a:spcBef>
                <a:spcPts val="0"/>
              </a:spcBef>
            </a:pPr>
            <a:r>
              <a:rPr lang="cs-CZ" sz="800" dirty="0" smtClean="0"/>
              <a:t>Osvědčení </a:t>
            </a:r>
            <a:r>
              <a:rPr lang="cs-CZ" sz="800" dirty="0"/>
              <a:t>fyzické osoby Úřad vydá fyzické osobě, která</a:t>
            </a:r>
          </a:p>
          <a:p>
            <a:pPr lvl="1">
              <a:spcBef>
                <a:spcPts val="0"/>
              </a:spcBef>
            </a:pPr>
            <a:r>
              <a:rPr lang="cs-CZ" sz="800" dirty="0" smtClean="0"/>
              <a:t>je </a:t>
            </a:r>
            <a:r>
              <a:rPr lang="cs-CZ" sz="800" dirty="0"/>
              <a:t>státním občanem České republiky nebo státním příslušníkem členského státu Evropské unie nebo Organizace Severoatlantické smlouvy,</a:t>
            </a:r>
          </a:p>
          <a:p>
            <a:pPr lvl="1">
              <a:spcBef>
                <a:spcPts val="0"/>
              </a:spcBef>
            </a:pPr>
            <a:r>
              <a:rPr lang="cs-CZ" sz="800" dirty="0" smtClean="0"/>
              <a:t>splňuje </a:t>
            </a:r>
            <a:r>
              <a:rPr lang="cs-CZ" sz="800" dirty="0"/>
              <a:t>podmínky uvedené v § 6 odst. 2,</a:t>
            </a:r>
          </a:p>
          <a:p>
            <a:pPr lvl="1">
              <a:spcBef>
                <a:spcPts val="0"/>
              </a:spcBef>
            </a:pPr>
            <a:r>
              <a:rPr lang="cs-CZ" sz="800" dirty="0" smtClean="0"/>
              <a:t>je </a:t>
            </a:r>
            <a:r>
              <a:rPr lang="cs-CZ" sz="800" dirty="0"/>
              <a:t>osobnostně způsobilá,</a:t>
            </a:r>
          </a:p>
          <a:p>
            <a:pPr lvl="1">
              <a:spcBef>
                <a:spcPts val="0"/>
              </a:spcBef>
            </a:pPr>
            <a:r>
              <a:rPr lang="cs-CZ" sz="800" dirty="0" smtClean="0"/>
              <a:t>je </a:t>
            </a:r>
            <a:r>
              <a:rPr lang="cs-CZ" sz="800" dirty="0"/>
              <a:t>bezpečnostně spolehlivá.</a:t>
            </a:r>
          </a:p>
          <a:p>
            <a:pPr marL="0" indent="0">
              <a:spcBef>
                <a:spcPts val="0"/>
              </a:spcBef>
              <a:buNone/>
            </a:pPr>
            <a:r>
              <a:rPr lang="cs-CZ" sz="800" b="1" dirty="0" smtClean="0"/>
              <a:t>Osobnostní </a:t>
            </a:r>
            <a:r>
              <a:rPr lang="cs-CZ" sz="800" b="1" dirty="0"/>
              <a:t>způsobilost</a:t>
            </a:r>
          </a:p>
          <a:p>
            <a:pPr lvl="1">
              <a:spcBef>
                <a:spcPts val="0"/>
              </a:spcBef>
            </a:pPr>
            <a:r>
              <a:rPr lang="cs-CZ" sz="800" dirty="0" smtClean="0"/>
              <a:t>Podmínku </a:t>
            </a:r>
            <a:r>
              <a:rPr lang="cs-CZ" sz="800" dirty="0"/>
              <a:t>osobnostní způsobilosti splňuje fyzická osoba, která netrpí poruchou či obtížemi, které mohou mít vliv na její spolehlivost nebo schopnost utajovat informace.</a:t>
            </a:r>
          </a:p>
          <a:p>
            <a:pPr lvl="1">
              <a:spcBef>
                <a:spcPts val="0"/>
              </a:spcBef>
            </a:pPr>
            <a:r>
              <a:rPr lang="cs-CZ" sz="800" dirty="0" smtClean="0"/>
              <a:t>Osobnostní </a:t>
            </a:r>
            <a:r>
              <a:rPr lang="cs-CZ" sz="800" dirty="0"/>
              <a:t>způsobilost </a:t>
            </a:r>
            <a:r>
              <a:rPr lang="cs-CZ" sz="800" dirty="0" smtClean="0"/>
              <a:t>podle </a:t>
            </a:r>
            <a:r>
              <a:rPr lang="cs-CZ" sz="800" dirty="0"/>
              <a:t>se ověřuje na základě prohlášení k osobnostní způsobilosti a </a:t>
            </a:r>
            <a:r>
              <a:rPr lang="cs-CZ" sz="800" dirty="0" smtClean="0"/>
              <a:t>i </a:t>
            </a:r>
            <a:r>
              <a:rPr lang="cs-CZ" sz="800" dirty="0"/>
              <a:t>na základě znaleckého posudku o osobnostní způsobilosti.</a:t>
            </a:r>
          </a:p>
          <a:p>
            <a:pPr marL="0" indent="0">
              <a:spcBef>
                <a:spcPts val="0"/>
              </a:spcBef>
              <a:buNone/>
            </a:pPr>
            <a:r>
              <a:rPr lang="cs-CZ" sz="800" b="1" dirty="0" smtClean="0"/>
              <a:t>Bezpečnostní </a:t>
            </a:r>
            <a:r>
              <a:rPr lang="cs-CZ" sz="800" b="1" dirty="0"/>
              <a:t>spolehlivost</a:t>
            </a:r>
          </a:p>
          <a:p>
            <a:pPr lvl="1">
              <a:spcBef>
                <a:spcPts val="0"/>
              </a:spcBef>
            </a:pPr>
            <a:r>
              <a:rPr lang="cs-CZ" sz="800" dirty="0" smtClean="0"/>
              <a:t>Podmínku </a:t>
            </a:r>
            <a:r>
              <a:rPr lang="cs-CZ" sz="800" dirty="0"/>
              <a:t>bezpečnostní spolehlivosti splňuje fyzická osoba, u níž není zjištěno bezpečnostní riziko.</a:t>
            </a:r>
          </a:p>
          <a:p>
            <a:pPr lvl="1">
              <a:spcBef>
                <a:spcPts val="0"/>
              </a:spcBef>
            </a:pPr>
            <a:r>
              <a:rPr lang="cs-CZ" sz="800" dirty="0" smtClean="0"/>
              <a:t>Bezpečnostním </a:t>
            </a:r>
            <a:r>
              <a:rPr lang="cs-CZ" sz="800" dirty="0"/>
              <a:t>rizikem je</a:t>
            </a:r>
          </a:p>
          <a:p>
            <a:pPr lvl="2">
              <a:spcBef>
                <a:spcPts val="0"/>
              </a:spcBef>
            </a:pPr>
            <a:r>
              <a:rPr lang="cs-CZ" sz="800" dirty="0" smtClean="0"/>
              <a:t>závažná </a:t>
            </a:r>
            <a:r>
              <a:rPr lang="cs-CZ" sz="800" dirty="0"/>
              <a:t>nebo opakovaná činnost proti zájmům České republiky,</a:t>
            </a:r>
          </a:p>
          <a:p>
            <a:pPr lvl="2">
              <a:spcBef>
                <a:spcPts val="0"/>
              </a:spcBef>
            </a:pPr>
            <a:r>
              <a:rPr lang="cs-CZ" sz="800" dirty="0" smtClean="0"/>
              <a:t>činnost</a:t>
            </a:r>
            <a:r>
              <a:rPr lang="cs-CZ" sz="800" dirty="0"/>
              <a:t>, spočívající v potlačování základních práv a svobod, anebo podpora takové činnosti, nebo</a:t>
            </a:r>
          </a:p>
          <a:p>
            <a:pPr lvl="2">
              <a:spcBef>
                <a:spcPts val="0"/>
              </a:spcBef>
            </a:pPr>
            <a:r>
              <a:rPr lang="cs-CZ" sz="800" dirty="0" smtClean="0"/>
              <a:t>skutečnost</a:t>
            </a:r>
            <a:r>
              <a:rPr lang="cs-CZ" sz="800" dirty="0"/>
              <a:t>, že jsou majetkové poměry zjevně nepřiměřené řádně přiznaným příjmům fyzické osoby.</a:t>
            </a:r>
          </a:p>
          <a:p>
            <a:pPr lvl="2">
              <a:spcBef>
                <a:spcPts val="0"/>
              </a:spcBef>
            </a:pPr>
            <a:r>
              <a:rPr lang="cs-CZ" sz="800" dirty="0" smtClean="0"/>
              <a:t>zařazení </a:t>
            </a:r>
            <a:r>
              <a:rPr lang="cs-CZ" sz="800" dirty="0"/>
              <a:t>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smtClean="0"/>
              <a:t>užívání </a:t>
            </a:r>
            <a:r>
              <a:rPr lang="cs-CZ" sz="800" dirty="0"/>
              <a:t>jiné identity,</a:t>
            </a:r>
          </a:p>
          <a:p>
            <a:pPr lvl="2">
              <a:spcBef>
                <a:spcPts val="0"/>
              </a:spcBef>
            </a:pPr>
            <a:r>
              <a:rPr lang="cs-CZ" sz="800" dirty="0" smtClean="0"/>
              <a:t>úmyslné </a:t>
            </a:r>
            <a:r>
              <a:rPr lang="cs-CZ" sz="800" dirty="0"/>
              <a:t>porušení právních předpisů, na jehož základě může nastat újma zájmu České republiky,</a:t>
            </a:r>
          </a:p>
          <a:p>
            <a:pPr lvl="2">
              <a:spcBef>
                <a:spcPts val="0"/>
              </a:spcBef>
            </a:pPr>
            <a:r>
              <a:rPr lang="cs-CZ" sz="800" dirty="0" smtClean="0"/>
              <a:t>chování</a:t>
            </a:r>
            <a:r>
              <a:rPr lang="cs-CZ" sz="800" dirty="0"/>
              <a:t>, které má vliv na důvěryhodnost nebo ovlivnitelnost osoby a může ovlivnit její schopnost utajovat informace,</a:t>
            </a:r>
          </a:p>
          <a:p>
            <a:pPr lvl="2">
              <a:spcBef>
                <a:spcPts val="0"/>
              </a:spcBef>
            </a:pPr>
            <a:r>
              <a:rPr lang="cs-CZ" sz="800" dirty="0" smtClean="0"/>
              <a:t>styky </a:t>
            </a:r>
            <a:r>
              <a:rPr lang="cs-CZ" sz="800" dirty="0"/>
              <a:t>s osobou, která vyvíjí nebo vyvíjela činnost proti zájmu České republiky,</a:t>
            </a:r>
          </a:p>
          <a:p>
            <a:pPr lvl="2">
              <a:spcBef>
                <a:spcPts val="0"/>
              </a:spcBef>
            </a:pPr>
            <a:r>
              <a:rPr lang="cs-CZ" sz="800" dirty="0" smtClean="0"/>
              <a:t>pravomocné </a:t>
            </a:r>
            <a:r>
              <a:rPr lang="cs-CZ" sz="800" dirty="0"/>
              <a:t>odsouzení pro trestný čin,</a:t>
            </a:r>
          </a:p>
          <a:p>
            <a:pPr lvl="2">
              <a:spcBef>
                <a:spcPts val="0"/>
              </a:spcBef>
            </a:pPr>
            <a:r>
              <a:rPr lang="cs-CZ" sz="800" dirty="0" smtClean="0"/>
              <a:t>uvedení </a:t>
            </a:r>
            <a:r>
              <a:rPr lang="cs-CZ" sz="800" dirty="0"/>
              <a:t>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smtClean="0"/>
              <a:t>porušení </a:t>
            </a:r>
            <a:r>
              <a:rPr lang="cs-CZ" sz="800" dirty="0"/>
              <a:t>povinnosti při ochraně utajovaných informací,</a:t>
            </a:r>
          </a:p>
          <a:p>
            <a:pPr lvl="2">
              <a:spcBef>
                <a:spcPts val="0"/>
              </a:spcBef>
            </a:pPr>
            <a:r>
              <a:rPr lang="cs-CZ" sz="800" dirty="0" smtClean="0"/>
              <a:t>opakované </a:t>
            </a:r>
            <a:r>
              <a:rPr lang="cs-CZ" sz="800" dirty="0"/>
              <a:t>neposkytnutí nezbytné součinnosti při bezpečnostním řízení zahájeném podle § 101 odst. 1, nebo</a:t>
            </a:r>
          </a:p>
          <a:p>
            <a:pPr lvl="2">
              <a:spcBef>
                <a:spcPts val="0"/>
              </a:spcBef>
            </a:pPr>
            <a:r>
              <a:rPr lang="cs-CZ" sz="800" dirty="0" smtClean="0"/>
              <a:t>podmíněné </a:t>
            </a:r>
            <a:r>
              <a:rPr lang="cs-CZ" sz="800" dirty="0"/>
              <a:t>zastavení trestního stíhání pro úmyslný trestný čin nebo podmíněné odložení podání návrhu na potrestání pro úmyslný trestný čin, u nichž stanovená zkušební doba dosud neuplynula, anebo schválení narovnání pro úmyslný trestný čin</a:t>
            </a:r>
            <a:r>
              <a:rPr lang="cs-CZ" sz="800" dirty="0" smtClean="0"/>
              <a:t>.</a:t>
            </a:r>
            <a:endParaRPr lang="cs-CZ" sz="800" dirty="0"/>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Podmínky přístupu k utajované informaci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cs-CZ" dirty="0" smtClean="0"/>
                        <a:t>podmínky</a:t>
                      </a:r>
                      <a:endParaRPr lang="cs-CZ" dirty="0"/>
                    </a:p>
                  </a:txBody>
                  <a:tcPr/>
                </a:tc>
                <a:tc>
                  <a:txBody>
                    <a:bodyPr/>
                    <a:lstStyle/>
                    <a:p>
                      <a:r>
                        <a:rPr lang="cs-CZ" dirty="0" smtClean="0"/>
                        <a:t>VYHRAZENÉ (oznámení)</a:t>
                      </a:r>
                      <a:endParaRPr lang="cs-CZ" dirty="0"/>
                    </a:p>
                  </a:txBody>
                  <a:tcPr/>
                </a:tc>
                <a:tc>
                  <a:txBody>
                    <a:bodyPr/>
                    <a:lstStyle/>
                    <a:p>
                      <a:r>
                        <a:rPr lang="cs-CZ" dirty="0" smtClean="0"/>
                        <a:t>DÚVĚRNÉ,TAJNÉ, PŘÍSNĚ TAJNÉ (osvědčení)</a:t>
                      </a:r>
                      <a:endParaRPr lang="cs-CZ" dirty="0"/>
                    </a:p>
                  </a:txBody>
                  <a:tcPr/>
                </a:tc>
              </a:tr>
              <a:tr h="370840">
                <a:tc>
                  <a:txBody>
                    <a:bodyPr/>
                    <a:lstStyle/>
                    <a:p>
                      <a:r>
                        <a:rPr lang="cs-CZ" dirty="0" smtClean="0"/>
                        <a:t>Svéprávnost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Věk minimálně 18 let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Bezúhonnost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Státní občanství ČR, země EU, NATO</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Osobnostní způsobilost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r h="370840">
                <a:tc>
                  <a:txBody>
                    <a:bodyPr/>
                    <a:lstStyle/>
                    <a:p>
                      <a:r>
                        <a:rPr lang="cs-CZ" dirty="0" smtClean="0"/>
                        <a:t>Bezpečnostní spolehlivost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Fyzická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smtClean="0"/>
              <a:t>Pro </a:t>
            </a:r>
            <a:r>
              <a:rPr lang="cs-CZ" dirty="0"/>
              <a:t>zabezpečení ochrany utajovaných informací v rámci fyzické bezpečnosti se určují objekty, zabezpečené oblasti a jednací oblasti.</a:t>
            </a:r>
          </a:p>
          <a:p>
            <a:pPr lvl="1"/>
            <a:r>
              <a:rPr lang="cs-CZ" b="1" dirty="0" smtClean="0"/>
              <a:t>Objektem</a:t>
            </a:r>
            <a:r>
              <a:rPr lang="cs-CZ" dirty="0" smtClean="0"/>
              <a:t> </a:t>
            </a:r>
            <a:r>
              <a:rPr lang="cs-CZ" dirty="0"/>
              <a:t>je budova nebo jiný ohraničený prostor, ve kterém se zpravidla nachází zabezpečená oblast nebo jednací oblast.</a:t>
            </a:r>
          </a:p>
          <a:p>
            <a:pPr lvl="1"/>
            <a:r>
              <a:rPr lang="cs-CZ" b="1" dirty="0" smtClean="0"/>
              <a:t>Zabezpečenou </a:t>
            </a:r>
            <a:r>
              <a:rPr lang="cs-CZ" b="1" dirty="0"/>
              <a:t>oblastí </a:t>
            </a:r>
            <a:r>
              <a:rPr lang="cs-CZ" dirty="0"/>
              <a:t>je ohraničený prostor v objektu.</a:t>
            </a:r>
          </a:p>
          <a:p>
            <a:pPr lvl="1"/>
            <a:r>
              <a:rPr lang="cs-CZ" b="1" dirty="0" smtClean="0"/>
              <a:t>Jednací </a:t>
            </a:r>
            <a:r>
              <a:rPr lang="cs-CZ" b="1" dirty="0"/>
              <a:t>oblastí </a:t>
            </a:r>
            <a:r>
              <a:rPr lang="cs-CZ" dirty="0"/>
              <a:t>je ohraničený prostor v objektu. Utajovanou informaci stupně utajení Přísně tajné nebo Tajné lze pravidelně projednávat pouze v jednací oblasti.</a:t>
            </a:r>
          </a:p>
          <a:p>
            <a:pPr marL="0" indent="0">
              <a:buNone/>
            </a:pPr>
            <a:r>
              <a:rPr lang="cs-CZ" dirty="0" smtClean="0"/>
              <a:t>Utajovaná </a:t>
            </a:r>
            <a:r>
              <a:rPr lang="cs-CZ" dirty="0"/>
              <a:t>informace se zpracovává</a:t>
            </a:r>
          </a:p>
          <a:p>
            <a:pPr lvl="1"/>
            <a:r>
              <a:rPr lang="cs-CZ" dirty="0" smtClean="0"/>
              <a:t>v </a:t>
            </a:r>
            <a:r>
              <a:rPr lang="cs-CZ" dirty="0"/>
              <a:t>zabezpečené oblasti příslušné kategorie nebo vyšší,</a:t>
            </a:r>
          </a:p>
          <a:p>
            <a:pPr lvl="1"/>
            <a:r>
              <a:rPr lang="cs-CZ" dirty="0" smtClean="0"/>
              <a:t>v </a:t>
            </a:r>
            <a:r>
              <a:rPr lang="cs-CZ" dirty="0"/>
              <a:t>objektu příslušné kategorie nebo vyšší, pokud je zajištěno, že k utajované informaci nemá přístup neoprávněná osoba,</a:t>
            </a:r>
          </a:p>
          <a:p>
            <a:pPr lvl="1"/>
            <a:r>
              <a:rPr lang="cs-CZ" dirty="0" smtClean="0"/>
              <a:t>v </a:t>
            </a:r>
            <a:r>
              <a:rPr lang="cs-CZ" dirty="0"/>
              <a:t>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smtClean="0"/>
              <a:t>v </a:t>
            </a:r>
            <a:r>
              <a:rPr lang="cs-CZ" dirty="0"/>
              <a:t>odůvodněných případech s písemným souhlasem odpovědné osoby nebo bezpečnostního ředitele mimo objekt, pokud je zajištěno, že k utajované informaci nemá přístup neoprávněná </a:t>
            </a:r>
            <a:r>
              <a:rPr lang="cs-CZ" dirty="0" smtClean="0"/>
              <a:t>osoba.</a:t>
            </a:r>
          </a:p>
          <a:p>
            <a:pPr marL="0" indent="0">
              <a:buNone/>
            </a:pPr>
            <a:r>
              <a:rPr lang="cs-CZ" dirty="0" smtClean="0"/>
              <a:t>Utajovaná </a:t>
            </a:r>
            <a:r>
              <a:rPr lang="cs-CZ" dirty="0"/>
              <a:t>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-zabezpečená oblast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Zabezpečené </a:t>
            </a:r>
            <a:r>
              <a:rPr lang="cs-CZ" dirty="0"/>
              <a:t>oblasti se podle nejvyššího stupně utajení utajované informace, která se v nich ukládá, a objekty se podle nejvyššího stupně utajení utajované informace, která se v nich zpracovává, zařazují do kategorií</a:t>
            </a:r>
          </a:p>
          <a:p>
            <a:pPr lvl="1"/>
            <a:r>
              <a:rPr lang="cs-CZ" dirty="0" smtClean="0"/>
              <a:t>Přísně </a:t>
            </a:r>
            <a:r>
              <a:rPr lang="cs-CZ" dirty="0"/>
              <a:t>tajné,</a:t>
            </a:r>
          </a:p>
          <a:p>
            <a:pPr lvl="1"/>
            <a:r>
              <a:rPr lang="cs-CZ" dirty="0" smtClean="0"/>
              <a:t>Tajné</a:t>
            </a:r>
            <a:r>
              <a:rPr lang="cs-CZ" dirty="0"/>
              <a:t>,</a:t>
            </a:r>
          </a:p>
          <a:p>
            <a:pPr lvl="1"/>
            <a:r>
              <a:rPr lang="cs-CZ" dirty="0" smtClean="0"/>
              <a:t>Důvěrné</a:t>
            </a:r>
            <a:endParaRPr lang="cs-CZ" dirty="0"/>
          </a:p>
          <a:p>
            <a:pPr lvl="1"/>
            <a:r>
              <a:rPr lang="cs-CZ" dirty="0" smtClean="0"/>
              <a:t>Vyhrazené</a:t>
            </a:r>
            <a:r>
              <a:rPr lang="cs-CZ" dirty="0"/>
              <a:t>.</a:t>
            </a:r>
          </a:p>
          <a:p>
            <a:r>
              <a:rPr lang="cs-CZ" dirty="0" smtClean="0"/>
              <a:t>Zabezpečené </a:t>
            </a:r>
            <a:r>
              <a:rPr lang="cs-CZ" dirty="0"/>
              <a:t>oblasti se podle možnosti přístupu k utajované informaci zařazují do tříd</a:t>
            </a:r>
          </a:p>
          <a:p>
            <a:pPr lvl="1"/>
            <a:r>
              <a:rPr lang="cs-CZ" dirty="0" smtClean="0"/>
              <a:t>třída </a:t>
            </a:r>
            <a:r>
              <a:rPr lang="cs-CZ" dirty="0"/>
              <a:t>I, kdy vstupem do této oblasti dochází k seznámení s utajovanou informací,</a:t>
            </a:r>
          </a:p>
          <a:p>
            <a:pPr lvl="1"/>
            <a:r>
              <a:rPr lang="cs-CZ" dirty="0" smtClean="0"/>
              <a:t>třída </a:t>
            </a:r>
            <a:r>
              <a:rPr lang="cs-CZ" dirty="0"/>
              <a:t>II, kdy vstupem do této oblasti nedochází k seznámení s utajovanou informací.</a:t>
            </a:r>
          </a:p>
          <a:p>
            <a:r>
              <a:rPr lang="cs-CZ" dirty="0" smtClean="0"/>
              <a:t>Neoprávněná </a:t>
            </a:r>
            <a:r>
              <a:rPr lang="cs-CZ" dirty="0"/>
              <a:t>osoba může vstoupit pouze do zabezpečené oblasti třídy II, a to s osobou, která má do této oblasti vstup povolen.</a:t>
            </a:r>
          </a:p>
          <a:p>
            <a:r>
              <a:rPr lang="cs-CZ" dirty="0" smtClean="0"/>
              <a:t>V </a:t>
            </a:r>
            <a:r>
              <a:rPr lang="cs-CZ" dirty="0"/>
              <a:t>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 - projednávání utajovaných informací</a:t>
            </a:r>
            <a:endParaRPr lang="cs-CZ" sz="1800" dirty="0"/>
          </a:p>
        </p:txBody>
      </p:sp>
      <p:sp>
        <p:nvSpPr>
          <p:cNvPr id="3" name="Zástupný symbol pro obsah 2"/>
          <p:cNvSpPr>
            <a:spLocks noGrp="1"/>
          </p:cNvSpPr>
          <p:nvPr>
            <p:ph idx="1"/>
          </p:nvPr>
        </p:nvSpPr>
        <p:spPr>
          <a:xfrm>
            <a:off x="457200" y="836712"/>
            <a:ext cx="8229600" cy="5289451"/>
          </a:xfrm>
        </p:spPr>
        <p:txBody>
          <a:bodyPr>
            <a:noAutofit/>
          </a:bodyPr>
          <a:lstStyle/>
          <a:p>
            <a:pPr>
              <a:spcBef>
                <a:spcPts val="0"/>
              </a:spcBef>
            </a:pPr>
            <a:r>
              <a:rPr lang="cs-CZ" sz="1000" dirty="0" smtClean="0"/>
              <a:t>Odpovědná </a:t>
            </a:r>
            <a:r>
              <a:rPr lang="cs-CZ" sz="1000" dirty="0"/>
              <a:t>osoba je povinna zajistit, aby v jednací oblasti </a:t>
            </a:r>
            <a:r>
              <a:rPr lang="cs-CZ" sz="1000" dirty="0" smtClean="0"/>
              <a:t>nedocházelo </a:t>
            </a:r>
            <a:r>
              <a:rPr lang="cs-CZ" sz="1000" dirty="0"/>
              <a:t>k ohrožení nebo úniku projednávaných utajovaných informací</a:t>
            </a:r>
            <a:r>
              <a:rPr lang="cs-CZ" sz="1000" dirty="0" smtClean="0"/>
              <a:t>.</a:t>
            </a:r>
          </a:p>
          <a:p>
            <a:pPr>
              <a:spcBef>
                <a:spcPts val="0"/>
              </a:spcBef>
            </a:pPr>
            <a:r>
              <a:rPr lang="cs-CZ" sz="1000" dirty="0"/>
              <a:t>Neoprávněná osoba může vstoupit do jednací oblasti pouze s osobou, která má do této oblasti vstup povolen</a:t>
            </a:r>
            <a:r>
              <a:rPr lang="cs-CZ" sz="1000" dirty="0" smtClean="0"/>
              <a:t>.</a:t>
            </a:r>
            <a:endParaRPr lang="cs-CZ" sz="1000" dirty="0"/>
          </a:p>
          <a:p>
            <a:pPr>
              <a:spcBef>
                <a:spcPts val="0"/>
              </a:spcBef>
            </a:pPr>
            <a:r>
              <a:rPr lang="cs-CZ" sz="1000" dirty="0" smtClean="0"/>
              <a:t>Vstup </a:t>
            </a:r>
            <a:r>
              <a:rPr lang="cs-CZ" sz="1000" dirty="0"/>
              <a:t>do jednací oblasti a výstup z ní musí být kontrolován </a:t>
            </a:r>
            <a:r>
              <a:rPr lang="cs-CZ" sz="1000" dirty="0" smtClean="0"/>
              <a:t>těmito opatřeními</a:t>
            </a:r>
          </a:p>
          <a:p>
            <a:pPr>
              <a:spcBef>
                <a:spcPts val="0"/>
              </a:spcBef>
            </a:pPr>
            <a:r>
              <a:rPr lang="cs-CZ" sz="1000" b="1" dirty="0" smtClean="0"/>
              <a:t>Ostraha </a:t>
            </a:r>
            <a:r>
              <a:rPr lang="cs-CZ" sz="1000" dirty="0"/>
              <a:t>se nepřetržitě zajišťuje u objektu, ve kterém se nachází zabezpečená oblast kategorie</a:t>
            </a:r>
          </a:p>
          <a:p>
            <a:pPr lvl="1">
              <a:spcBef>
                <a:spcPts val="0"/>
              </a:spcBef>
            </a:pPr>
            <a:r>
              <a:rPr lang="cs-CZ" sz="1000" dirty="0" smtClean="0"/>
              <a:t>Přísně </a:t>
            </a:r>
            <a:r>
              <a:rPr lang="cs-CZ" sz="1000" dirty="0"/>
              <a:t>tajné, nejméně 2 osobami u objektu,</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lvl="1">
              <a:spcBef>
                <a:spcPts val="0"/>
              </a:spcBef>
            </a:pPr>
            <a:r>
              <a:rPr lang="cs-CZ" sz="1000" dirty="0" smtClean="0"/>
              <a:t>Důvěrné</a:t>
            </a:r>
            <a:r>
              <a:rPr lang="cs-CZ" sz="1000" dirty="0"/>
              <a:t>, nejméně 1 osobou, které poplachové hlášení technických prostředků umožní rychlý zásah, je-li provádění ochrany utajovaných informací narušeno.</a:t>
            </a:r>
          </a:p>
          <a:p>
            <a:pPr lvl="1">
              <a:spcBef>
                <a:spcPts val="0"/>
              </a:spcBef>
            </a:pPr>
            <a:r>
              <a:rPr lang="cs-CZ" sz="1000" dirty="0" smtClean="0"/>
              <a:t>Vyhrazené</a:t>
            </a:r>
            <a:r>
              <a:rPr lang="cs-CZ" sz="1000" dirty="0"/>
              <a:t>, a u objektu bez zabezpečené oblasti nebo jednací oblasti se ostraha zajišťuje v rozsahu stanoveném odpovědnou osobou.</a:t>
            </a:r>
          </a:p>
          <a:p>
            <a:pPr>
              <a:spcBef>
                <a:spcPts val="0"/>
              </a:spcBef>
            </a:pPr>
            <a:r>
              <a:rPr lang="cs-CZ" sz="1000" dirty="0" smtClean="0"/>
              <a:t>U </a:t>
            </a:r>
            <a:r>
              <a:rPr lang="cs-CZ" sz="1000" dirty="0"/>
              <a:t>objektu, ve kterém se nachází jednací </a:t>
            </a:r>
            <a:r>
              <a:rPr lang="cs-CZ" sz="1000" dirty="0" smtClean="0"/>
              <a:t>oblast</a:t>
            </a:r>
          </a:p>
          <a:p>
            <a:pPr lvl="1">
              <a:spcBef>
                <a:spcPts val="0"/>
              </a:spcBef>
            </a:pPr>
            <a:r>
              <a:rPr lang="cs-CZ" sz="1000" dirty="0" smtClean="0"/>
              <a:t>Přísně </a:t>
            </a:r>
            <a:r>
              <a:rPr lang="cs-CZ" sz="1000" dirty="0"/>
              <a:t>tajné, </a:t>
            </a:r>
            <a:r>
              <a:rPr lang="cs-CZ" sz="1000" dirty="0" smtClean="0"/>
              <a:t>nejméně </a:t>
            </a:r>
            <a:r>
              <a:rPr lang="cs-CZ" sz="1000" dirty="0"/>
              <a:t>2 </a:t>
            </a:r>
            <a:r>
              <a:rPr lang="cs-CZ" sz="1000" dirty="0" smtClean="0"/>
              <a:t>osobami</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a:spcBef>
                <a:spcPts val="0"/>
              </a:spcBef>
            </a:pPr>
            <a:r>
              <a:rPr lang="cs-CZ" sz="1000" dirty="0" smtClean="0"/>
              <a:t>Ostraha </a:t>
            </a:r>
            <a:r>
              <a:rPr lang="cs-CZ" sz="1000" dirty="0"/>
              <a:t>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smtClean="0"/>
              <a:t>Režimová </a:t>
            </a:r>
            <a:r>
              <a:rPr lang="cs-CZ" sz="1000" b="1" dirty="0"/>
              <a:t>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t>
            </a:r>
            <a:r>
              <a:rPr lang="cs-CZ" sz="1000" dirty="0" smtClean="0"/>
              <a:t>a </a:t>
            </a:r>
            <a:r>
              <a:rPr lang="cs-CZ" sz="1000" dirty="0"/>
              <a:t>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smtClean="0"/>
              <a:t>Technickými </a:t>
            </a:r>
            <a:r>
              <a:rPr lang="cs-CZ" sz="1000" b="1" dirty="0"/>
              <a:t>prostředky </a:t>
            </a:r>
            <a:r>
              <a:rPr lang="cs-CZ" sz="1000" dirty="0"/>
              <a:t>jsou zejména</a:t>
            </a:r>
          </a:p>
          <a:p>
            <a:pPr lvl="1">
              <a:spcBef>
                <a:spcPts val="0"/>
              </a:spcBef>
            </a:pPr>
            <a:r>
              <a:rPr lang="cs-CZ" sz="1000" dirty="0" smtClean="0"/>
              <a:t>mechanické </a:t>
            </a:r>
            <a:r>
              <a:rPr lang="cs-CZ" sz="1000" dirty="0"/>
              <a:t>zábranné prostředky,</a:t>
            </a:r>
          </a:p>
          <a:p>
            <a:pPr lvl="1">
              <a:spcBef>
                <a:spcPts val="0"/>
              </a:spcBef>
            </a:pPr>
            <a:r>
              <a:rPr lang="cs-CZ" sz="1000" dirty="0" smtClean="0"/>
              <a:t>elektrická </a:t>
            </a:r>
            <a:r>
              <a:rPr lang="cs-CZ" sz="1000" dirty="0"/>
              <a:t>zámková zařízení a systémy pro kontrolu vstupů,</a:t>
            </a:r>
          </a:p>
          <a:p>
            <a:pPr lvl="1">
              <a:spcBef>
                <a:spcPts val="0"/>
              </a:spcBef>
            </a:pPr>
            <a:r>
              <a:rPr lang="cs-CZ" sz="1000" dirty="0" smtClean="0"/>
              <a:t>zařízení </a:t>
            </a:r>
            <a:r>
              <a:rPr lang="cs-CZ" sz="1000" dirty="0"/>
              <a:t>elektrické zabezpečovací signalizace,</a:t>
            </a:r>
          </a:p>
          <a:p>
            <a:pPr lvl="1">
              <a:spcBef>
                <a:spcPts val="0"/>
              </a:spcBef>
            </a:pPr>
            <a:r>
              <a:rPr lang="cs-CZ" sz="1000" dirty="0" smtClean="0"/>
              <a:t>speciální </a:t>
            </a:r>
            <a:r>
              <a:rPr lang="cs-CZ" sz="1000" dirty="0"/>
              <a:t>televizní systémy,</a:t>
            </a:r>
          </a:p>
          <a:p>
            <a:pPr lvl="1">
              <a:spcBef>
                <a:spcPts val="0"/>
              </a:spcBef>
            </a:pPr>
            <a:r>
              <a:rPr lang="cs-CZ" sz="1000" dirty="0" smtClean="0"/>
              <a:t>tísňové </a:t>
            </a:r>
            <a:r>
              <a:rPr lang="cs-CZ" sz="1000" dirty="0"/>
              <a:t>systémy,</a:t>
            </a:r>
          </a:p>
          <a:p>
            <a:pPr lvl="1">
              <a:spcBef>
                <a:spcPts val="0"/>
              </a:spcBef>
            </a:pPr>
            <a:r>
              <a:rPr lang="cs-CZ" sz="1000" dirty="0" smtClean="0"/>
              <a:t>zařízení </a:t>
            </a:r>
            <a:r>
              <a:rPr lang="cs-CZ" sz="1000" dirty="0"/>
              <a:t>elektrické požární signalizace,</a:t>
            </a:r>
          </a:p>
          <a:p>
            <a:pPr lvl="1">
              <a:spcBef>
                <a:spcPts val="0"/>
              </a:spcBef>
            </a:pPr>
            <a:r>
              <a:rPr lang="cs-CZ" sz="1000" dirty="0" smtClean="0"/>
              <a:t>zařízení </a:t>
            </a:r>
            <a:r>
              <a:rPr lang="cs-CZ" sz="1000" dirty="0"/>
              <a:t>sloužící k vyhledávání nebezpečných látek nebo předmětů,</a:t>
            </a:r>
          </a:p>
          <a:p>
            <a:pPr lvl="1">
              <a:spcBef>
                <a:spcPts val="0"/>
              </a:spcBef>
            </a:pPr>
            <a:r>
              <a:rPr lang="cs-CZ" sz="1000" dirty="0" smtClean="0"/>
              <a:t>zařízení </a:t>
            </a:r>
            <a:r>
              <a:rPr lang="cs-CZ" sz="1000" dirty="0"/>
              <a:t>fyzického ničení nosičů informací,</a:t>
            </a:r>
          </a:p>
          <a:p>
            <a:pPr lvl="1">
              <a:spcBef>
                <a:spcPts val="0"/>
              </a:spcBef>
            </a:pPr>
            <a:r>
              <a:rPr lang="cs-CZ" sz="1000" dirty="0" smtClean="0"/>
              <a:t>zařízení </a:t>
            </a:r>
            <a:r>
              <a:rPr lang="cs-CZ" sz="1000" dirty="0"/>
              <a:t>proti pasivnímu a aktivnímu odposlechu utajované informace.</a:t>
            </a:r>
          </a:p>
          <a:p>
            <a:pPr>
              <a:spcBef>
                <a:spcPts val="0"/>
              </a:spcBef>
            </a:pPr>
            <a:r>
              <a:rPr lang="cs-CZ" sz="1000" dirty="0" smtClean="0"/>
              <a:t>Míra </a:t>
            </a:r>
            <a:r>
              <a:rPr lang="cs-CZ" sz="1000" dirty="0"/>
              <a:t>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smtClean="0"/>
              <a:t>Opatření </a:t>
            </a:r>
            <a:r>
              <a:rPr lang="cs-CZ" sz="1000" dirty="0"/>
              <a:t>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r>
              <a:rPr lang="cs-CZ" sz="1000" dirty="0" smtClean="0"/>
              <a:t>.</a:t>
            </a:r>
            <a:endParaRPr lang="cs-CZ" sz="1000" dirty="0"/>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projekt fyzické bezpečnosti</a:t>
            </a:r>
            <a:endParaRPr lang="cs-CZ" dirty="0"/>
          </a:p>
        </p:txBody>
      </p:sp>
      <p:sp>
        <p:nvSpPr>
          <p:cNvPr id="3" name="Zástupný symbol pro obsah 2"/>
          <p:cNvSpPr>
            <a:spLocks noGrp="1"/>
          </p:cNvSpPr>
          <p:nvPr>
            <p:ph idx="1"/>
          </p:nvPr>
        </p:nvSpPr>
        <p:spPr/>
        <p:txBody>
          <a:bodyPr>
            <a:normAutofit fontScale="32500" lnSpcReduction="20000"/>
          </a:bodyPr>
          <a:lstStyle/>
          <a:p>
            <a:r>
              <a:rPr lang="cs-CZ" dirty="0" smtClean="0"/>
              <a:t>Projekt </a:t>
            </a:r>
            <a:r>
              <a:rPr lang="cs-CZ" dirty="0"/>
              <a:t>fyzické bezpečnosti v případech, kdy se v objektu nacházejí zabezpečené oblasti kategorie Přísně tajné, Tajné nebo Důvěrné, obsahuje</a:t>
            </a:r>
          </a:p>
          <a:p>
            <a:pPr lvl="1"/>
            <a:r>
              <a:rPr lang="cs-CZ" dirty="0" smtClean="0"/>
              <a:t>určení </a:t>
            </a:r>
            <a:r>
              <a:rPr lang="cs-CZ" dirty="0"/>
              <a:t>objektu a zabezpečených oblastí, včetně jejich hranic a určení kategorií a tříd zabezpečených oblastí,</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zabezpečených oblastí v krizových situacích.</a:t>
            </a:r>
          </a:p>
          <a:p>
            <a:r>
              <a:rPr lang="cs-CZ" dirty="0" smtClean="0"/>
              <a:t>Projekt </a:t>
            </a:r>
            <a:r>
              <a:rPr lang="cs-CZ" dirty="0"/>
              <a:t>fyzické bezpečnosti v případech, kdy se v objektu nachází zabezpečená oblast pouze kategorie Vyhrazené, obsahuje</a:t>
            </a:r>
          </a:p>
          <a:p>
            <a:pPr lvl="1"/>
            <a:r>
              <a:rPr lang="cs-CZ" dirty="0" smtClean="0"/>
              <a:t>určení </a:t>
            </a:r>
            <a:r>
              <a:rPr lang="cs-CZ" dirty="0"/>
              <a:t>objektu a zabezpečených oblastí, včetně jejich hranic a určení kategorií a tříd zabezpečených oblastí a</a:t>
            </a:r>
          </a:p>
          <a:p>
            <a:pPr lvl="1"/>
            <a:r>
              <a:rPr lang="cs-CZ" dirty="0" smtClean="0"/>
              <a:t>způsob </a:t>
            </a:r>
            <a:r>
              <a:rPr lang="cs-CZ" dirty="0"/>
              <a:t>použití opatření fyzické bezpečnosti.</a:t>
            </a:r>
          </a:p>
          <a:p>
            <a:r>
              <a:rPr lang="cs-CZ" dirty="0" smtClean="0"/>
              <a:t>Projekt </a:t>
            </a:r>
            <a:r>
              <a:rPr lang="cs-CZ" dirty="0"/>
              <a:t>fyzické bezpečnosti v případech, kdy se v objektu nachází jednací oblast, obsahuje</a:t>
            </a:r>
          </a:p>
          <a:p>
            <a:pPr lvl="1"/>
            <a:r>
              <a:rPr lang="cs-CZ" dirty="0" smtClean="0"/>
              <a:t>určení </a:t>
            </a:r>
            <a:r>
              <a:rPr lang="cs-CZ" dirty="0"/>
              <a:t>objektu a jednací oblasti, včetně jejich hranic,</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jednací oblasti v krizových situacích.</a:t>
            </a:r>
          </a:p>
          <a:p>
            <a:r>
              <a:rPr lang="cs-CZ" dirty="0" smtClean="0"/>
              <a:t>Projekt </a:t>
            </a:r>
            <a:r>
              <a:rPr lang="cs-CZ" dirty="0"/>
              <a:t>fyzické bezpečnosti objektu kategorie Přísně tajné, Tajné a Důvěrné bez zabezpečené oblasti nebo jednací oblasti obsahuje</a:t>
            </a:r>
          </a:p>
          <a:p>
            <a:pPr lvl="1"/>
            <a:r>
              <a:rPr lang="cs-CZ" dirty="0" smtClean="0"/>
              <a:t>určení </a:t>
            </a:r>
            <a:r>
              <a:rPr lang="cs-CZ" dirty="0"/>
              <a:t>objektu včetně jeho hranic,</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v krizových situacích.</a:t>
            </a:r>
          </a:p>
          <a:p>
            <a:r>
              <a:rPr lang="cs-CZ" dirty="0" smtClean="0"/>
              <a:t>Projekt </a:t>
            </a:r>
            <a:r>
              <a:rPr lang="cs-CZ" dirty="0"/>
              <a:t>fyzické bezpečnosti objektu kategorie Vyhrazené bez zabezpečené oblasti obsahuje určení objektu včetně jeho hranic.</a:t>
            </a:r>
          </a:p>
          <a:p>
            <a:r>
              <a:rPr lang="cs-CZ" dirty="0" smtClean="0"/>
              <a:t>Projekt </a:t>
            </a:r>
            <a:r>
              <a:rPr lang="cs-CZ" dirty="0"/>
              <a:t>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smtClean="0"/>
              <a:t>Fyzická bezpečnost – zabezpečení objektu a zabezpečené oblasti</a:t>
            </a:r>
            <a:endParaRPr lang="cs-CZ" sz="2400" dirty="0"/>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smtClean="0"/>
              <a:t>Hranici </a:t>
            </a:r>
            <a:r>
              <a:rPr lang="cs-CZ" dirty="0"/>
              <a:t>objektu nebo zabezpečené oblasti, zařazení objektu nebo zabezpečené oblasti do příslušné </a:t>
            </a:r>
            <a:r>
              <a:rPr lang="cs-CZ" dirty="0" smtClean="0"/>
              <a:t>kategorie</a:t>
            </a:r>
            <a:r>
              <a:rPr lang="cs-CZ" b="1" baseline="30000" dirty="0"/>
              <a:t> </a:t>
            </a:r>
            <a:r>
              <a:rPr lang="cs-CZ" dirty="0" smtClean="0"/>
              <a:t>a </a:t>
            </a:r>
            <a:r>
              <a:rPr lang="cs-CZ" dirty="0"/>
              <a:t>zařazení zabezpečené oblasti do příslušné třídy stanoví odpovědná osoba nebo jí pověřená osoba.</a:t>
            </a:r>
          </a:p>
          <a:p>
            <a:r>
              <a:rPr lang="cs-CZ" dirty="0" smtClean="0"/>
              <a:t>Zabezpečení </a:t>
            </a:r>
            <a:r>
              <a:rPr lang="cs-CZ" dirty="0"/>
              <a:t>objektu nebo zabezpečené oblasti je zajišťováno kombinací opatření fyzické </a:t>
            </a:r>
            <a:r>
              <a:rPr lang="cs-CZ" dirty="0" smtClean="0"/>
              <a:t>bezpečnosti.</a:t>
            </a:r>
            <a:endParaRPr lang="cs-CZ" dirty="0"/>
          </a:p>
          <a:p>
            <a:r>
              <a:rPr lang="cs-CZ" dirty="0" smtClean="0"/>
              <a:t>Objekt </a:t>
            </a:r>
            <a:r>
              <a:rPr lang="cs-CZ" dirty="0"/>
              <a:t>je zabezpečován v závislosti na kategorii objektu, s ohledem na charakter hranice objektu a v závislosti na vyhodnocení rizik těmito technickými prostředky</a:t>
            </a:r>
          </a:p>
          <a:p>
            <a:pPr lvl="1"/>
            <a:r>
              <a:rPr lang="cs-CZ" dirty="0" smtClean="0"/>
              <a:t>pro </a:t>
            </a:r>
            <a:r>
              <a:rPr lang="cs-CZ" dirty="0"/>
              <a:t>kategorii Vyhrazené - mechanické zábranné prostředky,</a:t>
            </a:r>
          </a:p>
          <a:p>
            <a:pPr lvl="1"/>
            <a:r>
              <a:rPr lang="cs-CZ" dirty="0" smtClean="0"/>
              <a:t>pro </a:t>
            </a:r>
            <a:r>
              <a:rPr lang="cs-CZ" dirty="0"/>
              <a:t>kategorii Důvěrné a Tajné - mechanické zábranné prostředky a zařízení elektrické zabezpečovací signalizace,</a:t>
            </a:r>
          </a:p>
          <a:p>
            <a:pPr lvl="1"/>
            <a:r>
              <a:rPr lang="cs-CZ" dirty="0" smtClean="0"/>
              <a:t>pro </a:t>
            </a:r>
            <a:r>
              <a:rPr lang="cs-CZ" dirty="0"/>
              <a:t>kategorii Přísně tajné - mechanické zábranné prostředky, zařízení elektrické zabezpečovací signalizace a speciální televizní systémy. Speciální televizní systémy nesmí narušit ochranu utajovaných informací.</a:t>
            </a:r>
          </a:p>
          <a:p>
            <a:r>
              <a:rPr lang="cs-CZ" dirty="0" smtClean="0"/>
              <a:t>Zabezpečená </a:t>
            </a:r>
            <a:r>
              <a:rPr lang="cs-CZ" dirty="0"/>
              <a:t>oblast je zabezpečována v závislosti na její kategorii, třídě a vyhodnocení rizik těmito technickými prostředky</a:t>
            </a:r>
          </a:p>
          <a:p>
            <a:pPr lvl="1"/>
            <a:r>
              <a:rPr lang="cs-CZ" dirty="0" smtClean="0"/>
              <a:t>pro </a:t>
            </a:r>
            <a:r>
              <a:rPr lang="cs-CZ" dirty="0"/>
              <a:t>kategorii Vyhrazené - mechanické zábranné prostředky,</a:t>
            </a:r>
          </a:p>
          <a:p>
            <a:pPr lvl="1"/>
            <a:r>
              <a:rPr lang="cs-CZ" dirty="0" smtClean="0"/>
              <a:t>pro </a:t>
            </a:r>
            <a:r>
              <a:rPr lang="cs-CZ" dirty="0"/>
              <a:t>kategorii Důvěrné - mechanické zábranné prostředky a zařízení elektrické zabezpečovací signalizace,</a:t>
            </a:r>
          </a:p>
          <a:p>
            <a:pPr lvl="1"/>
            <a:r>
              <a:rPr lang="cs-CZ" dirty="0" smtClean="0"/>
              <a:t>pro </a:t>
            </a:r>
            <a:r>
              <a:rPr lang="cs-CZ" dirty="0"/>
              <a:t>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smtClean="0"/>
              <a:t>Objekty </a:t>
            </a:r>
            <a:r>
              <a:rPr lang="cs-CZ" dirty="0"/>
              <a:t>a zabezpečené oblasti kategorie Důvěrné a vyšší, v nichž je zajištěna trvalá přítomnost zde pracujících osob, se zabezpečují mechanickými zábrannými prostředky.</a:t>
            </a:r>
          </a:p>
          <a:p>
            <a:r>
              <a:rPr lang="cs-CZ" dirty="0" smtClean="0"/>
              <a:t>K </a:t>
            </a:r>
            <a:r>
              <a:rPr lang="cs-CZ" dirty="0"/>
              <a:t>zabezpečení zabezpečených oblastí se používají certifikované nebo necertifikované technické </a:t>
            </a:r>
            <a:r>
              <a:rPr lang="cs-CZ" dirty="0" smtClean="0"/>
              <a:t>prostředky.</a:t>
            </a:r>
            <a:endParaRPr lang="cs-CZ" dirty="0"/>
          </a:p>
          <a:p>
            <a:r>
              <a:rPr lang="cs-CZ" dirty="0" smtClean="0"/>
              <a:t>Utajovaná </a:t>
            </a:r>
            <a:r>
              <a:rPr lang="cs-CZ" dirty="0"/>
              <a:t>informace se ukládá v zabezpečené oblasti příslušné kategorie nebo vyšší, popřípadě v úschovném objektu, je-li jeho bodová hodnota uplatněna v projektu fyzické bezpečnosti pro příslušnou zabezpečenou oblast.</a:t>
            </a:r>
          </a:p>
          <a:p>
            <a:r>
              <a:rPr lang="cs-CZ" dirty="0" smtClean="0"/>
              <a:t>V </a:t>
            </a:r>
            <a:r>
              <a:rPr lang="cs-CZ" dirty="0"/>
              <a:t>objektu se umísťuje zařízení fyzického ničení nosičů informací </a:t>
            </a:r>
            <a:endParaRPr lang="cs-CZ" dirty="0" smtClean="0"/>
          </a:p>
          <a:p>
            <a:r>
              <a:rPr lang="cs-CZ" dirty="0" smtClean="0"/>
              <a:t>V </a:t>
            </a:r>
            <a:r>
              <a:rPr lang="cs-CZ" dirty="0"/>
              <a:t>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zabezpečení jednacích oblastí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Hranici </a:t>
            </a:r>
            <a:r>
              <a:rPr lang="cs-CZ" dirty="0"/>
              <a:t>jednací oblasti stanoví odpovědná osoba nebo jí pověřená osoba.</a:t>
            </a:r>
          </a:p>
          <a:p>
            <a:r>
              <a:rPr lang="cs-CZ" dirty="0" smtClean="0"/>
              <a:t>Zabezpečení </a:t>
            </a:r>
            <a:r>
              <a:rPr lang="cs-CZ" dirty="0"/>
              <a:t>jednací oblasti je zajišťováno kombinací opatření fyzické </a:t>
            </a:r>
            <a:r>
              <a:rPr lang="cs-CZ" dirty="0" smtClean="0"/>
              <a:t>bezpečnosti.</a:t>
            </a:r>
            <a:endParaRPr lang="cs-CZ" dirty="0"/>
          </a:p>
          <a:p>
            <a:r>
              <a:rPr lang="cs-CZ" dirty="0" smtClean="0"/>
              <a:t>Rozsah </a:t>
            </a:r>
            <a:r>
              <a:rPr lang="cs-CZ" dirty="0"/>
              <a:t>použití opatření fyzické bezpečnosti k zabezpečení jednací oblasti se stanoví v závislosti na stupni utajovaných informací, které jsou v jednací oblasti pravidelně projednávány, a na vyhodnocení rizik.</a:t>
            </a:r>
          </a:p>
          <a:p>
            <a:r>
              <a:rPr lang="cs-CZ" dirty="0" smtClean="0"/>
              <a:t>Jednací </a:t>
            </a:r>
            <a:r>
              <a:rPr lang="cs-CZ" dirty="0"/>
              <a:t>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smtClean="0"/>
              <a:t>K </a:t>
            </a:r>
            <a:r>
              <a:rPr lang="cs-CZ" dirty="0"/>
              <a:t>zabezpečení jednacích oblastí se používají certifikované nebo necertifikované technické prostředky. </a:t>
            </a:r>
            <a:endParaRPr lang="cs-CZ" dirty="0" smtClean="0"/>
          </a:p>
          <a:p>
            <a:r>
              <a:rPr lang="cs-CZ" dirty="0" smtClean="0"/>
              <a:t>V </a:t>
            </a:r>
            <a:r>
              <a:rPr lang="cs-CZ" dirty="0"/>
              <a:t>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smtClean="0"/>
              <a:t>Zabezpečená </a:t>
            </a:r>
            <a:r>
              <a:rPr lang="cs-CZ" dirty="0"/>
              <a:t>oblast typ 4</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300 mm, nebo</a:t>
            </a:r>
          </a:p>
          <a:p>
            <a:pPr lvl="2"/>
            <a:r>
              <a:rPr lang="cs-CZ" dirty="0" smtClean="0"/>
              <a:t>z </a:t>
            </a:r>
            <a:r>
              <a:rPr lang="cs-CZ" dirty="0"/>
              <a:t>vyztuženého betonu tloušťky větší než 150 mm.</a:t>
            </a:r>
          </a:p>
          <a:p>
            <a:pPr lvl="2"/>
            <a:r>
              <a:rPr lang="cs-CZ" dirty="0" smtClean="0"/>
              <a:t>Okna</a:t>
            </a:r>
            <a:r>
              <a:rPr lang="cs-CZ" dirty="0"/>
              <a:t>, dveře a další uzávěry musí splňovat požadavky bezpečnostní třídy RC 4 nebo třídy RC 5 podle ČSN EN 1627 Okna, dveře, uzávěry - Odolnost proti násilnému vniknutí - Požadavky a klasifikace.</a:t>
            </a:r>
          </a:p>
          <a:p>
            <a:r>
              <a:rPr lang="cs-CZ" dirty="0" smtClean="0"/>
              <a:t>Zabezpečená </a:t>
            </a:r>
            <a:r>
              <a:rPr lang="cs-CZ" dirty="0"/>
              <a:t>oblast typ 3</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150 mm, nebo</a:t>
            </a:r>
          </a:p>
          <a:p>
            <a:pPr lvl="2"/>
            <a:r>
              <a:rPr lang="cs-CZ" dirty="0" smtClean="0"/>
              <a:t>z </a:t>
            </a:r>
            <a:r>
              <a:rPr lang="cs-CZ" dirty="0"/>
              <a:t>vyztuženého betonu tloušťky větší než 100 mm.</a:t>
            </a:r>
          </a:p>
          <a:p>
            <a:pPr lvl="2"/>
            <a:r>
              <a:rPr lang="cs-CZ" dirty="0" smtClean="0"/>
              <a:t>Okna</a:t>
            </a:r>
            <a:r>
              <a:rPr lang="cs-CZ" dirty="0"/>
              <a:t>, dveře a uzávěry musí splňovat požadavky bezpečnostní třídy RC 3 podle ČSN EN 1627.</a:t>
            </a:r>
          </a:p>
          <a:p>
            <a:r>
              <a:rPr lang="cs-CZ" dirty="0" smtClean="0"/>
              <a:t>Zabezpečená </a:t>
            </a:r>
            <a:r>
              <a:rPr lang="cs-CZ" dirty="0"/>
              <a:t>oblast typ 2</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100 až 150 mm, nebo</a:t>
            </a:r>
          </a:p>
          <a:p>
            <a:pPr lvl="2"/>
            <a:r>
              <a:rPr lang="cs-CZ" dirty="0" smtClean="0"/>
              <a:t>z </a:t>
            </a:r>
            <a:r>
              <a:rPr lang="cs-CZ" dirty="0"/>
              <a:t>vyztuženého betonu tloušťky do 100 mm.</a:t>
            </a:r>
          </a:p>
          <a:p>
            <a:pPr lvl="2"/>
            <a:r>
              <a:rPr lang="cs-CZ" dirty="0"/>
              <a:t>Podlahy a stropy mohou být i z jiného materiálu tloušťky větší než 150 mm (např. dřevěná sendvičová trámová konstrukce).</a:t>
            </a:r>
          </a:p>
          <a:p>
            <a:pPr lvl="2"/>
            <a:r>
              <a:rPr lang="cs-CZ" dirty="0" smtClean="0"/>
              <a:t>Okna</a:t>
            </a:r>
            <a:r>
              <a:rPr lang="cs-CZ" dirty="0"/>
              <a:t>,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smtClean="0"/>
              <a:t>nachází </a:t>
            </a:r>
            <a:r>
              <a:rPr lang="cs-CZ" dirty="0"/>
              <a:t>se alespoň 5,5 m nad terénem,</a:t>
            </a:r>
          </a:p>
          <a:p>
            <a:pPr lvl="3"/>
            <a:r>
              <a:rPr lang="cs-CZ" dirty="0" smtClean="0"/>
              <a:t>nelze </a:t>
            </a:r>
            <a:r>
              <a:rPr lang="cs-CZ" dirty="0"/>
              <a:t>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smtClean="0"/>
              <a:t>Zabezpečená </a:t>
            </a:r>
            <a:r>
              <a:rPr lang="cs-CZ" dirty="0"/>
              <a:t>oblast typ 1:</a:t>
            </a:r>
          </a:p>
          <a:p>
            <a:r>
              <a:rPr lang="cs-CZ" dirty="0" smtClean="0"/>
              <a:t>Stěny</a:t>
            </a:r>
            <a:r>
              <a:rPr lang="cs-CZ" dirty="0"/>
              <a:t>, podlahy a stropy jsou lehké stavební konstrukce z materiálů jako například:</a:t>
            </a:r>
          </a:p>
          <a:p>
            <a:pPr lvl="1"/>
            <a:r>
              <a:rPr lang="cs-CZ" b="1" dirty="0"/>
              <a:t>-</a:t>
            </a:r>
            <a:r>
              <a:rPr lang="cs-CZ" dirty="0"/>
              <a:t> sádrokartónu,</a:t>
            </a:r>
          </a:p>
          <a:p>
            <a:pPr lvl="1"/>
            <a:r>
              <a:rPr lang="cs-CZ" dirty="0" smtClean="0"/>
              <a:t>lehké </a:t>
            </a:r>
            <a:r>
              <a:rPr lang="cs-CZ" dirty="0"/>
              <a:t>zděné stavební konstrukce,</a:t>
            </a:r>
          </a:p>
          <a:p>
            <a:pPr lvl="1"/>
            <a:r>
              <a:rPr lang="cs-CZ" dirty="0" smtClean="0"/>
              <a:t>dřeva</a:t>
            </a:r>
            <a:r>
              <a:rPr lang="cs-CZ" dirty="0"/>
              <a:t>, dřevotřískových desek,</a:t>
            </a:r>
          </a:p>
          <a:p>
            <a:pPr lvl="1"/>
            <a:r>
              <a:rPr lang="cs-CZ" dirty="0" smtClean="0"/>
              <a:t>plastických </a:t>
            </a:r>
            <a:r>
              <a:rPr lang="cs-CZ" dirty="0"/>
              <a:t>tvrzených hmot,</a:t>
            </a:r>
          </a:p>
          <a:p>
            <a:pPr lvl="1"/>
            <a:r>
              <a:rPr lang="cs-CZ" dirty="0" smtClean="0"/>
              <a:t>profilovaného </a:t>
            </a:r>
            <a:r>
              <a:rPr lang="cs-CZ" dirty="0"/>
              <a:t>nebo vlnitého plechu,</a:t>
            </a:r>
          </a:p>
          <a:p>
            <a:pPr lvl="1"/>
            <a:r>
              <a:rPr lang="cs-CZ" dirty="0" smtClean="0"/>
              <a:t>skla</a:t>
            </a:r>
            <a:r>
              <a:rPr lang="cs-CZ" dirty="0"/>
              <a:t>.</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r>
              <a:rPr lang="cs-CZ" dirty="0" smtClean="0"/>
              <a:t>.</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a:t>
            </a:r>
            <a:r>
              <a:rPr lang="cs-CZ" dirty="0" smtClean="0"/>
              <a:t>předpisů</a:t>
            </a:r>
            <a:endParaRPr lang="cs-CZ" dirty="0"/>
          </a:p>
          <a:p>
            <a:r>
              <a:rPr lang="cs-CZ" dirty="0"/>
              <a:t>nařízení </a:t>
            </a:r>
            <a:r>
              <a:rPr lang="cs-CZ" dirty="0" smtClean="0"/>
              <a:t> vlády č</a:t>
            </a:r>
            <a:r>
              <a:rPr lang="cs-CZ" dirty="0"/>
              <a:t>.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smtClean="0"/>
              <a:t>Objekt </a:t>
            </a:r>
            <a:r>
              <a:rPr lang="cs-CZ" dirty="0"/>
              <a:t>typ 4</a:t>
            </a:r>
            <a:r>
              <a:rPr lang="cs-CZ" dirty="0" smtClean="0"/>
              <a:t>:</a:t>
            </a:r>
            <a:endParaRPr lang="cs-CZ" dirty="0"/>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smtClean="0"/>
              <a:t>Objekt </a:t>
            </a:r>
            <a:r>
              <a:rPr lang="cs-CZ" dirty="0"/>
              <a:t>typ 3</a:t>
            </a:r>
            <a:r>
              <a:rPr lang="cs-CZ" dirty="0" smtClean="0"/>
              <a:t>:</a:t>
            </a:r>
            <a:endParaRPr lang="cs-CZ" dirty="0"/>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2</a:t>
            </a:r>
            <a:r>
              <a:rPr lang="cs-CZ" dirty="0" smtClean="0"/>
              <a:t>:</a:t>
            </a:r>
            <a:endParaRPr lang="cs-CZ" dirty="0"/>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1</a:t>
            </a:r>
            <a:r>
              <a:rPr lang="cs-CZ" dirty="0" smtClean="0"/>
              <a:t>:</a:t>
            </a:r>
            <a:endParaRPr lang="cs-CZ" dirty="0"/>
          </a:p>
          <a:p>
            <a:pPr lvl="1"/>
            <a:r>
              <a:rPr lang="cs-CZ" dirty="0"/>
              <a:t>Objekt je vylehčená prefabrikovaná konstrukce, která chrání osoby, materiál a zařízení před povětrnostními vlivy.</a:t>
            </a:r>
          </a:p>
          <a:p>
            <a:endParaRPr lang="cs-CZ" dirty="0"/>
          </a:p>
          <a:p>
            <a:endParaRPr lang="cs-CZ" dirty="0" smtClean="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smtClean="0"/>
              <a:t>OSTRAHA</a:t>
            </a:r>
            <a:endParaRPr lang="cs-CZ" dirty="0"/>
          </a:p>
          <a:p>
            <a:r>
              <a:rPr lang="cs-CZ" dirty="0" smtClean="0"/>
              <a:t>Ostraha </a:t>
            </a:r>
            <a:r>
              <a:rPr lang="cs-CZ" dirty="0"/>
              <a:t>typ 5:</a:t>
            </a:r>
          </a:p>
          <a:p>
            <a:pPr lvl="1"/>
            <a:r>
              <a:rPr lang="cs-CZ" dirty="0" smtClean="0"/>
              <a:t>Ostrahu </a:t>
            </a:r>
            <a:r>
              <a:rPr lang="cs-CZ" dirty="0"/>
              <a:t>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4</a:t>
            </a:r>
            <a:r>
              <a:rPr lang="cs-CZ" dirty="0" smtClean="0"/>
              <a:t>:</a:t>
            </a:r>
            <a:endParaRPr lang="cs-CZ" dirty="0"/>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3</a:t>
            </a:r>
            <a:r>
              <a:rPr lang="cs-CZ" dirty="0" smtClean="0"/>
              <a:t>:</a:t>
            </a:r>
            <a:endParaRPr lang="cs-CZ" dirty="0"/>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2</a:t>
            </a:r>
            <a:r>
              <a:rPr lang="cs-CZ" dirty="0" smtClean="0"/>
              <a:t>:</a:t>
            </a:r>
            <a:endParaRPr lang="cs-CZ" dirty="0"/>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smtClean="0"/>
              <a:t>Ostraha </a:t>
            </a:r>
            <a:r>
              <a:rPr lang="cs-CZ" dirty="0"/>
              <a:t>typ 1</a:t>
            </a:r>
            <a:r>
              <a:rPr lang="cs-CZ" dirty="0" smtClean="0"/>
              <a:t>:</a:t>
            </a:r>
            <a:endParaRPr lang="cs-CZ" dirty="0"/>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smtClean="0"/>
              <a:t>Fyzická bezpečnost</a:t>
            </a:r>
            <a:endParaRPr lang="cs-CZ" sz="1600" dirty="0"/>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Typ 4 </a:t>
            </a:r>
            <a:endParaRPr lang="cs-CZ" altLang="cs-CZ" sz="2300" dirty="0">
              <a:solidFill>
                <a:srgbClr val="000000"/>
              </a:solidFill>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musí </a:t>
            </a:r>
            <a:r>
              <a:rPr lang="cs-CZ" altLang="cs-CZ" sz="2300" dirty="0">
                <a:solidFill>
                  <a:srgbClr val="000000"/>
                </a:solidFill>
                <a:latin typeface="Arial" pitchFamily="34" charset="0"/>
                <a:cs typeface="Arial" pitchFamily="34" charset="0"/>
              </a:rPr>
              <a:t>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smtClean="0">
                <a:solidFill>
                  <a:srgbClr val="000000"/>
                </a:solidFill>
                <a:latin typeface="Arial" pitchFamily="34" charset="0"/>
                <a:cs typeface="Arial" pitchFamily="34" charset="0"/>
              </a:rPr>
              <a:t>Instalace </a:t>
            </a: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otřesové </a:t>
            </a:r>
            <a:r>
              <a:rPr lang="cs-CZ" altLang="cs-CZ" sz="2300" dirty="0">
                <a:solidFill>
                  <a:srgbClr val="000000"/>
                </a:solidFill>
                <a:latin typeface="Arial" pitchFamily="34" charset="0"/>
                <a:cs typeface="Arial" pitchFamily="34" charset="0"/>
              </a:rPr>
              <a:t>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nachází </a:t>
            </a:r>
            <a:r>
              <a:rPr lang="cs-CZ" altLang="cs-CZ" sz="2300" dirty="0">
                <a:solidFill>
                  <a:srgbClr val="000000"/>
                </a:solidFill>
                <a:latin typeface="Arial" pitchFamily="34" charset="0"/>
                <a:cs typeface="Arial" pitchFamily="34" charset="0"/>
              </a:rPr>
              <a:t>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nelze </a:t>
            </a:r>
            <a:r>
              <a:rPr lang="cs-CZ" altLang="cs-CZ" sz="2300" dirty="0">
                <a:solidFill>
                  <a:srgbClr val="000000"/>
                </a:solidFill>
                <a:latin typeface="Arial" pitchFamily="34" charset="0"/>
                <a:cs typeface="Arial" pitchFamily="34" charset="0"/>
              </a:rPr>
              <a:t>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a:t>
            </a:r>
            <a:r>
              <a:rPr lang="cs-CZ" altLang="cs-CZ" sz="2300" smtClean="0">
                <a:solidFill>
                  <a:srgbClr val="000000"/>
                </a:solidFill>
                <a:latin typeface="Arial" pitchFamily="34" charset="0"/>
                <a:cs typeface="Arial" pitchFamily="34" charset="0"/>
              </a:rPr>
              <a:t>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dirty="0"/>
              <a:t>jednací protokol – slouží k evidenci utajované informace; ostatní administrativní pomůcky slouží pouze k záznamu o pohybu utajované informace, včetně potvrzení o jejím předání či převzetí,</a:t>
            </a:r>
          </a:p>
          <a:p>
            <a:pPr lvl="1"/>
            <a:r>
              <a:rPr lang="cs-CZ" dirty="0"/>
              <a:t>pomocný jednací protokol – slouží k zaznamenávání pohybu utajovaného dokumentu v rámci (uvnitř) subjektu,</a:t>
            </a:r>
          </a:p>
          <a:p>
            <a:pPr lvl="1"/>
            <a:r>
              <a:rPr lang="cs-CZ" dirty="0"/>
              <a:t>manipulační kniha – je určena pro zaznamenávání utajovaného dokumentu při jeho vytváření, převzetí a předávání. Manipulační kniha se přiděluje fyzické osobě nejpozději při přidělení prvního utajovaného dokumentu k vyřízení,</a:t>
            </a:r>
          </a:p>
          <a:p>
            <a:pPr lvl="1"/>
            <a:r>
              <a:rPr lang="cs-CZ" dirty="0"/>
              <a:t>doručovací kniha – slouží k záznamu předání utajovaného dokumentu mimo organizaci,</a:t>
            </a:r>
          </a:p>
          <a:p>
            <a:pPr lvl="1"/>
            <a:r>
              <a:rPr lang="cs-CZ" dirty="0"/>
              <a:t>zápůjční kniha – je určena k zaznamenávání zápůjček výhradně již uloženého utajovaného dokumentu,</a:t>
            </a:r>
          </a:p>
          <a:p>
            <a:pPr lvl="1"/>
            <a:r>
              <a:rPr lang="cs-CZ" dirty="0"/>
              <a:t>kontrolní list (povinný pro stupeň utajení Důvěrné a vyšší) – slouží k vedení přehledu osob, které se s obsahem utajovaného dokumentu seznámily, a</a:t>
            </a:r>
          </a:p>
          <a:p>
            <a:pPr lvl="1"/>
            <a:r>
              <a:rPr lang="cs-CZ" dirty="0"/>
              <a:t>sběrný arch –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smtClean="0"/>
              <a:t>při </a:t>
            </a:r>
            <a:r>
              <a:rPr lang="cs-CZ" dirty="0"/>
              <a:t>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smtClean="0"/>
              <a:t>Skartační </a:t>
            </a:r>
            <a:r>
              <a:rPr lang="cs-CZ" b="1" dirty="0"/>
              <a:t>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smtClean="0"/>
              <a:t>Utajovaný </a:t>
            </a:r>
            <a:r>
              <a:rPr lang="cs-CZ" dirty="0"/>
              <a:t>dokument se vkládá do dvou obálek tak, že</a:t>
            </a:r>
          </a:p>
          <a:p>
            <a:pPr lvl="1"/>
            <a:r>
              <a:rPr lang="cs-CZ" dirty="0" smtClean="0"/>
              <a:t>na </a:t>
            </a:r>
            <a:r>
              <a:rPr lang="cs-CZ" dirty="0"/>
              <a:t>vnitřní obálce se v levé horní části uvede odesílatel, celé číslo jednací utajovaného dokumentu</a:t>
            </a:r>
            <a:r>
              <a:rPr lang="cs-CZ" dirty="0" smtClean="0"/>
              <a:t>,</a:t>
            </a:r>
          </a:p>
          <a:p>
            <a:pPr lvl="1"/>
            <a:r>
              <a:rPr lang="cs-CZ" dirty="0" smtClean="0"/>
              <a:t>v </a:t>
            </a:r>
            <a:r>
              <a:rPr lang="cs-CZ" dirty="0"/>
              <a:t>pravé horní části stupeň utajení a v dolní název a úplná adresa adresáta, a je-li zásilka adresována fyzické osobě, uvede se rovněž její jméno, příjmení a funkce. </a:t>
            </a:r>
            <a:endParaRPr lang="cs-CZ" dirty="0" smtClean="0"/>
          </a:p>
          <a:p>
            <a:pPr lvl="1"/>
            <a:r>
              <a:rPr lang="cs-CZ" dirty="0" smtClean="0"/>
              <a:t>Obálka </a:t>
            </a:r>
            <a:r>
              <a:rPr lang="cs-CZ" dirty="0"/>
              <a:t>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smtClean="0"/>
              <a:t>na </a:t>
            </a:r>
            <a:r>
              <a:rPr lang="cs-CZ" dirty="0"/>
              <a:t>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smtClean="0"/>
              <a:t>v </a:t>
            </a:r>
            <a:r>
              <a:rPr lang="cs-CZ" dirty="0"/>
              <a:t>případě přepravy utajovaného dokumentu kurýrní službou je vnější obálkou vždy přenosná schránka.</a:t>
            </a:r>
          </a:p>
          <a:p>
            <a:r>
              <a:rPr lang="cs-CZ" dirty="0" smtClean="0"/>
              <a:t>Do </a:t>
            </a:r>
            <a:r>
              <a:rPr lang="cs-CZ" dirty="0"/>
              <a:t>vnitřní obálky s utajovaným dokumentem stupně utajení Přísně tajné, Tajné nebo Důvěrné se vloží stvrzenka o převzetí utajovaného dokumentu, kterou adresát potvrdí podpisem a otiskem razítka, opatří datem a neprodleně vrátí </a:t>
            </a:r>
            <a:r>
              <a:rPr lang="cs-CZ" dirty="0" smtClean="0"/>
              <a:t>odesílateli.</a:t>
            </a:r>
            <a:endParaRPr lang="cs-CZ" dirty="0"/>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smtClean="0"/>
              <a:t>Držitelem </a:t>
            </a:r>
            <a:r>
              <a:rPr lang="cs-CZ" dirty="0"/>
              <a:t>poštovní </a:t>
            </a:r>
            <a:r>
              <a:rPr lang="cs-CZ" dirty="0" smtClean="0"/>
              <a:t>licence</a:t>
            </a:r>
            <a:r>
              <a:rPr lang="cs-CZ" b="1" baseline="30000" dirty="0"/>
              <a:t> </a:t>
            </a:r>
            <a:r>
              <a:rPr lang="cs-CZ" dirty="0" smtClean="0"/>
              <a:t>lze </a:t>
            </a:r>
            <a:r>
              <a:rPr lang="cs-CZ" dirty="0"/>
              <a:t>přepravovat zásilku stupně utajení Důvěrné, a to formou poštovní služby, při které</a:t>
            </a:r>
          </a:p>
          <a:p>
            <a:pPr lvl="1"/>
            <a:r>
              <a:rPr lang="cs-CZ" dirty="0" smtClean="0"/>
              <a:t>je </a:t>
            </a:r>
            <a:r>
              <a:rPr lang="cs-CZ" dirty="0"/>
              <a:t>místo dodání zásilky v České republice,</a:t>
            </a:r>
          </a:p>
          <a:p>
            <a:pPr lvl="1"/>
            <a:r>
              <a:rPr lang="cs-CZ" dirty="0" smtClean="0"/>
              <a:t>držitel </a:t>
            </a:r>
            <a:r>
              <a:rPr lang="cs-CZ" dirty="0"/>
              <a:t>poštovní licence písemně potvrzuje odesílateli převzetí zásilky,</a:t>
            </a:r>
          </a:p>
          <a:p>
            <a:pPr lvl="1"/>
            <a:r>
              <a:rPr lang="cs-CZ" dirty="0" smtClean="0"/>
              <a:t>adresát </a:t>
            </a:r>
            <a:r>
              <a:rPr lang="cs-CZ" dirty="0"/>
              <a:t>písemně potvrzuje držiteli poštovní licence převzetí zásilky,</a:t>
            </a:r>
          </a:p>
          <a:p>
            <a:pPr lvl="1"/>
            <a:r>
              <a:rPr lang="cs-CZ" dirty="0" smtClean="0"/>
              <a:t>držitel </a:t>
            </a:r>
            <a:r>
              <a:rPr lang="cs-CZ" dirty="0"/>
              <a:t>poštovní licence doručí odesílateli písemné potvrzení prokazující doručení zásilky,</a:t>
            </a:r>
          </a:p>
          <a:p>
            <a:pPr lvl="1"/>
            <a:r>
              <a:rPr lang="cs-CZ" dirty="0" smtClean="0"/>
              <a:t>držitel </a:t>
            </a:r>
            <a:r>
              <a:rPr lang="cs-CZ" dirty="0"/>
              <a:t>poštovní licence odpovídá za ztrátu, poškození a úbytek obsahu zásilky.</a:t>
            </a:r>
          </a:p>
          <a:p>
            <a:r>
              <a:rPr lang="cs-CZ" dirty="0" smtClean="0"/>
              <a:t>V </a:t>
            </a:r>
            <a:r>
              <a:rPr lang="cs-CZ" dirty="0"/>
              <a:t>případě přepravy zásilky kurýrní službou se kurýr, který bude přepravovat zásilku s utajovaným dokumentem stupně utajení Důvěrné, Tajné nebo Přísně tajné, prokáže platným osvědčením fyzické </a:t>
            </a:r>
            <a:r>
              <a:rPr lang="cs-CZ" dirty="0" smtClean="0"/>
              <a:t>osoby</a:t>
            </a:r>
            <a:r>
              <a:rPr lang="cs-CZ" dirty="0"/>
              <a:t> pro příslušný stupeň utajení.</a:t>
            </a:r>
          </a:p>
          <a:p>
            <a:r>
              <a:rPr lang="cs-CZ" dirty="0" smtClean="0"/>
              <a:t>Zásilku </a:t>
            </a:r>
            <a:r>
              <a:rPr lang="cs-CZ" dirty="0"/>
              <a:t>stupně utajení Přísně tajné nebo Tajné přepravuje vždy 1 kurýr v doprovodu nejméně 1 osoby. Tato zásilka je vyloučena z přepravy veřejnými dopravními prostředky, s výjimkou přepravy letecké, námořní a vnitrozemské vodní.</a:t>
            </a:r>
          </a:p>
          <a:p>
            <a:r>
              <a:rPr lang="cs-CZ" dirty="0" smtClean="0"/>
              <a:t>Pokud </a:t>
            </a:r>
            <a:r>
              <a:rPr lang="cs-CZ" dirty="0"/>
              <a:t>při přepravě zásilky kurýrní službou nastane mimořádná situace, například v důsledku nehody nebo havárie, kurýr nebo případně jeho doprovod učiní taková opatření, aby se zabránilo přístupu neoprávněné </a:t>
            </a:r>
            <a:r>
              <a:rPr lang="cs-CZ" dirty="0" smtClean="0"/>
              <a:t>osoby</a:t>
            </a:r>
            <a:r>
              <a:rPr lang="cs-CZ" dirty="0"/>
              <a:t>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smtClean="0"/>
              <a:t>Osvědčení </a:t>
            </a:r>
            <a:r>
              <a:rPr lang="cs-CZ" dirty="0"/>
              <a:t>fyzické osoby a osvědčení podnikatele jsou veřejnými listinami.</a:t>
            </a:r>
          </a:p>
          <a:p>
            <a:r>
              <a:rPr lang="cs-CZ" dirty="0" smtClean="0"/>
              <a:t>Osvědčení </a:t>
            </a:r>
            <a:r>
              <a:rPr lang="cs-CZ" dirty="0"/>
              <a:t>fyzické osoby obsahuje</a:t>
            </a:r>
          </a:p>
          <a:p>
            <a:pPr lvl="1"/>
            <a:r>
              <a:rPr lang="cs-CZ" dirty="0" smtClean="0"/>
              <a:t>jméno</a:t>
            </a:r>
            <a:r>
              <a:rPr lang="cs-CZ" dirty="0"/>
              <a:t>, příjmení, rodné příjmení,</a:t>
            </a:r>
          </a:p>
          <a:p>
            <a:pPr lvl="1"/>
            <a:r>
              <a:rPr lang="cs-CZ" dirty="0" smtClean="0"/>
              <a:t>den</a:t>
            </a:r>
            <a:r>
              <a:rPr lang="cs-CZ" dirty="0"/>
              <a:t>, měsíc, rok a místo narození,</a:t>
            </a:r>
          </a:p>
          <a:p>
            <a:pPr lvl="1"/>
            <a:r>
              <a:rPr lang="cs-CZ" dirty="0" smtClean="0"/>
              <a:t>rodné </a:t>
            </a:r>
            <a:r>
              <a:rPr lang="cs-CZ" dirty="0"/>
              <a:t>číslo,</a:t>
            </a:r>
          </a:p>
          <a:p>
            <a:pPr lvl="1"/>
            <a:r>
              <a:rPr lang="cs-CZ" dirty="0" smtClean="0"/>
              <a:t>státní </a:t>
            </a:r>
            <a:r>
              <a:rPr lang="cs-CZ" dirty="0"/>
              <a:t>občanství,</a:t>
            </a:r>
          </a:p>
          <a:p>
            <a:pPr lvl="1"/>
            <a:r>
              <a:rPr lang="cs-CZ" dirty="0" smtClean="0"/>
              <a:t>uvedení </a:t>
            </a:r>
            <a:r>
              <a:rPr lang="cs-CZ" dirty="0"/>
              <a:t>nejvyššího stupně utajení utajované informace, pro přístup k níž osvědčení fyzické osoby opravňuje,</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p>
          <a:p>
            <a:r>
              <a:rPr lang="cs-CZ" dirty="0" smtClean="0"/>
              <a:t>Osvědčení </a:t>
            </a:r>
            <a:r>
              <a:rPr lang="cs-CZ" dirty="0"/>
              <a:t>podnikatele obsahuje</a:t>
            </a:r>
          </a:p>
          <a:p>
            <a:pPr lvl="1"/>
            <a:r>
              <a:rPr lang="cs-CZ" dirty="0" smtClean="0"/>
              <a:t>identifikaci </a:t>
            </a:r>
            <a:r>
              <a:rPr lang="cs-CZ" dirty="0"/>
              <a:t>podnikatele firmou nebo názvem, identifikačním číslem a sídlem, jde-li o právnickou osobu, a jde-li o osobu fyzickou, údaje podle odstavce 2 písm. a) až d),</a:t>
            </a:r>
          </a:p>
          <a:p>
            <a:pPr lvl="1"/>
            <a:r>
              <a:rPr lang="cs-CZ" dirty="0" smtClean="0"/>
              <a:t>uvedení </a:t>
            </a:r>
            <a:r>
              <a:rPr lang="cs-CZ" dirty="0"/>
              <a:t>nejvyššího stupně utajení utajované informace, pro přístup k níž osvědčení podnikatele opravňuje,</a:t>
            </a:r>
          </a:p>
          <a:p>
            <a:pPr lvl="1"/>
            <a:r>
              <a:rPr lang="cs-CZ" dirty="0" smtClean="0"/>
              <a:t>formu </a:t>
            </a:r>
            <a:r>
              <a:rPr lang="cs-CZ" dirty="0"/>
              <a:t>přístupu podle § 20,</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r>
              <a:rPr lang="cs-CZ" dirty="0" smtClean="0"/>
              <a:t>.</a:t>
            </a:r>
            <a:endParaRPr lang="cs-CZ" b="1" dirty="0"/>
          </a:p>
          <a:p>
            <a:r>
              <a:rPr lang="cs-CZ" dirty="0"/>
              <a:t>Platnost osvědčení fyzické osoby a osvědčení podnikatele je pro stupeň utajení</a:t>
            </a:r>
          </a:p>
          <a:p>
            <a:pPr lvl="1"/>
            <a:r>
              <a:rPr lang="cs-CZ" dirty="0" smtClean="0"/>
              <a:t>Přísně </a:t>
            </a:r>
            <a:r>
              <a:rPr lang="cs-CZ" dirty="0"/>
              <a:t>tajné 5 let,</a:t>
            </a:r>
          </a:p>
          <a:p>
            <a:pPr lvl="1"/>
            <a:r>
              <a:rPr lang="cs-CZ" dirty="0" smtClean="0"/>
              <a:t>Tajné </a:t>
            </a:r>
            <a:r>
              <a:rPr lang="cs-CZ" dirty="0"/>
              <a:t>7 let a</a:t>
            </a:r>
          </a:p>
          <a:p>
            <a:pPr lvl="1"/>
            <a:r>
              <a:rPr lang="cs-CZ" dirty="0" smtClean="0"/>
              <a:t>Důvěrné </a:t>
            </a:r>
            <a:r>
              <a:rPr lang="cs-CZ" dirty="0"/>
              <a:t>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Utajovaná informace</a:t>
            </a:r>
            <a:endParaRPr lang="cs-CZ" dirty="0"/>
          </a:p>
        </p:txBody>
      </p:sp>
      <p:sp>
        <p:nvSpPr>
          <p:cNvPr id="3" name="Zástupný symbol pro obsah 2"/>
          <p:cNvSpPr>
            <a:spLocks noGrp="1"/>
          </p:cNvSpPr>
          <p:nvPr>
            <p:ph idx="1"/>
          </p:nvPr>
        </p:nvSpPr>
        <p:spPr/>
        <p:txBody>
          <a:bodyPr>
            <a:normAutofit fontScale="92500"/>
          </a:bodyPr>
          <a:lstStyle/>
          <a:p>
            <a:r>
              <a:rPr lang="cs-CZ" b="1" dirty="0"/>
              <a:t>Utajovanou informací je jakákoli </a:t>
            </a:r>
            <a:r>
              <a:rPr lang="cs-CZ" b="1" dirty="0" smtClean="0"/>
              <a:t>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r>
              <a:rPr lang="cs-CZ" dirty="0" smtClean="0"/>
              <a:t>.</a:t>
            </a:r>
          </a:p>
          <a:p>
            <a:pPr lvl="2"/>
            <a:r>
              <a:rPr lang="cs-CZ" dirty="0" smtClean="0"/>
              <a:t>Zájem ČR: zachování její ústavnosti, svrchovanosti a územní celistvosti, zajištění vnitřního pořádku a bezpečnosti, mezinárodních závazků a obrany, ochrana ekonomiky a ochrana života nebo zdraví fyzických osob</a:t>
            </a:r>
            <a:endParaRPr lang="cs-CZ" dirty="0"/>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5932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smtClean="0"/>
              <a:t>Újma zájmu ČR</a:t>
            </a:r>
            <a:endParaRPr lang="cs-CZ" sz="1400" dirty="0"/>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dirty="0" smtClean="0"/>
              <a:t>Mimořádně </a:t>
            </a:r>
            <a:r>
              <a:rPr lang="cs-CZ" sz="900" dirty="0"/>
              <a:t>vážná újma </a:t>
            </a:r>
            <a:endParaRPr lang="cs-CZ" sz="900" dirty="0" smtClean="0"/>
          </a:p>
          <a:p>
            <a:pPr marL="400050" lvl="1" indent="0">
              <a:buNone/>
            </a:pPr>
            <a:r>
              <a:rPr lang="cs-CZ" sz="900" b="1" dirty="0" smtClean="0"/>
              <a:t>a</a:t>
            </a:r>
            <a:r>
              <a:rPr lang="cs-CZ" sz="900" b="1" dirty="0"/>
              <a:t>)</a:t>
            </a:r>
            <a:r>
              <a:rPr lang="cs-CZ" sz="900" dirty="0"/>
              <a:t> bezprostřední ohrožení svrchovanosti, územní celistvosti nebo demokratických základů České republiky,</a:t>
            </a:r>
          </a:p>
          <a:p>
            <a:pPr marL="400050" lvl="1" indent="0">
              <a:buNone/>
            </a:pPr>
            <a:r>
              <a:rPr lang="cs-CZ" sz="900" b="1" dirty="0" smtClean="0"/>
              <a:t>b</a:t>
            </a:r>
            <a:r>
              <a:rPr lang="cs-CZ" sz="900" b="1" dirty="0"/>
              <a:t>)</a:t>
            </a:r>
            <a:r>
              <a:rPr lang="cs-CZ" sz="900" dirty="0"/>
              <a:t> rozsáhlé ztráty na lidských životech nebo rozsáhlé ohrožení zdraví obyvatel,</a:t>
            </a:r>
          </a:p>
          <a:p>
            <a:pPr marL="400050" lvl="1" indent="0">
              <a:buNone/>
            </a:pPr>
            <a:r>
              <a:rPr lang="cs-CZ" sz="900" b="1" dirty="0" smtClean="0"/>
              <a:t>c</a:t>
            </a:r>
            <a:r>
              <a:rPr lang="cs-CZ" sz="900" b="1" dirty="0"/>
              <a:t>)</a:t>
            </a:r>
            <a:r>
              <a:rPr lang="cs-CZ" sz="900" dirty="0"/>
              <a:t> mimořádně vážné nebo dlouhodobé poškození ekonomiky České republiky,</a:t>
            </a:r>
          </a:p>
          <a:p>
            <a:pPr marL="400050" lvl="1" indent="0">
              <a:buNone/>
            </a:pPr>
            <a:r>
              <a:rPr lang="cs-CZ" sz="900" b="1" dirty="0" smtClean="0"/>
              <a:t>d</a:t>
            </a:r>
            <a:r>
              <a:rPr lang="cs-CZ" sz="900" b="1" dirty="0"/>
              <a:t>)</a:t>
            </a:r>
            <a:r>
              <a:rPr lang="cs-CZ" sz="900" dirty="0"/>
              <a:t> značné narušení vnitřního pořádku a bezpečnosti České republiky,</a:t>
            </a:r>
          </a:p>
          <a:p>
            <a:pPr marL="400050" lvl="1" indent="0">
              <a:buNone/>
            </a:pPr>
            <a:r>
              <a:rPr lang="cs-CZ" sz="900" b="1" dirty="0" smtClean="0"/>
              <a:t>e</a:t>
            </a:r>
            <a:r>
              <a:rPr lang="cs-CZ" sz="900" b="1" dirty="0"/>
              <a:t>)</a:t>
            </a:r>
            <a:r>
              <a:rPr lang="cs-CZ" sz="900" dirty="0"/>
              <a:t> mimořádně vážné ohrožení významných bezpečnostních operací nebo činnosti zpravodajských služeb,</a:t>
            </a:r>
          </a:p>
          <a:p>
            <a:pPr marL="400050" lvl="1" indent="0">
              <a:buNone/>
            </a:pPr>
            <a:r>
              <a:rPr lang="cs-CZ" sz="900" b="1" dirty="0" smtClean="0"/>
              <a:t>f</a:t>
            </a:r>
            <a:r>
              <a:rPr lang="cs-CZ" sz="900" b="1" dirty="0"/>
              <a:t>)</a:t>
            </a:r>
            <a:r>
              <a:rPr lang="cs-CZ" sz="900" dirty="0"/>
              <a:t> mimořádně vážné ohrožení činnosti Organizace Severoatlantické smlouvy, Evropské unie nebo členského státu,</a:t>
            </a:r>
          </a:p>
          <a:p>
            <a:pPr marL="400050" lvl="1" indent="0">
              <a:buNone/>
            </a:pPr>
            <a:r>
              <a:rPr lang="cs-CZ" sz="900" b="1" dirty="0" smtClean="0"/>
              <a:t>g</a:t>
            </a:r>
            <a:r>
              <a:rPr lang="cs-CZ" sz="900" b="1" dirty="0"/>
              <a:t>)</a:t>
            </a:r>
            <a:r>
              <a:rPr lang="cs-CZ" sz="900" dirty="0"/>
              <a:t> mimořádně vážné ohrožení bojeschopnosti ozbrojených sil České republiky, Organizace Severoatlantické smlouvy nebo jejího členského státu nebo </a:t>
            </a:r>
            <a:r>
              <a:rPr lang="cs-CZ" sz="900" dirty="0" smtClean="0"/>
              <a:t>členského </a:t>
            </a:r>
            <a:r>
              <a:rPr lang="cs-CZ" sz="900" dirty="0"/>
              <a:t>státu Evropské unie, nebo</a:t>
            </a:r>
          </a:p>
          <a:p>
            <a:pPr marL="0" indent="0">
              <a:buNone/>
            </a:pPr>
            <a:r>
              <a:rPr lang="cs-CZ" sz="900" b="1" dirty="0"/>
              <a:t> </a:t>
            </a:r>
            <a:r>
              <a:rPr lang="cs-CZ" sz="900" b="1" dirty="0" smtClean="0"/>
              <a:t>               h</a:t>
            </a:r>
            <a:r>
              <a:rPr lang="cs-CZ" sz="900" b="1" dirty="0"/>
              <a:t>)</a:t>
            </a:r>
            <a:r>
              <a:rPr lang="cs-CZ" sz="900" dirty="0"/>
              <a:t> mimořádně vážné poškození diplomatických nebo jiných vztahů České republiky k Organizaci Severoatlantické smlouvy, Evropské unii nebo členskému </a:t>
            </a:r>
            <a:r>
              <a:rPr lang="cs-CZ" sz="900" dirty="0" smtClean="0"/>
              <a:t>	státu</a:t>
            </a:r>
            <a:r>
              <a:rPr lang="cs-CZ" sz="900" dirty="0"/>
              <a:t>.</a:t>
            </a:r>
          </a:p>
          <a:p>
            <a:pPr marL="0" indent="0">
              <a:buNone/>
            </a:pPr>
            <a:r>
              <a:rPr lang="cs-CZ" sz="900" dirty="0" smtClean="0"/>
              <a:t>Vážná újma</a:t>
            </a:r>
            <a:endParaRPr lang="cs-CZ" sz="900" dirty="0"/>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dirty="0" smtClean="0"/>
              <a:t>Prostá újma</a:t>
            </a:r>
            <a:endParaRPr lang="cs-CZ" sz="900" dirty="0"/>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dirty="0" smtClean="0"/>
              <a:t>Nevýhodné </a:t>
            </a:r>
            <a:r>
              <a:rPr lang="cs-CZ" sz="900" dirty="0"/>
              <a:t>pro zájmy České republiky </a:t>
            </a:r>
            <a:endParaRPr lang="cs-CZ" sz="900" dirty="0" smtClean="0"/>
          </a:p>
          <a:p>
            <a:pPr marL="0" indent="0">
              <a:buNone/>
            </a:pPr>
            <a:r>
              <a:rPr lang="cs-CZ" sz="900" b="1" dirty="0" smtClean="0"/>
              <a:t>                a</a:t>
            </a:r>
            <a:r>
              <a:rPr lang="cs-CZ" sz="900" b="1" dirty="0"/>
              <a:t>)</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Stupně utajení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Přísně </a:t>
            </a:r>
            <a:r>
              <a:rPr lang="cs-CZ" b="1" dirty="0"/>
              <a:t>tajné</a:t>
            </a:r>
            <a:r>
              <a:rPr lang="cs-CZ" dirty="0"/>
              <a:t>, jestliže její vyzrazení neoprávněné osobě nebo zneužití může způsobit mimořádně vážnou újmu zájmům České republiky,</a:t>
            </a:r>
          </a:p>
          <a:p>
            <a:r>
              <a:rPr lang="cs-CZ" b="1" dirty="0" smtClean="0"/>
              <a:t>Tajné</a:t>
            </a:r>
            <a:r>
              <a:rPr lang="cs-CZ" dirty="0"/>
              <a:t>, jestliže její vyzrazení neoprávněné osobě nebo zneužití může způsobit vážnou újmu zájmům České republiky,</a:t>
            </a:r>
          </a:p>
          <a:p>
            <a:r>
              <a:rPr lang="cs-CZ" b="1" dirty="0" smtClean="0"/>
              <a:t>Důvěrné</a:t>
            </a:r>
            <a:r>
              <a:rPr lang="cs-CZ" dirty="0"/>
              <a:t>, jestliže její vyzrazení neoprávněné osobě nebo zneužití může způsobit prostou újmu zájmům České republiky</a:t>
            </a:r>
            <a:r>
              <a:rPr lang="cs-CZ" b="1" dirty="0"/>
              <a:t>,</a:t>
            </a:r>
          </a:p>
          <a:p>
            <a:r>
              <a:rPr lang="cs-CZ" b="1" dirty="0" smtClean="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smtClean="0"/>
              <a:t>Ochrana </a:t>
            </a:r>
            <a:r>
              <a:rPr lang="cs-CZ" dirty="0"/>
              <a:t>utajovaných informací je zajišťována</a:t>
            </a:r>
          </a:p>
          <a:p>
            <a:r>
              <a:rPr lang="cs-CZ" b="1" dirty="0" smtClean="0"/>
              <a:t>personální </a:t>
            </a:r>
            <a:r>
              <a:rPr lang="cs-CZ" b="1" dirty="0"/>
              <a:t>bezpečností</a:t>
            </a:r>
            <a:r>
              <a:rPr lang="cs-CZ" dirty="0"/>
              <a:t>, kterou tvoří výběr fyzických osob, které mají mít přístup k utajovaným informacím, ověřování podmínek pro jejich přístup k utajovaným informacím, jejich výchova a ochrana,</a:t>
            </a:r>
          </a:p>
          <a:p>
            <a:r>
              <a:rPr lang="cs-CZ" b="1" dirty="0" smtClean="0"/>
              <a:t>průmyslovou </a:t>
            </a:r>
            <a:r>
              <a:rPr lang="cs-CZ" b="1" dirty="0"/>
              <a:t>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smtClean="0"/>
              <a:t>administrativní </a:t>
            </a:r>
            <a:r>
              <a:rPr lang="cs-CZ" b="1" dirty="0"/>
              <a:t>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smtClean="0"/>
              <a:t>fyzickou </a:t>
            </a:r>
            <a:r>
              <a:rPr lang="cs-CZ" b="1" dirty="0"/>
              <a:t>bezpečností</a:t>
            </a:r>
            <a:r>
              <a:rPr lang="cs-CZ" dirty="0"/>
              <a:t>, kterou tvoří systém opatření, která mají neoprávněné osobě zabránit nebo ztížit přístup k utajovaným informacím, popřípadě přístup nebo pokus o něj zaznamenat,</a:t>
            </a:r>
          </a:p>
          <a:p>
            <a:r>
              <a:rPr lang="cs-CZ" b="1" dirty="0" smtClean="0"/>
              <a:t>bezpečností </a:t>
            </a:r>
            <a:r>
              <a:rPr lang="cs-CZ" b="1" dirty="0"/>
              <a:t>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smtClean="0"/>
              <a:t>kryptografickou </a:t>
            </a:r>
            <a:r>
              <a:rPr lang="cs-CZ" b="1" dirty="0"/>
              <a:t>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gridCol w="6403127"/>
                <a:gridCol w="952639"/>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smtClean="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smtClean="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gridCol w="6471027"/>
                <a:gridCol w="648071"/>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smtClean="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Bezpečnostní ředitel</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t>(</a:t>
            </a: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a:t>
            </a:r>
            <a:r>
              <a:rPr lang="cs-CZ" dirty="0" smtClean="0"/>
              <a:t>podle </a:t>
            </a:r>
            <a:r>
              <a:rPr lang="cs-CZ" dirty="0"/>
              <a:t>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a:t>
            </a:r>
            <a:r>
              <a:rPr lang="cs-CZ" dirty="0" smtClean="0"/>
              <a:t>funkcí, </a:t>
            </a:r>
            <a:r>
              <a:rPr lang="cs-CZ" dirty="0"/>
              <a:t>u nichž je vyžadován přístup k utajované </a:t>
            </a:r>
            <a:r>
              <a:rPr lang="cs-CZ" dirty="0" smtClean="0"/>
              <a:t>informaci</a:t>
            </a:r>
            <a:r>
              <a:rPr lang="cs-CZ" dirty="0" smtClean="0"/>
              <a:t>…</a:t>
            </a:r>
          </a:p>
          <a:p>
            <a:pPr marL="0" indent="0">
              <a:buNone/>
            </a:pPr>
            <a:r>
              <a:rPr lang="cs-CZ" b="1" dirty="0" smtClean="0"/>
              <a:t>(4</a:t>
            </a:r>
            <a:r>
              <a:rPr lang="cs-CZ" b="1" dirty="0"/>
              <a:t>)</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smtClean="0"/>
              <a:t>(5)</a:t>
            </a:r>
            <a:r>
              <a:rPr lang="cs-CZ" dirty="0" smtClean="0"/>
              <a:t> Funkci </a:t>
            </a:r>
            <a:r>
              <a:rPr lang="cs-CZ" dirty="0"/>
              <a:t>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5101</Words>
  <Application>Microsoft Office PowerPoint</Application>
  <PresentationFormat>Předvádění na obrazovce (4:3)</PresentationFormat>
  <Paragraphs>483</Paragraphs>
  <Slides>30</Slides>
  <Notes>0</Notes>
  <HiddenSlides>0</HiddenSlides>
  <MMClips>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38</cp:revision>
  <dcterms:created xsi:type="dcterms:W3CDTF">2019-03-27T06:36:02Z</dcterms:created>
  <dcterms:modified xsi:type="dcterms:W3CDTF">2019-03-28T14:26:22Z</dcterms:modified>
</cp:coreProperties>
</file>