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3" r:id="rId15"/>
    <p:sldId id="274" r:id="rId16"/>
    <p:sldId id="276" r:id="rId17"/>
    <p:sldId id="263" r:id="rId18"/>
    <p:sldId id="25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 smtClean="0"/>
            <a:t>Bezpečnostní posouzení</a:t>
          </a:r>
          <a:endParaRPr lang="cs-CZ" dirty="0"/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 smtClean="0"/>
            <a:t>Analýza rizik</a:t>
          </a:r>
          <a:endParaRPr lang="cs-CZ" dirty="0"/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 smtClean="0"/>
            <a:t>hodnota</a:t>
          </a:r>
          <a:endParaRPr lang="cs-CZ" dirty="0"/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 smtClean="0"/>
            <a:t>budova</a:t>
          </a:r>
          <a:endParaRPr lang="cs-CZ" dirty="0"/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 smtClean="0"/>
            <a:t>Ostatní vlivy</a:t>
          </a:r>
          <a:endParaRPr lang="cs-CZ" dirty="0"/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 smtClean="0"/>
            <a:t>Vnitřní vlivy</a:t>
          </a:r>
          <a:endParaRPr lang="cs-CZ" dirty="0"/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 smtClean="0"/>
            <a:t>Vnější vlivy</a:t>
          </a:r>
          <a:endParaRPr lang="cs-CZ" dirty="0"/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  <dgm:t>
        <a:bodyPr/>
        <a:lstStyle/>
        <a:p>
          <a:endParaRPr lang="cs-CZ"/>
        </a:p>
      </dgm:t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  <dgm:t>
        <a:bodyPr/>
        <a:lstStyle/>
        <a:p>
          <a:endParaRPr lang="cs-CZ"/>
        </a:p>
      </dgm:t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  <dgm:t>
        <a:bodyPr/>
        <a:lstStyle/>
        <a:p>
          <a:endParaRPr lang="cs-CZ"/>
        </a:p>
      </dgm:t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9ED4D-963F-4336-9054-84D3F8CC287C}">
      <dsp:nvSpPr>
        <dsp:cNvPr id="0" name=""/>
        <dsp:cNvSpPr/>
      </dsp:nvSpPr>
      <dsp:spPr>
        <a:xfrm>
          <a:off x="6169056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49B2-C460-41B4-A9FB-95DF8963A882}">
      <dsp:nvSpPr>
        <dsp:cNvPr id="0" name=""/>
        <dsp:cNvSpPr/>
      </dsp:nvSpPr>
      <dsp:spPr>
        <a:xfrm>
          <a:off x="5109167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2C9-16A2-409B-94D0-1B3650EA8620}">
      <dsp:nvSpPr>
        <dsp:cNvPr id="0" name=""/>
        <dsp:cNvSpPr/>
      </dsp:nvSpPr>
      <dsp:spPr>
        <a:xfrm>
          <a:off x="4049278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2119778" y="343741"/>
              </a:lnTo>
              <a:lnTo>
                <a:pt x="2119778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0F11-35DE-46E2-9CAA-3EF958FCE1B9}">
      <dsp:nvSpPr>
        <dsp:cNvPr id="0" name=""/>
        <dsp:cNvSpPr/>
      </dsp:nvSpPr>
      <dsp:spPr>
        <a:xfrm>
          <a:off x="1929500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2AB8-DA17-4CB7-A4A6-82224FEC7BA5}">
      <dsp:nvSpPr>
        <dsp:cNvPr id="0" name=""/>
        <dsp:cNvSpPr/>
      </dsp:nvSpPr>
      <dsp:spPr>
        <a:xfrm>
          <a:off x="869611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E25A0-B884-4DD1-A855-096BF6D3A05B}">
      <dsp:nvSpPr>
        <dsp:cNvPr id="0" name=""/>
        <dsp:cNvSpPr/>
      </dsp:nvSpPr>
      <dsp:spPr>
        <a:xfrm>
          <a:off x="1929500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2119778" y="0"/>
              </a:moveTo>
              <a:lnTo>
                <a:pt x="2119778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DBC-4EC0-453E-BA0B-22C3C8385828}">
      <dsp:nvSpPr>
        <dsp:cNvPr id="0" name=""/>
        <dsp:cNvSpPr/>
      </dsp:nvSpPr>
      <dsp:spPr>
        <a:xfrm>
          <a:off x="3182096" y="432801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A3CAD-8004-41EB-A4B4-8FF7A6F3A59C}">
      <dsp:nvSpPr>
        <dsp:cNvPr id="0" name=""/>
        <dsp:cNvSpPr/>
      </dsp:nvSpPr>
      <dsp:spPr>
        <a:xfrm>
          <a:off x="3374803" y="615872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Bezpečnostní posouzení</a:t>
          </a:r>
          <a:endParaRPr lang="cs-CZ" sz="2100" kern="1200" dirty="0"/>
        </a:p>
      </dsp:txBody>
      <dsp:txXfrm>
        <a:off x="3407060" y="648129"/>
        <a:ext cx="1669850" cy="1036807"/>
      </dsp:txXfrm>
    </dsp:sp>
    <dsp:sp modelId="{58EF2601-FE23-4D5F-B1A9-38FF1143AA32}">
      <dsp:nvSpPr>
        <dsp:cNvPr id="0" name=""/>
        <dsp:cNvSpPr/>
      </dsp:nvSpPr>
      <dsp:spPr>
        <a:xfrm>
          <a:off x="1062318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CF2B-D990-418E-9503-BA68FFD1DBBB}">
      <dsp:nvSpPr>
        <dsp:cNvPr id="0" name=""/>
        <dsp:cNvSpPr/>
      </dsp:nvSpPr>
      <dsp:spPr>
        <a:xfrm>
          <a:off x="1255025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Analýza rizik</a:t>
          </a:r>
          <a:endParaRPr lang="cs-CZ" sz="2100" kern="1200" dirty="0"/>
        </a:p>
      </dsp:txBody>
      <dsp:txXfrm>
        <a:off x="1287282" y="2253861"/>
        <a:ext cx="1669850" cy="1036807"/>
      </dsp:txXfrm>
    </dsp:sp>
    <dsp:sp modelId="{79B08742-A43E-4CD8-AA6E-6E0BAF92EEBA}">
      <dsp:nvSpPr>
        <dsp:cNvPr id="0" name=""/>
        <dsp:cNvSpPr/>
      </dsp:nvSpPr>
      <dsp:spPr>
        <a:xfrm>
          <a:off x="2429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DAB7-8330-4A89-B40E-C0E33A215D70}">
      <dsp:nvSpPr>
        <dsp:cNvPr id="0" name=""/>
        <dsp:cNvSpPr/>
      </dsp:nvSpPr>
      <dsp:spPr>
        <a:xfrm>
          <a:off x="195136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hodnota</a:t>
          </a:r>
          <a:endParaRPr lang="cs-CZ" sz="2100" kern="1200" dirty="0"/>
        </a:p>
      </dsp:txBody>
      <dsp:txXfrm>
        <a:off x="227393" y="3859593"/>
        <a:ext cx="1669850" cy="1036807"/>
      </dsp:txXfrm>
    </dsp:sp>
    <dsp:sp modelId="{F71833C0-401C-4566-9BFC-F78869121B0F}">
      <dsp:nvSpPr>
        <dsp:cNvPr id="0" name=""/>
        <dsp:cNvSpPr/>
      </dsp:nvSpPr>
      <dsp:spPr>
        <a:xfrm>
          <a:off x="2122207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FE1F-F0F3-4A79-8515-204A566D7248}">
      <dsp:nvSpPr>
        <dsp:cNvPr id="0" name=""/>
        <dsp:cNvSpPr/>
      </dsp:nvSpPr>
      <dsp:spPr>
        <a:xfrm>
          <a:off x="2314914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budova</a:t>
          </a:r>
          <a:endParaRPr lang="cs-CZ" sz="2100" kern="1200" dirty="0"/>
        </a:p>
      </dsp:txBody>
      <dsp:txXfrm>
        <a:off x="2347171" y="3859593"/>
        <a:ext cx="1669850" cy="1036807"/>
      </dsp:txXfrm>
    </dsp:sp>
    <dsp:sp modelId="{8F5E3355-B1F5-460C-98E7-BB2BD8139150}">
      <dsp:nvSpPr>
        <dsp:cNvPr id="0" name=""/>
        <dsp:cNvSpPr/>
      </dsp:nvSpPr>
      <dsp:spPr>
        <a:xfrm>
          <a:off x="5301874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C74D-740F-4AEC-972E-402486A9C2F2}">
      <dsp:nvSpPr>
        <dsp:cNvPr id="0" name=""/>
        <dsp:cNvSpPr/>
      </dsp:nvSpPr>
      <dsp:spPr>
        <a:xfrm>
          <a:off x="5494581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Ostatní vlivy</a:t>
          </a:r>
          <a:endParaRPr lang="cs-CZ" sz="2100" kern="1200" dirty="0"/>
        </a:p>
      </dsp:txBody>
      <dsp:txXfrm>
        <a:off x="5526838" y="2253861"/>
        <a:ext cx="1669850" cy="1036807"/>
      </dsp:txXfrm>
    </dsp:sp>
    <dsp:sp modelId="{580E7DC9-6769-4138-B9AE-1D31378C6573}">
      <dsp:nvSpPr>
        <dsp:cNvPr id="0" name=""/>
        <dsp:cNvSpPr/>
      </dsp:nvSpPr>
      <dsp:spPr>
        <a:xfrm>
          <a:off x="4241985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65FC-56FD-4F52-9B55-EE24B7CF5A81}">
      <dsp:nvSpPr>
        <dsp:cNvPr id="0" name=""/>
        <dsp:cNvSpPr/>
      </dsp:nvSpPr>
      <dsp:spPr>
        <a:xfrm>
          <a:off x="4434692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Vnitřní vlivy</a:t>
          </a:r>
          <a:endParaRPr lang="cs-CZ" sz="2100" kern="1200" dirty="0"/>
        </a:p>
      </dsp:txBody>
      <dsp:txXfrm>
        <a:off x="4466949" y="3859593"/>
        <a:ext cx="1669850" cy="1036807"/>
      </dsp:txXfrm>
    </dsp:sp>
    <dsp:sp modelId="{B8FD4293-C4CE-4259-933F-2315F6323744}">
      <dsp:nvSpPr>
        <dsp:cNvPr id="0" name=""/>
        <dsp:cNvSpPr/>
      </dsp:nvSpPr>
      <dsp:spPr>
        <a:xfrm>
          <a:off x="6361763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8158C-53D1-4AE2-87CC-F7A835E74674}">
      <dsp:nvSpPr>
        <dsp:cNvPr id="0" name=""/>
        <dsp:cNvSpPr/>
      </dsp:nvSpPr>
      <dsp:spPr>
        <a:xfrm>
          <a:off x="6554470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Vnější vlivy</a:t>
          </a:r>
          <a:endParaRPr lang="cs-CZ" sz="2100" kern="1200" dirty="0"/>
        </a:p>
      </dsp:txBody>
      <dsp:txXfrm>
        <a:off x="6586727" y="3859593"/>
        <a:ext cx="1669850" cy="103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objektové bezpečnosti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28.2.2019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Chráněné objekty a prostory</a:t>
            </a:r>
          </a:p>
          <a:p>
            <a:pPr>
              <a:buFontTx/>
              <a:buChar char="-"/>
            </a:pPr>
            <a:r>
              <a:rPr lang="cs-CZ" smtClean="0"/>
              <a:t>zákon </a:t>
            </a:r>
            <a:r>
              <a:rPr lang="cs-CZ" dirty="0" smtClean="0"/>
              <a:t>č. 273/2008 Sb., o Policii České republiky</a:t>
            </a:r>
          </a:p>
          <a:p>
            <a:pPr>
              <a:buFontTx/>
              <a:buChar char="-"/>
            </a:pPr>
            <a:r>
              <a:rPr lang="cs-CZ" dirty="0" smtClean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 smtClean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 smtClean="0"/>
              <a:t>Jiný objekt, který se ocitne v bezprostředním ohrožení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čtyři stupně poplachů</a:t>
            </a:r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 smtClean="0"/>
              <a:t>Pilíře bezpečnostního posouzení</a:t>
            </a:r>
          </a:p>
          <a:p>
            <a:pPr lvl="1"/>
            <a:r>
              <a:rPr lang="cs-CZ" dirty="0" smtClean="0"/>
              <a:t>Zabezpečované hodnoty a aspekty je ovlivňující</a:t>
            </a:r>
          </a:p>
          <a:p>
            <a:pPr lvl="2"/>
            <a:r>
              <a:rPr lang="cs-CZ" dirty="0" smtClean="0"/>
              <a:t>Druh majetku</a:t>
            </a:r>
          </a:p>
          <a:p>
            <a:pPr lvl="2"/>
            <a:r>
              <a:rPr lang="cs-CZ" dirty="0" smtClean="0"/>
              <a:t>Hodnota majetku</a:t>
            </a:r>
          </a:p>
          <a:p>
            <a:pPr lvl="2"/>
            <a:r>
              <a:rPr lang="cs-CZ" dirty="0" smtClean="0"/>
              <a:t>Objem majetku</a:t>
            </a:r>
          </a:p>
          <a:p>
            <a:pPr lvl="2"/>
            <a:r>
              <a:rPr lang="cs-CZ" dirty="0" smtClean="0"/>
              <a:t>Historie krádeží</a:t>
            </a:r>
          </a:p>
          <a:p>
            <a:pPr lvl="2"/>
            <a:r>
              <a:rPr lang="cs-CZ" dirty="0" smtClean="0"/>
              <a:t>Nebezpečnost a atraktivita majetku</a:t>
            </a:r>
          </a:p>
          <a:p>
            <a:pPr lvl="2"/>
            <a:r>
              <a:rPr lang="cs-CZ" dirty="0" smtClean="0"/>
              <a:t>Poškození majetku</a:t>
            </a:r>
          </a:p>
          <a:p>
            <a:pPr lvl="1"/>
            <a:r>
              <a:rPr lang="cs-CZ" dirty="0" smtClean="0"/>
              <a:t>Budova a aspekty ji ovlivňující</a:t>
            </a:r>
          </a:p>
          <a:p>
            <a:pPr lvl="2"/>
            <a:r>
              <a:rPr lang="cs-CZ" dirty="0" smtClean="0"/>
              <a:t>Konstrukce</a:t>
            </a:r>
          </a:p>
          <a:p>
            <a:pPr lvl="2"/>
            <a:r>
              <a:rPr lang="cs-CZ" dirty="0" smtClean="0"/>
              <a:t>Stavební otvory</a:t>
            </a:r>
          </a:p>
          <a:p>
            <a:pPr lvl="2"/>
            <a:r>
              <a:rPr lang="cs-CZ" dirty="0" smtClean="0"/>
              <a:t>Lokalita, prostředí</a:t>
            </a:r>
          </a:p>
          <a:p>
            <a:pPr lvl="2"/>
            <a:r>
              <a:rPr lang="cs-CZ" dirty="0" smtClean="0"/>
              <a:t>Režim provozu</a:t>
            </a:r>
          </a:p>
          <a:p>
            <a:pPr lvl="2"/>
            <a:r>
              <a:rPr lang="cs-CZ" dirty="0" smtClean="0"/>
              <a:t>Stávající zabezpečení</a:t>
            </a:r>
          </a:p>
          <a:p>
            <a:pPr lvl="1"/>
            <a:r>
              <a:rPr lang="cs-CZ" dirty="0" smtClean="0"/>
              <a:t>Vlivy působící na PZTS, mající původ ve střežených objektech</a:t>
            </a:r>
          </a:p>
          <a:p>
            <a:pPr lvl="2"/>
            <a:r>
              <a:rPr lang="cs-CZ" dirty="0" smtClean="0"/>
              <a:t>Dlouhodobě i krátkodobě působící okolnosti (okolní stavby, výrobní procesy)</a:t>
            </a:r>
          </a:p>
          <a:p>
            <a:pPr lvl="2"/>
            <a:r>
              <a:rPr lang="cs-CZ" dirty="0" smtClean="0"/>
              <a:t>Počasí, klimatické podmínky</a:t>
            </a:r>
          </a:p>
          <a:p>
            <a:pPr lvl="2"/>
            <a:r>
              <a:rPr lang="cs-CZ" dirty="0" smtClean="0"/>
              <a:t>Vibrace (stavební stroje, železniční doprava)</a:t>
            </a:r>
          </a:p>
          <a:p>
            <a:pPr lvl="2"/>
            <a:r>
              <a:rPr lang="cs-CZ" dirty="0" smtClean="0"/>
              <a:t>Vysokofrekvenční rušení (vysílače, radary, antény)</a:t>
            </a:r>
          </a:p>
          <a:p>
            <a:pPr lvl="1"/>
            <a:r>
              <a:rPr lang="cs-CZ" dirty="0" smtClean="0"/>
              <a:t>Vlivy působící na PZTS, mající původ vně střežených objektů</a:t>
            </a:r>
          </a:p>
          <a:p>
            <a:pPr lvl="2"/>
            <a:r>
              <a:rPr lang="cs-CZ" dirty="0" smtClean="0"/>
              <a:t>Potrubí, vytápění, vzduchotechnika</a:t>
            </a:r>
          </a:p>
          <a:p>
            <a:pPr lvl="2"/>
            <a:r>
              <a:rPr lang="cs-CZ" dirty="0" smtClean="0"/>
              <a:t>Klimatizační systémy</a:t>
            </a:r>
          </a:p>
          <a:p>
            <a:pPr lvl="2"/>
            <a:r>
              <a:rPr lang="cs-CZ" dirty="0" smtClean="0"/>
              <a:t>Výtahy</a:t>
            </a:r>
          </a:p>
          <a:p>
            <a:pPr lvl="2"/>
            <a:r>
              <a:rPr lang="cs-CZ" dirty="0" smtClean="0"/>
              <a:t>Elektromagnetické rušení</a:t>
            </a:r>
          </a:p>
          <a:p>
            <a:pPr lvl="2"/>
            <a:r>
              <a:rPr lang="cs-CZ" dirty="0" smtClean="0"/>
              <a:t>Průchodnost signálu ve  skladovacích prostorách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Význam bezpečnostního posouzení</a:t>
            </a:r>
          </a:p>
          <a:p>
            <a:pPr lvl="1"/>
            <a:r>
              <a:rPr lang="cs-CZ" dirty="0" smtClean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 smtClean="0"/>
              <a:t>Výstup bezpečnostního posouzení je využitelný zejména v následujících oblastech</a:t>
            </a:r>
          </a:p>
          <a:p>
            <a:pPr lvl="2"/>
            <a:r>
              <a:rPr lang="cs-CZ" dirty="0" smtClean="0"/>
              <a:t>stanovení rozsahu systému</a:t>
            </a:r>
          </a:p>
          <a:p>
            <a:pPr lvl="2"/>
            <a:r>
              <a:rPr lang="cs-CZ" dirty="0" smtClean="0"/>
              <a:t>východisko pro volbu komponentů</a:t>
            </a:r>
          </a:p>
          <a:p>
            <a:pPr lvl="2"/>
            <a:r>
              <a:rPr lang="cs-CZ" dirty="0" smtClean="0"/>
              <a:t>vymezení potencionálních hrozeb</a:t>
            </a:r>
          </a:p>
          <a:p>
            <a:pPr lvl="2"/>
            <a:r>
              <a:rPr lang="cs-CZ" dirty="0" smtClean="0"/>
              <a:t>charakteristika potencionálního narušitele</a:t>
            </a:r>
          </a:p>
          <a:p>
            <a:pPr lvl="2"/>
            <a:r>
              <a:rPr lang="cs-CZ" dirty="0" smtClean="0"/>
              <a:t>stanovení stupně zabezpečení</a:t>
            </a:r>
          </a:p>
          <a:p>
            <a:pPr lvl="2"/>
            <a:r>
              <a:rPr lang="cs-CZ" dirty="0" smtClean="0"/>
              <a:t>stanovení pojistné třídy</a:t>
            </a:r>
          </a:p>
          <a:p>
            <a:pPr lvl="2"/>
            <a:r>
              <a:rPr lang="cs-CZ" dirty="0" smtClean="0"/>
              <a:t>určení třídy prostředí</a:t>
            </a:r>
          </a:p>
          <a:p>
            <a:pPr lvl="2"/>
            <a:r>
              <a:rPr lang="cs-CZ" dirty="0" smtClean="0"/>
              <a:t>návrh řešení systému (počty, typy detektorů…)</a:t>
            </a:r>
          </a:p>
          <a:p>
            <a:pPr lvl="2"/>
            <a:r>
              <a:rPr lang="cs-CZ" dirty="0" smtClean="0"/>
              <a:t>umístění komponent v objektu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edukce planých poplachů.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1- </a:t>
            </a:r>
            <a:r>
              <a:rPr lang="cs-CZ" b="1" dirty="0"/>
              <a:t>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2- </a:t>
            </a:r>
            <a:r>
              <a:rPr lang="cs-CZ" b="1" dirty="0"/>
              <a:t>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3- </a:t>
            </a:r>
            <a:r>
              <a:rPr lang="cs-CZ" b="1" dirty="0"/>
              <a:t>významný 			</a:t>
            </a:r>
            <a:r>
              <a:rPr lang="cs-CZ" b="1" dirty="0" smtClean="0"/>
              <a:t>3 </a:t>
            </a:r>
            <a:r>
              <a:rPr lang="cs-CZ" b="1" dirty="0"/>
              <a:t>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4- </a:t>
            </a:r>
            <a:r>
              <a:rPr lang="cs-CZ" b="1" dirty="0"/>
              <a:t>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5- </a:t>
            </a:r>
            <a:r>
              <a:rPr lang="cs-CZ" b="1" dirty="0"/>
              <a:t>nepřijatelný 			</a:t>
            </a:r>
            <a:r>
              <a:rPr lang="cs-CZ" b="1" dirty="0" smtClean="0"/>
              <a:t>5 </a:t>
            </a:r>
            <a:r>
              <a:rPr lang="cs-CZ" b="1" dirty="0"/>
              <a:t>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828717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6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3643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/>
                <a:gridCol w="665816"/>
                <a:gridCol w="3064867"/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94945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/>
                <a:gridCol w="3809020"/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7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19941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/>
                <a:gridCol w="408042"/>
                <a:gridCol w="773769"/>
                <a:gridCol w="1644260"/>
                <a:gridCol w="1645771"/>
                <a:gridCol w="99744"/>
                <a:gridCol w="86142"/>
                <a:gridCol w="108811"/>
                <a:gridCol w="1736447"/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6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www.archdesign.cz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Co je objekt?</a:t>
            </a:r>
          </a:p>
          <a:p>
            <a:pPr lvl="1"/>
            <a:r>
              <a:rPr lang="cs-CZ" dirty="0" smtClean="0"/>
              <a:t>budova </a:t>
            </a:r>
            <a:r>
              <a:rPr lang="cs-CZ" dirty="0"/>
              <a:t>nebo jiný stavebně či jinak ohraničený </a:t>
            </a:r>
            <a:r>
              <a:rPr lang="cs-CZ" dirty="0" smtClean="0"/>
              <a:t>prostor…?</a:t>
            </a:r>
          </a:p>
          <a:p>
            <a:pPr lvl="1"/>
            <a:r>
              <a:rPr lang="cs-CZ" dirty="0" smtClean="0"/>
              <a:t>Cokoliv…?</a:t>
            </a:r>
            <a:endParaRPr lang="cs-CZ" dirty="0" smtClean="0"/>
          </a:p>
          <a:p>
            <a:pPr lvl="1"/>
            <a:r>
              <a:rPr lang="cs-CZ" dirty="0" smtClean="0"/>
              <a:t>Zájmová budova, pozemek, areál, osoba, věc</a:t>
            </a:r>
          </a:p>
          <a:p>
            <a:pPr lvl="1"/>
            <a:r>
              <a:rPr lang="cs-CZ" dirty="0" smtClean="0"/>
              <a:t>Cíl bezpečnostního zájmu</a:t>
            </a:r>
          </a:p>
          <a:p>
            <a:pPr lvl="1"/>
            <a:r>
              <a:rPr lang="cs-CZ" dirty="0" smtClean="0"/>
              <a:t>Aktivum/aktiva = vše, co má pro organizaci význam a má být chráněno</a:t>
            </a:r>
          </a:p>
          <a:p>
            <a:r>
              <a:rPr lang="cs-CZ" dirty="0" smtClean="0"/>
              <a:t>Co je bezpečnost?</a:t>
            </a:r>
          </a:p>
          <a:p>
            <a:pPr lvl="1"/>
            <a:r>
              <a:rPr lang="cs-CZ" dirty="0" smtClean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zkratky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PZTS (EZS) – poplachový zabezpečovací a tísňový systém</a:t>
            </a:r>
          </a:p>
          <a:p>
            <a:r>
              <a:rPr lang="cs-CZ" dirty="0" smtClean="0"/>
              <a:t>EPS – elektronický požární systém</a:t>
            </a:r>
          </a:p>
          <a:p>
            <a:r>
              <a:rPr lang="cs-CZ" dirty="0" smtClean="0"/>
              <a:t>CCTV (</a:t>
            </a:r>
            <a:r>
              <a:rPr lang="cs-CZ" dirty="0" err="1" smtClean="0"/>
              <a:t>closed-circuit</a:t>
            </a:r>
            <a:r>
              <a:rPr lang="cs-CZ" dirty="0" smtClean="0"/>
              <a:t> </a:t>
            </a:r>
            <a:r>
              <a:rPr lang="cs-CZ" dirty="0" err="1" smtClean="0"/>
              <a:t>television</a:t>
            </a:r>
            <a:r>
              <a:rPr lang="cs-CZ" dirty="0" smtClean="0"/>
              <a:t>) – kamerový systém</a:t>
            </a:r>
          </a:p>
          <a:p>
            <a:r>
              <a:rPr lang="cs-CZ" dirty="0" smtClean="0"/>
              <a:t>EKV (ACS) – elektronická kontrola vstupu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Vnitřní dimenze </a:t>
            </a:r>
            <a:r>
              <a:rPr lang="cs-CZ" dirty="0" smtClean="0"/>
              <a:t>bezpečnosti (sta v subjektu, připravenost a schopnost aktivizovat se za účelem svého zachování)</a:t>
            </a:r>
            <a:endParaRPr lang="cs-CZ" dirty="0" smtClean="0"/>
          </a:p>
          <a:p>
            <a:pPr lvl="1"/>
            <a:r>
              <a:rPr lang="cs-CZ" dirty="0" smtClean="0"/>
              <a:t>Vnitřní mikroprostředí</a:t>
            </a:r>
          </a:p>
          <a:p>
            <a:pPr lvl="2"/>
            <a:r>
              <a:rPr lang="cs-CZ" dirty="0" smtClean="0"/>
              <a:t>Sociální faktory (management, úroveň lidských zdrojů atp.)</a:t>
            </a:r>
          </a:p>
          <a:p>
            <a:pPr lvl="2"/>
            <a:r>
              <a:rPr lang="cs-CZ" dirty="0" smtClean="0"/>
              <a:t>Fyzikální faktory (poloha, konstrukce, účel objektu atp.)</a:t>
            </a:r>
          </a:p>
          <a:p>
            <a:pPr lvl="1"/>
            <a:r>
              <a:rPr lang="cs-CZ" dirty="0" smtClean="0"/>
              <a:t>Vnitřní makroprostředí</a:t>
            </a:r>
          </a:p>
          <a:p>
            <a:pPr lvl="2"/>
            <a:r>
              <a:rPr lang="cs-CZ" dirty="0" smtClean="0"/>
              <a:t>Geografická poloha</a:t>
            </a:r>
          </a:p>
          <a:p>
            <a:pPr lvl="2"/>
            <a:r>
              <a:rPr lang="cs-CZ" dirty="0" smtClean="0"/>
              <a:t>Ekonomické, politické, sociální , ekologické …faktory</a:t>
            </a:r>
          </a:p>
          <a:p>
            <a:r>
              <a:rPr lang="cs-CZ" dirty="0" smtClean="0"/>
              <a:t>Vnější dimenze </a:t>
            </a:r>
            <a:r>
              <a:rPr lang="cs-CZ" dirty="0" smtClean="0"/>
              <a:t>bezpečnosti (úroveň a charakter vnějšího ohrožení, připravenost a  schopnost působit  vůči objektům, které ovlivňují jeho bezpečnost)</a:t>
            </a:r>
            <a:endParaRPr lang="cs-CZ" dirty="0" smtClean="0"/>
          </a:p>
          <a:p>
            <a:pPr lvl="1"/>
            <a:r>
              <a:rPr lang="cs-CZ" dirty="0" smtClean="0"/>
              <a:t>Vnější </a:t>
            </a:r>
            <a:r>
              <a:rPr lang="cs-CZ" dirty="0" smtClean="0"/>
              <a:t>makroprostředí</a:t>
            </a:r>
            <a:endParaRPr lang="cs-CZ" dirty="0" smtClean="0"/>
          </a:p>
          <a:p>
            <a:pPr lvl="2"/>
            <a:r>
              <a:rPr lang="cs-CZ" dirty="0" smtClean="0"/>
              <a:t>Globalizace</a:t>
            </a:r>
          </a:p>
          <a:p>
            <a:pPr lvl="2"/>
            <a:r>
              <a:rPr lang="cs-CZ" dirty="0" smtClean="0"/>
              <a:t>Válečné konflikty, terorismus</a:t>
            </a:r>
          </a:p>
          <a:p>
            <a:pPr lvl="2"/>
            <a:r>
              <a:rPr lang="cs-CZ" dirty="0" smtClean="0"/>
              <a:t>Nerovnoměrnost vývoje</a:t>
            </a:r>
          </a:p>
          <a:p>
            <a:pPr lvl="1"/>
            <a:r>
              <a:rPr lang="cs-CZ" dirty="0" smtClean="0"/>
              <a:t>Vnější mikroprostředí</a:t>
            </a:r>
            <a:endParaRPr lang="cs-CZ" dirty="0" smtClean="0"/>
          </a:p>
          <a:p>
            <a:pPr lvl="2"/>
            <a:r>
              <a:rPr lang="cs-CZ" dirty="0" smtClean="0"/>
              <a:t>Urbanistické faktory</a:t>
            </a:r>
          </a:p>
          <a:p>
            <a:pPr lvl="2"/>
            <a:r>
              <a:rPr lang="cs-CZ" dirty="0" smtClean="0"/>
              <a:t>Sociálně ekonomické faktory</a:t>
            </a:r>
          </a:p>
          <a:p>
            <a:pPr lvl="2"/>
            <a:r>
              <a:rPr lang="cs-CZ" dirty="0" smtClean="0"/>
              <a:t>Přírodní faktory</a:t>
            </a:r>
          </a:p>
          <a:p>
            <a:pPr lvl="2"/>
            <a:r>
              <a:rPr lang="cs-CZ" dirty="0" smtClean="0"/>
              <a:t>Zdroje ohrožení</a:t>
            </a:r>
          </a:p>
          <a:p>
            <a:pPr lvl="2"/>
            <a:r>
              <a:rPr lang="cs-CZ" dirty="0" smtClean="0"/>
              <a:t>Míra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Objektová bezpečnost</a:t>
            </a:r>
          </a:p>
          <a:p>
            <a:pPr lvl="1"/>
            <a:r>
              <a:rPr lang="cs-CZ" dirty="0" smtClean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 smtClean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 smtClean="0"/>
              <a:t>Cílem je minimalizace rizika vzniku škody na majetku a ochrana životů a zdraví osob</a:t>
            </a:r>
          </a:p>
          <a:p>
            <a:r>
              <a:rPr lang="cs-CZ" dirty="0" smtClean="0"/>
              <a:t>Základní prostředky</a:t>
            </a:r>
          </a:p>
          <a:p>
            <a:pPr lvl="1"/>
            <a:r>
              <a:rPr lang="cs-CZ" dirty="0" smtClean="0"/>
              <a:t>Fyzická ostraha</a:t>
            </a:r>
          </a:p>
          <a:p>
            <a:pPr lvl="1"/>
            <a:r>
              <a:rPr lang="cs-CZ" dirty="0" smtClean="0"/>
              <a:t>Technická ochrana</a:t>
            </a:r>
          </a:p>
          <a:p>
            <a:pPr lvl="1"/>
            <a:r>
              <a:rPr lang="cs-CZ" dirty="0" smtClean="0"/>
              <a:t>Režimová opatření</a:t>
            </a:r>
          </a:p>
          <a:p>
            <a:r>
              <a:rPr lang="cs-CZ" dirty="0" smtClean="0"/>
              <a:t>Další/příbuzné formy objektové bezpečnosti</a:t>
            </a:r>
          </a:p>
          <a:p>
            <a:pPr lvl="1"/>
            <a:r>
              <a:rPr lang="cs-CZ" dirty="0" smtClean="0"/>
              <a:t>Organizační/režimová bezpečnost</a:t>
            </a:r>
          </a:p>
          <a:p>
            <a:pPr lvl="1"/>
            <a:r>
              <a:rPr lang="cs-CZ" dirty="0" smtClean="0"/>
              <a:t>Transportní bezpečnost</a:t>
            </a:r>
          </a:p>
          <a:p>
            <a:pPr lvl="1"/>
            <a:r>
              <a:rPr lang="cs-CZ" dirty="0" smtClean="0"/>
              <a:t>Administrativní bezpečnost</a:t>
            </a:r>
          </a:p>
          <a:p>
            <a:pPr lvl="1"/>
            <a:r>
              <a:rPr lang="cs-CZ" dirty="0" smtClean="0"/>
              <a:t>Informační  bezpečnost</a:t>
            </a:r>
          </a:p>
          <a:p>
            <a:pPr lvl="1"/>
            <a:r>
              <a:rPr lang="cs-CZ" dirty="0" smtClean="0"/>
              <a:t>Personální bezpečnost</a:t>
            </a:r>
          </a:p>
          <a:p>
            <a:pPr lvl="1"/>
            <a:r>
              <a:rPr lang="cs-CZ" dirty="0" smtClean="0"/>
              <a:t>Technická bezpečnost</a:t>
            </a:r>
          </a:p>
          <a:p>
            <a:pPr lvl="1"/>
            <a:r>
              <a:rPr lang="cs-CZ" dirty="0" smtClean="0"/>
              <a:t>Bezpečnost a ochrana zdraví při práci</a:t>
            </a:r>
          </a:p>
          <a:p>
            <a:pPr lvl="1"/>
            <a:r>
              <a:rPr lang="cs-CZ" dirty="0" smtClean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Rozdělení podle účelu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VEŘEJNÉ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SOUKROMÉ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Úřady, veřejné budovy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obchody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 smtClean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Zdravotnická zařízení nemocnice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Zdravotnická zařízení nemocnice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 a společenská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Kulturní a společenská zařízení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Budovy IZS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Finanční instituce, banky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armáda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Průmysl, zemědělství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Bydlení, občanské stavby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Objekty strategického významu</a:t>
            </a:r>
          </a:p>
          <a:p>
            <a:pPr lvl="1"/>
            <a:r>
              <a:rPr lang="cs-CZ" dirty="0" smtClean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 smtClean="0"/>
              <a:t>Zákon č. 222/1999 Sb., o zajišťování obrany České republiky</a:t>
            </a:r>
          </a:p>
          <a:p>
            <a:pPr lvl="1"/>
            <a:r>
              <a:rPr lang="cs-CZ" dirty="0" smtClean="0"/>
              <a:t>Vojenské a nevojenské objekty důležité pro obranu státu (ODOS)</a:t>
            </a:r>
          </a:p>
          <a:p>
            <a:pPr lvl="2"/>
            <a:r>
              <a:rPr lang="cs-CZ" dirty="0" smtClean="0"/>
              <a:t>Vojenské objekty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dirty="0" smtClean="0"/>
              <a:t>Nevojenské objekty 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dirty="0" smtClean="0"/>
              <a:t>Objekty možného napadení (OMN)</a:t>
            </a:r>
          </a:p>
          <a:p>
            <a:pPr lvl="2"/>
            <a:r>
              <a:rPr lang="cs-CZ" dirty="0" smtClean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 smtClean="0"/>
              <a:t>K ochraně OMN je přednostně navrhován ten subjekt, který provádí jeho ochranu v době míru</a:t>
            </a:r>
          </a:p>
          <a:p>
            <a:pPr lvl="3"/>
            <a:r>
              <a:rPr lang="cs-CZ" dirty="0" smtClean="0"/>
              <a:t>Objekty k zabezpečení fungování státní správy a samosprávy</a:t>
            </a:r>
          </a:p>
          <a:p>
            <a:pPr lvl="3"/>
            <a:r>
              <a:rPr lang="cs-CZ" dirty="0" smtClean="0"/>
              <a:t>Objekty k zabezpečení úkolů ozbrojených sil</a:t>
            </a:r>
          </a:p>
          <a:p>
            <a:pPr lvl="3"/>
            <a:r>
              <a:rPr lang="cs-CZ" dirty="0" smtClean="0"/>
              <a:t>Objekty k zabezpečení potřeb obyvatel při zajišťování  obrany ČR</a:t>
            </a:r>
          </a:p>
          <a:p>
            <a:pPr lvl="3"/>
            <a:r>
              <a:rPr lang="cs-CZ" dirty="0" smtClean="0"/>
              <a:t>Objekty pro zachování funkcí kraje při zajišťování obrany ČR</a:t>
            </a:r>
          </a:p>
          <a:p>
            <a:pPr lvl="4"/>
            <a:r>
              <a:rPr lang="cs-CZ" dirty="0" smtClean="0"/>
              <a:t>Objekty k zabezpečení fungování státní správy a samosprávy při zajišťování obrany ČR</a:t>
            </a:r>
          </a:p>
          <a:p>
            <a:pPr lvl="4"/>
            <a:r>
              <a:rPr lang="cs-CZ" dirty="0" smtClean="0"/>
              <a:t>Objekty k zabezpečení úkolů ozbrojených sil ČR</a:t>
            </a:r>
          </a:p>
          <a:p>
            <a:pPr lvl="4"/>
            <a:r>
              <a:rPr lang="cs-CZ" dirty="0" smtClean="0"/>
              <a:t>Objekty k zabezpečení potřeb obyvatel při zajišťování obrany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Kritická infrastruktura</a:t>
            </a:r>
          </a:p>
          <a:p>
            <a:pPr lvl="1"/>
            <a:r>
              <a:rPr lang="cs-CZ" dirty="0" smtClean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 smtClean="0"/>
              <a:t>Zákon č. 240/2000 Sb., Krizový zákon</a:t>
            </a:r>
          </a:p>
          <a:p>
            <a:pPr lvl="1"/>
            <a:r>
              <a:rPr lang="cs-CZ" dirty="0" smtClean="0"/>
              <a:t>Odvětvová kritéria</a:t>
            </a:r>
          </a:p>
          <a:p>
            <a:pPr lvl="2"/>
            <a:r>
              <a:rPr lang="cs-CZ" dirty="0" smtClean="0"/>
              <a:t>Energetika</a:t>
            </a:r>
          </a:p>
          <a:p>
            <a:pPr lvl="2"/>
            <a:r>
              <a:rPr lang="cs-CZ" dirty="0" smtClean="0"/>
              <a:t>Vodní hospodářství</a:t>
            </a:r>
          </a:p>
          <a:p>
            <a:pPr lvl="2"/>
            <a:r>
              <a:rPr lang="cs-CZ" dirty="0" smtClean="0"/>
              <a:t>Potravinářství a zemědělství</a:t>
            </a:r>
          </a:p>
          <a:p>
            <a:pPr lvl="2"/>
            <a:r>
              <a:rPr lang="cs-CZ" dirty="0" smtClean="0"/>
              <a:t>Zdravotní péče</a:t>
            </a:r>
          </a:p>
          <a:p>
            <a:pPr lvl="2"/>
            <a:r>
              <a:rPr lang="cs-CZ" dirty="0" smtClean="0"/>
              <a:t>Doprava</a:t>
            </a:r>
          </a:p>
          <a:p>
            <a:pPr lvl="2"/>
            <a:r>
              <a:rPr lang="cs-CZ" dirty="0" smtClean="0"/>
              <a:t>Komunikační a informační systémy</a:t>
            </a:r>
          </a:p>
          <a:p>
            <a:pPr lvl="2"/>
            <a:r>
              <a:rPr lang="cs-CZ" dirty="0" smtClean="0"/>
              <a:t>Bankovní a finanční sektor</a:t>
            </a:r>
          </a:p>
          <a:p>
            <a:pPr lvl="2"/>
            <a:r>
              <a:rPr lang="cs-CZ" dirty="0" smtClean="0"/>
              <a:t>Nouzové služby</a:t>
            </a:r>
          </a:p>
          <a:p>
            <a:pPr lvl="2"/>
            <a:r>
              <a:rPr lang="cs-CZ" dirty="0" smtClean="0"/>
              <a:t>Veřejná správa</a:t>
            </a:r>
          </a:p>
          <a:p>
            <a:pPr lvl="1"/>
            <a:r>
              <a:rPr lang="cs-CZ" dirty="0" smtClean="0"/>
              <a:t>Průřezová kritéria</a:t>
            </a:r>
          </a:p>
          <a:p>
            <a:pPr lvl="2"/>
            <a:r>
              <a:rPr lang="cs-CZ" dirty="0" smtClean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 smtClean="0"/>
              <a:t>Ekonomický dopad s mezní hodnotou hospodářské ztráty státu vyšší než 0,5% HDP</a:t>
            </a:r>
          </a:p>
          <a:p>
            <a:pPr lvl="2"/>
            <a:r>
              <a:rPr lang="cs-CZ" dirty="0" smtClean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Většina subjektů kritické infrastruktury je vlastněna  a provozována soukromými subjekty</a:t>
            </a:r>
          </a:p>
          <a:p>
            <a:pPr lvl="1"/>
            <a:r>
              <a:rPr lang="cs-CZ" dirty="0" smtClean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Objekty se stálými úkryty</a:t>
            </a:r>
          </a:p>
          <a:p>
            <a:pPr lvl="1"/>
            <a:r>
              <a:rPr lang="cs-CZ" dirty="0" smtClean="0"/>
              <a:t>Stálé protiradiační úkryty SPRÚ</a:t>
            </a:r>
          </a:p>
          <a:p>
            <a:pPr lvl="1"/>
            <a:r>
              <a:rPr lang="cs-CZ" dirty="0" smtClean="0"/>
              <a:t>Stálé protiradiační úkryty zesílené SPRÚ-Z</a:t>
            </a:r>
          </a:p>
          <a:p>
            <a:pPr lvl="1"/>
            <a:r>
              <a:rPr lang="cs-CZ" dirty="0" smtClean="0"/>
              <a:t>Stálé tlakové odolné úkryty STOÚ</a:t>
            </a:r>
          </a:p>
          <a:p>
            <a:pPr lvl="1"/>
            <a:r>
              <a:rPr lang="cs-CZ" dirty="0" smtClean="0"/>
              <a:t>Ochranný systém metra OSM (stejné parametry jako STOÚ)</a:t>
            </a:r>
          </a:p>
          <a:p>
            <a:pPr lvl="1"/>
            <a:r>
              <a:rPr lang="cs-CZ" dirty="0" smtClean="0"/>
              <a:t>Ochranný systém strahovského automobilového tunelu OSSAT</a:t>
            </a:r>
          </a:p>
          <a:p>
            <a:pPr lvl="1"/>
            <a:r>
              <a:rPr lang="cs-CZ" dirty="0" smtClean="0"/>
              <a:t>Protiradiační úkryty budované svépomocí PRÚ-BS</a:t>
            </a:r>
          </a:p>
          <a:p>
            <a:pPr lvl="1"/>
            <a:r>
              <a:rPr lang="cs-CZ" dirty="0" smtClean="0"/>
              <a:t>Protiradiační úkryty budované svépomocí polním způsobem PRÚ-BS-PZ</a:t>
            </a:r>
          </a:p>
          <a:p>
            <a:pPr lvl="1"/>
            <a:r>
              <a:rPr lang="cs-CZ" dirty="0" smtClean="0"/>
              <a:t>Chráněná pracoviště –ochranné stavby</a:t>
            </a:r>
          </a:p>
          <a:p>
            <a:pPr lvl="1"/>
            <a:r>
              <a:rPr lang="cs-CZ" dirty="0" smtClean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1588</Words>
  <Application>Microsoft Office PowerPoint</Application>
  <PresentationFormat>Předvádění na obrazovce (4:3)</PresentationFormat>
  <Paragraphs>320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Analýza rizik</vt:lpstr>
      <vt:lpstr>Prezentace aplikace PowerPoint</vt:lpstr>
      <vt:lpstr>Prezentace aplikace PowerPoint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28</cp:revision>
  <dcterms:created xsi:type="dcterms:W3CDTF">2019-02-27T18:44:18Z</dcterms:created>
  <dcterms:modified xsi:type="dcterms:W3CDTF">2019-02-28T13:35:33Z</dcterms:modified>
</cp:coreProperties>
</file>