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8" r:id="rId7"/>
    <p:sldId id="298" r:id="rId8"/>
    <p:sldId id="299" r:id="rId9"/>
    <p:sldId id="291" r:id="rId10"/>
    <p:sldId id="278" r:id="rId11"/>
    <p:sldId id="300" r:id="rId12"/>
    <p:sldId id="301" r:id="rId13"/>
    <p:sldId id="302" r:id="rId14"/>
    <p:sldId id="303" r:id="rId15"/>
    <p:sldId id="304" r:id="rId16"/>
    <p:sldId id="305" r:id="rId17"/>
    <p:sldId id="306" r:id="rId18"/>
    <p:sldId id="307" r:id="rId19"/>
    <p:sldId id="308" r:id="rId20"/>
    <p:sldId id="309" r:id="rId21"/>
    <p:sldId id="310" r:id="rId22"/>
    <p:sldId id="292" r:id="rId23"/>
    <p:sldId id="279" r:id="rId24"/>
    <p:sldId id="359" r:id="rId25"/>
    <p:sldId id="326" r:id="rId26"/>
    <p:sldId id="311" r:id="rId27"/>
    <p:sldId id="312" r:id="rId28"/>
    <p:sldId id="314" r:id="rId29"/>
    <p:sldId id="317" r:id="rId30"/>
    <p:sldId id="323" r:id="rId31"/>
    <p:sldId id="318" r:id="rId32"/>
    <p:sldId id="319" r:id="rId33"/>
    <p:sldId id="320" r:id="rId34"/>
    <p:sldId id="321" r:id="rId35"/>
    <p:sldId id="324" r:id="rId36"/>
    <p:sldId id="322" r:id="rId37"/>
    <p:sldId id="325" r:id="rId38"/>
    <p:sldId id="293" r:id="rId39"/>
    <p:sldId id="280" r:id="rId40"/>
    <p:sldId id="327" r:id="rId41"/>
    <p:sldId id="328" r:id="rId42"/>
    <p:sldId id="329" r:id="rId43"/>
    <p:sldId id="297" r:id="rId44"/>
    <p:sldId id="281" r:id="rId45"/>
    <p:sldId id="381" r:id="rId46"/>
    <p:sldId id="360" r:id="rId47"/>
    <p:sldId id="331" r:id="rId48"/>
    <p:sldId id="332" r:id="rId49"/>
    <p:sldId id="339" r:id="rId50"/>
    <p:sldId id="333" r:id="rId51"/>
    <p:sldId id="334" r:id="rId52"/>
    <p:sldId id="335" r:id="rId53"/>
    <p:sldId id="379" r:id="rId54"/>
    <p:sldId id="380" r:id="rId55"/>
    <p:sldId id="336" r:id="rId56"/>
    <p:sldId id="337" r:id="rId57"/>
    <p:sldId id="340" r:id="rId58"/>
    <p:sldId id="338" r:id="rId59"/>
    <p:sldId id="282" r:id="rId60"/>
    <p:sldId id="343" r:id="rId61"/>
    <p:sldId id="344" r:id="rId62"/>
    <p:sldId id="345" r:id="rId63"/>
    <p:sldId id="346" r:id="rId64"/>
    <p:sldId id="347" r:id="rId65"/>
    <p:sldId id="348" r:id="rId66"/>
    <p:sldId id="296" r:id="rId67"/>
    <p:sldId id="283" r:id="rId68"/>
    <p:sldId id="290" r:id="rId69"/>
    <p:sldId id="378" r:id="rId70"/>
    <p:sldId id="365" r:id="rId71"/>
    <p:sldId id="361" r:id="rId72"/>
    <p:sldId id="362" r:id="rId73"/>
    <p:sldId id="363" r:id="rId74"/>
    <p:sldId id="352" r:id="rId75"/>
    <p:sldId id="371" r:id="rId76"/>
    <p:sldId id="370" r:id="rId77"/>
    <p:sldId id="372" r:id="rId78"/>
    <p:sldId id="373" r:id="rId79"/>
    <p:sldId id="374" r:id="rId80"/>
    <p:sldId id="375" r:id="rId81"/>
    <p:sldId id="368" r:id="rId82"/>
    <p:sldId id="367" r:id="rId83"/>
    <p:sldId id="369"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39"/>
    <a:srgbClr val="CF0F32"/>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902" autoAdjust="0"/>
    <p:restoredTop sz="94221" autoAdjust="0"/>
  </p:normalViewPr>
  <p:slideViewPr>
    <p:cSldViewPr snapToGrid="0" snapToObjects="1">
      <p:cViewPr varScale="1">
        <p:scale>
          <a:sx n="92" d="100"/>
          <a:sy n="92" d="100"/>
        </p:scale>
        <p:origin x="1800" y="176"/>
      </p:cViewPr>
      <p:guideLst>
        <p:guide orient="horz" pos="2160"/>
        <p:guide pos="2880"/>
      </p:guideLst>
    </p:cSldViewPr>
  </p:slideViewPr>
  <p:outlineViewPr>
    <p:cViewPr>
      <p:scale>
        <a:sx n="33" d="100"/>
        <a:sy n="33" d="100"/>
      </p:scale>
      <p:origin x="32" y="33928"/>
    </p:cViewPr>
  </p:outlineViewPr>
  <p:notesTextViewPr>
    <p:cViewPr>
      <p:scale>
        <a:sx n="100" d="100"/>
        <a:sy n="100" d="100"/>
      </p:scale>
      <p:origin x="0" y="0"/>
    </p:cViewPr>
  </p:notesTextViewPr>
  <p:sorterViewPr>
    <p:cViewPr varScale="1">
      <p:scale>
        <a:sx n="100" d="100"/>
        <a:sy n="100" d="100"/>
      </p:scale>
      <p:origin x="0" y="12132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Total Forces </a:t>
            </a:r>
            <a:r>
              <a:rPr lang="mr-IN" dirty="0"/>
              <a:t>–</a:t>
            </a:r>
            <a:r>
              <a:rPr lang="en-US" dirty="0"/>
              <a:t> All Services</a:t>
            </a:r>
          </a:p>
        </c:rich>
      </c:tx>
      <c:overlay val="0"/>
    </c:title>
    <c:autoTitleDeleted val="0"/>
    <c:plotArea>
      <c:layout/>
      <c:lineChart>
        <c:grouping val="standard"/>
        <c:varyColors val="0"/>
        <c:ser>
          <c:idx val="0"/>
          <c:order val="0"/>
          <c:tx>
            <c:strRef>
              <c:f>Sheet1!$B$1</c:f>
              <c:strCache>
                <c:ptCount val="1"/>
                <c:pt idx="0">
                  <c:v>Series 1</c:v>
                </c:pt>
              </c:strCache>
            </c:strRef>
          </c:tx>
          <c:marker>
            <c:symbol val="none"/>
          </c:marker>
          <c:cat>
            <c:numRef>
              <c:f>Sheet1!$A$2:$A$15</c:f>
              <c:numCache>
                <c:formatCode>General</c:formatCode>
                <c:ptCount val="14"/>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numCache>
            </c:numRef>
          </c:cat>
          <c:val>
            <c:numRef>
              <c:f>Sheet1!$B$2:$B$15</c:f>
              <c:numCache>
                <c:formatCode>_(* #,##0_);_(* \(#,##0\);_(* "-"??_);_(@_)</c:formatCode>
                <c:ptCount val="14"/>
                <c:pt idx="0">
                  <c:v>100000</c:v>
                </c:pt>
                <c:pt idx="1">
                  <c:v>380000</c:v>
                </c:pt>
                <c:pt idx="2">
                  <c:v>275000</c:v>
                </c:pt>
                <c:pt idx="3">
                  <c:v>350000</c:v>
                </c:pt>
                <c:pt idx="4">
                  <c:v>250000</c:v>
                </c:pt>
                <c:pt idx="5">
                  <c:v>275000</c:v>
                </c:pt>
                <c:pt idx="6">
                  <c:v>350000</c:v>
                </c:pt>
                <c:pt idx="7">
                  <c:v>350000</c:v>
                </c:pt>
                <c:pt idx="8">
                  <c:v>300000</c:v>
                </c:pt>
                <c:pt idx="9">
                  <c:v>150000</c:v>
                </c:pt>
                <c:pt idx="10">
                  <c:v>100000</c:v>
                </c:pt>
                <c:pt idx="11">
                  <c:v>50000</c:v>
                </c:pt>
                <c:pt idx="12">
                  <c:v>50000</c:v>
                </c:pt>
                <c:pt idx="13">
                  <c:v>65000</c:v>
                </c:pt>
              </c:numCache>
            </c:numRef>
          </c:val>
          <c:smooth val="0"/>
          <c:extLst>
            <c:ext xmlns:c16="http://schemas.microsoft.com/office/drawing/2014/chart" uri="{C3380CC4-5D6E-409C-BE32-E72D297353CC}">
              <c16:uniqueId val="{00000000-FE54-CE4A-BA3C-0C1B73CAC3FE}"/>
            </c:ext>
          </c:extLst>
        </c:ser>
        <c:dLbls>
          <c:showLegendKey val="0"/>
          <c:showVal val="0"/>
          <c:showCatName val="0"/>
          <c:showSerName val="0"/>
          <c:showPercent val="0"/>
          <c:showBubbleSize val="0"/>
        </c:dLbls>
        <c:smooth val="0"/>
        <c:axId val="-2147134200"/>
        <c:axId val="2130090696"/>
      </c:lineChart>
      <c:catAx>
        <c:axId val="-2147134200"/>
        <c:scaling>
          <c:orientation val="minMax"/>
        </c:scaling>
        <c:delete val="0"/>
        <c:axPos val="b"/>
        <c:numFmt formatCode="General" sourceLinked="1"/>
        <c:majorTickMark val="out"/>
        <c:minorTickMark val="none"/>
        <c:tickLblPos val="nextTo"/>
        <c:txPr>
          <a:bodyPr/>
          <a:lstStyle/>
          <a:p>
            <a:pPr>
              <a:defRPr sz="1500"/>
            </a:pPr>
            <a:endParaRPr lang="en-US"/>
          </a:p>
        </c:txPr>
        <c:crossAx val="2130090696"/>
        <c:crosses val="autoZero"/>
        <c:auto val="1"/>
        <c:lblAlgn val="ctr"/>
        <c:lblOffset val="100"/>
        <c:noMultiLvlLbl val="0"/>
      </c:catAx>
      <c:valAx>
        <c:axId val="2130090696"/>
        <c:scaling>
          <c:orientation val="minMax"/>
        </c:scaling>
        <c:delete val="0"/>
        <c:axPos val="l"/>
        <c:majorGridlines/>
        <c:numFmt formatCode="_(* #,##0_);_(* \(#,##0\);_(* &quot;-&quot;??_);_(@_)" sourceLinked="1"/>
        <c:majorTickMark val="out"/>
        <c:minorTickMark val="none"/>
        <c:tickLblPos val="nextTo"/>
        <c:crossAx val="-2147134200"/>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0.27633</cdr:x>
      <cdr:y>0.44622</cdr:y>
    </cdr:from>
    <cdr:to>
      <cdr:x>0.43728</cdr:x>
      <cdr:y>0.62122</cdr:y>
    </cdr:to>
    <cdr:sp macro="" textlink="">
      <cdr:nvSpPr>
        <cdr:cNvPr id="2" name="TextBox 1"/>
        <cdr:cNvSpPr txBox="1"/>
      </cdr:nvSpPr>
      <cdr:spPr>
        <a:xfrm xmlns:a="http://schemas.openxmlformats.org/drawingml/2006/main">
          <a:off x="2117464" y="1648002"/>
          <a:ext cx="1233363"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b="1" dirty="0">
              <a:solidFill>
                <a:srgbClr val="800000"/>
              </a:solidFill>
            </a:rPr>
            <a:t>Flexible</a:t>
          </a:r>
        </a:p>
        <a:p xmlns:a="http://schemas.openxmlformats.org/drawingml/2006/main">
          <a:pPr algn="ctr"/>
          <a:r>
            <a:rPr lang="en-US" b="1" dirty="0">
              <a:solidFill>
                <a:srgbClr val="800000"/>
              </a:solidFill>
            </a:rPr>
            <a:t>Response</a:t>
          </a:r>
        </a:p>
      </cdr:txBody>
    </cdr:sp>
  </cdr:relSizeAnchor>
  <cdr:relSizeAnchor xmlns:cdr="http://schemas.openxmlformats.org/drawingml/2006/chartDrawing">
    <cdr:from>
      <cdr:x>0.38003</cdr:x>
      <cdr:y>0.25485</cdr:y>
    </cdr:from>
    <cdr:to>
      <cdr:x>0.51626</cdr:x>
      <cdr:y>0.35485</cdr:y>
    </cdr:to>
    <cdr:sp macro="" textlink="">
      <cdr:nvSpPr>
        <cdr:cNvPr id="3" name="TextBox 2"/>
        <cdr:cNvSpPr txBox="1"/>
      </cdr:nvSpPr>
      <cdr:spPr>
        <a:xfrm xmlns:a="http://schemas.openxmlformats.org/drawingml/2006/main">
          <a:off x="2912143" y="941218"/>
          <a:ext cx="1043876"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rgbClr val="800000"/>
              </a:solidFill>
            </a:rPr>
            <a:t>Vietnam</a:t>
          </a:r>
        </a:p>
      </cdr:txBody>
    </cdr:sp>
  </cdr:relSizeAnchor>
  <cdr:relSizeAnchor xmlns:cdr="http://schemas.openxmlformats.org/drawingml/2006/chartDrawing">
    <cdr:from>
      <cdr:x>0.46289</cdr:x>
      <cdr:y>0.41176</cdr:y>
    </cdr:from>
    <cdr:to>
      <cdr:x>0.59904</cdr:x>
      <cdr:y>0.66177</cdr:y>
    </cdr:to>
    <cdr:sp macro="" textlink="">
      <cdr:nvSpPr>
        <cdr:cNvPr id="4" name="TextBox 3"/>
        <cdr:cNvSpPr txBox="1"/>
      </cdr:nvSpPr>
      <cdr:spPr>
        <a:xfrm xmlns:a="http://schemas.openxmlformats.org/drawingml/2006/main">
          <a:off x="3547084" y="1520751"/>
          <a:ext cx="1043311" cy="92333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b="1" dirty="0">
              <a:solidFill>
                <a:srgbClr val="800000"/>
              </a:solidFill>
            </a:rPr>
            <a:t>INF</a:t>
          </a:r>
        </a:p>
        <a:p xmlns:a="http://schemas.openxmlformats.org/drawingml/2006/main">
          <a:pPr algn="ctr"/>
          <a:r>
            <a:rPr lang="en-US" b="1" dirty="0">
              <a:solidFill>
                <a:srgbClr val="800000"/>
              </a:solidFill>
            </a:rPr>
            <a:t>Missile Debate</a:t>
          </a:r>
        </a:p>
      </cdr:txBody>
    </cdr:sp>
  </cdr:relSizeAnchor>
  <cdr:relSizeAnchor xmlns:cdr="http://schemas.openxmlformats.org/drawingml/2006/chartDrawing">
    <cdr:from>
      <cdr:x>0.85326</cdr:x>
      <cdr:y>0.62658</cdr:y>
    </cdr:from>
    <cdr:to>
      <cdr:x>0.98469</cdr:x>
      <cdr:y>0.72659</cdr:y>
    </cdr:to>
    <cdr:sp macro="" textlink="">
      <cdr:nvSpPr>
        <cdr:cNvPr id="5" name="TextBox 4"/>
        <cdr:cNvSpPr txBox="1"/>
      </cdr:nvSpPr>
      <cdr:spPr>
        <a:xfrm xmlns:a="http://schemas.openxmlformats.org/drawingml/2006/main">
          <a:off x="6538439" y="2314131"/>
          <a:ext cx="1007119"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rgbClr val="800000"/>
              </a:solidFill>
            </a:rPr>
            <a:t>Ukraine</a:t>
          </a:r>
        </a:p>
      </cdr:txBody>
    </cdr:sp>
  </cdr:relSizeAnchor>
  <cdr:relSizeAnchor xmlns:cdr="http://schemas.openxmlformats.org/drawingml/2006/chartDrawing">
    <cdr:from>
      <cdr:x>0.18828</cdr:x>
      <cdr:y>0.66663</cdr:y>
    </cdr:from>
    <cdr:to>
      <cdr:x>0.30336</cdr:x>
      <cdr:y>0.84163</cdr:y>
    </cdr:to>
    <cdr:sp macro="" textlink="">
      <cdr:nvSpPr>
        <cdr:cNvPr id="6" name="TextBox 5"/>
        <cdr:cNvSpPr txBox="1"/>
      </cdr:nvSpPr>
      <cdr:spPr>
        <a:xfrm xmlns:a="http://schemas.openxmlformats.org/drawingml/2006/main">
          <a:off x="1442730" y="2462016"/>
          <a:ext cx="881897" cy="64633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b="1" dirty="0">
              <a:solidFill>
                <a:srgbClr val="800000"/>
              </a:solidFill>
            </a:rPr>
            <a:t>Lisbon</a:t>
          </a:r>
        </a:p>
        <a:p xmlns:a="http://schemas.openxmlformats.org/drawingml/2006/main">
          <a:r>
            <a:rPr lang="en-US" b="1" dirty="0">
              <a:solidFill>
                <a:srgbClr val="800000"/>
              </a:solidFill>
            </a:rPr>
            <a:t>EDC</a:t>
          </a:r>
        </a:p>
      </cdr:txBody>
    </cdr:sp>
  </cdr:relSizeAnchor>
  <cdr:relSizeAnchor xmlns:cdr="http://schemas.openxmlformats.org/drawingml/2006/chartDrawing">
    <cdr:from>
      <cdr:x>0.74955</cdr:x>
      <cdr:y>0.73989</cdr:y>
    </cdr:from>
    <cdr:to>
      <cdr:x>0.83055</cdr:x>
      <cdr:y>0.83989</cdr:y>
    </cdr:to>
    <cdr:sp macro="" textlink="">
      <cdr:nvSpPr>
        <cdr:cNvPr id="7" name="TextBox 6"/>
        <cdr:cNvSpPr txBox="1"/>
      </cdr:nvSpPr>
      <cdr:spPr>
        <a:xfrm xmlns:a="http://schemas.openxmlformats.org/drawingml/2006/main">
          <a:off x="5743696" y="2732583"/>
          <a:ext cx="620683"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solidFill>
                <a:srgbClr val="800000"/>
              </a:solidFill>
            </a:rPr>
            <a:t>9.11</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4800">
                <a:solidFill>
                  <a:srgbClr val="FFFF00"/>
                </a:solidFill>
              </a:defRPr>
            </a:lvl1pPr>
          </a:lstStyle>
          <a:p>
            <a:r>
              <a:rPr lang="en-US" dirty="0"/>
              <a:t>Click to edit Master title style</a:t>
            </a:r>
            <a:endParaRPr dirty="0"/>
          </a:p>
        </p:txBody>
      </p:sp>
      <p:sp>
        <p:nvSpPr>
          <p:cNvPr id="3" name="Subtitle 2"/>
          <p:cNvSpPr>
            <a:spLocks noGrp="1"/>
          </p:cNvSpPr>
          <p:nvPr>
            <p:ph type="subTitle" idx="1"/>
          </p:nvPr>
        </p:nvSpPr>
        <p:spPr>
          <a:xfrm>
            <a:off x="457199" y="3307976"/>
            <a:ext cx="8228013" cy="1066800"/>
          </a:xfrm>
        </p:spPr>
        <p:txBody>
          <a:bodyPr tIns="0" bIns="0">
            <a:normAutofit/>
          </a:bodyPr>
          <a:lstStyle>
            <a:lvl1pPr marL="0" indent="0" algn="ctr">
              <a:spcBef>
                <a:spcPts val="300"/>
              </a:spcBef>
              <a:buNone/>
              <a:defRPr sz="24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5/8/19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BC7E7-EA8E-4DA7-915E-CC098D9BADCB}" type="datetimeFigureOut">
              <a:rPr lang="en-US" smtClean="0"/>
              <a:t>5/8/19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F2F5E10-5301-4EE6-90D2-A6C4A3F62BED}"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5/8/19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5/8/19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dirty="0"/>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dirty="0"/>
              <a:t>Drag picture to placeholder or click icon to add</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5/8/19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dirty="0"/>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dirty="0"/>
              <a:t>Drag picture to placeholder or click icon to add</a:t>
            </a:r>
            <a:endParaRPr dirty="0"/>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dirty="0"/>
              <a:t>Drag picture to placeholder or click icon to add</a:t>
            </a:r>
            <a:endParaRPr dirty="0"/>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dirty="0"/>
              <a:t>Drag picture to placeholder or click icon to add</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5/8/19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5/8/19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9BC7E7-EA8E-4DA7-915E-CC098D9BADCB}" type="datetimeFigureOut">
              <a:rPr lang="en-US" smtClean="0"/>
              <a:t>5/8/19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5/8/19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74619"/>
            <a:ext cx="6400800" cy="1362075"/>
          </a:xfrm>
        </p:spPr>
        <p:txBody>
          <a:bodyPr anchor="b" anchorCtr="0"/>
          <a:lstStyle>
            <a:lvl1pPr algn="r">
              <a:defRPr sz="3200" b="1" cap="none" baseline="0"/>
            </a:lvl1pPr>
          </a:lstStyle>
          <a:p>
            <a:r>
              <a:rPr lang="en-US" dirty="0"/>
              <a:t>Click to edit Master title style</a:t>
            </a:r>
            <a:endParaRPr dirty="0"/>
          </a:p>
        </p:txBody>
      </p:sp>
      <p:sp>
        <p:nvSpPr>
          <p:cNvPr id="3" name="Text Placeholder 2"/>
          <p:cNvSpPr>
            <a:spLocks noGrp="1"/>
          </p:cNvSpPr>
          <p:nvPr>
            <p:ph type="body" idx="1"/>
          </p:nvPr>
        </p:nvSpPr>
        <p:spPr>
          <a:xfrm>
            <a:off x="1676399" y="2384519"/>
            <a:ext cx="5181601" cy="2590893"/>
          </a:xfrm>
        </p:spPr>
        <p:txBody>
          <a:bodyPr anchor="t" anchorCtr="0">
            <a:normAutofit/>
          </a:bodyPr>
          <a:lstStyle>
            <a:lvl1pPr marL="0" indent="0" algn="l">
              <a:spcBef>
                <a:spcPts val="300"/>
              </a:spcBef>
              <a:buNone/>
              <a:defRPr sz="3200" i="1"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5/8/19</a:t>
            </a:fld>
            <a:endParaRPr lang="en-US" dirty="0"/>
          </a:p>
        </p:txBody>
      </p:sp>
      <p:sp>
        <p:nvSpPr>
          <p:cNvPr id="5" name="Footer Placeholder 4"/>
          <p:cNvSpPr>
            <a:spLocks noGrp="1"/>
          </p:cNvSpPr>
          <p:nvPr>
            <p:ph type="ftr" sz="quarter" idx="11"/>
          </p:nvPr>
        </p:nvSpPr>
        <p:spPr>
          <a:xfrm>
            <a:off x="7238999" y="6356350"/>
            <a:ext cx="1446213" cy="365125"/>
          </a:xfr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2F5E10-5301-4EE6-90D2-A6C4A3F62BED}"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5/8/19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679BC7E7-EA8E-4DA7-915E-CC098D9BADCB}" type="datetimeFigureOut">
              <a:rPr lang="en-US" smtClean="0"/>
              <a:t>5/8/19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F2F5E10-5301-4EE6-90D2-A6C4A3F62BED}"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5/8/19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dirty="0"/>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5/8/19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dirty="0"/>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5/8/19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dirty="0"/>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679BC7E7-EA8E-4DA7-915E-CC098D9BADCB}" type="datetimeFigureOut">
              <a:rPr lang="en-US" smtClean="0"/>
              <a:t>5/8/19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dirty="0"/>
              <a:t>Click to edit Master title style</a:t>
            </a:r>
            <a:endParaRPr dirty="0"/>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679BC7E7-EA8E-4DA7-915E-CC098D9BADCB}" type="datetimeFigureOut">
              <a:rPr lang="en-US" smtClean="0"/>
              <a:t>5/8/19</a:t>
            </a:fld>
            <a:endParaRPr lang="en-US" dirty="0"/>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9F2F5E10-5301-4EE6-90D2-A6C4A3F62BED}"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600" b="1" kern="1200">
          <a:solidFill>
            <a:srgbClr val="FFFF00"/>
          </a:solidFill>
          <a:latin typeface="+mj-lt"/>
          <a:ea typeface="+mj-ea"/>
          <a:cs typeface="+mj-cs"/>
        </a:defRPr>
      </a:lvl1pPr>
    </p:titleStyle>
    <p:bodyStyle>
      <a:lvl1pPr marL="342900" indent="-342900" algn="l" defTabSz="914400" rtl="0" eaLnBrk="1" latinLnBrk="0" hangingPunct="1">
        <a:spcBef>
          <a:spcPts val="300"/>
        </a:spcBef>
        <a:spcAft>
          <a:spcPts val="300"/>
        </a:spcAft>
        <a:buClr>
          <a:srgbClr val="FF0000"/>
        </a:buClr>
        <a:buSzPct val="90000"/>
        <a:buFont typeface="Wingdings" charset="2"/>
        <a:buChar char="ü"/>
        <a:defRPr sz="2200" b="1" kern="1200">
          <a:solidFill>
            <a:schemeClr val="tx1"/>
          </a:solidFill>
          <a:latin typeface="+mn-lt"/>
          <a:ea typeface="+mn-ea"/>
          <a:cs typeface="+mn-cs"/>
        </a:defRPr>
      </a:lvl1pPr>
      <a:lvl2pPr marL="685800" indent="-336550" algn="l" defTabSz="914400" rtl="0" eaLnBrk="1" latinLnBrk="0" hangingPunct="1">
        <a:spcBef>
          <a:spcPts val="300"/>
        </a:spcBef>
        <a:spcAft>
          <a:spcPts val="300"/>
        </a:spcAft>
        <a:buClr>
          <a:srgbClr val="FF0000"/>
        </a:buClr>
        <a:buSzPct val="90000"/>
        <a:buFont typeface="Wingdings" charset="2"/>
        <a:buChar char="ü"/>
        <a:defRPr sz="2000" b="1" kern="1200">
          <a:solidFill>
            <a:schemeClr val="tx1"/>
          </a:solidFill>
          <a:latin typeface="+mn-lt"/>
          <a:ea typeface="+mn-ea"/>
          <a:cs typeface="+mn-cs"/>
        </a:defRPr>
      </a:lvl2pPr>
      <a:lvl3pPr marL="1035050" indent="-349250" algn="l" defTabSz="914400" rtl="0" eaLnBrk="1" latinLnBrk="0" hangingPunct="1">
        <a:spcBef>
          <a:spcPts val="300"/>
        </a:spcBef>
        <a:spcAft>
          <a:spcPts val="300"/>
        </a:spcAft>
        <a:buClr>
          <a:srgbClr val="FF0000"/>
        </a:buClr>
        <a:buSzPct val="90000"/>
        <a:buFont typeface="Wingdings" charset="2"/>
        <a:buChar char="ü"/>
        <a:defRPr sz="1800" b="1" kern="1200">
          <a:solidFill>
            <a:schemeClr val="tx1"/>
          </a:solidFill>
          <a:latin typeface="+mn-lt"/>
          <a:ea typeface="+mn-ea"/>
          <a:cs typeface="+mn-cs"/>
        </a:defRPr>
      </a:lvl3pPr>
      <a:lvl4pPr marL="1371600" indent="-336550" algn="l" defTabSz="914400" rtl="0" eaLnBrk="1" latinLnBrk="0" hangingPunct="1">
        <a:spcBef>
          <a:spcPts val="300"/>
        </a:spcBef>
        <a:spcAft>
          <a:spcPts val="300"/>
        </a:spcAft>
        <a:buClr>
          <a:srgbClr val="FF0000"/>
        </a:buClr>
        <a:buSzPct val="90000"/>
        <a:buFont typeface="Wingdings" charset="2"/>
        <a:buChar char="ü"/>
        <a:defRPr sz="1800" b="1" kern="1200">
          <a:solidFill>
            <a:schemeClr val="tx1"/>
          </a:solidFill>
          <a:latin typeface="+mn-lt"/>
          <a:ea typeface="+mn-ea"/>
          <a:cs typeface="+mn-cs"/>
        </a:defRPr>
      </a:lvl4pPr>
      <a:lvl5pPr marL="1720850" indent="-349250" algn="l" defTabSz="914400" rtl="0" eaLnBrk="1" latinLnBrk="0" hangingPunct="1">
        <a:spcBef>
          <a:spcPts val="300"/>
        </a:spcBef>
        <a:spcAft>
          <a:spcPts val="300"/>
        </a:spcAft>
        <a:buClr>
          <a:srgbClr val="FF0000"/>
        </a:buClr>
        <a:buSzPct val="90000"/>
        <a:buFont typeface="Wingdings" charset="2"/>
        <a:buChar char="ü"/>
        <a:defRPr sz="1800" b="1" kern="1200">
          <a:solidFill>
            <a:schemeClr val="tx1"/>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2257" y="921217"/>
            <a:ext cx="8228013" cy="1534272"/>
          </a:xfrm>
        </p:spPr>
        <p:txBody>
          <a:bodyPr/>
          <a:lstStyle/>
          <a:p>
            <a:r>
              <a:rPr lang="en-US" sz="4800" b="1" dirty="0"/>
              <a:t>BSS 186/486</a:t>
            </a:r>
            <a:br>
              <a:rPr lang="en-US" sz="4800" b="1" dirty="0"/>
            </a:br>
            <a:r>
              <a:rPr lang="en-US" sz="4800" b="1" dirty="0">
                <a:solidFill>
                  <a:srgbClr val="FFFF00"/>
                </a:solidFill>
              </a:rPr>
              <a:t>NATO &amp; European Security</a:t>
            </a:r>
          </a:p>
        </p:txBody>
      </p:sp>
      <p:sp>
        <p:nvSpPr>
          <p:cNvPr id="3" name="Subtitle 2"/>
          <p:cNvSpPr>
            <a:spLocks noGrp="1"/>
          </p:cNvSpPr>
          <p:nvPr>
            <p:ph type="subTitle" idx="1"/>
          </p:nvPr>
        </p:nvSpPr>
        <p:spPr>
          <a:xfrm>
            <a:off x="457199" y="2823884"/>
            <a:ext cx="8228013" cy="2853764"/>
          </a:xfrm>
        </p:spPr>
        <p:txBody>
          <a:bodyPr>
            <a:normAutofit/>
          </a:bodyPr>
          <a:lstStyle/>
          <a:p>
            <a:r>
              <a:rPr lang="en-US" sz="2000" b="1" dirty="0">
                <a:solidFill>
                  <a:srgbClr val="FFFF00"/>
                </a:solidFill>
              </a:rPr>
              <a:t>Professor Schuyler Foerster</a:t>
            </a:r>
          </a:p>
          <a:p>
            <a:r>
              <a:rPr lang="en-US" sz="2000" b="1" dirty="0"/>
              <a:t>Department of Political Science</a:t>
            </a:r>
          </a:p>
          <a:p>
            <a:r>
              <a:rPr lang="en-US" sz="2000" b="1" dirty="0"/>
              <a:t>Masaryk University</a:t>
            </a:r>
          </a:p>
          <a:p>
            <a:endParaRPr lang="en-US" sz="2000" b="1" dirty="0"/>
          </a:p>
          <a:p>
            <a:r>
              <a:rPr lang="en-US" sz="2000" b="1" dirty="0"/>
              <a:t>Monday, 29 April – Friday, 10 May 2019</a:t>
            </a:r>
          </a:p>
        </p:txBody>
      </p:sp>
    </p:spTree>
    <p:extLst>
      <p:ext uri="{BB962C8B-B14F-4D97-AF65-F5344CB8AC3E}">
        <p14:creationId xmlns:p14="http://schemas.microsoft.com/office/powerpoint/2010/main" val="589147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FF00"/>
                </a:solidFill>
              </a:rPr>
              <a:t>NATO in the Cold War</a:t>
            </a:r>
          </a:p>
        </p:txBody>
      </p:sp>
      <p:sp>
        <p:nvSpPr>
          <p:cNvPr id="3" name="Subtitle 2"/>
          <p:cNvSpPr>
            <a:spLocks noGrp="1"/>
          </p:cNvSpPr>
          <p:nvPr>
            <p:ph type="subTitle" idx="1"/>
          </p:nvPr>
        </p:nvSpPr>
        <p:spPr>
          <a:xfrm>
            <a:off x="457199" y="3307976"/>
            <a:ext cx="8228013" cy="1721224"/>
          </a:xfrm>
        </p:spPr>
        <p:txBody>
          <a:bodyPr>
            <a:normAutofit/>
          </a:bodyPr>
          <a:lstStyle/>
          <a:p>
            <a:r>
              <a:rPr lang="en-US" sz="2400" dirty="0"/>
              <a:t>Sessions 2 &amp; 3</a:t>
            </a:r>
          </a:p>
          <a:p>
            <a:r>
              <a:rPr lang="en-US" sz="2400" dirty="0"/>
              <a:t>Tuesday, 30 April 2019</a:t>
            </a:r>
          </a:p>
          <a:p>
            <a:r>
              <a:rPr lang="en-US" sz="2400" dirty="0"/>
              <a:t>0800-0940 (U43)</a:t>
            </a:r>
          </a:p>
          <a:p>
            <a:r>
              <a:rPr lang="en-US" dirty="0"/>
              <a:t>1400-1540 (U33)</a:t>
            </a:r>
            <a:endParaRPr lang="en-US" sz="2400" dirty="0"/>
          </a:p>
        </p:txBody>
      </p:sp>
    </p:spTree>
    <p:extLst>
      <p:ext uri="{BB962C8B-B14F-4D97-AF65-F5344CB8AC3E}">
        <p14:creationId xmlns:p14="http://schemas.microsoft.com/office/powerpoint/2010/main" val="625637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EDC “non” </a:t>
            </a:r>
            <a:r>
              <a:rPr lang="mr-IN" dirty="0"/>
              <a:t>–</a:t>
            </a:r>
            <a:r>
              <a:rPr lang="en-US" dirty="0"/>
              <a:t> FRG “ja”</a:t>
            </a:r>
          </a:p>
        </p:txBody>
      </p:sp>
      <p:sp>
        <p:nvSpPr>
          <p:cNvPr id="3" name="Content Placeholder 2"/>
          <p:cNvSpPr>
            <a:spLocks noGrp="1"/>
          </p:cNvSpPr>
          <p:nvPr>
            <p:ph idx="1"/>
          </p:nvPr>
        </p:nvSpPr>
        <p:spPr>
          <a:xfrm>
            <a:off x="739775" y="2770094"/>
            <a:ext cx="7662864" cy="3446600"/>
          </a:xfrm>
        </p:spPr>
        <p:txBody>
          <a:bodyPr>
            <a:noAutofit/>
          </a:bodyPr>
          <a:lstStyle/>
          <a:p>
            <a:r>
              <a:rPr lang="en-US" dirty="0"/>
              <a:t>1950 </a:t>
            </a:r>
            <a:r>
              <a:rPr lang="mr-IN" dirty="0"/>
              <a:t>–</a:t>
            </a:r>
            <a:r>
              <a:rPr lang="en-US" dirty="0"/>
              <a:t> Acheson: rearm FRG as NATO member</a:t>
            </a:r>
          </a:p>
          <a:p>
            <a:r>
              <a:rPr lang="en-US" dirty="0"/>
              <a:t>Pleven Plan </a:t>
            </a:r>
            <a:r>
              <a:rPr lang="mr-IN" dirty="0"/>
              <a:t>…</a:t>
            </a:r>
            <a:r>
              <a:rPr lang="en-US" dirty="0"/>
              <a:t> European Defense Community</a:t>
            </a:r>
          </a:p>
          <a:p>
            <a:pPr lvl="1"/>
            <a:r>
              <a:rPr lang="en-US" dirty="0"/>
              <a:t>Ultimately rejected by France in 1954 </a:t>
            </a:r>
            <a:r>
              <a:rPr lang="mr-IN" dirty="0"/>
              <a:t>…</a:t>
            </a:r>
            <a:r>
              <a:rPr lang="en-US" dirty="0"/>
              <a:t> concerns:</a:t>
            </a:r>
          </a:p>
          <a:p>
            <a:pPr lvl="2"/>
            <a:r>
              <a:rPr lang="en-US" dirty="0"/>
              <a:t>Resurgent Germany might pose a threat</a:t>
            </a:r>
          </a:p>
          <a:p>
            <a:pPr lvl="2"/>
            <a:r>
              <a:rPr lang="en-US" dirty="0"/>
              <a:t>Successful EDC might encourage US to leave Europe</a:t>
            </a:r>
          </a:p>
          <a:p>
            <a:pPr lvl="2"/>
            <a:r>
              <a:rPr lang="en-US" dirty="0"/>
              <a:t>US might actually provoke a way &amp; drag Europeans in</a:t>
            </a:r>
          </a:p>
          <a:p>
            <a:pPr lvl="2"/>
            <a:r>
              <a:rPr lang="en-US" dirty="0"/>
              <a:t>US focused on nuclear deterrent ... Others viewed as unreliable</a:t>
            </a:r>
          </a:p>
          <a:p>
            <a:pPr lvl="2"/>
            <a:r>
              <a:rPr lang="en-US" dirty="0"/>
              <a:t>Russian proposals for “European Defense Conference” (no US)</a:t>
            </a:r>
          </a:p>
          <a:p>
            <a:r>
              <a:rPr lang="en-US" dirty="0"/>
              <a:t>1955 </a:t>
            </a:r>
            <a:r>
              <a:rPr lang="mr-IN" dirty="0"/>
              <a:t>–</a:t>
            </a:r>
            <a:r>
              <a:rPr lang="en-US" dirty="0"/>
              <a:t> rearmed, sovereign FRG joins NATO</a:t>
            </a:r>
          </a:p>
          <a:p>
            <a:pPr lvl="2"/>
            <a:endParaRPr lang="en-US" dirty="0"/>
          </a:p>
        </p:txBody>
      </p:sp>
    </p:spTree>
    <p:extLst>
      <p:ext uri="{BB962C8B-B14F-4D97-AF65-F5344CB8AC3E}">
        <p14:creationId xmlns:p14="http://schemas.microsoft.com/office/powerpoint/2010/main" val="697623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Debating European Defense</a:t>
            </a:r>
          </a:p>
        </p:txBody>
      </p:sp>
      <p:sp>
        <p:nvSpPr>
          <p:cNvPr id="3" name="Content Placeholder 2"/>
          <p:cNvSpPr>
            <a:spLocks noGrp="1"/>
          </p:cNvSpPr>
          <p:nvPr>
            <p:ph idx="1"/>
          </p:nvPr>
        </p:nvSpPr>
        <p:spPr/>
        <p:txBody>
          <a:bodyPr>
            <a:normAutofit/>
          </a:bodyPr>
          <a:lstStyle/>
          <a:p>
            <a:r>
              <a:rPr lang="en-US" dirty="0"/>
              <a:t>1952 Lisbon Force Goals</a:t>
            </a:r>
          </a:p>
          <a:p>
            <a:pPr lvl="1"/>
            <a:r>
              <a:rPr lang="en-US" dirty="0"/>
              <a:t>90 divisions for defense of Europe</a:t>
            </a:r>
          </a:p>
          <a:p>
            <a:pPr lvl="1"/>
            <a:r>
              <a:rPr lang="en-US" dirty="0"/>
              <a:t>Never </a:t>
            </a:r>
            <a:r>
              <a:rPr lang="en-US" i="1" u="sng" dirty="0">
                <a:solidFill>
                  <a:srgbClr val="008000"/>
                </a:solidFill>
              </a:rPr>
              <a:t>did</a:t>
            </a:r>
            <a:r>
              <a:rPr lang="en-US" dirty="0"/>
              <a:t> happen </a:t>
            </a:r>
            <a:r>
              <a:rPr lang="mr-IN" dirty="0"/>
              <a:t>…</a:t>
            </a:r>
            <a:r>
              <a:rPr lang="en-US" dirty="0"/>
              <a:t> never </a:t>
            </a:r>
            <a:r>
              <a:rPr lang="en-US" i="1" u="sng" dirty="0">
                <a:solidFill>
                  <a:srgbClr val="008000"/>
                </a:solidFill>
              </a:rPr>
              <a:t>could</a:t>
            </a:r>
            <a:r>
              <a:rPr lang="en-US" dirty="0"/>
              <a:t> happen</a:t>
            </a:r>
          </a:p>
          <a:p>
            <a:pPr lvl="1"/>
            <a:r>
              <a:rPr lang="en-US" dirty="0"/>
              <a:t>US: 100,000 in 1950 </a:t>
            </a:r>
            <a:r>
              <a:rPr lang="mr-IN" dirty="0"/>
              <a:t>…</a:t>
            </a:r>
            <a:r>
              <a:rPr lang="en-US" dirty="0"/>
              <a:t> peak of 400,000 by 1954</a:t>
            </a:r>
          </a:p>
          <a:p>
            <a:r>
              <a:rPr lang="en-US" dirty="0"/>
              <a:t>Burden sharing debate</a:t>
            </a:r>
          </a:p>
          <a:p>
            <a:pPr lvl="1"/>
            <a:r>
              <a:rPr lang="en-US" dirty="0"/>
              <a:t>Europeans could never make up the difference</a:t>
            </a:r>
          </a:p>
          <a:p>
            <a:pPr lvl="1"/>
            <a:r>
              <a:rPr lang="en-US" dirty="0"/>
              <a:t>US highest per capita expense</a:t>
            </a:r>
          </a:p>
          <a:p>
            <a:r>
              <a:rPr lang="en-US" i="1" dirty="0">
                <a:solidFill>
                  <a:srgbClr val="008000"/>
                </a:solidFill>
              </a:rPr>
              <a:t>Conventional defense of Europe </a:t>
            </a:r>
            <a:r>
              <a:rPr lang="mr-IN" i="1" dirty="0">
                <a:solidFill>
                  <a:srgbClr val="008000"/>
                </a:solidFill>
              </a:rPr>
              <a:t>–</a:t>
            </a:r>
            <a:r>
              <a:rPr lang="en-US" i="1" dirty="0">
                <a:solidFill>
                  <a:srgbClr val="008000"/>
                </a:solidFill>
              </a:rPr>
              <a:t> Desirable?  Affordable?</a:t>
            </a:r>
          </a:p>
        </p:txBody>
      </p:sp>
    </p:spTree>
    <p:extLst>
      <p:ext uri="{BB962C8B-B14F-4D97-AF65-F5344CB8AC3E}">
        <p14:creationId xmlns:p14="http://schemas.microsoft.com/office/powerpoint/2010/main" val="2872104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Forces in Europe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82923479"/>
              </p:ext>
            </p:extLst>
          </p:nvPr>
        </p:nvGraphicFramePr>
        <p:xfrm>
          <a:off x="739775" y="2490020"/>
          <a:ext cx="7662863" cy="369325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618817" y="3163901"/>
            <a:ext cx="723275" cy="646331"/>
          </a:xfrm>
          <a:prstGeom prst="rect">
            <a:avLst/>
          </a:prstGeom>
          <a:noFill/>
        </p:spPr>
        <p:txBody>
          <a:bodyPr wrap="none" rtlCol="0">
            <a:spAutoFit/>
          </a:bodyPr>
          <a:lstStyle/>
          <a:p>
            <a:pPr algn="ctr"/>
            <a:r>
              <a:rPr lang="en-US" b="1" dirty="0">
                <a:solidFill>
                  <a:srgbClr val="800000"/>
                </a:solidFill>
              </a:rPr>
              <a:t>New </a:t>
            </a:r>
          </a:p>
          <a:p>
            <a:pPr algn="ctr"/>
            <a:r>
              <a:rPr lang="en-US" b="1" dirty="0">
                <a:solidFill>
                  <a:srgbClr val="800000"/>
                </a:solidFill>
              </a:rPr>
              <a:t>Look</a:t>
            </a:r>
          </a:p>
        </p:txBody>
      </p:sp>
      <p:sp>
        <p:nvSpPr>
          <p:cNvPr id="8" name="TextBox 7"/>
          <p:cNvSpPr txBox="1"/>
          <p:nvPr/>
        </p:nvSpPr>
        <p:spPr>
          <a:xfrm>
            <a:off x="5703085" y="3163901"/>
            <a:ext cx="1172128" cy="646331"/>
          </a:xfrm>
          <a:prstGeom prst="rect">
            <a:avLst/>
          </a:prstGeom>
          <a:noFill/>
        </p:spPr>
        <p:txBody>
          <a:bodyPr wrap="none" rtlCol="0">
            <a:spAutoFit/>
          </a:bodyPr>
          <a:lstStyle/>
          <a:p>
            <a:pPr algn="ctr"/>
            <a:r>
              <a:rPr lang="en-US" b="1" dirty="0">
                <a:solidFill>
                  <a:srgbClr val="800000"/>
                </a:solidFill>
              </a:rPr>
              <a:t>End of</a:t>
            </a:r>
          </a:p>
          <a:p>
            <a:pPr algn="ctr"/>
            <a:r>
              <a:rPr lang="en-US" b="1" dirty="0">
                <a:solidFill>
                  <a:srgbClr val="800000"/>
                </a:solidFill>
              </a:rPr>
              <a:t>Cold War</a:t>
            </a:r>
          </a:p>
        </p:txBody>
      </p:sp>
    </p:spTree>
    <p:extLst>
      <p:ext uri="{BB962C8B-B14F-4D97-AF65-F5344CB8AC3E}">
        <p14:creationId xmlns:p14="http://schemas.microsoft.com/office/powerpoint/2010/main" val="2178736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Deterrence</a:t>
            </a:r>
          </a:p>
        </p:txBody>
      </p:sp>
      <p:sp>
        <p:nvSpPr>
          <p:cNvPr id="3" name="Content Placeholder 2"/>
          <p:cNvSpPr>
            <a:spLocks noGrp="1"/>
          </p:cNvSpPr>
          <p:nvPr>
            <p:ph idx="1"/>
          </p:nvPr>
        </p:nvSpPr>
        <p:spPr>
          <a:xfrm>
            <a:off x="739775" y="2770094"/>
            <a:ext cx="7662864" cy="3480024"/>
          </a:xfrm>
        </p:spPr>
        <p:txBody>
          <a:bodyPr>
            <a:noAutofit/>
          </a:bodyPr>
          <a:lstStyle/>
          <a:p>
            <a:r>
              <a:rPr lang="en-US" u="sng" dirty="0">
                <a:solidFill>
                  <a:srgbClr val="CF0F32"/>
                </a:solidFill>
              </a:rPr>
              <a:t>HOW</a:t>
            </a:r>
            <a:r>
              <a:rPr lang="en-US" dirty="0">
                <a:solidFill>
                  <a:srgbClr val="CF0F32"/>
                </a:solidFill>
              </a:rPr>
              <a:t> </a:t>
            </a:r>
            <a:r>
              <a:rPr lang="en-US" dirty="0"/>
              <a:t>do we deter?</a:t>
            </a:r>
          </a:p>
          <a:p>
            <a:pPr lvl="1"/>
            <a:r>
              <a:rPr lang="en-US" dirty="0"/>
              <a:t>Deterrence by denial</a:t>
            </a:r>
          </a:p>
          <a:p>
            <a:pPr lvl="2"/>
            <a:r>
              <a:rPr lang="en-US" i="1" dirty="0"/>
              <a:t>“I </a:t>
            </a:r>
            <a:r>
              <a:rPr lang="en-US" i="1" u="sng" dirty="0">
                <a:solidFill>
                  <a:srgbClr val="008000"/>
                </a:solidFill>
              </a:rPr>
              <a:t>can</a:t>
            </a:r>
            <a:r>
              <a:rPr lang="en-US" i="1" dirty="0">
                <a:solidFill>
                  <a:srgbClr val="008000"/>
                </a:solidFill>
              </a:rPr>
              <a:t> </a:t>
            </a:r>
            <a:r>
              <a:rPr lang="en-US" i="1" dirty="0"/>
              <a:t>defend </a:t>
            </a:r>
            <a:r>
              <a:rPr lang="mr-IN" i="1" dirty="0"/>
              <a:t>…</a:t>
            </a:r>
            <a:r>
              <a:rPr lang="en-US" i="1" dirty="0"/>
              <a:t> </a:t>
            </a:r>
            <a:r>
              <a:rPr lang="en-US" i="1" u="sng" dirty="0">
                <a:solidFill>
                  <a:srgbClr val="008000"/>
                </a:solidFill>
              </a:rPr>
              <a:t>and</a:t>
            </a:r>
            <a:r>
              <a:rPr lang="en-US" i="1" dirty="0"/>
              <a:t> you will not win”</a:t>
            </a:r>
          </a:p>
          <a:p>
            <a:pPr lvl="1"/>
            <a:r>
              <a:rPr lang="en-US" dirty="0"/>
              <a:t>Deterrence by punishment</a:t>
            </a:r>
          </a:p>
          <a:p>
            <a:pPr lvl="2"/>
            <a:r>
              <a:rPr lang="en-US" i="1" dirty="0"/>
              <a:t>“I </a:t>
            </a:r>
            <a:r>
              <a:rPr lang="en-US" i="1" u="sng" dirty="0">
                <a:solidFill>
                  <a:srgbClr val="008000"/>
                </a:solidFill>
              </a:rPr>
              <a:t>cannot</a:t>
            </a:r>
            <a:r>
              <a:rPr lang="en-US" i="1" dirty="0"/>
              <a:t> defend </a:t>
            </a:r>
            <a:r>
              <a:rPr lang="mr-IN" i="1" dirty="0"/>
              <a:t>…</a:t>
            </a:r>
            <a:r>
              <a:rPr lang="en-US" i="1" dirty="0"/>
              <a:t> </a:t>
            </a:r>
            <a:r>
              <a:rPr lang="en-US" i="1" u="sng" dirty="0">
                <a:solidFill>
                  <a:srgbClr val="008000"/>
                </a:solidFill>
              </a:rPr>
              <a:t>but</a:t>
            </a:r>
            <a:r>
              <a:rPr lang="en-US" i="1" dirty="0"/>
              <a:t> you will pay an unacceptable price”</a:t>
            </a:r>
          </a:p>
          <a:p>
            <a:r>
              <a:rPr lang="en-US" u="sng" dirty="0">
                <a:solidFill>
                  <a:srgbClr val="CF0F32"/>
                </a:solidFill>
              </a:rPr>
              <a:t>ON BEHALF OF WHOM</a:t>
            </a:r>
            <a:r>
              <a:rPr lang="en-US" u="sng" dirty="0">
                <a:solidFill>
                  <a:srgbClr val="800000"/>
                </a:solidFill>
              </a:rPr>
              <a:t> </a:t>
            </a:r>
            <a:r>
              <a:rPr lang="en-US" dirty="0">
                <a:solidFill>
                  <a:srgbClr val="000000"/>
                </a:solidFill>
              </a:rPr>
              <a:t>do we deter?</a:t>
            </a:r>
          </a:p>
          <a:p>
            <a:pPr lvl="1"/>
            <a:r>
              <a:rPr lang="en-US" dirty="0">
                <a:solidFill>
                  <a:srgbClr val="000000"/>
                </a:solidFill>
              </a:rPr>
              <a:t>Basic (or “passive”) deterrence </a:t>
            </a:r>
            <a:r>
              <a:rPr lang="mr-IN" dirty="0">
                <a:solidFill>
                  <a:srgbClr val="000000"/>
                </a:solidFill>
              </a:rPr>
              <a:t>–</a:t>
            </a:r>
            <a:r>
              <a:rPr lang="en-US" dirty="0">
                <a:solidFill>
                  <a:srgbClr val="000000"/>
                </a:solidFill>
              </a:rPr>
              <a:t> deter attack on oneself</a:t>
            </a:r>
          </a:p>
          <a:p>
            <a:pPr lvl="1"/>
            <a:r>
              <a:rPr lang="en-US" dirty="0">
                <a:solidFill>
                  <a:srgbClr val="000000"/>
                </a:solidFill>
              </a:rPr>
              <a:t>Extended deterrence </a:t>
            </a:r>
            <a:r>
              <a:rPr lang="mr-IN" dirty="0">
                <a:solidFill>
                  <a:srgbClr val="000000"/>
                </a:solidFill>
              </a:rPr>
              <a:t>–</a:t>
            </a:r>
            <a:r>
              <a:rPr lang="en-US" dirty="0">
                <a:solidFill>
                  <a:srgbClr val="000000"/>
                </a:solidFill>
              </a:rPr>
              <a:t> deter attack on someone else</a:t>
            </a:r>
          </a:p>
          <a:p>
            <a:pPr lvl="1"/>
            <a:r>
              <a:rPr lang="en-US" dirty="0">
                <a:solidFill>
                  <a:srgbClr val="CF0F32"/>
                </a:solidFill>
              </a:rPr>
              <a:t>Deterrence </a:t>
            </a:r>
            <a:r>
              <a:rPr lang="en-US" dirty="0">
                <a:solidFill>
                  <a:srgbClr val="000000"/>
                </a:solidFill>
              </a:rPr>
              <a:t>vs. </a:t>
            </a:r>
            <a:r>
              <a:rPr lang="en-US" dirty="0">
                <a:solidFill>
                  <a:srgbClr val="008000"/>
                </a:solidFill>
              </a:rPr>
              <a:t>Reassurance</a:t>
            </a:r>
            <a:r>
              <a:rPr lang="en-US" dirty="0">
                <a:solidFill>
                  <a:srgbClr val="000000"/>
                </a:solidFill>
              </a:rPr>
              <a:t> (Sir Michael Howard, 1982)</a:t>
            </a:r>
          </a:p>
        </p:txBody>
      </p:sp>
    </p:spTree>
    <p:extLst>
      <p:ext uri="{BB962C8B-B14F-4D97-AF65-F5344CB8AC3E}">
        <p14:creationId xmlns:p14="http://schemas.microsoft.com/office/powerpoint/2010/main" val="2683755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763" y="345141"/>
            <a:ext cx="8504880" cy="1143000"/>
          </a:xfrm>
        </p:spPr>
        <p:txBody>
          <a:bodyPr/>
          <a:lstStyle/>
          <a:p>
            <a:r>
              <a:rPr lang="en-US" dirty="0"/>
              <a:t>Deterrence vs Defense in NATO</a:t>
            </a:r>
          </a:p>
        </p:txBody>
      </p:sp>
      <p:sp>
        <p:nvSpPr>
          <p:cNvPr id="3" name="Content Placeholder 2"/>
          <p:cNvSpPr>
            <a:spLocks noGrp="1"/>
          </p:cNvSpPr>
          <p:nvPr>
            <p:ph idx="1"/>
          </p:nvPr>
        </p:nvSpPr>
        <p:spPr>
          <a:xfrm>
            <a:off x="739775" y="2770094"/>
            <a:ext cx="7662864" cy="3446600"/>
          </a:xfrm>
        </p:spPr>
        <p:txBody>
          <a:bodyPr>
            <a:noAutofit/>
          </a:bodyPr>
          <a:lstStyle/>
          <a:p>
            <a:r>
              <a:rPr lang="en-US" dirty="0"/>
              <a:t>1952:  Lisbon Force Goals </a:t>
            </a:r>
            <a:r>
              <a:rPr lang="mr-IN" dirty="0"/>
              <a:t>–</a:t>
            </a:r>
            <a:r>
              <a:rPr lang="en-US" dirty="0"/>
              <a:t> defend NATO with troops</a:t>
            </a:r>
          </a:p>
          <a:p>
            <a:r>
              <a:rPr lang="en-US" dirty="0"/>
              <a:t>1953:  Eisenhower/Dulles </a:t>
            </a:r>
            <a:r>
              <a:rPr lang="mr-IN" dirty="0"/>
              <a:t>–</a:t>
            </a:r>
            <a:r>
              <a:rPr lang="en-US" dirty="0"/>
              <a:t> US “New Look”</a:t>
            </a:r>
          </a:p>
          <a:p>
            <a:pPr lvl="1"/>
            <a:r>
              <a:rPr lang="en-US" dirty="0"/>
              <a:t>Conventional defense unaffordable to US </a:t>
            </a:r>
            <a:r>
              <a:rPr lang="en-US" u="sng" dirty="0">
                <a:solidFill>
                  <a:srgbClr val="CF0F32"/>
                </a:solidFill>
              </a:rPr>
              <a:t>AND</a:t>
            </a:r>
            <a:r>
              <a:rPr lang="en-US" dirty="0">
                <a:solidFill>
                  <a:srgbClr val="CF0F32"/>
                </a:solidFill>
              </a:rPr>
              <a:t> </a:t>
            </a:r>
            <a:r>
              <a:rPr lang="en-US" dirty="0"/>
              <a:t>to Allies</a:t>
            </a:r>
          </a:p>
          <a:p>
            <a:pPr lvl="1"/>
            <a:r>
              <a:rPr lang="en-US" dirty="0"/>
              <a:t>Advent of both “fusion” and “tactical” nuclear weapons</a:t>
            </a:r>
          </a:p>
          <a:p>
            <a:pPr lvl="1"/>
            <a:r>
              <a:rPr lang="en-US" dirty="0"/>
              <a:t>1955 “Carte Blanche” NATO exercise in FRG </a:t>
            </a:r>
            <a:r>
              <a:rPr lang="en-US" i="1" u="sng" dirty="0">
                <a:solidFill>
                  <a:srgbClr val="800000"/>
                </a:solidFill>
              </a:rPr>
              <a:t>(</a:t>
            </a:r>
            <a:r>
              <a:rPr lang="en-US" i="1" u="sng" dirty="0">
                <a:solidFill>
                  <a:srgbClr val="CF0F32"/>
                </a:solidFill>
              </a:rPr>
              <a:t>simulated</a:t>
            </a:r>
            <a:r>
              <a:rPr lang="en-US" i="1" u="sng" dirty="0">
                <a:solidFill>
                  <a:srgbClr val="800000"/>
                </a:solidFill>
              </a:rPr>
              <a:t>)</a:t>
            </a:r>
            <a:endParaRPr lang="en-US" dirty="0"/>
          </a:p>
          <a:p>
            <a:pPr lvl="2"/>
            <a:r>
              <a:rPr lang="en-US" dirty="0">
                <a:solidFill>
                  <a:srgbClr val="000000"/>
                </a:solidFill>
              </a:rPr>
              <a:t>2 days </a:t>
            </a:r>
            <a:r>
              <a:rPr lang="mr-IN" dirty="0">
                <a:solidFill>
                  <a:srgbClr val="000000"/>
                </a:solidFill>
              </a:rPr>
              <a:t>–</a:t>
            </a:r>
            <a:r>
              <a:rPr lang="en-US" dirty="0">
                <a:solidFill>
                  <a:srgbClr val="000000"/>
                </a:solidFill>
              </a:rPr>
              <a:t> 300 “tactical” bombs </a:t>
            </a:r>
            <a:r>
              <a:rPr lang="mr-IN" dirty="0">
                <a:solidFill>
                  <a:srgbClr val="000000"/>
                </a:solidFill>
              </a:rPr>
              <a:t>–</a:t>
            </a:r>
            <a:r>
              <a:rPr lang="en-US" dirty="0">
                <a:solidFill>
                  <a:srgbClr val="000000"/>
                </a:solidFill>
              </a:rPr>
              <a:t> estimated </a:t>
            </a:r>
            <a:r>
              <a:rPr lang="en-US" u="sng" dirty="0">
                <a:solidFill>
                  <a:srgbClr val="CF0F32"/>
                </a:solidFill>
              </a:rPr>
              <a:t>4.5 million </a:t>
            </a:r>
            <a:r>
              <a:rPr lang="en-US" dirty="0">
                <a:solidFill>
                  <a:srgbClr val="000000"/>
                </a:solidFill>
              </a:rPr>
              <a:t>casualties</a:t>
            </a:r>
          </a:p>
          <a:p>
            <a:r>
              <a:rPr lang="en-US" dirty="0">
                <a:solidFill>
                  <a:srgbClr val="000000"/>
                </a:solidFill>
              </a:rPr>
              <a:t>1958: Berlin Crisis</a:t>
            </a:r>
          </a:p>
          <a:p>
            <a:r>
              <a:rPr lang="en-US" i="1" dirty="0">
                <a:solidFill>
                  <a:srgbClr val="008000"/>
                </a:solidFill>
              </a:rPr>
              <a:t>Is “defense” possible?  Is “deterrence” credible?</a:t>
            </a:r>
          </a:p>
          <a:p>
            <a:pPr lvl="1"/>
            <a:endParaRPr lang="en-US" dirty="0"/>
          </a:p>
        </p:txBody>
      </p:sp>
    </p:spTree>
    <p:extLst>
      <p:ext uri="{BB962C8B-B14F-4D97-AF65-F5344CB8AC3E}">
        <p14:creationId xmlns:p14="http://schemas.microsoft.com/office/powerpoint/2010/main" val="2026541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“Flexible Response”</a:t>
            </a:r>
          </a:p>
        </p:txBody>
      </p:sp>
      <p:sp>
        <p:nvSpPr>
          <p:cNvPr id="3" name="Content Placeholder 2"/>
          <p:cNvSpPr>
            <a:spLocks noGrp="1"/>
          </p:cNvSpPr>
          <p:nvPr>
            <p:ph idx="1"/>
          </p:nvPr>
        </p:nvSpPr>
        <p:spPr/>
        <p:txBody>
          <a:bodyPr>
            <a:normAutofit/>
          </a:bodyPr>
          <a:lstStyle/>
          <a:p>
            <a:r>
              <a:rPr lang="en-US" dirty="0"/>
              <a:t>Kennedy/Johnson Administration (1961-1969)</a:t>
            </a:r>
          </a:p>
          <a:p>
            <a:pPr lvl="1"/>
            <a:r>
              <a:rPr lang="en-US" dirty="0"/>
              <a:t>Advent of the Missile Age (“Sputnik” 1957)</a:t>
            </a:r>
          </a:p>
          <a:p>
            <a:pPr lvl="1"/>
            <a:r>
              <a:rPr lang="en-US" dirty="0"/>
              <a:t>“New Look” too risky for the US</a:t>
            </a:r>
          </a:p>
          <a:p>
            <a:pPr lvl="2"/>
            <a:r>
              <a:rPr lang="en-US" i="1" dirty="0">
                <a:solidFill>
                  <a:srgbClr val="CF0F32"/>
                </a:solidFill>
              </a:rPr>
              <a:t>US &amp; USSR only at risk if escalate to strategic nuclear weapons</a:t>
            </a:r>
          </a:p>
          <a:p>
            <a:pPr lvl="2"/>
            <a:r>
              <a:rPr lang="en-US" dirty="0"/>
              <a:t>US needs “options” </a:t>
            </a:r>
            <a:r>
              <a:rPr lang="mr-IN" dirty="0"/>
              <a:t>–</a:t>
            </a:r>
            <a:r>
              <a:rPr lang="en-US" dirty="0"/>
              <a:t> in Europe and in rest-of-world (Vietnam)</a:t>
            </a:r>
          </a:p>
          <a:p>
            <a:r>
              <a:rPr lang="en-US" dirty="0"/>
              <a:t>Europeans unwilling to risk “defense”</a:t>
            </a:r>
          </a:p>
          <a:p>
            <a:pPr lvl="1"/>
            <a:r>
              <a:rPr lang="en-US" dirty="0"/>
              <a:t>But need to keep US presence in Europe “sustainable”</a:t>
            </a:r>
          </a:p>
          <a:p>
            <a:pPr lvl="1"/>
            <a:r>
              <a:rPr lang="en-US" dirty="0"/>
              <a:t>French </a:t>
            </a:r>
            <a:r>
              <a:rPr lang="mr-IN" dirty="0"/>
              <a:t>–</a:t>
            </a:r>
            <a:r>
              <a:rPr lang="en-US" dirty="0"/>
              <a:t> de Gaulle out of integrated military structure [‘66]</a:t>
            </a:r>
          </a:p>
        </p:txBody>
      </p:sp>
    </p:spTree>
    <p:extLst>
      <p:ext uri="{BB962C8B-B14F-4D97-AF65-F5344CB8AC3E}">
        <p14:creationId xmlns:p14="http://schemas.microsoft.com/office/powerpoint/2010/main" val="3869291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1967 “compromise”</a:t>
            </a:r>
          </a:p>
        </p:txBody>
      </p:sp>
      <p:sp>
        <p:nvSpPr>
          <p:cNvPr id="3" name="Content Placeholder 2"/>
          <p:cNvSpPr>
            <a:spLocks noGrp="1"/>
          </p:cNvSpPr>
          <p:nvPr>
            <p:ph idx="1"/>
          </p:nvPr>
        </p:nvSpPr>
        <p:spPr>
          <a:xfrm>
            <a:off x="739775" y="2770094"/>
            <a:ext cx="7662864" cy="3546870"/>
          </a:xfrm>
        </p:spPr>
        <p:txBody>
          <a:bodyPr>
            <a:noAutofit/>
          </a:bodyPr>
          <a:lstStyle/>
          <a:p>
            <a:r>
              <a:rPr lang="en-US" dirty="0"/>
              <a:t>MC 14/3 NATO Strategy of Flexible Response</a:t>
            </a:r>
          </a:p>
          <a:p>
            <a:pPr lvl="1"/>
            <a:r>
              <a:rPr lang="en-US" dirty="0"/>
              <a:t>Accepted by Defense Planning Committee (no French veto)</a:t>
            </a:r>
          </a:p>
          <a:p>
            <a:pPr lvl="1"/>
            <a:r>
              <a:rPr lang="en-US" dirty="0"/>
              <a:t>“as late as possible but as early as necessary”</a:t>
            </a:r>
          </a:p>
          <a:p>
            <a:r>
              <a:rPr lang="en-US" dirty="0"/>
              <a:t>Harmel Report</a:t>
            </a:r>
          </a:p>
          <a:p>
            <a:pPr lvl="1"/>
            <a:r>
              <a:rPr lang="en-US" i="1" dirty="0">
                <a:solidFill>
                  <a:schemeClr val="bg2">
                    <a:lumMod val="50000"/>
                  </a:schemeClr>
                </a:solidFill>
              </a:rPr>
              <a:t>“Military security and a policy of détente are not contradictory but complementary.” </a:t>
            </a:r>
          </a:p>
          <a:p>
            <a:r>
              <a:rPr lang="en-US" dirty="0"/>
              <a:t>Recognition of irreconcilable contradictions</a:t>
            </a:r>
          </a:p>
          <a:p>
            <a:pPr lvl="1"/>
            <a:r>
              <a:rPr lang="en-US" dirty="0"/>
              <a:t>No “light switches” </a:t>
            </a:r>
            <a:r>
              <a:rPr lang="mr-IN" dirty="0"/>
              <a:t>…</a:t>
            </a:r>
            <a:r>
              <a:rPr lang="en-US" dirty="0"/>
              <a:t> must be “both/and” &amp; </a:t>
            </a:r>
            <a:r>
              <a:rPr lang="en-US" i="1" u="sng" dirty="0">
                <a:solidFill>
                  <a:srgbClr val="CF0F32"/>
                </a:solidFill>
              </a:rPr>
              <a:t>controlled</a:t>
            </a:r>
            <a:endParaRPr lang="en-US" u="sng" dirty="0">
              <a:solidFill>
                <a:srgbClr val="CF0F32"/>
              </a:solidFill>
            </a:endParaRPr>
          </a:p>
          <a:p>
            <a:pPr lvl="1"/>
            <a:r>
              <a:rPr lang="en-US" dirty="0">
                <a:solidFill>
                  <a:srgbClr val="000000"/>
                </a:solidFill>
              </a:rPr>
              <a:t>Hope that political solution removes security contradictions</a:t>
            </a:r>
          </a:p>
        </p:txBody>
      </p:sp>
    </p:spTree>
    <p:extLst>
      <p:ext uri="{BB962C8B-B14F-4D97-AF65-F5344CB8AC3E}">
        <p14:creationId xmlns:p14="http://schemas.microsoft.com/office/powerpoint/2010/main" val="4030022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it didn’t quite work out</a:t>
            </a:r>
          </a:p>
        </p:txBody>
      </p:sp>
      <p:sp>
        <p:nvSpPr>
          <p:cNvPr id="3" name="Content Placeholder 2"/>
          <p:cNvSpPr>
            <a:spLocks noGrp="1"/>
          </p:cNvSpPr>
          <p:nvPr>
            <p:ph idx="1"/>
          </p:nvPr>
        </p:nvSpPr>
        <p:spPr>
          <a:xfrm>
            <a:off x="739774" y="2770094"/>
            <a:ext cx="7781815" cy="3267169"/>
          </a:xfrm>
        </p:spPr>
        <p:txBody>
          <a:bodyPr>
            <a:noAutofit/>
          </a:bodyPr>
          <a:lstStyle/>
          <a:p>
            <a:r>
              <a:rPr lang="en-US" i="1" dirty="0"/>
              <a:t>Détente</a:t>
            </a:r>
            <a:r>
              <a:rPr lang="en-US" dirty="0"/>
              <a:t> enabled German </a:t>
            </a:r>
            <a:r>
              <a:rPr lang="en-US" i="1" dirty="0"/>
              <a:t>Ostpolitik</a:t>
            </a:r>
            <a:r>
              <a:rPr lang="en-US" dirty="0"/>
              <a:t> but still divided Europe</a:t>
            </a:r>
          </a:p>
          <a:p>
            <a:r>
              <a:rPr lang="en-US" dirty="0"/>
              <a:t>Arms Control provided inherently limited foundation</a:t>
            </a:r>
          </a:p>
          <a:p>
            <a:pPr lvl="1"/>
            <a:r>
              <a:rPr lang="en-US" dirty="0"/>
              <a:t>Strategic Arms Limitation Talks (SALT I &amp; SALT II)</a:t>
            </a:r>
          </a:p>
          <a:p>
            <a:pPr lvl="1"/>
            <a:r>
              <a:rPr lang="en-US" dirty="0"/>
              <a:t>CSCE/Helsinki Final Act important to Germany, not US</a:t>
            </a:r>
          </a:p>
          <a:p>
            <a:pPr lvl="1"/>
            <a:r>
              <a:rPr lang="en-US" dirty="0"/>
              <a:t>Mutual &amp; Balanced Force Reductions (MBFR) not serious</a:t>
            </a:r>
          </a:p>
          <a:p>
            <a:r>
              <a:rPr lang="en-US" dirty="0"/>
              <a:t>By 1979, </a:t>
            </a:r>
            <a:r>
              <a:rPr lang="en-US" i="1" dirty="0"/>
              <a:t>détente</a:t>
            </a:r>
            <a:r>
              <a:rPr lang="en-US" dirty="0"/>
              <a:t> was “dead”</a:t>
            </a:r>
          </a:p>
          <a:p>
            <a:pPr lvl="1"/>
            <a:r>
              <a:rPr lang="en-US" dirty="0"/>
              <a:t>Soviet invasion of Afghanistan</a:t>
            </a:r>
          </a:p>
          <a:p>
            <a:pPr lvl="1"/>
            <a:r>
              <a:rPr lang="en-US" dirty="0"/>
              <a:t>SALT II signed by not ratified in US </a:t>
            </a:r>
            <a:r>
              <a:rPr lang="mr-IN" dirty="0"/>
              <a:t>–</a:t>
            </a:r>
            <a:r>
              <a:rPr lang="en-US" dirty="0"/>
              <a:t> viewed as destabilizing</a:t>
            </a:r>
          </a:p>
          <a:p>
            <a:pPr lvl="1"/>
            <a:r>
              <a:rPr lang="en-US" dirty="0"/>
              <a:t>Soviet deployment of SS-20’s led to missile crisis</a:t>
            </a:r>
          </a:p>
        </p:txBody>
      </p:sp>
    </p:spTree>
    <p:extLst>
      <p:ext uri="{BB962C8B-B14F-4D97-AF65-F5344CB8AC3E}">
        <p14:creationId xmlns:p14="http://schemas.microsoft.com/office/powerpoint/2010/main" val="105870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Euromissile Debate</a:t>
            </a:r>
          </a:p>
        </p:txBody>
      </p:sp>
      <p:sp>
        <p:nvSpPr>
          <p:cNvPr id="3" name="Content Placeholder 2"/>
          <p:cNvSpPr>
            <a:spLocks noGrp="1"/>
          </p:cNvSpPr>
          <p:nvPr>
            <p:ph idx="1"/>
          </p:nvPr>
        </p:nvSpPr>
        <p:spPr/>
        <p:txBody>
          <a:bodyPr>
            <a:noAutofit/>
          </a:bodyPr>
          <a:lstStyle/>
          <a:p>
            <a:r>
              <a:rPr lang="en-US" i="1" dirty="0">
                <a:solidFill>
                  <a:srgbClr val="CF0F32"/>
                </a:solidFill>
              </a:rPr>
              <a:t>Intermediate Range Forces (INF) changed strategic landscape</a:t>
            </a:r>
          </a:p>
          <a:p>
            <a:pPr lvl="1"/>
            <a:r>
              <a:rPr lang="en-US" dirty="0"/>
              <a:t>USSR could hold all of Europe “at risk” without using strategic systems limited under START</a:t>
            </a:r>
          </a:p>
          <a:p>
            <a:pPr lvl="1"/>
            <a:r>
              <a:rPr lang="en-US" dirty="0"/>
              <a:t>US could not hold USSR at risk unless US strategic systems</a:t>
            </a:r>
          </a:p>
          <a:p>
            <a:pPr lvl="1"/>
            <a:r>
              <a:rPr lang="en-US" dirty="0"/>
              <a:t>Plausible scenario: Soviet conventional attack + ability to deter NATO’s use of nuclear weapons = incentive to attack</a:t>
            </a:r>
          </a:p>
          <a:p>
            <a:pPr lvl="1"/>
            <a:r>
              <a:rPr lang="en-US" dirty="0"/>
              <a:t>NATO’s 1979 “Double Zero” decision </a:t>
            </a:r>
            <a:r>
              <a:rPr lang="mr-IN" dirty="0"/>
              <a:t>…</a:t>
            </a:r>
            <a:r>
              <a:rPr lang="en-US" dirty="0"/>
              <a:t> 0 INF or deploy</a:t>
            </a:r>
          </a:p>
          <a:p>
            <a:pPr lvl="1"/>
            <a:r>
              <a:rPr lang="en-US" dirty="0"/>
              <a:t>1983 deployment of Ground-Launched Cruise Missiles (GLCM) &amp; Pershing II capable of striking USSR</a:t>
            </a:r>
          </a:p>
        </p:txBody>
      </p:sp>
    </p:spTree>
    <p:extLst>
      <p:ext uri="{BB962C8B-B14F-4D97-AF65-F5344CB8AC3E}">
        <p14:creationId xmlns:p14="http://schemas.microsoft.com/office/powerpoint/2010/main" val="569918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Course Objectives</a:t>
            </a:r>
          </a:p>
        </p:txBody>
      </p:sp>
      <p:sp>
        <p:nvSpPr>
          <p:cNvPr id="4" name="Content Placeholder 3"/>
          <p:cNvSpPr>
            <a:spLocks noGrp="1"/>
          </p:cNvSpPr>
          <p:nvPr>
            <p:ph idx="1"/>
          </p:nvPr>
        </p:nvSpPr>
        <p:spPr/>
        <p:txBody>
          <a:bodyPr>
            <a:noAutofit/>
          </a:bodyPr>
          <a:lstStyle/>
          <a:p>
            <a:pPr lvl="0"/>
            <a:r>
              <a:rPr lang="en-US" dirty="0"/>
              <a:t>Historical challenge of finding peace &amp; security in Europe</a:t>
            </a:r>
          </a:p>
          <a:p>
            <a:pPr lvl="0"/>
            <a:r>
              <a:rPr lang="en-US" dirty="0"/>
              <a:t>Formation of NATO and America’s unique peacetime security guarantee</a:t>
            </a:r>
          </a:p>
          <a:p>
            <a:pPr lvl="0"/>
            <a:r>
              <a:rPr lang="en-US" dirty="0"/>
              <a:t>NATO in the Cold War </a:t>
            </a:r>
            <a:r>
              <a:rPr lang="mr-IN" dirty="0"/>
              <a:t>…</a:t>
            </a:r>
            <a:r>
              <a:rPr lang="en-US" dirty="0"/>
              <a:t> strategic debates, bipolar world</a:t>
            </a:r>
          </a:p>
          <a:p>
            <a:pPr lvl="0"/>
            <a:r>
              <a:rPr lang="en-US" dirty="0"/>
              <a:t>NATO after the Cold War: enlargement in Europe, new missions &amp; new challenges</a:t>
            </a:r>
          </a:p>
          <a:p>
            <a:pPr lvl="0"/>
            <a:r>
              <a:rPr lang="en-US" dirty="0"/>
              <a:t>NATO’s future: prospects for </a:t>
            </a:r>
            <a:r>
              <a:rPr lang="en-US" u="sng" dirty="0">
                <a:solidFill>
                  <a:srgbClr val="800000"/>
                </a:solidFill>
              </a:rPr>
              <a:t>sustained adaptability </a:t>
            </a:r>
            <a:r>
              <a:rPr lang="en-US" dirty="0"/>
              <a:t>in a changing world</a:t>
            </a:r>
          </a:p>
          <a:p>
            <a:endParaRPr lang="en-US" dirty="0"/>
          </a:p>
        </p:txBody>
      </p:sp>
    </p:spTree>
    <p:extLst>
      <p:ext uri="{BB962C8B-B14F-4D97-AF65-F5344CB8AC3E}">
        <p14:creationId xmlns:p14="http://schemas.microsoft.com/office/powerpoint/2010/main" val="142410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Cold War thaws </a:t>
            </a:r>
            <a:r>
              <a:rPr lang="mr-IN" dirty="0"/>
              <a:t>…</a:t>
            </a:r>
            <a:endParaRPr lang="en-US" dirty="0"/>
          </a:p>
        </p:txBody>
      </p:sp>
      <p:sp>
        <p:nvSpPr>
          <p:cNvPr id="3" name="Content Placeholder 2"/>
          <p:cNvSpPr>
            <a:spLocks noGrp="1"/>
          </p:cNvSpPr>
          <p:nvPr>
            <p:ph idx="1"/>
          </p:nvPr>
        </p:nvSpPr>
        <p:spPr>
          <a:xfrm>
            <a:off x="739775" y="2770094"/>
            <a:ext cx="7662864" cy="3429889"/>
          </a:xfrm>
        </p:spPr>
        <p:txBody>
          <a:bodyPr>
            <a:noAutofit/>
          </a:bodyPr>
          <a:lstStyle/>
          <a:p>
            <a:r>
              <a:rPr lang="en-US" dirty="0"/>
              <a:t>1983 INF missile deployments while Geneva arms control talks go nowhere </a:t>
            </a:r>
            <a:r>
              <a:rPr lang="mr-IN" dirty="0"/>
              <a:t>–</a:t>
            </a:r>
            <a:r>
              <a:rPr lang="en-US" dirty="0"/>
              <a:t> no one in Moscow to say “Da”</a:t>
            </a:r>
          </a:p>
          <a:p>
            <a:r>
              <a:rPr lang="en-US" dirty="0"/>
              <a:t>After 1986 </a:t>
            </a:r>
            <a:r>
              <a:rPr lang="mr-IN" dirty="0"/>
              <a:t>…</a:t>
            </a:r>
            <a:r>
              <a:rPr lang="en-US" dirty="0"/>
              <a:t> Gorbachev “perestroika” / “glasnost”</a:t>
            </a:r>
          </a:p>
          <a:p>
            <a:pPr lvl="1"/>
            <a:r>
              <a:rPr lang="en-US" dirty="0"/>
              <a:t>Begin withdrawal from Afghanistan</a:t>
            </a:r>
          </a:p>
          <a:p>
            <a:pPr lvl="1"/>
            <a:r>
              <a:rPr lang="en-US" dirty="0"/>
              <a:t>Accepts on-site-inspection in Stockholm (CDE Agreement)</a:t>
            </a:r>
          </a:p>
          <a:p>
            <a:pPr lvl="1"/>
            <a:r>
              <a:rPr lang="en-US" dirty="0"/>
              <a:t>Reykjavik Summit “failure” leads to </a:t>
            </a:r>
            <a:r>
              <a:rPr lang="en-US" dirty="0">
                <a:solidFill>
                  <a:schemeClr val="bg2">
                    <a:lumMod val="50000"/>
                  </a:schemeClr>
                </a:solidFill>
              </a:rPr>
              <a:t>INF Treaty in 1987</a:t>
            </a:r>
          </a:p>
          <a:p>
            <a:pPr lvl="1"/>
            <a:r>
              <a:rPr lang="en-US" dirty="0"/>
              <a:t>Signal willingness to consider real reductions in conventional forces in Europe </a:t>
            </a:r>
            <a:r>
              <a:rPr lang="mr-IN" dirty="0"/>
              <a:t>…</a:t>
            </a:r>
            <a:r>
              <a:rPr lang="en-US" dirty="0"/>
              <a:t> leads to </a:t>
            </a:r>
            <a:r>
              <a:rPr lang="en-US" dirty="0">
                <a:solidFill>
                  <a:schemeClr val="bg2">
                    <a:lumMod val="50000"/>
                  </a:schemeClr>
                </a:solidFill>
              </a:rPr>
              <a:t>CFE in 1990</a:t>
            </a:r>
          </a:p>
          <a:p>
            <a:pPr lvl="1"/>
            <a:r>
              <a:rPr lang="en-US" dirty="0">
                <a:solidFill>
                  <a:schemeClr val="bg2">
                    <a:lumMod val="50000"/>
                  </a:schemeClr>
                </a:solidFill>
              </a:rPr>
              <a:t>START I</a:t>
            </a:r>
            <a:r>
              <a:rPr lang="en-US" dirty="0"/>
              <a:t> (1991) &amp; </a:t>
            </a:r>
            <a:r>
              <a:rPr lang="en-US" dirty="0">
                <a:solidFill>
                  <a:schemeClr val="bg2">
                    <a:lumMod val="50000"/>
                  </a:schemeClr>
                </a:solidFill>
              </a:rPr>
              <a:t>START II </a:t>
            </a:r>
            <a:r>
              <a:rPr lang="en-US" dirty="0"/>
              <a:t>(1993) </a:t>
            </a:r>
            <a:r>
              <a:rPr lang="mr-IN" dirty="0"/>
              <a:t>–</a:t>
            </a:r>
            <a:r>
              <a:rPr lang="en-US" dirty="0"/>
              <a:t> real reductions</a:t>
            </a:r>
          </a:p>
        </p:txBody>
      </p:sp>
    </p:spTree>
    <p:extLst>
      <p:ext uri="{BB962C8B-B14F-4D97-AF65-F5344CB8AC3E}">
        <p14:creationId xmlns:p14="http://schemas.microsoft.com/office/powerpoint/2010/main" val="3642179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NATO: </a:t>
            </a:r>
            <a:r>
              <a:rPr lang="en-US" i="1" dirty="0"/>
              <a:t>“now what?”</a:t>
            </a:r>
          </a:p>
        </p:txBody>
      </p:sp>
      <p:sp>
        <p:nvSpPr>
          <p:cNvPr id="3" name="Content Placeholder 2"/>
          <p:cNvSpPr>
            <a:spLocks noGrp="1"/>
          </p:cNvSpPr>
          <p:nvPr>
            <p:ph idx="1"/>
          </p:nvPr>
        </p:nvSpPr>
        <p:spPr>
          <a:xfrm>
            <a:off x="739775" y="2770094"/>
            <a:ext cx="7798524" cy="3267169"/>
          </a:xfrm>
        </p:spPr>
        <p:txBody>
          <a:bodyPr>
            <a:noAutofit/>
          </a:bodyPr>
          <a:lstStyle/>
          <a:p>
            <a:r>
              <a:rPr lang="en-US" i="1" u="sng" dirty="0">
                <a:solidFill>
                  <a:srgbClr val="CF0F32"/>
                </a:solidFill>
              </a:rPr>
              <a:t>1990-1992 </a:t>
            </a:r>
            <a:r>
              <a:rPr lang="mr-IN" i="1" u="sng" dirty="0">
                <a:solidFill>
                  <a:srgbClr val="CF0F32"/>
                </a:solidFill>
              </a:rPr>
              <a:t>–</a:t>
            </a:r>
            <a:r>
              <a:rPr lang="en-US" i="1" u="sng" dirty="0">
                <a:solidFill>
                  <a:srgbClr val="CF0F32"/>
                </a:solidFill>
              </a:rPr>
              <a:t> NATO’s world had fundamentally changed:</a:t>
            </a:r>
          </a:p>
          <a:p>
            <a:pPr lvl="1"/>
            <a:r>
              <a:rPr lang="en-US" dirty="0"/>
              <a:t>Reunified Germany in NATO (4+2 Agreement)</a:t>
            </a:r>
          </a:p>
          <a:p>
            <a:pPr lvl="1"/>
            <a:r>
              <a:rPr lang="en-US" dirty="0"/>
              <a:t>Warsaw Pact dissolved </a:t>
            </a:r>
            <a:r>
              <a:rPr lang="mr-IN" dirty="0"/>
              <a:t>…</a:t>
            </a:r>
            <a:r>
              <a:rPr lang="en-US" dirty="0"/>
              <a:t> Soviet forces out of Europe</a:t>
            </a:r>
          </a:p>
          <a:p>
            <a:pPr lvl="1"/>
            <a:r>
              <a:rPr lang="en-US" dirty="0"/>
              <a:t>Soviet Union dissolved (December 1991)</a:t>
            </a:r>
          </a:p>
          <a:p>
            <a:pPr lvl="1"/>
            <a:r>
              <a:rPr lang="en-US" dirty="0"/>
              <a:t>US draws down NATO troop levels after Desert Storm</a:t>
            </a:r>
          </a:p>
          <a:p>
            <a:pPr lvl="1"/>
            <a:r>
              <a:rPr lang="en-US" dirty="0"/>
              <a:t>US pulls out almost all nuclear weapons from Europe</a:t>
            </a:r>
          </a:p>
          <a:p>
            <a:r>
              <a:rPr lang="en-US" i="1" u="sng" dirty="0">
                <a:solidFill>
                  <a:srgbClr val="CF0F32"/>
                </a:solidFill>
              </a:rPr>
              <a:t>NATO’s chronic, insoluble strategic dilemma ended</a:t>
            </a:r>
            <a:r>
              <a:rPr lang="en-US" i="1" dirty="0">
                <a:solidFill>
                  <a:srgbClr val="CF0F32"/>
                </a:solidFill>
              </a:rPr>
              <a:t> [??]</a:t>
            </a:r>
          </a:p>
          <a:p>
            <a:pPr lvl="1"/>
            <a:r>
              <a:rPr lang="en-US" dirty="0"/>
              <a:t>No more dominant conventional threat on its borders</a:t>
            </a:r>
          </a:p>
          <a:p>
            <a:pPr lvl="1"/>
            <a:r>
              <a:rPr lang="en-US" dirty="0"/>
              <a:t>No more need for reassurance of Allies on US deterrent</a:t>
            </a:r>
          </a:p>
        </p:txBody>
      </p:sp>
    </p:spTree>
    <p:extLst>
      <p:ext uri="{BB962C8B-B14F-4D97-AF65-F5344CB8AC3E}">
        <p14:creationId xmlns:p14="http://schemas.microsoft.com/office/powerpoint/2010/main" val="2657100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07" y="569241"/>
            <a:ext cx="8229600" cy="1594495"/>
          </a:xfrm>
        </p:spPr>
        <p:txBody>
          <a:bodyPr/>
          <a:lstStyle/>
          <a:p>
            <a:r>
              <a:rPr lang="en-US" sz="4000" dirty="0"/>
              <a:t>Look-ahead to 2 May</a:t>
            </a:r>
            <a:br>
              <a:rPr lang="en-US" sz="4000" dirty="0"/>
            </a:br>
            <a:r>
              <a:rPr lang="en-US" sz="3200" dirty="0">
                <a:solidFill>
                  <a:schemeClr val="bg1"/>
                </a:solidFill>
              </a:rPr>
              <a:t>0800-1140 (U41)</a:t>
            </a:r>
          </a:p>
        </p:txBody>
      </p:sp>
      <p:sp>
        <p:nvSpPr>
          <p:cNvPr id="3" name="Content Placeholder 2"/>
          <p:cNvSpPr>
            <a:spLocks noGrp="1"/>
          </p:cNvSpPr>
          <p:nvPr>
            <p:ph idx="1"/>
          </p:nvPr>
        </p:nvSpPr>
        <p:spPr>
          <a:xfrm>
            <a:off x="739775" y="2770094"/>
            <a:ext cx="7662864" cy="3518665"/>
          </a:xfrm>
        </p:spPr>
        <p:txBody>
          <a:bodyPr>
            <a:normAutofit/>
          </a:bodyPr>
          <a:lstStyle/>
          <a:p>
            <a:r>
              <a:rPr lang="en-US" i="1" u="sng" dirty="0"/>
              <a:t>NATO After the Cold War: The Dilemmas of Enlargement</a:t>
            </a:r>
          </a:p>
          <a:p>
            <a:r>
              <a:rPr lang="en-US" dirty="0"/>
              <a:t>Reading Assignment:</a:t>
            </a:r>
          </a:p>
          <a:p>
            <a:pPr lvl="1"/>
            <a:r>
              <a:rPr lang="en-US" dirty="0"/>
              <a:t>Sloan, Chapters 5, 6, &amp; 10 </a:t>
            </a:r>
            <a:r>
              <a:rPr lang="en-US" i="1" dirty="0">
                <a:solidFill>
                  <a:srgbClr val="800000"/>
                </a:solidFill>
              </a:rPr>
              <a:t>[in FSS library]</a:t>
            </a:r>
            <a:endParaRPr lang="en-US" dirty="0"/>
          </a:p>
          <a:p>
            <a:pPr lvl="1"/>
            <a:r>
              <a:rPr lang="en-US" dirty="0"/>
              <a:t>Yost, Chapter 8 </a:t>
            </a:r>
            <a:r>
              <a:rPr lang="en-US" i="1" dirty="0">
                <a:solidFill>
                  <a:srgbClr val="800000"/>
                </a:solidFill>
              </a:rPr>
              <a:t>[in FSS library]</a:t>
            </a:r>
            <a:endParaRPr lang="en-US" dirty="0"/>
          </a:p>
          <a:p>
            <a:pPr lvl="1"/>
            <a:r>
              <a:rPr lang="en-US" dirty="0"/>
              <a:t>Aybet &amp; Moore, Chapter 7 (Kanet) </a:t>
            </a:r>
            <a:r>
              <a:rPr lang="en-US" i="1" dirty="0">
                <a:solidFill>
                  <a:srgbClr val="800000"/>
                </a:solidFill>
              </a:rPr>
              <a:t>[in FSS library]</a:t>
            </a:r>
            <a:endParaRPr lang="en-US" dirty="0"/>
          </a:p>
          <a:p>
            <a:pPr lvl="1"/>
            <a:r>
              <a:rPr lang="en-US" dirty="0"/>
              <a:t>NATO’s Strategic Concepts </a:t>
            </a:r>
            <a:r>
              <a:rPr lang="mr-IN" dirty="0"/>
              <a:t>–</a:t>
            </a:r>
            <a:r>
              <a:rPr lang="en-US" dirty="0"/>
              <a:t> 1991 &amp; 1999 </a:t>
            </a:r>
            <a:r>
              <a:rPr lang="en-US" i="1" dirty="0">
                <a:solidFill>
                  <a:srgbClr val="800000"/>
                </a:solidFill>
              </a:rPr>
              <a:t>[NATO website]</a:t>
            </a:r>
          </a:p>
          <a:p>
            <a:r>
              <a:rPr lang="en-US" i="1" dirty="0">
                <a:solidFill>
                  <a:srgbClr val="0070C0"/>
                </a:solidFill>
              </a:rPr>
              <a:t>ESSAY #1 DUE FRIDAY, 3 MAY</a:t>
            </a:r>
          </a:p>
        </p:txBody>
      </p:sp>
    </p:spTree>
    <p:extLst>
      <p:ext uri="{BB962C8B-B14F-4D97-AF65-F5344CB8AC3E}">
        <p14:creationId xmlns:p14="http://schemas.microsoft.com/office/powerpoint/2010/main" val="3821600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FF00"/>
                </a:solidFill>
              </a:rPr>
              <a:t>NATO After the Cold War:</a:t>
            </a:r>
            <a:br>
              <a:rPr lang="en-US" dirty="0">
                <a:solidFill>
                  <a:srgbClr val="FFFF00"/>
                </a:solidFill>
              </a:rPr>
            </a:br>
            <a:r>
              <a:rPr lang="en-US" dirty="0"/>
              <a:t>Dilemmas of Enlargement</a:t>
            </a:r>
            <a:endParaRPr lang="en-US" dirty="0">
              <a:solidFill>
                <a:srgbClr val="FFFF00"/>
              </a:solidFill>
            </a:endParaRPr>
          </a:p>
        </p:txBody>
      </p:sp>
      <p:sp>
        <p:nvSpPr>
          <p:cNvPr id="3" name="Subtitle 2"/>
          <p:cNvSpPr>
            <a:spLocks noGrp="1"/>
          </p:cNvSpPr>
          <p:nvPr>
            <p:ph type="subTitle" idx="1"/>
          </p:nvPr>
        </p:nvSpPr>
        <p:spPr>
          <a:xfrm>
            <a:off x="457199" y="3307976"/>
            <a:ext cx="8228013" cy="1804352"/>
          </a:xfrm>
        </p:spPr>
        <p:txBody>
          <a:bodyPr>
            <a:normAutofit/>
          </a:bodyPr>
          <a:lstStyle/>
          <a:p>
            <a:r>
              <a:rPr lang="en-US" sz="2400" dirty="0"/>
              <a:t>Sessions </a:t>
            </a:r>
            <a:r>
              <a:rPr lang="en-US" dirty="0"/>
              <a:t>4 &amp; 5</a:t>
            </a:r>
            <a:endParaRPr lang="en-US" sz="2400" dirty="0"/>
          </a:p>
          <a:p>
            <a:r>
              <a:rPr lang="en-US" dirty="0"/>
              <a:t>Thursday, 2 May 2019</a:t>
            </a:r>
          </a:p>
          <a:p>
            <a:r>
              <a:rPr lang="en-US" sz="2400" dirty="0"/>
              <a:t>0800-0940 (U41)</a:t>
            </a:r>
          </a:p>
          <a:p>
            <a:r>
              <a:rPr lang="en-US" dirty="0"/>
              <a:t>1000-1140 (U41)</a:t>
            </a:r>
            <a:endParaRPr lang="en-US" sz="2400" dirty="0"/>
          </a:p>
        </p:txBody>
      </p:sp>
    </p:spTree>
    <p:extLst>
      <p:ext uri="{BB962C8B-B14F-4D97-AF65-F5344CB8AC3E}">
        <p14:creationId xmlns:p14="http://schemas.microsoft.com/office/powerpoint/2010/main" val="625637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4F102-9E2C-1942-B5FE-A10C8DEF4452}"/>
              </a:ext>
            </a:extLst>
          </p:cNvPr>
          <p:cNvSpPr>
            <a:spLocks noGrp="1"/>
          </p:cNvSpPr>
          <p:nvPr>
            <p:ph type="title"/>
          </p:nvPr>
        </p:nvSpPr>
        <p:spPr/>
        <p:txBody>
          <a:bodyPr/>
          <a:lstStyle/>
          <a:p>
            <a:r>
              <a:rPr lang="en-US" sz="4000" dirty="0"/>
              <a:t>Reminder … Essay #1 Due Friday</a:t>
            </a:r>
          </a:p>
        </p:txBody>
      </p:sp>
      <p:sp>
        <p:nvSpPr>
          <p:cNvPr id="3" name="Content Placeholder 2">
            <a:extLst>
              <a:ext uri="{FF2B5EF4-FFF2-40B4-BE49-F238E27FC236}">
                <a16:creationId xmlns:a16="http://schemas.microsoft.com/office/drawing/2014/main" id="{7EE4C7C4-571E-3D43-A426-197A97B65385}"/>
              </a:ext>
            </a:extLst>
          </p:cNvPr>
          <p:cNvSpPr>
            <a:spLocks noGrp="1"/>
          </p:cNvSpPr>
          <p:nvPr>
            <p:ph idx="1"/>
          </p:nvPr>
        </p:nvSpPr>
        <p:spPr/>
        <p:txBody>
          <a:bodyPr>
            <a:noAutofit/>
          </a:bodyPr>
          <a:lstStyle/>
          <a:p>
            <a:pPr marL="0" indent="0">
              <a:buNone/>
            </a:pPr>
            <a:r>
              <a:rPr lang="en-US" sz="2000" u="sng" dirty="0"/>
              <a:t>Essay #1</a:t>
            </a:r>
          </a:p>
          <a:p>
            <a:r>
              <a:rPr lang="en-US" sz="2000" dirty="0">
                <a:solidFill>
                  <a:srgbClr val="C00000"/>
                </a:solidFill>
              </a:rPr>
              <a:t>Assess</a:t>
            </a:r>
            <a:r>
              <a:rPr lang="en-US" sz="2000" dirty="0"/>
              <a:t> whether NATO was successful during the Cold War … and </a:t>
            </a:r>
            <a:r>
              <a:rPr lang="en-US" sz="2000" dirty="0">
                <a:solidFill>
                  <a:srgbClr val="C00000"/>
                </a:solidFill>
              </a:rPr>
              <a:t>explain</a:t>
            </a:r>
            <a:r>
              <a:rPr lang="en-US" sz="2000" dirty="0"/>
              <a:t> reasons for </a:t>
            </a:r>
            <a:r>
              <a:rPr lang="en-US" sz="2000"/>
              <a:t>NATO’s success (or lack thereof).</a:t>
            </a:r>
            <a:endParaRPr lang="en-US" sz="2000" dirty="0"/>
          </a:p>
          <a:p>
            <a:pPr lvl="1"/>
            <a:r>
              <a:rPr lang="en-US" sz="1800" dirty="0">
                <a:solidFill>
                  <a:srgbClr val="0070C0"/>
                </a:solidFill>
              </a:rPr>
              <a:t>Thesis paragraph – define what you mean by success</a:t>
            </a:r>
          </a:p>
          <a:p>
            <a:pPr lvl="1"/>
            <a:r>
              <a:rPr lang="en-US" sz="1800" dirty="0">
                <a:solidFill>
                  <a:srgbClr val="0070C0"/>
                </a:solidFill>
              </a:rPr>
              <a:t>Analysis – be specific</a:t>
            </a:r>
          </a:p>
          <a:p>
            <a:pPr lvl="1"/>
            <a:r>
              <a:rPr lang="en-US" sz="1800" dirty="0">
                <a:solidFill>
                  <a:srgbClr val="0070C0"/>
                </a:solidFill>
              </a:rPr>
              <a:t>Conclusion – can be “mixed” but ensure analysis supports</a:t>
            </a:r>
          </a:p>
          <a:p>
            <a:pPr lvl="1"/>
            <a:r>
              <a:rPr lang="en-US" sz="1800" dirty="0">
                <a:solidFill>
                  <a:srgbClr val="0070C0"/>
                </a:solidFill>
              </a:rPr>
              <a:t>WRITE CLEARLY … PROOFREAD</a:t>
            </a:r>
          </a:p>
          <a:p>
            <a:r>
              <a:rPr lang="en-US" sz="2000" dirty="0"/>
              <a:t>500 words … typed … double spaced</a:t>
            </a:r>
          </a:p>
          <a:p>
            <a:r>
              <a:rPr lang="en-US" sz="2000" dirty="0"/>
              <a:t>Hard copy delivered at beginning of class FRIDAY</a:t>
            </a:r>
          </a:p>
          <a:p>
            <a:endParaRPr lang="en-US" sz="2000" dirty="0"/>
          </a:p>
        </p:txBody>
      </p:sp>
    </p:spTree>
    <p:extLst>
      <p:ext uri="{BB962C8B-B14F-4D97-AF65-F5344CB8AC3E}">
        <p14:creationId xmlns:p14="http://schemas.microsoft.com/office/powerpoint/2010/main" val="2456359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Looking back </a:t>
            </a:r>
            <a:r>
              <a:rPr lang="mr-IN" dirty="0"/>
              <a:t>…</a:t>
            </a:r>
            <a:r>
              <a:rPr lang="en-US" dirty="0"/>
              <a:t> </a:t>
            </a:r>
          </a:p>
        </p:txBody>
      </p:sp>
      <p:sp>
        <p:nvSpPr>
          <p:cNvPr id="3" name="Content Placeholder 2"/>
          <p:cNvSpPr>
            <a:spLocks noGrp="1"/>
          </p:cNvSpPr>
          <p:nvPr>
            <p:ph idx="1"/>
          </p:nvPr>
        </p:nvSpPr>
        <p:spPr/>
        <p:txBody>
          <a:bodyPr/>
          <a:lstStyle/>
          <a:p>
            <a:r>
              <a:rPr lang="en-US" dirty="0"/>
              <a:t>The problem with “lines” </a:t>
            </a:r>
            <a:r>
              <a:rPr lang="mr-IN" dirty="0"/>
              <a:t>…</a:t>
            </a:r>
            <a:endParaRPr lang="en-US" dirty="0"/>
          </a:p>
          <a:p>
            <a:pPr marL="692150" lvl="2" indent="0">
              <a:buNone/>
            </a:pPr>
            <a:r>
              <a:rPr lang="en-US" sz="2000" dirty="0"/>
              <a:t>To include a broader membership in this new alliance “... would amount to a </a:t>
            </a:r>
            <a:r>
              <a:rPr lang="en-US" sz="2000" i="1" dirty="0">
                <a:solidFill>
                  <a:srgbClr val="008000"/>
                </a:solidFill>
              </a:rPr>
              <a:t>final militarization of the present line through Europe</a:t>
            </a:r>
            <a:r>
              <a:rPr lang="en-US" sz="2000" dirty="0"/>
              <a:t> ... [and] create a situation in which </a:t>
            </a:r>
            <a:r>
              <a:rPr lang="en-US" sz="2000" i="1" dirty="0">
                <a:solidFill>
                  <a:srgbClr val="CF0F32"/>
                </a:solidFill>
              </a:rPr>
              <a:t>no</a:t>
            </a:r>
            <a:r>
              <a:rPr lang="en-US" sz="2000" i="1" dirty="0"/>
              <a:t> </a:t>
            </a:r>
            <a:r>
              <a:rPr lang="en-US" sz="2000" i="1" dirty="0">
                <a:solidFill>
                  <a:srgbClr val="CF0F32"/>
                </a:solidFill>
              </a:rPr>
              <a:t>alteration or obliteration of that line could take place without having an accentuated military significance</a:t>
            </a:r>
            <a:r>
              <a:rPr lang="en-US" sz="2000" dirty="0">
                <a:solidFill>
                  <a:srgbClr val="CF0F32"/>
                </a:solidFill>
              </a:rPr>
              <a:t>.”</a:t>
            </a:r>
          </a:p>
          <a:p>
            <a:pPr marL="1028700" lvl="3" indent="0">
              <a:buNone/>
            </a:pPr>
            <a:r>
              <a:rPr lang="en-US" i="1" dirty="0"/>
              <a:t>George Kennan memorandum to US Secretary of State George Marshall &amp; Deputy Secretary of State Bob Lovett, </a:t>
            </a:r>
            <a:r>
              <a:rPr lang="en-US" i="1" u="sng" dirty="0">
                <a:solidFill>
                  <a:srgbClr val="008000"/>
                </a:solidFill>
              </a:rPr>
              <a:t>1948</a:t>
            </a:r>
          </a:p>
          <a:p>
            <a:r>
              <a:rPr lang="en-US" i="1" dirty="0">
                <a:solidFill>
                  <a:srgbClr val="CF0F32"/>
                </a:solidFill>
              </a:rPr>
              <a:t>So what to do when the “line” finally disappears?</a:t>
            </a:r>
          </a:p>
        </p:txBody>
      </p:sp>
    </p:spTree>
    <p:extLst>
      <p:ext uri="{BB962C8B-B14F-4D97-AF65-F5344CB8AC3E}">
        <p14:creationId xmlns:p14="http://schemas.microsoft.com/office/powerpoint/2010/main" val="413219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1991 Strategic Concept</a:t>
            </a:r>
          </a:p>
        </p:txBody>
      </p:sp>
      <p:sp>
        <p:nvSpPr>
          <p:cNvPr id="3" name="Content Placeholder 2"/>
          <p:cNvSpPr>
            <a:spLocks noGrp="1"/>
          </p:cNvSpPr>
          <p:nvPr>
            <p:ph idx="1"/>
          </p:nvPr>
        </p:nvSpPr>
        <p:spPr>
          <a:xfrm>
            <a:off x="739775" y="2770094"/>
            <a:ext cx="7662864" cy="3325906"/>
          </a:xfrm>
        </p:spPr>
        <p:txBody>
          <a:bodyPr>
            <a:normAutofit/>
          </a:bodyPr>
          <a:lstStyle/>
          <a:p>
            <a:r>
              <a:rPr lang="en-US" dirty="0"/>
              <a:t>Historic changes ~ fulfillment of </a:t>
            </a:r>
            <a:r>
              <a:rPr lang="en-US" dirty="0">
                <a:solidFill>
                  <a:schemeClr val="bg2">
                    <a:lumMod val="50000"/>
                  </a:schemeClr>
                </a:solidFill>
              </a:rPr>
              <a:t>Harmel Report</a:t>
            </a:r>
          </a:p>
          <a:p>
            <a:r>
              <a:rPr lang="en-US" dirty="0"/>
              <a:t>“Monolithic, massive &amp; potentially immediate threat </a:t>
            </a:r>
            <a:r>
              <a:rPr lang="mr-IN" dirty="0"/>
              <a:t>…</a:t>
            </a:r>
            <a:r>
              <a:rPr lang="en-US" dirty="0"/>
              <a:t> has disappeared.”</a:t>
            </a:r>
          </a:p>
          <a:p>
            <a:r>
              <a:rPr lang="en-US" dirty="0"/>
              <a:t>“Great deal of uncertainty and risks to security remain.”</a:t>
            </a:r>
          </a:p>
          <a:p>
            <a:pPr lvl="1"/>
            <a:r>
              <a:rPr lang="en-US" dirty="0"/>
              <a:t>Adverse consequences of instabilities that may arise from the serious economic, social, and political difficulties, including ethnic rivalries and territorial disputes </a:t>
            </a:r>
            <a:r>
              <a:rPr lang="mr-IN" dirty="0"/>
              <a:t>…</a:t>
            </a:r>
            <a:r>
              <a:rPr lang="en-US" dirty="0"/>
              <a:t> may lead to crises inimical to European stability and even to armed conflicts.”</a:t>
            </a:r>
          </a:p>
          <a:p>
            <a:pPr lvl="1"/>
            <a:r>
              <a:rPr lang="en-US" dirty="0"/>
              <a:t>Seek broader patterns of bilateral &amp; multilateral cooperation</a:t>
            </a:r>
          </a:p>
        </p:txBody>
      </p:sp>
    </p:spTree>
    <p:extLst>
      <p:ext uri="{BB962C8B-B14F-4D97-AF65-F5344CB8AC3E}">
        <p14:creationId xmlns:p14="http://schemas.microsoft.com/office/powerpoint/2010/main" val="3337987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1999 Strategic Concept</a:t>
            </a:r>
          </a:p>
        </p:txBody>
      </p:sp>
      <p:sp>
        <p:nvSpPr>
          <p:cNvPr id="3" name="Content Placeholder 2"/>
          <p:cNvSpPr>
            <a:spLocks noGrp="1"/>
          </p:cNvSpPr>
          <p:nvPr>
            <p:ph idx="1"/>
          </p:nvPr>
        </p:nvSpPr>
        <p:spPr/>
        <p:txBody>
          <a:bodyPr>
            <a:noAutofit/>
          </a:bodyPr>
          <a:lstStyle/>
          <a:p>
            <a:r>
              <a:rPr lang="en-US" dirty="0"/>
              <a:t>“Broad approach to security” ~ pol / econ / soc / environ</a:t>
            </a:r>
          </a:p>
          <a:p>
            <a:r>
              <a:rPr lang="en-US" dirty="0"/>
              <a:t>New “EuroAtlantic security structure in which NATO plays a central part” (OSCE, EU, WEU, UN)</a:t>
            </a:r>
          </a:p>
          <a:p>
            <a:r>
              <a:rPr lang="en-US" dirty="0"/>
              <a:t>“Essential new activities in interest of wider stability”</a:t>
            </a:r>
          </a:p>
          <a:p>
            <a:pPr lvl="1"/>
            <a:r>
              <a:rPr lang="en-US" dirty="0"/>
              <a:t>Depth of commitment ~ end suffering &amp; conflict in Balkans</a:t>
            </a:r>
          </a:p>
          <a:p>
            <a:pPr lvl="1"/>
            <a:r>
              <a:rPr lang="en-US" dirty="0"/>
              <a:t>Conflict prevention </a:t>
            </a:r>
            <a:r>
              <a:rPr lang="mr-IN" dirty="0"/>
              <a:t>…</a:t>
            </a:r>
            <a:r>
              <a:rPr lang="en-US" dirty="0"/>
              <a:t> crisis management </a:t>
            </a:r>
            <a:r>
              <a:rPr lang="mr-IN" dirty="0"/>
              <a:t>…</a:t>
            </a:r>
            <a:r>
              <a:rPr lang="en-US" dirty="0"/>
              <a:t> crisis response</a:t>
            </a:r>
          </a:p>
          <a:p>
            <a:r>
              <a:rPr lang="en-US" dirty="0"/>
              <a:t>Emphasis on cooperation with EU</a:t>
            </a:r>
          </a:p>
          <a:p>
            <a:pPr lvl="1"/>
            <a:r>
              <a:rPr lang="en-US" dirty="0"/>
              <a:t>European Security and Defense Identity</a:t>
            </a:r>
          </a:p>
          <a:p>
            <a:pPr lvl="1"/>
            <a:r>
              <a:rPr lang="en-US" dirty="0"/>
              <a:t>Combined Joint Task Force</a:t>
            </a:r>
          </a:p>
        </p:txBody>
      </p:sp>
    </p:spTree>
    <p:extLst>
      <p:ext uri="{BB962C8B-B14F-4D97-AF65-F5344CB8AC3E}">
        <p14:creationId xmlns:p14="http://schemas.microsoft.com/office/powerpoint/2010/main" val="2501953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Tasks of the Alliance</a:t>
            </a:r>
          </a:p>
        </p:txBody>
      </p:sp>
      <p:sp>
        <p:nvSpPr>
          <p:cNvPr id="3" name="Content Placeholder 2"/>
          <p:cNvSpPr>
            <a:spLocks noGrp="1"/>
          </p:cNvSpPr>
          <p:nvPr>
            <p:ph sz="half" idx="1"/>
          </p:nvPr>
        </p:nvSpPr>
        <p:spPr/>
        <p:txBody>
          <a:bodyPr>
            <a:noAutofit/>
          </a:bodyPr>
          <a:lstStyle/>
          <a:p>
            <a:pPr marL="0" indent="0" algn="ctr">
              <a:buNone/>
            </a:pPr>
            <a:r>
              <a:rPr lang="en-US" u="sng" dirty="0"/>
              <a:t>1991</a:t>
            </a:r>
          </a:p>
          <a:p>
            <a:r>
              <a:rPr lang="en-US" dirty="0"/>
              <a:t>Provide indispensable stable security foundation through democratic institutions and peaceful resolution of disputes</a:t>
            </a:r>
          </a:p>
          <a:p>
            <a:r>
              <a:rPr lang="en-US" dirty="0"/>
              <a:t>Serve as forum for Allied consultations (Article 4)</a:t>
            </a:r>
          </a:p>
          <a:p>
            <a:r>
              <a:rPr lang="en-US" dirty="0"/>
              <a:t>Deter &amp; defend (Articles 5 &amp; 6)</a:t>
            </a:r>
          </a:p>
          <a:p>
            <a:r>
              <a:rPr lang="en-US" dirty="0">
                <a:solidFill>
                  <a:srgbClr val="800000"/>
                </a:solidFill>
              </a:rPr>
              <a:t>“Preserve the strategic balance in Europe”</a:t>
            </a:r>
          </a:p>
        </p:txBody>
      </p:sp>
      <p:sp>
        <p:nvSpPr>
          <p:cNvPr id="4" name="Content Placeholder 3"/>
          <p:cNvSpPr>
            <a:spLocks noGrp="1"/>
          </p:cNvSpPr>
          <p:nvPr>
            <p:ph sz="half" idx="2"/>
          </p:nvPr>
        </p:nvSpPr>
        <p:spPr/>
        <p:txBody>
          <a:bodyPr>
            <a:noAutofit/>
          </a:bodyPr>
          <a:lstStyle/>
          <a:p>
            <a:pPr marL="0" indent="0" algn="ctr">
              <a:buNone/>
            </a:pPr>
            <a:r>
              <a:rPr lang="en-US" u="sng" dirty="0"/>
              <a:t>1999</a:t>
            </a:r>
          </a:p>
          <a:p>
            <a:r>
              <a:rPr lang="en-US" dirty="0"/>
              <a:t>Provide indispensable stable security foundation through democratic institutions and peaceful resolution of disputes</a:t>
            </a:r>
          </a:p>
          <a:p>
            <a:r>
              <a:rPr lang="en-US" dirty="0"/>
              <a:t>Serve as forum for Allied consultations (Article 4)</a:t>
            </a:r>
          </a:p>
          <a:p>
            <a:r>
              <a:rPr lang="en-US" dirty="0"/>
              <a:t>Deter &amp; defend (Articles 5 &amp; 6)</a:t>
            </a:r>
          </a:p>
          <a:p>
            <a:r>
              <a:rPr lang="en-US" dirty="0">
                <a:solidFill>
                  <a:srgbClr val="008000"/>
                </a:solidFill>
              </a:rPr>
              <a:t>Contribute to effective conflict prevention, crisis response ops</a:t>
            </a:r>
          </a:p>
          <a:p>
            <a:r>
              <a:rPr lang="en-US" dirty="0">
                <a:solidFill>
                  <a:srgbClr val="008000"/>
                </a:solidFill>
              </a:rPr>
              <a:t>Partnership beyond membership</a:t>
            </a:r>
          </a:p>
        </p:txBody>
      </p:sp>
    </p:spTree>
    <p:extLst>
      <p:ext uri="{BB962C8B-B14F-4D97-AF65-F5344CB8AC3E}">
        <p14:creationId xmlns:p14="http://schemas.microsoft.com/office/powerpoint/2010/main" val="91305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Partnership for Peace (1994)</a:t>
            </a:r>
          </a:p>
        </p:txBody>
      </p:sp>
      <p:sp>
        <p:nvSpPr>
          <p:cNvPr id="3" name="Content Placeholder 2"/>
          <p:cNvSpPr>
            <a:spLocks noGrp="1"/>
          </p:cNvSpPr>
          <p:nvPr>
            <p:ph idx="1"/>
          </p:nvPr>
        </p:nvSpPr>
        <p:spPr/>
        <p:txBody>
          <a:bodyPr>
            <a:noAutofit/>
          </a:bodyPr>
          <a:lstStyle/>
          <a:p>
            <a:r>
              <a:rPr lang="en-US" dirty="0"/>
              <a:t>All former Soviet, Warsaw Pact, neutrals in Europe</a:t>
            </a:r>
          </a:p>
          <a:p>
            <a:pPr lvl="1"/>
            <a:r>
              <a:rPr lang="en-US" dirty="0"/>
              <a:t>Other “global partners” since 2011</a:t>
            </a:r>
          </a:p>
          <a:p>
            <a:r>
              <a:rPr lang="en-US" dirty="0"/>
              <a:t>“build individual relationship” with NATO</a:t>
            </a:r>
          </a:p>
          <a:p>
            <a:r>
              <a:rPr lang="en-US" dirty="0"/>
              <a:t>EuroAtlantic Partnership Council </a:t>
            </a:r>
            <a:r>
              <a:rPr lang="en-US" i="1" dirty="0">
                <a:solidFill>
                  <a:srgbClr val="800000"/>
                </a:solidFill>
              </a:rPr>
              <a:t>[today]</a:t>
            </a:r>
          </a:p>
          <a:p>
            <a:pPr lvl="1"/>
            <a:r>
              <a:rPr lang="en-US" dirty="0"/>
              <a:t>29 Members </a:t>
            </a:r>
            <a:r>
              <a:rPr lang="en-US" i="1" dirty="0"/>
              <a:t>[soon to be </a:t>
            </a:r>
            <a:r>
              <a:rPr lang="en-US" i="1" dirty="0">
                <a:solidFill>
                  <a:srgbClr val="C00000"/>
                </a:solidFill>
              </a:rPr>
              <a:t>30</a:t>
            </a:r>
            <a:r>
              <a:rPr lang="en-US" i="1" dirty="0"/>
              <a:t>]</a:t>
            </a:r>
          </a:p>
          <a:p>
            <a:pPr lvl="1"/>
            <a:r>
              <a:rPr lang="en-US" dirty="0"/>
              <a:t>21 Partners </a:t>
            </a:r>
            <a:r>
              <a:rPr lang="en-US" i="1" dirty="0"/>
              <a:t>[soon to be </a:t>
            </a:r>
            <a:r>
              <a:rPr lang="en-US" i="1" dirty="0">
                <a:solidFill>
                  <a:srgbClr val="C00000"/>
                </a:solidFill>
              </a:rPr>
              <a:t>20</a:t>
            </a:r>
            <a:r>
              <a:rPr lang="en-US" i="1" dirty="0"/>
              <a:t>]</a:t>
            </a:r>
          </a:p>
          <a:p>
            <a:pPr lvl="1"/>
            <a:r>
              <a:rPr lang="en-US" dirty="0"/>
              <a:t>7 from Mediterranean Dialogue</a:t>
            </a:r>
          </a:p>
          <a:p>
            <a:pPr lvl="1"/>
            <a:r>
              <a:rPr lang="en-US" dirty="0"/>
              <a:t>4 from Istanbul Cooperation Initiative</a:t>
            </a:r>
          </a:p>
          <a:p>
            <a:pPr lvl="1"/>
            <a:r>
              <a:rPr lang="en-US" dirty="0"/>
              <a:t>8 “global partners”</a:t>
            </a:r>
          </a:p>
          <a:p>
            <a:endParaRPr lang="en-US" dirty="0"/>
          </a:p>
          <a:p>
            <a:endParaRPr lang="en-US" dirty="0"/>
          </a:p>
        </p:txBody>
      </p:sp>
    </p:spTree>
    <p:extLst>
      <p:ext uri="{BB962C8B-B14F-4D97-AF65-F5344CB8AC3E}">
        <p14:creationId xmlns:p14="http://schemas.microsoft.com/office/powerpoint/2010/main" val="2281826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Course Requirements</a:t>
            </a:r>
          </a:p>
        </p:txBody>
      </p:sp>
      <p:sp>
        <p:nvSpPr>
          <p:cNvPr id="3" name="Content Placeholder 2"/>
          <p:cNvSpPr>
            <a:spLocks noGrp="1"/>
          </p:cNvSpPr>
          <p:nvPr>
            <p:ph idx="1"/>
          </p:nvPr>
        </p:nvSpPr>
        <p:spPr>
          <a:xfrm>
            <a:off x="739775" y="2520709"/>
            <a:ext cx="7662864" cy="3594847"/>
          </a:xfrm>
        </p:spPr>
        <p:txBody>
          <a:bodyPr>
            <a:noAutofit/>
          </a:bodyPr>
          <a:lstStyle/>
          <a:p>
            <a:pPr>
              <a:spcBef>
                <a:spcPts val="100"/>
              </a:spcBef>
              <a:spcAft>
                <a:spcPts val="100"/>
              </a:spcAft>
            </a:pPr>
            <a:r>
              <a:rPr lang="en-US" sz="2000" dirty="0">
                <a:solidFill>
                  <a:schemeClr val="bg2">
                    <a:lumMod val="50000"/>
                  </a:schemeClr>
                </a:solidFill>
              </a:rPr>
              <a:t>Written essays (60%)</a:t>
            </a:r>
          </a:p>
          <a:p>
            <a:pPr lvl="1">
              <a:spcBef>
                <a:spcPts val="100"/>
              </a:spcBef>
              <a:spcAft>
                <a:spcPts val="100"/>
              </a:spcAft>
            </a:pPr>
            <a:r>
              <a:rPr lang="en-US" dirty="0"/>
              <a:t>2 x 30 points ~ 500 words </a:t>
            </a:r>
            <a:r>
              <a:rPr lang="mr-IN" dirty="0"/>
              <a:t>…</a:t>
            </a:r>
            <a:endParaRPr lang="en-US" dirty="0"/>
          </a:p>
          <a:p>
            <a:pPr lvl="2">
              <a:spcBef>
                <a:spcPts val="100"/>
              </a:spcBef>
              <a:spcAft>
                <a:spcPts val="100"/>
              </a:spcAft>
            </a:pPr>
            <a:r>
              <a:rPr lang="en-US" dirty="0">
                <a:solidFill>
                  <a:srgbClr val="800000"/>
                </a:solidFill>
              </a:rPr>
              <a:t>Friday, 3 May </a:t>
            </a:r>
            <a:r>
              <a:rPr lang="en-US" dirty="0"/>
              <a:t>– </a:t>
            </a:r>
            <a:r>
              <a:rPr lang="en-US" u="sng" dirty="0">
                <a:solidFill>
                  <a:srgbClr val="00B050"/>
                </a:solidFill>
              </a:rPr>
              <a:t>assess</a:t>
            </a:r>
            <a:r>
              <a:rPr lang="en-US" dirty="0"/>
              <a:t> NATO’s success in Cold War</a:t>
            </a:r>
          </a:p>
          <a:p>
            <a:pPr lvl="2">
              <a:spcBef>
                <a:spcPts val="100"/>
              </a:spcBef>
              <a:spcAft>
                <a:spcPts val="100"/>
              </a:spcAft>
            </a:pPr>
            <a:r>
              <a:rPr lang="en-US" dirty="0">
                <a:solidFill>
                  <a:srgbClr val="800000"/>
                </a:solidFill>
              </a:rPr>
              <a:t>Thursday, 9 May </a:t>
            </a:r>
            <a:r>
              <a:rPr lang="en-US" dirty="0"/>
              <a:t>– </a:t>
            </a:r>
            <a:r>
              <a:rPr lang="en-US" u="sng" dirty="0">
                <a:solidFill>
                  <a:srgbClr val="00B050"/>
                </a:solidFill>
              </a:rPr>
              <a:t>assess</a:t>
            </a:r>
            <a:r>
              <a:rPr lang="en-US" dirty="0"/>
              <a:t> NATO’s success SINCE Cold War</a:t>
            </a:r>
          </a:p>
          <a:p>
            <a:pPr>
              <a:spcBef>
                <a:spcPts val="100"/>
              </a:spcBef>
              <a:spcAft>
                <a:spcPts val="100"/>
              </a:spcAft>
            </a:pPr>
            <a:r>
              <a:rPr lang="en-US" sz="2000" dirty="0">
                <a:solidFill>
                  <a:schemeClr val="bg2">
                    <a:lumMod val="50000"/>
                  </a:schemeClr>
                </a:solidFill>
              </a:rPr>
              <a:t>Crisis simulation </a:t>
            </a:r>
            <a:r>
              <a:rPr lang="en-US" sz="2000" i="1" dirty="0">
                <a:solidFill>
                  <a:schemeClr val="bg2">
                    <a:lumMod val="50000"/>
                  </a:schemeClr>
                </a:solidFill>
              </a:rPr>
              <a:t>team</a:t>
            </a:r>
            <a:r>
              <a:rPr lang="en-US" sz="2000" dirty="0">
                <a:solidFill>
                  <a:schemeClr val="bg2">
                    <a:lumMod val="50000"/>
                  </a:schemeClr>
                </a:solidFill>
              </a:rPr>
              <a:t> strategy paper (25%)</a:t>
            </a:r>
          </a:p>
          <a:p>
            <a:pPr lvl="1">
              <a:spcBef>
                <a:spcPts val="100"/>
              </a:spcBef>
              <a:spcAft>
                <a:spcPts val="100"/>
              </a:spcAft>
            </a:pPr>
            <a:r>
              <a:rPr lang="en-US" dirty="0"/>
              <a:t>Team GOALS </a:t>
            </a:r>
            <a:r>
              <a:rPr lang="mr-IN" dirty="0"/>
              <a:t>–</a:t>
            </a:r>
            <a:r>
              <a:rPr lang="en-US" dirty="0"/>
              <a:t> 10 points</a:t>
            </a:r>
          </a:p>
          <a:p>
            <a:pPr lvl="1">
              <a:spcBef>
                <a:spcPts val="100"/>
              </a:spcBef>
              <a:spcAft>
                <a:spcPts val="100"/>
              </a:spcAft>
            </a:pPr>
            <a:r>
              <a:rPr lang="en-US" dirty="0"/>
              <a:t>Team LESSONS LEARNED – 5 points</a:t>
            </a:r>
          </a:p>
          <a:p>
            <a:pPr lvl="1">
              <a:spcBef>
                <a:spcPts val="100"/>
              </a:spcBef>
              <a:spcAft>
                <a:spcPts val="100"/>
              </a:spcAft>
            </a:pPr>
            <a:r>
              <a:rPr lang="en-US" dirty="0"/>
              <a:t>Individual participation – 10 points</a:t>
            </a:r>
          </a:p>
          <a:p>
            <a:pPr>
              <a:spcBef>
                <a:spcPts val="100"/>
              </a:spcBef>
              <a:spcAft>
                <a:spcPts val="100"/>
              </a:spcAft>
            </a:pPr>
            <a:r>
              <a:rPr lang="en-US" sz="2000" dirty="0">
                <a:solidFill>
                  <a:schemeClr val="bg2">
                    <a:lumMod val="50000"/>
                  </a:schemeClr>
                </a:solidFill>
              </a:rPr>
              <a:t>Seminar preparation, engagement, participation (15%)</a:t>
            </a:r>
          </a:p>
          <a:p>
            <a:pPr lvl="1">
              <a:spcBef>
                <a:spcPts val="0"/>
              </a:spcBef>
              <a:spcAft>
                <a:spcPts val="100"/>
              </a:spcAft>
            </a:pPr>
            <a:r>
              <a:rPr lang="en-US" dirty="0"/>
              <a:t>Prepare</a:t>
            </a:r>
          </a:p>
          <a:p>
            <a:pPr lvl="1">
              <a:spcBef>
                <a:spcPts val="0"/>
              </a:spcBef>
              <a:spcAft>
                <a:spcPts val="100"/>
              </a:spcAft>
            </a:pPr>
            <a:r>
              <a:rPr lang="en-US" dirty="0"/>
              <a:t>Engage</a:t>
            </a:r>
          </a:p>
          <a:p>
            <a:pPr lvl="1">
              <a:spcBef>
                <a:spcPts val="0"/>
              </a:spcBef>
              <a:spcAft>
                <a:spcPts val="100"/>
              </a:spcAft>
            </a:pPr>
            <a:r>
              <a:rPr lang="en-US" dirty="0"/>
              <a:t>Participate</a:t>
            </a:r>
          </a:p>
        </p:txBody>
      </p:sp>
      <p:sp>
        <p:nvSpPr>
          <p:cNvPr id="4" name="TextBox 3"/>
          <p:cNvSpPr txBox="1"/>
          <p:nvPr/>
        </p:nvSpPr>
        <p:spPr>
          <a:xfrm>
            <a:off x="7344267" y="3817000"/>
            <a:ext cx="1538942" cy="1754326"/>
          </a:xfrm>
          <a:prstGeom prst="rect">
            <a:avLst/>
          </a:prstGeom>
          <a:noFill/>
          <a:ln w="19050" cmpd="sng">
            <a:noFill/>
          </a:ln>
        </p:spPr>
        <p:txBody>
          <a:bodyPr wrap="square" rtlCol="0">
            <a:spAutoFit/>
          </a:bodyPr>
          <a:lstStyle/>
          <a:p>
            <a:r>
              <a:rPr lang="en-US" b="1" dirty="0">
                <a:solidFill>
                  <a:srgbClr val="C00000"/>
                </a:solidFill>
              </a:rPr>
              <a:t>A </a:t>
            </a:r>
            <a:r>
              <a:rPr lang="mr-IN" b="1" dirty="0">
                <a:solidFill>
                  <a:srgbClr val="C00000"/>
                </a:solidFill>
              </a:rPr>
              <a:t>–</a:t>
            </a:r>
            <a:r>
              <a:rPr lang="en-US" b="1" dirty="0">
                <a:solidFill>
                  <a:srgbClr val="C00000"/>
                </a:solidFill>
              </a:rPr>
              <a:t> 90-100%</a:t>
            </a:r>
          </a:p>
          <a:p>
            <a:r>
              <a:rPr lang="en-US" b="1" dirty="0">
                <a:solidFill>
                  <a:srgbClr val="C00000"/>
                </a:solidFill>
              </a:rPr>
              <a:t>B </a:t>
            </a:r>
            <a:r>
              <a:rPr lang="mr-IN" b="1" dirty="0">
                <a:solidFill>
                  <a:srgbClr val="C00000"/>
                </a:solidFill>
              </a:rPr>
              <a:t>–</a:t>
            </a:r>
            <a:r>
              <a:rPr lang="en-US" b="1" dirty="0">
                <a:solidFill>
                  <a:srgbClr val="C00000"/>
                </a:solidFill>
              </a:rPr>
              <a:t> 80-89%</a:t>
            </a:r>
          </a:p>
          <a:p>
            <a:r>
              <a:rPr lang="en-US" b="1" dirty="0">
                <a:solidFill>
                  <a:srgbClr val="C00000"/>
                </a:solidFill>
              </a:rPr>
              <a:t>C </a:t>
            </a:r>
            <a:r>
              <a:rPr lang="mr-IN" b="1" dirty="0">
                <a:solidFill>
                  <a:srgbClr val="C00000"/>
                </a:solidFill>
              </a:rPr>
              <a:t>–</a:t>
            </a:r>
            <a:r>
              <a:rPr lang="en-US" b="1" dirty="0">
                <a:solidFill>
                  <a:srgbClr val="C00000"/>
                </a:solidFill>
              </a:rPr>
              <a:t> 70-79%</a:t>
            </a:r>
          </a:p>
          <a:p>
            <a:r>
              <a:rPr lang="en-US" b="1" dirty="0">
                <a:solidFill>
                  <a:srgbClr val="C00000"/>
                </a:solidFill>
              </a:rPr>
              <a:t>D </a:t>
            </a:r>
            <a:r>
              <a:rPr lang="mr-IN" b="1" dirty="0">
                <a:solidFill>
                  <a:srgbClr val="C00000"/>
                </a:solidFill>
              </a:rPr>
              <a:t>–</a:t>
            </a:r>
            <a:r>
              <a:rPr lang="en-US" b="1" dirty="0">
                <a:solidFill>
                  <a:srgbClr val="C00000"/>
                </a:solidFill>
              </a:rPr>
              <a:t> 60-69%</a:t>
            </a:r>
          </a:p>
          <a:p>
            <a:r>
              <a:rPr lang="en-US" b="1" dirty="0">
                <a:solidFill>
                  <a:srgbClr val="C00000"/>
                </a:solidFill>
              </a:rPr>
              <a:t>E </a:t>
            </a:r>
            <a:r>
              <a:rPr lang="mr-IN" b="1" dirty="0">
                <a:solidFill>
                  <a:srgbClr val="C00000"/>
                </a:solidFill>
              </a:rPr>
              <a:t>–</a:t>
            </a:r>
            <a:r>
              <a:rPr lang="en-US" b="1" dirty="0">
                <a:solidFill>
                  <a:srgbClr val="C00000"/>
                </a:solidFill>
              </a:rPr>
              <a:t> 50-59%</a:t>
            </a:r>
          </a:p>
          <a:p>
            <a:r>
              <a:rPr lang="en-US" b="1" dirty="0">
                <a:solidFill>
                  <a:srgbClr val="C00000"/>
                </a:solidFill>
              </a:rPr>
              <a:t>F </a:t>
            </a:r>
            <a:r>
              <a:rPr lang="mr-IN" b="1" dirty="0">
                <a:solidFill>
                  <a:srgbClr val="C00000"/>
                </a:solidFill>
              </a:rPr>
              <a:t>–</a:t>
            </a:r>
            <a:r>
              <a:rPr lang="en-US" b="1" dirty="0">
                <a:solidFill>
                  <a:srgbClr val="C00000"/>
                </a:solidFill>
              </a:rPr>
              <a:t> 0-49%</a:t>
            </a:r>
          </a:p>
        </p:txBody>
      </p:sp>
      <p:sp>
        <p:nvSpPr>
          <p:cNvPr id="6" name="TextBox 5">
            <a:extLst>
              <a:ext uri="{FF2B5EF4-FFF2-40B4-BE49-F238E27FC236}">
                <a16:creationId xmlns:a16="http://schemas.microsoft.com/office/drawing/2014/main" id="{40C860C8-7D9B-1540-9982-07C9C543FB00}"/>
              </a:ext>
            </a:extLst>
          </p:cNvPr>
          <p:cNvSpPr txBox="1"/>
          <p:nvPr/>
        </p:nvSpPr>
        <p:spPr>
          <a:xfrm>
            <a:off x="2992578" y="5898629"/>
            <a:ext cx="4627419" cy="369332"/>
          </a:xfrm>
          <a:prstGeom prst="rect">
            <a:avLst/>
          </a:prstGeom>
          <a:noFill/>
        </p:spPr>
        <p:txBody>
          <a:bodyPr wrap="square" rtlCol="0">
            <a:spAutoFit/>
          </a:bodyPr>
          <a:lstStyle/>
          <a:p>
            <a:r>
              <a:rPr lang="en-US" b="1" i="1" dirty="0">
                <a:solidFill>
                  <a:srgbClr val="800000"/>
                </a:solidFill>
              </a:rPr>
              <a:t>ATTENDANCE MANDATORY EVERY DAY!</a:t>
            </a:r>
          </a:p>
        </p:txBody>
      </p:sp>
    </p:spTree>
    <p:extLst>
      <p:ext uri="{BB962C8B-B14F-4D97-AF65-F5344CB8AC3E}">
        <p14:creationId xmlns:p14="http://schemas.microsoft.com/office/powerpoint/2010/main" val="3306537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Who’s Who </a:t>
            </a:r>
            <a:r>
              <a:rPr lang="mr-IN" dirty="0"/>
              <a:t>…</a:t>
            </a:r>
            <a:r>
              <a:rPr lang="en-US" dirty="0"/>
              <a:t> &amp; When?</a:t>
            </a:r>
          </a:p>
        </p:txBody>
      </p:sp>
      <p:sp>
        <p:nvSpPr>
          <p:cNvPr id="10" name="Content Placeholder 9"/>
          <p:cNvSpPr>
            <a:spLocks noGrp="1"/>
          </p:cNvSpPr>
          <p:nvPr>
            <p:ph sz="half" idx="1"/>
          </p:nvPr>
        </p:nvSpPr>
        <p:spPr>
          <a:xfrm>
            <a:off x="392904" y="2770577"/>
            <a:ext cx="1911452" cy="3731472"/>
          </a:xfrm>
        </p:spPr>
        <p:txBody>
          <a:bodyPr>
            <a:noAutofit/>
          </a:bodyPr>
          <a:lstStyle/>
          <a:p>
            <a:pPr>
              <a:spcBef>
                <a:spcPts val="0"/>
              </a:spcBef>
              <a:spcAft>
                <a:spcPts val="0"/>
              </a:spcAft>
              <a:buClr>
                <a:srgbClr val="000090"/>
              </a:buClr>
              <a:buFont typeface="+mj-lt"/>
              <a:buAutoNum type="arabicPeriod"/>
            </a:pPr>
            <a:r>
              <a:rPr lang="en-US" sz="1600" dirty="0"/>
              <a:t>Belgium</a:t>
            </a:r>
          </a:p>
          <a:p>
            <a:pPr>
              <a:spcBef>
                <a:spcPts val="0"/>
              </a:spcBef>
              <a:spcAft>
                <a:spcPts val="0"/>
              </a:spcAft>
              <a:buClr>
                <a:srgbClr val="000090"/>
              </a:buClr>
              <a:buFont typeface="+mj-lt"/>
              <a:buAutoNum type="arabicPeriod"/>
            </a:pPr>
            <a:r>
              <a:rPr lang="en-US" sz="1600" dirty="0"/>
              <a:t>Canada</a:t>
            </a:r>
          </a:p>
          <a:p>
            <a:pPr>
              <a:spcBef>
                <a:spcPts val="0"/>
              </a:spcBef>
              <a:spcAft>
                <a:spcPts val="0"/>
              </a:spcAft>
              <a:buClr>
                <a:srgbClr val="000090"/>
              </a:buClr>
              <a:buFont typeface="+mj-lt"/>
              <a:buAutoNum type="arabicPeriod"/>
            </a:pPr>
            <a:r>
              <a:rPr lang="en-US" sz="1600" dirty="0"/>
              <a:t>Denmark</a:t>
            </a:r>
          </a:p>
          <a:p>
            <a:pPr>
              <a:spcBef>
                <a:spcPts val="0"/>
              </a:spcBef>
              <a:spcAft>
                <a:spcPts val="0"/>
              </a:spcAft>
              <a:buClr>
                <a:srgbClr val="000090"/>
              </a:buClr>
              <a:buFont typeface="+mj-lt"/>
              <a:buAutoNum type="arabicPeriod"/>
            </a:pPr>
            <a:r>
              <a:rPr lang="en-US" sz="1600" dirty="0"/>
              <a:t>France</a:t>
            </a:r>
          </a:p>
          <a:p>
            <a:pPr>
              <a:spcBef>
                <a:spcPts val="0"/>
              </a:spcBef>
              <a:spcAft>
                <a:spcPts val="0"/>
              </a:spcAft>
              <a:buClr>
                <a:srgbClr val="000090"/>
              </a:buClr>
              <a:buFont typeface="+mj-lt"/>
              <a:buAutoNum type="arabicPeriod"/>
            </a:pPr>
            <a:r>
              <a:rPr lang="en-US" sz="1600" dirty="0"/>
              <a:t>Italy</a:t>
            </a:r>
          </a:p>
          <a:p>
            <a:pPr>
              <a:spcBef>
                <a:spcPts val="0"/>
              </a:spcBef>
              <a:spcAft>
                <a:spcPts val="0"/>
              </a:spcAft>
              <a:buClr>
                <a:srgbClr val="000090"/>
              </a:buClr>
              <a:buFont typeface="+mj-lt"/>
              <a:buAutoNum type="arabicPeriod"/>
            </a:pPr>
            <a:r>
              <a:rPr lang="en-US" sz="1600" dirty="0"/>
              <a:t>Luxembourg</a:t>
            </a:r>
          </a:p>
          <a:p>
            <a:pPr>
              <a:spcBef>
                <a:spcPts val="0"/>
              </a:spcBef>
              <a:spcAft>
                <a:spcPts val="0"/>
              </a:spcAft>
              <a:buClr>
                <a:srgbClr val="000090"/>
              </a:buClr>
              <a:buFont typeface="+mj-lt"/>
              <a:buAutoNum type="arabicPeriod"/>
            </a:pPr>
            <a:r>
              <a:rPr lang="en-US" sz="1600" dirty="0"/>
              <a:t>Netherlands</a:t>
            </a:r>
          </a:p>
          <a:p>
            <a:pPr>
              <a:spcBef>
                <a:spcPts val="0"/>
              </a:spcBef>
              <a:spcAft>
                <a:spcPts val="0"/>
              </a:spcAft>
              <a:buClr>
                <a:srgbClr val="000090"/>
              </a:buClr>
              <a:buFont typeface="+mj-lt"/>
              <a:buAutoNum type="arabicPeriod"/>
            </a:pPr>
            <a:r>
              <a:rPr lang="en-US" sz="1600" dirty="0"/>
              <a:t>Iceland</a:t>
            </a:r>
          </a:p>
          <a:p>
            <a:pPr>
              <a:spcBef>
                <a:spcPts val="0"/>
              </a:spcBef>
              <a:spcAft>
                <a:spcPts val="0"/>
              </a:spcAft>
              <a:buClr>
                <a:srgbClr val="000090"/>
              </a:buClr>
              <a:buFont typeface="+mj-lt"/>
              <a:buAutoNum type="arabicPeriod"/>
            </a:pPr>
            <a:r>
              <a:rPr lang="en-US" sz="1600" dirty="0"/>
              <a:t>Norway</a:t>
            </a:r>
          </a:p>
          <a:p>
            <a:pPr>
              <a:spcBef>
                <a:spcPts val="0"/>
              </a:spcBef>
              <a:spcAft>
                <a:spcPts val="0"/>
              </a:spcAft>
              <a:buClr>
                <a:srgbClr val="000090"/>
              </a:buClr>
              <a:buFont typeface="+mj-lt"/>
              <a:buAutoNum type="arabicPeriod"/>
            </a:pPr>
            <a:r>
              <a:rPr lang="en-US" sz="1600" dirty="0"/>
              <a:t>Portugal</a:t>
            </a:r>
          </a:p>
          <a:p>
            <a:pPr>
              <a:spcBef>
                <a:spcPts val="0"/>
              </a:spcBef>
              <a:spcAft>
                <a:spcPts val="0"/>
              </a:spcAft>
              <a:buClr>
                <a:srgbClr val="000090"/>
              </a:buClr>
              <a:buFont typeface="+mj-lt"/>
              <a:buAutoNum type="arabicPeriod"/>
            </a:pPr>
            <a:r>
              <a:rPr lang="en-US" sz="1600" dirty="0"/>
              <a:t>UK</a:t>
            </a:r>
          </a:p>
          <a:p>
            <a:pPr>
              <a:spcBef>
                <a:spcPts val="0"/>
              </a:spcBef>
              <a:spcAft>
                <a:spcPts val="0"/>
              </a:spcAft>
              <a:buClr>
                <a:srgbClr val="000090"/>
              </a:buClr>
              <a:buFont typeface="+mj-lt"/>
              <a:buAutoNum type="arabicPeriod"/>
            </a:pPr>
            <a:r>
              <a:rPr lang="en-US" sz="1600" u="sng" dirty="0"/>
              <a:t>USA</a:t>
            </a:r>
          </a:p>
          <a:p>
            <a:pPr>
              <a:spcBef>
                <a:spcPts val="0"/>
              </a:spcBef>
              <a:spcAft>
                <a:spcPts val="0"/>
              </a:spcAft>
              <a:buClr>
                <a:srgbClr val="000090"/>
              </a:buClr>
              <a:buFont typeface="+mj-lt"/>
              <a:buAutoNum type="arabicPeriod"/>
            </a:pPr>
            <a:r>
              <a:rPr lang="en-US" sz="1600" dirty="0">
                <a:solidFill>
                  <a:srgbClr val="3366FF"/>
                </a:solidFill>
              </a:rPr>
              <a:t>Greece (‘52)</a:t>
            </a:r>
          </a:p>
          <a:p>
            <a:pPr>
              <a:spcBef>
                <a:spcPts val="0"/>
              </a:spcBef>
              <a:spcAft>
                <a:spcPts val="0"/>
              </a:spcAft>
              <a:buClr>
                <a:srgbClr val="000090"/>
              </a:buClr>
              <a:buFont typeface="+mj-lt"/>
              <a:buAutoNum type="arabicPeriod"/>
            </a:pPr>
            <a:r>
              <a:rPr lang="en-US" sz="1600" u="sng" dirty="0">
                <a:solidFill>
                  <a:srgbClr val="3366FF"/>
                </a:solidFill>
              </a:rPr>
              <a:t>Turkey (</a:t>
            </a:r>
            <a:r>
              <a:rPr lang="mr-IN" sz="1600" u="sng" dirty="0">
                <a:solidFill>
                  <a:srgbClr val="3366FF"/>
                </a:solidFill>
              </a:rPr>
              <a:t>’</a:t>
            </a:r>
            <a:r>
              <a:rPr lang="en-US" sz="1600" u="sng" dirty="0">
                <a:solidFill>
                  <a:srgbClr val="3366FF"/>
                </a:solidFill>
              </a:rPr>
              <a:t>52)</a:t>
            </a:r>
          </a:p>
          <a:p>
            <a:pPr>
              <a:spcBef>
                <a:spcPts val="0"/>
              </a:spcBef>
              <a:spcAft>
                <a:spcPts val="0"/>
              </a:spcAft>
              <a:buClr>
                <a:srgbClr val="000090"/>
              </a:buClr>
              <a:buFont typeface="+mj-lt"/>
              <a:buAutoNum type="arabicPeriod"/>
            </a:pPr>
            <a:r>
              <a:rPr lang="en-US" sz="1600" u="sng" dirty="0">
                <a:solidFill>
                  <a:srgbClr val="FF0000"/>
                </a:solidFill>
              </a:rPr>
              <a:t>Germany (‘55)</a:t>
            </a:r>
          </a:p>
        </p:txBody>
      </p:sp>
      <p:sp>
        <p:nvSpPr>
          <p:cNvPr id="11" name="Content Placeholder 10"/>
          <p:cNvSpPr>
            <a:spLocks noGrp="1"/>
          </p:cNvSpPr>
          <p:nvPr>
            <p:ph sz="half" idx="2"/>
          </p:nvPr>
        </p:nvSpPr>
        <p:spPr>
          <a:xfrm>
            <a:off x="4954346" y="2770577"/>
            <a:ext cx="2445621" cy="3731472"/>
          </a:xfrm>
        </p:spPr>
        <p:txBody>
          <a:bodyPr>
            <a:noAutofit/>
          </a:bodyPr>
          <a:lstStyle/>
          <a:p>
            <a:pPr>
              <a:spcBef>
                <a:spcPts val="0"/>
              </a:spcBef>
              <a:spcAft>
                <a:spcPts val="0"/>
              </a:spcAft>
              <a:buFont typeface="+mj-lt"/>
              <a:buAutoNum type="arabicPeriod"/>
            </a:pPr>
            <a:r>
              <a:rPr lang="en-US" sz="1600" dirty="0">
                <a:solidFill>
                  <a:srgbClr val="800000"/>
                </a:solidFill>
              </a:rPr>
              <a:t>Armenia</a:t>
            </a:r>
          </a:p>
          <a:p>
            <a:pPr>
              <a:spcBef>
                <a:spcPts val="0"/>
              </a:spcBef>
              <a:spcAft>
                <a:spcPts val="0"/>
              </a:spcAft>
              <a:buFont typeface="+mj-lt"/>
              <a:buAutoNum type="arabicPeriod"/>
            </a:pPr>
            <a:r>
              <a:rPr lang="en-US" sz="1600" dirty="0">
                <a:solidFill>
                  <a:srgbClr val="800000"/>
                </a:solidFill>
              </a:rPr>
              <a:t>Azerbaijan</a:t>
            </a:r>
          </a:p>
          <a:p>
            <a:pPr>
              <a:spcBef>
                <a:spcPts val="0"/>
              </a:spcBef>
              <a:spcAft>
                <a:spcPts val="0"/>
              </a:spcAft>
              <a:buFont typeface="+mj-lt"/>
              <a:buAutoNum type="arabicPeriod"/>
            </a:pPr>
            <a:r>
              <a:rPr lang="en-US" sz="1600" dirty="0">
                <a:solidFill>
                  <a:srgbClr val="800000"/>
                </a:solidFill>
              </a:rPr>
              <a:t>Belarus</a:t>
            </a:r>
          </a:p>
          <a:p>
            <a:pPr>
              <a:spcBef>
                <a:spcPts val="0"/>
              </a:spcBef>
              <a:spcAft>
                <a:spcPts val="0"/>
              </a:spcAft>
              <a:buFont typeface="+mj-lt"/>
              <a:buAutoNum type="arabicPeriod"/>
            </a:pPr>
            <a:r>
              <a:rPr lang="en-US" sz="1600" dirty="0">
                <a:solidFill>
                  <a:srgbClr val="800000"/>
                </a:solidFill>
              </a:rPr>
              <a:t>Georgia</a:t>
            </a:r>
          </a:p>
          <a:p>
            <a:pPr>
              <a:spcBef>
                <a:spcPts val="0"/>
              </a:spcBef>
              <a:spcAft>
                <a:spcPts val="0"/>
              </a:spcAft>
              <a:buFont typeface="+mj-lt"/>
              <a:buAutoNum type="arabicPeriod"/>
            </a:pPr>
            <a:r>
              <a:rPr lang="en-US" sz="1600" dirty="0">
                <a:solidFill>
                  <a:srgbClr val="800000"/>
                </a:solidFill>
              </a:rPr>
              <a:t>Kazakhstan</a:t>
            </a:r>
          </a:p>
          <a:p>
            <a:pPr>
              <a:spcBef>
                <a:spcPts val="0"/>
              </a:spcBef>
              <a:spcAft>
                <a:spcPts val="0"/>
              </a:spcAft>
              <a:buFont typeface="+mj-lt"/>
              <a:buAutoNum type="arabicPeriod"/>
            </a:pPr>
            <a:r>
              <a:rPr lang="en-US" sz="1600" dirty="0">
                <a:solidFill>
                  <a:srgbClr val="800000"/>
                </a:solidFill>
              </a:rPr>
              <a:t>Kirgizstan</a:t>
            </a:r>
          </a:p>
          <a:p>
            <a:pPr>
              <a:spcBef>
                <a:spcPts val="0"/>
              </a:spcBef>
              <a:spcAft>
                <a:spcPts val="0"/>
              </a:spcAft>
              <a:buFont typeface="+mj-lt"/>
              <a:buAutoNum type="arabicPeriod"/>
            </a:pPr>
            <a:r>
              <a:rPr lang="en-US" sz="1600" dirty="0">
                <a:solidFill>
                  <a:srgbClr val="800000"/>
                </a:solidFill>
              </a:rPr>
              <a:t>Moldova</a:t>
            </a:r>
          </a:p>
          <a:p>
            <a:pPr>
              <a:spcBef>
                <a:spcPts val="0"/>
              </a:spcBef>
              <a:spcAft>
                <a:spcPts val="0"/>
              </a:spcAft>
              <a:buFont typeface="+mj-lt"/>
              <a:buAutoNum type="arabicPeriod"/>
            </a:pPr>
            <a:r>
              <a:rPr lang="en-US" sz="1600" dirty="0">
                <a:solidFill>
                  <a:srgbClr val="800000"/>
                </a:solidFill>
              </a:rPr>
              <a:t>Russia</a:t>
            </a:r>
          </a:p>
          <a:p>
            <a:pPr>
              <a:spcBef>
                <a:spcPts val="0"/>
              </a:spcBef>
              <a:spcAft>
                <a:spcPts val="0"/>
              </a:spcAft>
              <a:buFont typeface="+mj-lt"/>
              <a:buAutoNum type="arabicPeriod"/>
            </a:pPr>
            <a:r>
              <a:rPr lang="en-US" sz="1600" dirty="0">
                <a:solidFill>
                  <a:srgbClr val="800000"/>
                </a:solidFill>
              </a:rPr>
              <a:t>Tajikistan</a:t>
            </a:r>
          </a:p>
          <a:p>
            <a:pPr>
              <a:spcBef>
                <a:spcPts val="0"/>
              </a:spcBef>
              <a:spcAft>
                <a:spcPts val="0"/>
              </a:spcAft>
              <a:buFont typeface="+mj-lt"/>
              <a:buAutoNum type="arabicPeriod"/>
            </a:pPr>
            <a:r>
              <a:rPr lang="en-US" sz="1600" dirty="0">
                <a:solidFill>
                  <a:srgbClr val="800000"/>
                </a:solidFill>
              </a:rPr>
              <a:t>Turkmenistan</a:t>
            </a:r>
          </a:p>
          <a:p>
            <a:pPr>
              <a:spcBef>
                <a:spcPts val="0"/>
              </a:spcBef>
              <a:spcAft>
                <a:spcPts val="0"/>
              </a:spcAft>
              <a:buFont typeface="+mj-lt"/>
              <a:buAutoNum type="arabicPeriod"/>
            </a:pPr>
            <a:r>
              <a:rPr lang="en-US" sz="1600" dirty="0">
                <a:solidFill>
                  <a:srgbClr val="800000"/>
                </a:solidFill>
              </a:rPr>
              <a:t>Ukraine</a:t>
            </a:r>
          </a:p>
          <a:p>
            <a:pPr>
              <a:spcBef>
                <a:spcPts val="0"/>
              </a:spcBef>
              <a:spcAft>
                <a:spcPts val="0"/>
              </a:spcAft>
              <a:buFont typeface="+mj-lt"/>
              <a:buAutoNum type="arabicPeriod"/>
            </a:pPr>
            <a:r>
              <a:rPr lang="en-US" sz="1600" dirty="0">
                <a:solidFill>
                  <a:srgbClr val="800000"/>
                </a:solidFill>
              </a:rPr>
              <a:t>Uzbekistan</a:t>
            </a:r>
          </a:p>
          <a:p>
            <a:pPr>
              <a:spcBef>
                <a:spcPts val="0"/>
              </a:spcBef>
              <a:spcAft>
                <a:spcPts val="0"/>
              </a:spcAft>
              <a:buFont typeface="+mj-lt"/>
              <a:buAutoNum type="arabicPeriod"/>
            </a:pPr>
            <a:r>
              <a:rPr lang="en-US" sz="1600" dirty="0">
                <a:solidFill>
                  <a:srgbClr val="000090"/>
                </a:solidFill>
              </a:rPr>
              <a:t>Bosnia-Herzegovina</a:t>
            </a:r>
          </a:p>
          <a:p>
            <a:pPr>
              <a:spcBef>
                <a:spcPts val="0"/>
              </a:spcBef>
              <a:spcAft>
                <a:spcPts val="0"/>
              </a:spcAft>
              <a:buFont typeface="+mj-lt"/>
              <a:buAutoNum type="arabicPeriod"/>
            </a:pPr>
            <a:r>
              <a:rPr lang="en-US" sz="1600" dirty="0">
                <a:solidFill>
                  <a:srgbClr val="000090"/>
                </a:solidFill>
              </a:rPr>
              <a:t>Serbia</a:t>
            </a:r>
          </a:p>
        </p:txBody>
      </p:sp>
      <p:sp>
        <p:nvSpPr>
          <p:cNvPr id="13" name="Content Placeholder 9"/>
          <p:cNvSpPr txBox="1">
            <a:spLocks/>
          </p:cNvSpPr>
          <p:nvPr/>
        </p:nvSpPr>
        <p:spPr>
          <a:xfrm>
            <a:off x="2767980" y="2770577"/>
            <a:ext cx="1739065" cy="3252788"/>
          </a:xfrm>
          <a:prstGeom prst="rect">
            <a:avLst/>
          </a:prstGeom>
        </p:spPr>
        <p:txBody>
          <a:bodyPr vert="horz" lIns="91440" tIns="45720" rIns="91440" bIns="45720" rtlCol="0">
            <a:noAutofit/>
          </a:bodyPr>
          <a:lstStyle>
            <a:lvl1pPr marL="342900" indent="-342900" algn="l" defTabSz="914400" rtl="0" eaLnBrk="1" latinLnBrk="0" hangingPunct="1">
              <a:spcBef>
                <a:spcPts val="300"/>
              </a:spcBef>
              <a:spcAft>
                <a:spcPts val="300"/>
              </a:spcAft>
              <a:buClr>
                <a:srgbClr val="FF0000"/>
              </a:buClr>
              <a:buSzPct val="90000"/>
              <a:buFont typeface="Wingdings" charset="2"/>
              <a:buChar char="ü"/>
              <a:defRPr sz="1800" b="1" kern="1200">
                <a:solidFill>
                  <a:schemeClr val="tx1"/>
                </a:solidFill>
                <a:latin typeface="+mn-lt"/>
                <a:ea typeface="+mn-ea"/>
                <a:cs typeface="+mn-cs"/>
              </a:defRPr>
            </a:lvl1pPr>
            <a:lvl2pPr marL="685800" indent="-336550" algn="l" defTabSz="914400" rtl="0" eaLnBrk="1" latinLnBrk="0" hangingPunct="1">
              <a:spcBef>
                <a:spcPts val="300"/>
              </a:spcBef>
              <a:spcAft>
                <a:spcPts val="300"/>
              </a:spcAft>
              <a:buClr>
                <a:srgbClr val="FF0000"/>
              </a:buClr>
              <a:buSzPct val="90000"/>
              <a:buFont typeface="Wingdings" charset="2"/>
              <a:buChar char="ü"/>
              <a:defRPr sz="1800" b="1" kern="1200">
                <a:solidFill>
                  <a:schemeClr val="tx1"/>
                </a:solidFill>
                <a:latin typeface="+mn-lt"/>
                <a:ea typeface="+mn-ea"/>
                <a:cs typeface="+mn-cs"/>
              </a:defRPr>
            </a:lvl2pPr>
            <a:lvl3pPr marL="1035050" indent="-349250" algn="l" defTabSz="914400" rtl="0" eaLnBrk="1" latinLnBrk="0" hangingPunct="1">
              <a:spcBef>
                <a:spcPts val="300"/>
              </a:spcBef>
              <a:spcAft>
                <a:spcPts val="300"/>
              </a:spcAft>
              <a:buClr>
                <a:srgbClr val="FF0000"/>
              </a:buClr>
              <a:buSzPct val="90000"/>
              <a:buFont typeface="Wingdings" charset="2"/>
              <a:buChar char="ü"/>
              <a:defRPr sz="1800" b="1" kern="1200">
                <a:solidFill>
                  <a:schemeClr val="tx1"/>
                </a:solidFill>
                <a:latin typeface="+mn-lt"/>
                <a:ea typeface="+mn-ea"/>
                <a:cs typeface="+mn-cs"/>
              </a:defRPr>
            </a:lvl3pPr>
            <a:lvl4pPr marL="1371600" indent="-336550" algn="l" defTabSz="914400" rtl="0" eaLnBrk="1" latinLnBrk="0" hangingPunct="1">
              <a:spcBef>
                <a:spcPts val="300"/>
              </a:spcBef>
              <a:spcAft>
                <a:spcPts val="300"/>
              </a:spcAft>
              <a:buClr>
                <a:srgbClr val="FF0000"/>
              </a:buClr>
              <a:buSzPct val="90000"/>
              <a:buFont typeface="Wingdings" charset="2"/>
              <a:buChar char="ü"/>
              <a:defRPr sz="1800" b="1" kern="1200">
                <a:solidFill>
                  <a:schemeClr val="tx1"/>
                </a:solidFill>
                <a:latin typeface="+mn-lt"/>
                <a:ea typeface="+mn-ea"/>
                <a:cs typeface="+mn-cs"/>
              </a:defRPr>
            </a:lvl4pPr>
            <a:lvl5pPr marL="1720850" indent="-349250" algn="l" defTabSz="914400" rtl="0" eaLnBrk="1" latinLnBrk="0" hangingPunct="1">
              <a:spcBef>
                <a:spcPts val="300"/>
              </a:spcBef>
              <a:spcAft>
                <a:spcPts val="300"/>
              </a:spcAft>
              <a:buClr>
                <a:srgbClr val="FF0000"/>
              </a:buClr>
              <a:buSzPct val="90000"/>
              <a:buFont typeface="Wingdings" charset="2"/>
              <a:buChar char="ü"/>
              <a:defRPr sz="1800" b="1" kern="1200">
                <a:solidFill>
                  <a:schemeClr val="tx1"/>
                </a:solidFill>
                <a:latin typeface="+mn-lt"/>
                <a:ea typeface="+mn-ea"/>
                <a:cs typeface="+mn-cs"/>
              </a:defRPr>
            </a:lvl5pPr>
            <a:lvl6pPr marL="1946275" indent="-227013" algn="l" defTabSz="914400" rtl="0" eaLnBrk="1" latinLnBrk="0" hangingPunct="1">
              <a:spcBef>
                <a:spcPct val="20000"/>
              </a:spcBef>
              <a:buClr>
                <a:schemeClr val="accent1">
                  <a:lumMod val="60000"/>
                  <a:lumOff val="40000"/>
                </a:schemeClr>
              </a:buClr>
              <a:buSzPct val="90000"/>
              <a:buFont typeface="Wingdings" pitchFamily="2" charset="2"/>
              <a:buChar char=""/>
              <a:defRPr lang="en-US" sz="1600" kern="1200">
                <a:solidFill>
                  <a:schemeClr val="tx1">
                    <a:lumMod val="65000"/>
                    <a:lumOff val="35000"/>
                  </a:schemeClr>
                </a:solidFill>
                <a:latin typeface="+mn-lt"/>
                <a:ea typeface="+mn-ea"/>
                <a:cs typeface="+mn-cs"/>
              </a:defRPr>
            </a:lvl6pPr>
            <a:lvl7pPr marL="2173288" indent="-227013" algn="l" defTabSz="914400" rtl="0" eaLnBrk="1" latinLnBrk="0" hangingPunct="1">
              <a:spcBef>
                <a:spcPct val="20000"/>
              </a:spcBef>
              <a:buClr>
                <a:schemeClr val="accent1"/>
              </a:buClr>
              <a:buSzPct val="90000"/>
              <a:buFont typeface="Wingdings" pitchFamily="2" charset="2"/>
              <a:buChar char=""/>
              <a:defRPr lang="en-US" sz="1600" kern="1200">
                <a:solidFill>
                  <a:schemeClr val="tx1">
                    <a:lumMod val="65000"/>
                    <a:lumOff val="35000"/>
                  </a:schemeClr>
                </a:solidFill>
                <a:latin typeface="+mn-lt"/>
                <a:ea typeface="+mn-ea"/>
                <a:cs typeface="+mn-cs"/>
              </a:defRPr>
            </a:lvl7pPr>
            <a:lvl8pPr marL="2398713" indent="-227013" algn="l" defTabSz="914400" rtl="0" eaLnBrk="1" latinLnBrk="0" hangingPunct="1">
              <a:spcBef>
                <a:spcPct val="20000"/>
              </a:spcBef>
              <a:buClr>
                <a:schemeClr val="accent1">
                  <a:lumMod val="60000"/>
                  <a:lumOff val="40000"/>
                </a:schemeClr>
              </a:buClr>
              <a:buSzPct val="90000"/>
              <a:buFont typeface="Wingdings" pitchFamily="2" charset="2"/>
              <a:buChar char=""/>
              <a:defRPr lang="en-US" sz="1600" kern="1200">
                <a:solidFill>
                  <a:schemeClr val="tx1">
                    <a:lumMod val="65000"/>
                    <a:lumOff val="35000"/>
                  </a:schemeClr>
                </a:solidFill>
                <a:latin typeface="+mn-lt"/>
                <a:ea typeface="+mn-ea"/>
                <a:cs typeface="+mn-cs"/>
              </a:defRPr>
            </a:lvl8pPr>
            <a:lvl9pPr marL="2625725" indent="-227013" algn="l" defTabSz="914400" rtl="0" eaLnBrk="1" latinLnBrk="0" hangingPunct="1">
              <a:spcBef>
                <a:spcPct val="20000"/>
              </a:spcBef>
              <a:buClr>
                <a:schemeClr val="accent1"/>
              </a:buClr>
              <a:buSzPct val="90000"/>
              <a:buFont typeface="Wingdings" pitchFamily="2" charset="2"/>
              <a:buChar char=""/>
              <a:defRPr lang="en-US" sz="1600" kern="1200">
                <a:solidFill>
                  <a:schemeClr val="tx1">
                    <a:lumMod val="65000"/>
                    <a:lumOff val="35000"/>
                  </a:schemeClr>
                </a:solidFill>
                <a:latin typeface="+mn-lt"/>
                <a:ea typeface="+mn-ea"/>
                <a:cs typeface="+mn-cs"/>
              </a:defRPr>
            </a:lvl9pPr>
          </a:lstStyle>
          <a:p>
            <a:endParaRPr lang="en-US" dirty="0"/>
          </a:p>
        </p:txBody>
      </p:sp>
      <p:sp>
        <p:nvSpPr>
          <p:cNvPr id="14" name="Content Placeholder 9"/>
          <p:cNvSpPr txBox="1">
            <a:spLocks/>
          </p:cNvSpPr>
          <p:nvPr/>
        </p:nvSpPr>
        <p:spPr>
          <a:xfrm>
            <a:off x="2341425" y="2770577"/>
            <a:ext cx="2743200" cy="3731472"/>
          </a:xfrm>
          <a:prstGeom prst="rect">
            <a:avLst/>
          </a:prstGeom>
        </p:spPr>
        <p:txBody>
          <a:bodyPr vert="horz" lIns="91440" tIns="45720" rIns="91440" bIns="45720" rtlCol="0">
            <a:noAutofit/>
          </a:bodyPr>
          <a:lstStyle>
            <a:lvl1pPr marL="342900" indent="-342900" algn="l" defTabSz="914400" rtl="0" eaLnBrk="1" latinLnBrk="0" hangingPunct="1">
              <a:spcBef>
                <a:spcPts val="300"/>
              </a:spcBef>
              <a:spcAft>
                <a:spcPts val="300"/>
              </a:spcAft>
              <a:buClr>
                <a:srgbClr val="FF0000"/>
              </a:buClr>
              <a:buSzPct val="90000"/>
              <a:buFont typeface="Wingdings" charset="2"/>
              <a:buChar char="ü"/>
              <a:defRPr sz="1800" b="1" kern="1200">
                <a:solidFill>
                  <a:schemeClr val="tx1"/>
                </a:solidFill>
                <a:latin typeface="+mn-lt"/>
                <a:ea typeface="+mn-ea"/>
                <a:cs typeface="+mn-cs"/>
              </a:defRPr>
            </a:lvl1pPr>
            <a:lvl2pPr marL="685800" indent="-336550" algn="l" defTabSz="914400" rtl="0" eaLnBrk="1" latinLnBrk="0" hangingPunct="1">
              <a:spcBef>
                <a:spcPts val="300"/>
              </a:spcBef>
              <a:spcAft>
                <a:spcPts val="300"/>
              </a:spcAft>
              <a:buClr>
                <a:srgbClr val="FF0000"/>
              </a:buClr>
              <a:buSzPct val="90000"/>
              <a:buFont typeface="Wingdings" charset="2"/>
              <a:buChar char="ü"/>
              <a:defRPr sz="1800" b="1" kern="1200">
                <a:solidFill>
                  <a:schemeClr val="tx1"/>
                </a:solidFill>
                <a:latin typeface="+mn-lt"/>
                <a:ea typeface="+mn-ea"/>
                <a:cs typeface="+mn-cs"/>
              </a:defRPr>
            </a:lvl2pPr>
            <a:lvl3pPr marL="1035050" indent="-349250" algn="l" defTabSz="914400" rtl="0" eaLnBrk="1" latinLnBrk="0" hangingPunct="1">
              <a:spcBef>
                <a:spcPts val="300"/>
              </a:spcBef>
              <a:spcAft>
                <a:spcPts val="300"/>
              </a:spcAft>
              <a:buClr>
                <a:srgbClr val="FF0000"/>
              </a:buClr>
              <a:buSzPct val="90000"/>
              <a:buFont typeface="Wingdings" charset="2"/>
              <a:buChar char="ü"/>
              <a:defRPr sz="1800" b="1" kern="1200">
                <a:solidFill>
                  <a:schemeClr val="tx1"/>
                </a:solidFill>
                <a:latin typeface="+mn-lt"/>
                <a:ea typeface="+mn-ea"/>
                <a:cs typeface="+mn-cs"/>
              </a:defRPr>
            </a:lvl3pPr>
            <a:lvl4pPr marL="1371600" indent="-336550" algn="l" defTabSz="914400" rtl="0" eaLnBrk="1" latinLnBrk="0" hangingPunct="1">
              <a:spcBef>
                <a:spcPts val="300"/>
              </a:spcBef>
              <a:spcAft>
                <a:spcPts val="300"/>
              </a:spcAft>
              <a:buClr>
                <a:srgbClr val="FF0000"/>
              </a:buClr>
              <a:buSzPct val="90000"/>
              <a:buFont typeface="Wingdings" charset="2"/>
              <a:buChar char="ü"/>
              <a:defRPr sz="1800" b="1" kern="1200">
                <a:solidFill>
                  <a:schemeClr val="tx1"/>
                </a:solidFill>
                <a:latin typeface="+mn-lt"/>
                <a:ea typeface="+mn-ea"/>
                <a:cs typeface="+mn-cs"/>
              </a:defRPr>
            </a:lvl4pPr>
            <a:lvl5pPr marL="1720850" indent="-349250" algn="l" defTabSz="914400" rtl="0" eaLnBrk="1" latinLnBrk="0" hangingPunct="1">
              <a:spcBef>
                <a:spcPts val="300"/>
              </a:spcBef>
              <a:spcAft>
                <a:spcPts val="300"/>
              </a:spcAft>
              <a:buClr>
                <a:srgbClr val="FF0000"/>
              </a:buClr>
              <a:buSzPct val="90000"/>
              <a:buFont typeface="Wingdings" charset="2"/>
              <a:buChar char="ü"/>
              <a:defRPr sz="1800" b="1" kern="1200">
                <a:solidFill>
                  <a:schemeClr val="tx1"/>
                </a:solidFill>
                <a:latin typeface="+mn-lt"/>
                <a:ea typeface="+mn-ea"/>
                <a:cs typeface="+mn-cs"/>
              </a:defRPr>
            </a:lvl5pPr>
            <a:lvl6pPr marL="1946275" indent="-227013" algn="l" defTabSz="914400" rtl="0" eaLnBrk="1" latinLnBrk="0" hangingPunct="1">
              <a:spcBef>
                <a:spcPct val="20000"/>
              </a:spcBef>
              <a:buClr>
                <a:schemeClr val="accent1">
                  <a:lumMod val="60000"/>
                  <a:lumOff val="40000"/>
                </a:schemeClr>
              </a:buClr>
              <a:buSzPct val="90000"/>
              <a:buFont typeface="Wingdings" pitchFamily="2" charset="2"/>
              <a:buChar char=""/>
              <a:defRPr lang="en-US" sz="1600" kern="1200">
                <a:solidFill>
                  <a:schemeClr val="tx1">
                    <a:lumMod val="65000"/>
                    <a:lumOff val="35000"/>
                  </a:schemeClr>
                </a:solidFill>
                <a:latin typeface="+mn-lt"/>
                <a:ea typeface="+mn-ea"/>
                <a:cs typeface="+mn-cs"/>
              </a:defRPr>
            </a:lvl6pPr>
            <a:lvl7pPr marL="2173288" indent="-227013" algn="l" defTabSz="914400" rtl="0" eaLnBrk="1" latinLnBrk="0" hangingPunct="1">
              <a:spcBef>
                <a:spcPct val="20000"/>
              </a:spcBef>
              <a:buClr>
                <a:schemeClr val="accent1"/>
              </a:buClr>
              <a:buSzPct val="90000"/>
              <a:buFont typeface="Wingdings" pitchFamily="2" charset="2"/>
              <a:buChar char=""/>
              <a:defRPr lang="en-US" sz="1600" kern="1200">
                <a:solidFill>
                  <a:schemeClr val="tx1">
                    <a:lumMod val="65000"/>
                    <a:lumOff val="35000"/>
                  </a:schemeClr>
                </a:solidFill>
                <a:latin typeface="+mn-lt"/>
                <a:ea typeface="+mn-ea"/>
                <a:cs typeface="+mn-cs"/>
              </a:defRPr>
            </a:lvl7pPr>
            <a:lvl8pPr marL="2398713" indent="-227013" algn="l" defTabSz="914400" rtl="0" eaLnBrk="1" latinLnBrk="0" hangingPunct="1">
              <a:spcBef>
                <a:spcPct val="20000"/>
              </a:spcBef>
              <a:buClr>
                <a:schemeClr val="accent1">
                  <a:lumMod val="60000"/>
                  <a:lumOff val="40000"/>
                </a:schemeClr>
              </a:buClr>
              <a:buSzPct val="90000"/>
              <a:buFont typeface="Wingdings" pitchFamily="2" charset="2"/>
              <a:buChar char=""/>
              <a:defRPr lang="en-US" sz="1600" kern="1200">
                <a:solidFill>
                  <a:schemeClr val="tx1">
                    <a:lumMod val="65000"/>
                    <a:lumOff val="35000"/>
                  </a:schemeClr>
                </a:solidFill>
                <a:latin typeface="+mn-lt"/>
                <a:ea typeface="+mn-ea"/>
                <a:cs typeface="+mn-cs"/>
              </a:defRPr>
            </a:lvl8pPr>
            <a:lvl9pPr marL="2625725" indent="-227013" algn="l" defTabSz="914400" rtl="0" eaLnBrk="1" latinLnBrk="0" hangingPunct="1">
              <a:spcBef>
                <a:spcPct val="20000"/>
              </a:spcBef>
              <a:buClr>
                <a:schemeClr val="accent1"/>
              </a:buClr>
              <a:buSzPct val="90000"/>
              <a:buFont typeface="Wingdings" pitchFamily="2" charset="2"/>
              <a:buChar char=""/>
              <a:defRPr lang="en-US" sz="1600" kern="1200">
                <a:solidFill>
                  <a:schemeClr val="tx1">
                    <a:lumMod val="65000"/>
                    <a:lumOff val="35000"/>
                  </a:schemeClr>
                </a:solidFill>
                <a:latin typeface="+mn-lt"/>
                <a:ea typeface="+mn-ea"/>
                <a:cs typeface="+mn-cs"/>
              </a:defRPr>
            </a:lvl9pPr>
          </a:lstStyle>
          <a:p>
            <a:pPr>
              <a:spcBef>
                <a:spcPts val="0"/>
              </a:spcBef>
              <a:spcAft>
                <a:spcPts val="0"/>
              </a:spcAft>
              <a:buClr>
                <a:srgbClr val="000090"/>
              </a:buClr>
              <a:buFont typeface="+mj-lt"/>
              <a:buAutoNum type="arabicPeriod" startAt="16"/>
            </a:pPr>
            <a:r>
              <a:rPr lang="en-US" sz="1600" u="sng" dirty="0">
                <a:solidFill>
                  <a:schemeClr val="accent2">
                    <a:lumMod val="75000"/>
                  </a:schemeClr>
                </a:solidFill>
              </a:rPr>
              <a:t>Spain (‘82)</a:t>
            </a:r>
          </a:p>
          <a:p>
            <a:pPr>
              <a:spcBef>
                <a:spcPts val="0"/>
              </a:spcBef>
              <a:spcAft>
                <a:spcPts val="0"/>
              </a:spcAft>
              <a:buClr>
                <a:srgbClr val="000090"/>
              </a:buClr>
              <a:buFont typeface="+mj-lt"/>
              <a:buAutoNum type="arabicPeriod" startAt="16"/>
            </a:pPr>
            <a:r>
              <a:rPr lang="en-US" sz="1600" dirty="0">
                <a:solidFill>
                  <a:srgbClr val="008000"/>
                </a:solidFill>
              </a:rPr>
              <a:t>Czech Republic (‘99)</a:t>
            </a:r>
          </a:p>
          <a:p>
            <a:pPr>
              <a:spcBef>
                <a:spcPts val="0"/>
              </a:spcBef>
              <a:spcAft>
                <a:spcPts val="0"/>
              </a:spcAft>
              <a:buClr>
                <a:srgbClr val="000090"/>
              </a:buClr>
              <a:buFont typeface="+mj-lt"/>
              <a:buAutoNum type="arabicPeriod" startAt="16"/>
            </a:pPr>
            <a:r>
              <a:rPr lang="en-US" sz="1600" dirty="0">
                <a:solidFill>
                  <a:srgbClr val="008000"/>
                </a:solidFill>
              </a:rPr>
              <a:t>Hungary (‘99)</a:t>
            </a:r>
          </a:p>
          <a:p>
            <a:pPr>
              <a:spcBef>
                <a:spcPts val="0"/>
              </a:spcBef>
              <a:spcAft>
                <a:spcPts val="0"/>
              </a:spcAft>
              <a:buClr>
                <a:srgbClr val="000090"/>
              </a:buClr>
              <a:buFont typeface="+mj-lt"/>
              <a:buAutoNum type="arabicPeriod" startAt="16"/>
            </a:pPr>
            <a:r>
              <a:rPr lang="en-US" sz="1600" u="sng" dirty="0">
                <a:solidFill>
                  <a:srgbClr val="008000"/>
                </a:solidFill>
              </a:rPr>
              <a:t>Poland (‘99)</a:t>
            </a:r>
          </a:p>
          <a:p>
            <a:pPr>
              <a:spcBef>
                <a:spcPts val="0"/>
              </a:spcBef>
              <a:spcAft>
                <a:spcPts val="0"/>
              </a:spcAft>
              <a:buClr>
                <a:srgbClr val="000090"/>
              </a:buClr>
              <a:buFont typeface="+mj-lt"/>
              <a:buAutoNum type="arabicPeriod" startAt="16"/>
            </a:pPr>
            <a:r>
              <a:rPr lang="en-US" sz="1600" dirty="0">
                <a:solidFill>
                  <a:srgbClr val="000090"/>
                </a:solidFill>
                <a:highlight>
                  <a:srgbClr val="FFFF00"/>
                </a:highlight>
              </a:rPr>
              <a:t>Estonia (‘04)</a:t>
            </a:r>
          </a:p>
          <a:p>
            <a:pPr>
              <a:spcBef>
                <a:spcPts val="0"/>
              </a:spcBef>
              <a:spcAft>
                <a:spcPts val="0"/>
              </a:spcAft>
              <a:buClr>
                <a:srgbClr val="000090"/>
              </a:buClr>
              <a:buFont typeface="+mj-lt"/>
              <a:buAutoNum type="arabicPeriod" startAt="16"/>
            </a:pPr>
            <a:r>
              <a:rPr lang="en-US" sz="1600" dirty="0">
                <a:solidFill>
                  <a:srgbClr val="000090"/>
                </a:solidFill>
                <a:highlight>
                  <a:srgbClr val="FFFF00"/>
                </a:highlight>
              </a:rPr>
              <a:t>Latvia (‘04)</a:t>
            </a:r>
          </a:p>
          <a:p>
            <a:pPr>
              <a:spcBef>
                <a:spcPts val="0"/>
              </a:spcBef>
              <a:spcAft>
                <a:spcPts val="0"/>
              </a:spcAft>
              <a:buClr>
                <a:srgbClr val="000090"/>
              </a:buClr>
              <a:buFont typeface="+mj-lt"/>
              <a:buAutoNum type="arabicPeriod" startAt="16"/>
            </a:pPr>
            <a:r>
              <a:rPr lang="en-US" sz="1600" dirty="0">
                <a:solidFill>
                  <a:srgbClr val="000090"/>
                </a:solidFill>
                <a:highlight>
                  <a:srgbClr val="FFFF00"/>
                </a:highlight>
              </a:rPr>
              <a:t>Lithuania (‘04)</a:t>
            </a:r>
          </a:p>
          <a:p>
            <a:pPr>
              <a:spcBef>
                <a:spcPts val="0"/>
              </a:spcBef>
              <a:spcAft>
                <a:spcPts val="0"/>
              </a:spcAft>
              <a:buClr>
                <a:srgbClr val="000090"/>
              </a:buClr>
              <a:buFont typeface="+mj-lt"/>
              <a:buAutoNum type="arabicPeriod" startAt="16"/>
            </a:pPr>
            <a:r>
              <a:rPr lang="en-US" sz="1600" dirty="0">
                <a:solidFill>
                  <a:srgbClr val="000090"/>
                </a:solidFill>
              </a:rPr>
              <a:t>Bulgaria (‘04)</a:t>
            </a:r>
          </a:p>
          <a:p>
            <a:pPr>
              <a:spcBef>
                <a:spcPts val="0"/>
              </a:spcBef>
              <a:spcAft>
                <a:spcPts val="0"/>
              </a:spcAft>
              <a:buClr>
                <a:srgbClr val="000090"/>
              </a:buClr>
              <a:buFont typeface="+mj-lt"/>
              <a:buAutoNum type="arabicPeriod" startAt="16"/>
            </a:pPr>
            <a:r>
              <a:rPr lang="en-US" sz="1600" dirty="0">
                <a:solidFill>
                  <a:srgbClr val="000090"/>
                </a:solidFill>
              </a:rPr>
              <a:t>Romania (‘04)</a:t>
            </a:r>
          </a:p>
          <a:p>
            <a:pPr>
              <a:spcBef>
                <a:spcPts val="0"/>
              </a:spcBef>
              <a:spcAft>
                <a:spcPts val="0"/>
              </a:spcAft>
              <a:buClr>
                <a:srgbClr val="000090"/>
              </a:buClr>
              <a:buFont typeface="+mj-lt"/>
              <a:buAutoNum type="arabicPeriod" startAt="16"/>
            </a:pPr>
            <a:r>
              <a:rPr lang="en-US" sz="1600" dirty="0">
                <a:solidFill>
                  <a:srgbClr val="000090"/>
                </a:solidFill>
              </a:rPr>
              <a:t>Slovakia (</a:t>
            </a:r>
            <a:r>
              <a:rPr lang="mr-IN" sz="1600" dirty="0">
                <a:solidFill>
                  <a:srgbClr val="000090"/>
                </a:solidFill>
              </a:rPr>
              <a:t>’</a:t>
            </a:r>
            <a:r>
              <a:rPr lang="en-US" sz="1600" dirty="0">
                <a:solidFill>
                  <a:srgbClr val="000090"/>
                </a:solidFill>
              </a:rPr>
              <a:t>04)</a:t>
            </a:r>
          </a:p>
          <a:p>
            <a:pPr>
              <a:spcBef>
                <a:spcPts val="0"/>
              </a:spcBef>
              <a:spcAft>
                <a:spcPts val="0"/>
              </a:spcAft>
              <a:buClr>
                <a:srgbClr val="000090"/>
              </a:buClr>
              <a:buFont typeface="+mj-lt"/>
              <a:buAutoNum type="arabicPeriod" startAt="16"/>
            </a:pPr>
            <a:r>
              <a:rPr lang="en-US" sz="1600" u="sng" dirty="0">
                <a:solidFill>
                  <a:srgbClr val="000090"/>
                </a:solidFill>
              </a:rPr>
              <a:t>Slovenia (‘04)</a:t>
            </a:r>
          </a:p>
          <a:p>
            <a:pPr>
              <a:spcBef>
                <a:spcPts val="0"/>
              </a:spcBef>
              <a:spcAft>
                <a:spcPts val="0"/>
              </a:spcAft>
              <a:buClr>
                <a:srgbClr val="000090"/>
              </a:buClr>
              <a:buFont typeface="+mj-lt"/>
              <a:buAutoNum type="arabicPeriod" startAt="16"/>
            </a:pPr>
            <a:r>
              <a:rPr lang="en-US" sz="1600" dirty="0">
                <a:solidFill>
                  <a:srgbClr val="800000"/>
                </a:solidFill>
              </a:rPr>
              <a:t>Albania (‘09)</a:t>
            </a:r>
          </a:p>
          <a:p>
            <a:pPr>
              <a:spcBef>
                <a:spcPts val="0"/>
              </a:spcBef>
              <a:spcAft>
                <a:spcPts val="0"/>
              </a:spcAft>
              <a:buClr>
                <a:srgbClr val="000090"/>
              </a:buClr>
              <a:buFont typeface="+mj-lt"/>
              <a:buAutoNum type="arabicPeriod" startAt="16"/>
            </a:pPr>
            <a:r>
              <a:rPr lang="en-US" sz="1600" u="sng" dirty="0">
                <a:solidFill>
                  <a:srgbClr val="800000"/>
                </a:solidFill>
              </a:rPr>
              <a:t>Croatia (‘09)</a:t>
            </a:r>
            <a:endParaRPr lang="en-US" sz="1600" i="1" dirty="0"/>
          </a:p>
          <a:p>
            <a:pPr>
              <a:spcBef>
                <a:spcPts val="0"/>
              </a:spcBef>
              <a:spcAft>
                <a:spcPts val="0"/>
              </a:spcAft>
              <a:buClr>
                <a:srgbClr val="000090"/>
              </a:buClr>
              <a:buFont typeface="+mj-lt"/>
              <a:buAutoNum type="arabicPeriod" startAt="29"/>
            </a:pPr>
            <a:r>
              <a:rPr lang="en-US" sz="1600" u="sng" dirty="0">
                <a:solidFill>
                  <a:srgbClr val="FF6600"/>
                </a:solidFill>
              </a:rPr>
              <a:t>Montenegro (‘17)</a:t>
            </a:r>
          </a:p>
          <a:p>
            <a:pPr>
              <a:spcBef>
                <a:spcPts val="0"/>
              </a:spcBef>
              <a:spcAft>
                <a:spcPts val="0"/>
              </a:spcAft>
              <a:buClr>
                <a:srgbClr val="000090"/>
              </a:buClr>
              <a:buFont typeface="+mj-lt"/>
              <a:buAutoNum type="arabicPeriod" startAt="29"/>
            </a:pPr>
            <a:r>
              <a:rPr lang="en-US" sz="1600" u="sng" dirty="0">
                <a:solidFill>
                  <a:srgbClr val="C00000"/>
                </a:solidFill>
              </a:rPr>
              <a:t>North Macedonia  (‘19)</a:t>
            </a:r>
          </a:p>
          <a:p>
            <a:pPr>
              <a:spcBef>
                <a:spcPts val="0"/>
              </a:spcBef>
              <a:spcAft>
                <a:spcPts val="0"/>
              </a:spcAft>
              <a:buFont typeface="+mj-lt"/>
              <a:buAutoNum type="arabicPeriod" startAt="29"/>
            </a:pPr>
            <a:endParaRPr lang="en-US" sz="1700" dirty="0"/>
          </a:p>
          <a:p>
            <a:pPr>
              <a:spcBef>
                <a:spcPts val="0"/>
              </a:spcBef>
              <a:spcAft>
                <a:spcPts val="0"/>
              </a:spcAft>
              <a:buFont typeface="+mj-lt"/>
              <a:buAutoNum type="arabicPeriod" startAt="29"/>
            </a:pPr>
            <a:endParaRPr lang="en-US" sz="1700" dirty="0"/>
          </a:p>
          <a:p>
            <a:endParaRPr lang="en-US" dirty="0"/>
          </a:p>
        </p:txBody>
      </p:sp>
      <p:sp>
        <p:nvSpPr>
          <p:cNvPr id="17" name="Content Placeholder 10"/>
          <p:cNvSpPr txBox="1">
            <a:spLocks/>
          </p:cNvSpPr>
          <p:nvPr/>
        </p:nvSpPr>
        <p:spPr>
          <a:xfrm>
            <a:off x="6658982" y="2784432"/>
            <a:ext cx="1744850" cy="1615654"/>
          </a:xfrm>
          <a:prstGeom prst="rect">
            <a:avLst/>
          </a:prstGeom>
        </p:spPr>
        <p:txBody>
          <a:bodyPr vert="horz" lIns="91440" tIns="45720" rIns="91440" bIns="45720" rtlCol="0">
            <a:normAutofit/>
          </a:bodyPr>
          <a:lstStyle>
            <a:lvl1pPr marL="342900" indent="-342900" algn="l" defTabSz="914400" rtl="0" eaLnBrk="1" latinLnBrk="0" hangingPunct="1">
              <a:spcBef>
                <a:spcPts val="300"/>
              </a:spcBef>
              <a:spcAft>
                <a:spcPts val="300"/>
              </a:spcAft>
              <a:buClr>
                <a:srgbClr val="FF0000"/>
              </a:buClr>
              <a:buSzPct val="90000"/>
              <a:buFont typeface="Wingdings" charset="2"/>
              <a:buChar char="ü"/>
              <a:defRPr sz="1800" b="1" kern="1200">
                <a:solidFill>
                  <a:schemeClr val="tx1"/>
                </a:solidFill>
                <a:latin typeface="+mn-lt"/>
                <a:ea typeface="+mn-ea"/>
                <a:cs typeface="+mn-cs"/>
              </a:defRPr>
            </a:lvl1pPr>
            <a:lvl2pPr marL="685800" indent="-336550" algn="l" defTabSz="914400" rtl="0" eaLnBrk="1" latinLnBrk="0" hangingPunct="1">
              <a:spcBef>
                <a:spcPts val="300"/>
              </a:spcBef>
              <a:spcAft>
                <a:spcPts val="300"/>
              </a:spcAft>
              <a:buClr>
                <a:srgbClr val="FF0000"/>
              </a:buClr>
              <a:buSzPct val="90000"/>
              <a:buFont typeface="Wingdings" charset="2"/>
              <a:buChar char="ü"/>
              <a:defRPr sz="1800" b="1" kern="1200">
                <a:solidFill>
                  <a:schemeClr val="tx1"/>
                </a:solidFill>
                <a:latin typeface="+mn-lt"/>
                <a:ea typeface="+mn-ea"/>
                <a:cs typeface="+mn-cs"/>
              </a:defRPr>
            </a:lvl2pPr>
            <a:lvl3pPr marL="1035050" indent="-349250" algn="l" defTabSz="914400" rtl="0" eaLnBrk="1" latinLnBrk="0" hangingPunct="1">
              <a:spcBef>
                <a:spcPts val="300"/>
              </a:spcBef>
              <a:spcAft>
                <a:spcPts val="300"/>
              </a:spcAft>
              <a:buClr>
                <a:srgbClr val="FF0000"/>
              </a:buClr>
              <a:buSzPct val="90000"/>
              <a:buFont typeface="Wingdings" charset="2"/>
              <a:buChar char="ü"/>
              <a:defRPr sz="1800" b="1" kern="1200">
                <a:solidFill>
                  <a:schemeClr val="tx1"/>
                </a:solidFill>
                <a:latin typeface="+mn-lt"/>
                <a:ea typeface="+mn-ea"/>
                <a:cs typeface="+mn-cs"/>
              </a:defRPr>
            </a:lvl3pPr>
            <a:lvl4pPr marL="1371600" indent="-336550" algn="l" defTabSz="914400" rtl="0" eaLnBrk="1" latinLnBrk="0" hangingPunct="1">
              <a:spcBef>
                <a:spcPts val="300"/>
              </a:spcBef>
              <a:spcAft>
                <a:spcPts val="300"/>
              </a:spcAft>
              <a:buClr>
                <a:srgbClr val="FF0000"/>
              </a:buClr>
              <a:buSzPct val="90000"/>
              <a:buFont typeface="Wingdings" charset="2"/>
              <a:buChar char="ü"/>
              <a:defRPr sz="1800" b="1" kern="1200">
                <a:solidFill>
                  <a:schemeClr val="tx1"/>
                </a:solidFill>
                <a:latin typeface="+mn-lt"/>
                <a:ea typeface="+mn-ea"/>
                <a:cs typeface="+mn-cs"/>
              </a:defRPr>
            </a:lvl4pPr>
            <a:lvl5pPr marL="1720850" indent="-349250" algn="l" defTabSz="914400" rtl="0" eaLnBrk="1" latinLnBrk="0" hangingPunct="1">
              <a:spcBef>
                <a:spcPts val="300"/>
              </a:spcBef>
              <a:spcAft>
                <a:spcPts val="300"/>
              </a:spcAft>
              <a:buClr>
                <a:srgbClr val="FF0000"/>
              </a:buClr>
              <a:buSzPct val="90000"/>
              <a:buFont typeface="Wingdings" charset="2"/>
              <a:buChar char="ü"/>
              <a:defRPr sz="1800" b="1" kern="1200">
                <a:solidFill>
                  <a:schemeClr val="tx1"/>
                </a:solidFill>
                <a:latin typeface="+mn-lt"/>
                <a:ea typeface="+mn-ea"/>
                <a:cs typeface="+mn-cs"/>
              </a:defRPr>
            </a:lvl5pPr>
            <a:lvl6pPr marL="1946275" indent="-227013" algn="l" defTabSz="914400" rtl="0" eaLnBrk="1" latinLnBrk="0" hangingPunct="1">
              <a:spcBef>
                <a:spcPct val="20000"/>
              </a:spcBef>
              <a:buClr>
                <a:schemeClr val="accent1">
                  <a:lumMod val="60000"/>
                  <a:lumOff val="40000"/>
                </a:schemeClr>
              </a:buClr>
              <a:buSzPct val="90000"/>
              <a:buFont typeface="Wingdings" pitchFamily="2" charset="2"/>
              <a:buChar char=""/>
              <a:tabLst/>
              <a:defRPr lang="en-US" sz="1600" kern="1200">
                <a:solidFill>
                  <a:schemeClr val="tx1">
                    <a:lumMod val="65000"/>
                    <a:lumOff val="35000"/>
                  </a:schemeClr>
                </a:solidFill>
                <a:latin typeface="+mn-lt"/>
                <a:ea typeface="+mn-ea"/>
                <a:cs typeface="+mn-cs"/>
              </a:defRPr>
            </a:lvl6pPr>
            <a:lvl7pPr marL="2173288" indent="-227013" algn="l" defTabSz="914400" rtl="0" eaLnBrk="1" latinLnBrk="0" hangingPunct="1">
              <a:spcBef>
                <a:spcPct val="20000"/>
              </a:spcBef>
              <a:buClr>
                <a:schemeClr val="accent1"/>
              </a:buClr>
              <a:buSzPct val="90000"/>
              <a:buFont typeface="Wingdings" pitchFamily="2" charset="2"/>
              <a:buChar char=""/>
              <a:tabLst/>
              <a:defRPr lang="en-US" sz="1600" kern="1200">
                <a:solidFill>
                  <a:schemeClr val="tx1">
                    <a:lumMod val="65000"/>
                    <a:lumOff val="35000"/>
                  </a:schemeClr>
                </a:solidFill>
                <a:latin typeface="+mn-lt"/>
                <a:ea typeface="+mn-ea"/>
                <a:cs typeface="+mn-cs"/>
              </a:defRPr>
            </a:lvl7pPr>
            <a:lvl8pPr marL="2398713" indent="-227013" algn="l" defTabSz="914400" rtl="0" eaLnBrk="1" latinLnBrk="0" hangingPunct="1">
              <a:spcBef>
                <a:spcPct val="20000"/>
              </a:spcBef>
              <a:buClr>
                <a:schemeClr val="accent1">
                  <a:lumMod val="60000"/>
                  <a:lumOff val="40000"/>
                </a:schemeClr>
              </a:buClr>
              <a:buSzPct val="90000"/>
              <a:buFont typeface="Wingdings" pitchFamily="2" charset="2"/>
              <a:buChar char=""/>
              <a:tabLst/>
              <a:defRPr lang="en-US" sz="1600" kern="1200">
                <a:solidFill>
                  <a:schemeClr val="tx1">
                    <a:lumMod val="65000"/>
                    <a:lumOff val="35000"/>
                  </a:schemeClr>
                </a:solidFill>
                <a:latin typeface="+mn-lt"/>
                <a:ea typeface="+mn-ea"/>
                <a:cs typeface="+mn-cs"/>
              </a:defRPr>
            </a:lvl8pPr>
            <a:lvl9pPr marL="2625725" indent="-227013" algn="l" defTabSz="914400" rtl="0" eaLnBrk="1" latinLnBrk="0" hangingPunct="1">
              <a:spcBef>
                <a:spcPct val="20000"/>
              </a:spcBef>
              <a:buClr>
                <a:schemeClr val="accent1"/>
              </a:buClr>
              <a:buSzPct val="90000"/>
              <a:buFont typeface="Wingdings" pitchFamily="2" charset="2"/>
              <a:buChar char=""/>
              <a:tabLst/>
              <a:defRPr lang="en-US" sz="1600" kern="1200">
                <a:solidFill>
                  <a:schemeClr val="tx1">
                    <a:lumMod val="65000"/>
                    <a:lumOff val="35000"/>
                  </a:schemeClr>
                </a:solidFill>
                <a:latin typeface="+mn-lt"/>
                <a:ea typeface="+mn-ea"/>
                <a:cs typeface="+mn-cs"/>
              </a:defRPr>
            </a:lvl9pPr>
          </a:lstStyle>
          <a:p>
            <a:pPr>
              <a:spcBef>
                <a:spcPts val="0"/>
              </a:spcBef>
              <a:spcAft>
                <a:spcPts val="0"/>
              </a:spcAft>
              <a:buFont typeface="+mj-lt"/>
              <a:buAutoNum type="arabicPeriod" startAt="15"/>
            </a:pPr>
            <a:r>
              <a:rPr lang="en-US" sz="1600" dirty="0">
                <a:solidFill>
                  <a:srgbClr val="008000"/>
                </a:solidFill>
              </a:rPr>
              <a:t>Austria</a:t>
            </a:r>
          </a:p>
          <a:p>
            <a:pPr>
              <a:spcBef>
                <a:spcPts val="0"/>
              </a:spcBef>
              <a:spcAft>
                <a:spcPts val="0"/>
              </a:spcAft>
              <a:buFont typeface="+mj-lt"/>
              <a:buAutoNum type="arabicPeriod" startAt="15"/>
            </a:pPr>
            <a:r>
              <a:rPr lang="en-US" sz="1600" dirty="0">
                <a:solidFill>
                  <a:srgbClr val="008000"/>
                </a:solidFill>
              </a:rPr>
              <a:t>Finland</a:t>
            </a:r>
          </a:p>
          <a:p>
            <a:pPr>
              <a:spcBef>
                <a:spcPts val="0"/>
              </a:spcBef>
              <a:spcAft>
                <a:spcPts val="0"/>
              </a:spcAft>
              <a:buFont typeface="+mj-lt"/>
              <a:buAutoNum type="arabicPeriod" startAt="15"/>
            </a:pPr>
            <a:r>
              <a:rPr lang="en-US" sz="1600" dirty="0">
                <a:solidFill>
                  <a:srgbClr val="008000"/>
                </a:solidFill>
              </a:rPr>
              <a:t>Ireland</a:t>
            </a:r>
          </a:p>
          <a:p>
            <a:pPr>
              <a:spcBef>
                <a:spcPts val="0"/>
              </a:spcBef>
              <a:spcAft>
                <a:spcPts val="0"/>
              </a:spcAft>
              <a:buFont typeface="+mj-lt"/>
              <a:buAutoNum type="arabicPeriod" startAt="15"/>
            </a:pPr>
            <a:r>
              <a:rPr lang="en-US" sz="1600" dirty="0">
                <a:solidFill>
                  <a:srgbClr val="008000"/>
                </a:solidFill>
              </a:rPr>
              <a:t>Malta</a:t>
            </a:r>
          </a:p>
          <a:p>
            <a:pPr>
              <a:spcBef>
                <a:spcPts val="0"/>
              </a:spcBef>
              <a:spcAft>
                <a:spcPts val="0"/>
              </a:spcAft>
              <a:buFont typeface="+mj-lt"/>
              <a:buAutoNum type="arabicPeriod" startAt="15"/>
            </a:pPr>
            <a:r>
              <a:rPr lang="en-US" sz="1600" dirty="0">
                <a:solidFill>
                  <a:srgbClr val="008000"/>
                </a:solidFill>
              </a:rPr>
              <a:t>Sweden</a:t>
            </a:r>
          </a:p>
          <a:p>
            <a:pPr>
              <a:spcBef>
                <a:spcPts val="0"/>
              </a:spcBef>
              <a:spcAft>
                <a:spcPts val="0"/>
              </a:spcAft>
              <a:buFont typeface="+mj-lt"/>
              <a:buAutoNum type="arabicPeriod" startAt="15"/>
            </a:pPr>
            <a:r>
              <a:rPr lang="en-US" sz="1600" dirty="0">
                <a:solidFill>
                  <a:srgbClr val="008000"/>
                </a:solidFill>
              </a:rPr>
              <a:t>Switzerland</a:t>
            </a:r>
          </a:p>
        </p:txBody>
      </p:sp>
      <p:sp>
        <p:nvSpPr>
          <p:cNvPr id="15" name="Content Placeholder 10"/>
          <p:cNvSpPr txBox="1">
            <a:spLocks/>
          </p:cNvSpPr>
          <p:nvPr/>
        </p:nvSpPr>
        <p:spPr>
          <a:xfrm>
            <a:off x="5550517" y="2377262"/>
            <a:ext cx="1744850" cy="476413"/>
          </a:xfrm>
          <a:prstGeom prst="rect">
            <a:avLst/>
          </a:prstGeom>
        </p:spPr>
        <p:txBody>
          <a:bodyPr vert="horz" lIns="91440" tIns="45720" rIns="91440" bIns="45720" rtlCol="0" anchor="t" anchorCtr="1">
            <a:normAutofit/>
          </a:bodyPr>
          <a:lstStyle>
            <a:lvl1pPr marL="342900" indent="-342900" algn="l" defTabSz="914400" rtl="0" eaLnBrk="1" latinLnBrk="0" hangingPunct="1">
              <a:spcBef>
                <a:spcPts val="300"/>
              </a:spcBef>
              <a:spcAft>
                <a:spcPts val="300"/>
              </a:spcAft>
              <a:buClr>
                <a:srgbClr val="FF0000"/>
              </a:buClr>
              <a:buSzPct val="90000"/>
              <a:buFont typeface="Wingdings" charset="2"/>
              <a:buChar char="ü"/>
              <a:defRPr sz="1800" b="1" kern="1200">
                <a:solidFill>
                  <a:schemeClr val="tx1"/>
                </a:solidFill>
                <a:latin typeface="+mn-lt"/>
                <a:ea typeface="+mn-ea"/>
                <a:cs typeface="+mn-cs"/>
              </a:defRPr>
            </a:lvl1pPr>
            <a:lvl2pPr marL="685800" indent="-336550" algn="l" defTabSz="914400" rtl="0" eaLnBrk="1" latinLnBrk="0" hangingPunct="1">
              <a:spcBef>
                <a:spcPts val="300"/>
              </a:spcBef>
              <a:spcAft>
                <a:spcPts val="300"/>
              </a:spcAft>
              <a:buClr>
                <a:srgbClr val="FF0000"/>
              </a:buClr>
              <a:buSzPct val="90000"/>
              <a:buFont typeface="Wingdings" charset="2"/>
              <a:buChar char="ü"/>
              <a:defRPr sz="1800" b="1" kern="1200">
                <a:solidFill>
                  <a:schemeClr val="tx1"/>
                </a:solidFill>
                <a:latin typeface="+mn-lt"/>
                <a:ea typeface="+mn-ea"/>
                <a:cs typeface="+mn-cs"/>
              </a:defRPr>
            </a:lvl2pPr>
            <a:lvl3pPr marL="1035050" indent="-349250" algn="l" defTabSz="914400" rtl="0" eaLnBrk="1" latinLnBrk="0" hangingPunct="1">
              <a:spcBef>
                <a:spcPts val="300"/>
              </a:spcBef>
              <a:spcAft>
                <a:spcPts val="300"/>
              </a:spcAft>
              <a:buClr>
                <a:srgbClr val="FF0000"/>
              </a:buClr>
              <a:buSzPct val="90000"/>
              <a:buFont typeface="Wingdings" charset="2"/>
              <a:buChar char="ü"/>
              <a:defRPr sz="1800" b="1" kern="1200">
                <a:solidFill>
                  <a:schemeClr val="tx1"/>
                </a:solidFill>
                <a:latin typeface="+mn-lt"/>
                <a:ea typeface="+mn-ea"/>
                <a:cs typeface="+mn-cs"/>
              </a:defRPr>
            </a:lvl3pPr>
            <a:lvl4pPr marL="1371600" indent="-336550" algn="l" defTabSz="914400" rtl="0" eaLnBrk="1" latinLnBrk="0" hangingPunct="1">
              <a:spcBef>
                <a:spcPts val="300"/>
              </a:spcBef>
              <a:spcAft>
                <a:spcPts val="300"/>
              </a:spcAft>
              <a:buClr>
                <a:srgbClr val="FF0000"/>
              </a:buClr>
              <a:buSzPct val="90000"/>
              <a:buFont typeface="Wingdings" charset="2"/>
              <a:buChar char="ü"/>
              <a:defRPr sz="1800" b="1" kern="1200">
                <a:solidFill>
                  <a:schemeClr val="tx1"/>
                </a:solidFill>
                <a:latin typeface="+mn-lt"/>
                <a:ea typeface="+mn-ea"/>
                <a:cs typeface="+mn-cs"/>
              </a:defRPr>
            </a:lvl4pPr>
            <a:lvl5pPr marL="1720850" indent="-349250" algn="l" defTabSz="914400" rtl="0" eaLnBrk="1" latinLnBrk="0" hangingPunct="1">
              <a:spcBef>
                <a:spcPts val="300"/>
              </a:spcBef>
              <a:spcAft>
                <a:spcPts val="300"/>
              </a:spcAft>
              <a:buClr>
                <a:srgbClr val="FF0000"/>
              </a:buClr>
              <a:buSzPct val="90000"/>
              <a:buFont typeface="Wingdings" charset="2"/>
              <a:buChar char="ü"/>
              <a:defRPr sz="1800" b="1" kern="1200">
                <a:solidFill>
                  <a:schemeClr val="tx1"/>
                </a:solidFill>
                <a:latin typeface="+mn-lt"/>
                <a:ea typeface="+mn-ea"/>
                <a:cs typeface="+mn-cs"/>
              </a:defRPr>
            </a:lvl5pPr>
            <a:lvl6pPr marL="1946275" indent="-227013" algn="l" defTabSz="914400" rtl="0" eaLnBrk="1" latinLnBrk="0" hangingPunct="1">
              <a:spcBef>
                <a:spcPct val="20000"/>
              </a:spcBef>
              <a:buClr>
                <a:schemeClr val="accent1">
                  <a:lumMod val="60000"/>
                  <a:lumOff val="40000"/>
                </a:schemeClr>
              </a:buClr>
              <a:buSzPct val="90000"/>
              <a:buFont typeface="Wingdings" pitchFamily="2" charset="2"/>
              <a:buChar char=""/>
              <a:tabLst/>
              <a:defRPr lang="en-US" sz="1600" kern="1200">
                <a:solidFill>
                  <a:schemeClr val="tx1">
                    <a:lumMod val="65000"/>
                    <a:lumOff val="35000"/>
                  </a:schemeClr>
                </a:solidFill>
                <a:latin typeface="+mn-lt"/>
                <a:ea typeface="+mn-ea"/>
                <a:cs typeface="+mn-cs"/>
              </a:defRPr>
            </a:lvl6pPr>
            <a:lvl7pPr marL="2173288" indent="-227013" algn="l" defTabSz="914400" rtl="0" eaLnBrk="1" latinLnBrk="0" hangingPunct="1">
              <a:spcBef>
                <a:spcPct val="20000"/>
              </a:spcBef>
              <a:buClr>
                <a:schemeClr val="accent1"/>
              </a:buClr>
              <a:buSzPct val="90000"/>
              <a:buFont typeface="Wingdings" pitchFamily="2" charset="2"/>
              <a:buChar char=""/>
              <a:tabLst/>
              <a:defRPr lang="en-US" sz="1600" kern="1200">
                <a:solidFill>
                  <a:schemeClr val="tx1">
                    <a:lumMod val="65000"/>
                    <a:lumOff val="35000"/>
                  </a:schemeClr>
                </a:solidFill>
                <a:latin typeface="+mn-lt"/>
                <a:ea typeface="+mn-ea"/>
                <a:cs typeface="+mn-cs"/>
              </a:defRPr>
            </a:lvl7pPr>
            <a:lvl8pPr marL="2398713" indent="-227013" algn="l" defTabSz="914400" rtl="0" eaLnBrk="1" latinLnBrk="0" hangingPunct="1">
              <a:spcBef>
                <a:spcPct val="20000"/>
              </a:spcBef>
              <a:buClr>
                <a:schemeClr val="accent1">
                  <a:lumMod val="60000"/>
                  <a:lumOff val="40000"/>
                </a:schemeClr>
              </a:buClr>
              <a:buSzPct val="90000"/>
              <a:buFont typeface="Wingdings" pitchFamily="2" charset="2"/>
              <a:buChar char=""/>
              <a:tabLst/>
              <a:defRPr lang="en-US" sz="1600" kern="1200">
                <a:solidFill>
                  <a:schemeClr val="tx1">
                    <a:lumMod val="65000"/>
                    <a:lumOff val="35000"/>
                  </a:schemeClr>
                </a:solidFill>
                <a:latin typeface="+mn-lt"/>
                <a:ea typeface="+mn-ea"/>
                <a:cs typeface="+mn-cs"/>
              </a:defRPr>
            </a:lvl8pPr>
            <a:lvl9pPr marL="2625725" indent="-227013" algn="l" defTabSz="914400" rtl="0" eaLnBrk="1" latinLnBrk="0" hangingPunct="1">
              <a:spcBef>
                <a:spcPct val="20000"/>
              </a:spcBef>
              <a:buClr>
                <a:schemeClr val="accent1"/>
              </a:buClr>
              <a:buSzPct val="90000"/>
              <a:buFont typeface="Wingdings" pitchFamily="2" charset="2"/>
              <a:buChar char=""/>
              <a:tabLst/>
              <a:defRPr lang="en-US" sz="1600" kern="1200">
                <a:solidFill>
                  <a:schemeClr val="tx1">
                    <a:lumMod val="65000"/>
                    <a:lumOff val="35000"/>
                  </a:schemeClr>
                </a:solidFill>
                <a:latin typeface="+mn-lt"/>
                <a:ea typeface="+mn-ea"/>
                <a:cs typeface="+mn-cs"/>
              </a:defRPr>
            </a:lvl9pPr>
          </a:lstStyle>
          <a:p>
            <a:pPr marL="0" indent="0" algn="ctr">
              <a:spcBef>
                <a:spcPts val="0"/>
              </a:spcBef>
              <a:spcAft>
                <a:spcPts val="0"/>
              </a:spcAft>
              <a:buNone/>
            </a:pPr>
            <a:r>
              <a:rPr lang="en-US" sz="1700" u="sng" dirty="0">
                <a:solidFill>
                  <a:srgbClr val="000000"/>
                </a:solidFill>
              </a:rPr>
              <a:t>PARTNERS</a:t>
            </a:r>
            <a:endParaRPr lang="en-US" sz="1600" u="sng" dirty="0">
              <a:solidFill>
                <a:srgbClr val="000000"/>
              </a:solidFill>
            </a:endParaRPr>
          </a:p>
          <a:p>
            <a:pPr marL="0" indent="0" algn="ctr">
              <a:spcBef>
                <a:spcPts val="0"/>
              </a:spcBef>
              <a:spcAft>
                <a:spcPts val="0"/>
              </a:spcAft>
              <a:buNone/>
            </a:pPr>
            <a:endParaRPr lang="en-US" sz="1600" dirty="0"/>
          </a:p>
        </p:txBody>
      </p:sp>
      <p:sp>
        <p:nvSpPr>
          <p:cNvPr id="16" name="Content Placeholder 10"/>
          <p:cNvSpPr txBox="1">
            <a:spLocks/>
          </p:cNvSpPr>
          <p:nvPr/>
        </p:nvSpPr>
        <p:spPr>
          <a:xfrm>
            <a:off x="1491633" y="2377932"/>
            <a:ext cx="1744850" cy="476413"/>
          </a:xfrm>
          <a:prstGeom prst="rect">
            <a:avLst/>
          </a:prstGeom>
        </p:spPr>
        <p:txBody>
          <a:bodyPr vert="horz" lIns="91440" tIns="45720" rIns="91440" bIns="45720" rtlCol="0" anchor="t" anchorCtr="1">
            <a:normAutofit/>
          </a:bodyPr>
          <a:lstStyle>
            <a:lvl1pPr marL="342900" indent="-342900" algn="l" defTabSz="914400" rtl="0" eaLnBrk="1" latinLnBrk="0" hangingPunct="1">
              <a:spcBef>
                <a:spcPts val="300"/>
              </a:spcBef>
              <a:spcAft>
                <a:spcPts val="300"/>
              </a:spcAft>
              <a:buClr>
                <a:srgbClr val="FF0000"/>
              </a:buClr>
              <a:buSzPct val="90000"/>
              <a:buFont typeface="Wingdings" charset="2"/>
              <a:buChar char="ü"/>
              <a:defRPr sz="1800" b="1" kern="1200">
                <a:solidFill>
                  <a:schemeClr val="tx1"/>
                </a:solidFill>
                <a:latin typeface="+mn-lt"/>
                <a:ea typeface="+mn-ea"/>
                <a:cs typeface="+mn-cs"/>
              </a:defRPr>
            </a:lvl1pPr>
            <a:lvl2pPr marL="685800" indent="-336550" algn="l" defTabSz="914400" rtl="0" eaLnBrk="1" latinLnBrk="0" hangingPunct="1">
              <a:spcBef>
                <a:spcPts val="300"/>
              </a:spcBef>
              <a:spcAft>
                <a:spcPts val="300"/>
              </a:spcAft>
              <a:buClr>
                <a:srgbClr val="FF0000"/>
              </a:buClr>
              <a:buSzPct val="90000"/>
              <a:buFont typeface="Wingdings" charset="2"/>
              <a:buChar char="ü"/>
              <a:defRPr sz="1800" b="1" kern="1200">
                <a:solidFill>
                  <a:schemeClr val="tx1"/>
                </a:solidFill>
                <a:latin typeface="+mn-lt"/>
                <a:ea typeface="+mn-ea"/>
                <a:cs typeface="+mn-cs"/>
              </a:defRPr>
            </a:lvl2pPr>
            <a:lvl3pPr marL="1035050" indent="-349250" algn="l" defTabSz="914400" rtl="0" eaLnBrk="1" latinLnBrk="0" hangingPunct="1">
              <a:spcBef>
                <a:spcPts val="300"/>
              </a:spcBef>
              <a:spcAft>
                <a:spcPts val="300"/>
              </a:spcAft>
              <a:buClr>
                <a:srgbClr val="FF0000"/>
              </a:buClr>
              <a:buSzPct val="90000"/>
              <a:buFont typeface="Wingdings" charset="2"/>
              <a:buChar char="ü"/>
              <a:defRPr sz="1800" b="1" kern="1200">
                <a:solidFill>
                  <a:schemeClr val="tx1"/>
                </a:solidFill>
                <a:latin typeface="+mn-lt"/>
                <a:ea typeface="+mn-ea"/>
                <a:cs typeface="+mn-cs"/>
              </a:defRPr>
            </a:lvl3pPr>
            <a:lvl4pPr marL="1371600" indent="-336550" algn="l" defTabSz="914400" rtl="0" eaLnBrk="1" latinLnBrk="0" hangingPunct="1">
              <a:spcBef>
                <a:spcPts val="300"/>
              </a:spcBef>
              <a:spcAft>
                <a:spcPts val="300"/>
              </a:spcAft>
              <a:buClr>
                <a:srgbClr val="FF0000"/>
              </a:buClr>
              <a:buSzPct val="90000"/>
              <a:buFont typeface="Wingdings" charset="2"/>
              <a:buChar char="ü"/>
              <a:defRPr sz="1800" b="1" kern="1200">
                <a:solidFill>
                  <a:schemeClr val="tx1"/>
                </a:solidFill>
                <a:latin typeface="+mn-lt"/>
                <a:ea typeface="+mn-ea"/>
                <a:cs typeface="+mn-cs"/>
              </a:defRPr>
            </a:lvl4pPr>
            <a:lvl5pPr marL="1720850" indent="-349250" algn="l" defTabSz="914400" rtl="0" eaLnBrk="1" latinLnBrk="0" hangingPunct="1">
              <a:spcBef>
                <a:spcPts val="300"/>
              </a:spcBef>
              <a:spcAft>
                <a:spcPts val="300"/>
              </a:spcAft>
              <a:buClr>
                <a:srgbClr val="FF0000"/>
              </a:buClr>
              <a:buSzPct val="90000"/>
              <a:buFont typeface="Wingdings" charset="2"/>
              <a:buChar char="ü"/>
              <a:defRPr sz="1800" b="1" kern="1200">
                <a:solidFill>
                  <a:schemeClr val="tx1"/>
                </a:solidFill>
                <a:latin typeface="+mn-lt"/>
                <a:ea typeface="+mn-ea"/>
                <a:cs typeface="+mn-cs"/>
              </a:defRPr>
            </a:lvl5pPr>
            <a:lvl6pPr marL="1946275" indent="-227013" algn="l" defTabSz="914400" rtl="0" eaLnBrk="1" latinLnBrk="0" hangingPunct="1">
              <a:spcBef>
                <a:spcPct val="20000"/>
              </a:spcBef>
              <a:buClr>
                <a:schemeClr val="accent1">
                  <a:lumMod val="60000"/>
                  <a:lumOff val="40000"/>
                </a:schemeClr>
              </a:buClr>
              <a:buSzPct val="90000"/>
              <a:buFont typeface="Wingdings" pitchFamily="2" charset="2"/>
              <a:buChar char=""/>
              <a:tabLst/>
              <a:defRPr lang="en-US" sz="1600" kern="1200">
                <a:solidFill>
                  <a:schemeClr val="tx1">
                    <a:lumMod val="65000"/>
                    <a:lumOff val="35000"/>
                  </a:schemeClr>
                </a:solidFill>
                <a:latin typeface="+mn-lt"/>
                <a:ea typeface="+mn-ea"/>
                <a:cs typeface="+mn-cs"/>
              </a:defRPr>
            </a:lvl6pPr>
            <a:lvl7pPr marL="2173288" indent="-227013" algn="l" defTabSz="914400" rtl="0" eaLnBrk="1" latinLnBrk="0" hangingPunct="1">
              <a:spcBef>
                <a:spcPct val="20000"/>
              </a:spcBef>
              <a:buClr>
                <a:schemeClr val="accent1"/>
              </a:buClr>
              <a:buSzPct val="90000"/>
              <a:buFont typeface="Wingdings" pitchFamily="2" charset="2"/>
              <a:buChar char=""/>
              <a:tabLst/>
              <a:defRPr lang="en-US" sz="1600" kern="1200">
                <a:solidFill>
                  <a:schemeClr val="tx1">
                    <a:lumMod val="65000"/>
                    <a:lumOff val="35000"/>
                  </a:schemeClr>
                </a:solidFill>
                <a:latin typeface="+mn-lt"/>
                <a:ea typeface="+mn-ea"/>
                <a:cs typeface="+mn-cs"/>
              </a:defRPr>
            </a:lvl7pPr>
            <a:lvl8pPr marL="2398713" indent="-227013" algn="l" defTabSz="914400" rtl="0" eaLnBrk="1" latinLnBrk="0" hangingPunct="1">
              <a:spcBef>
                <a:spcPct val="20000"/>
              </a:spcBef>
              <a:buClr>
                <a:schemeClr val="accent1">
                  <a:lumMod val="60000"/>
                  <a:lumOff val="40000"/>
                </a:schemeClr>
              </a:buClr>
              <a:buSzPct val="90000"/>
              <a:buFont typeface="Wingdings" pitchFamily="2" charset="2"/>
              <a:buChar char=""/>
              <a:tabLst/>
              <a:defRPr lang="en-US" sz="1600" kern="1200">
                <a:solidFill>
                  <a:schemeClr val="tx1">
                    <a:lumMod val="65000"/>
                    <a:lumOff val="35000"/>
                  </a:schemeClr>
                </a:solidFill>
                <a:latin typeface="+mn-lt"/>
                <a:ea typeface="+mn-ea"/>
                <a:cs typeface="+mn-cs"/>
              </a:defRPr>
            </a:lvl8pPr>
            <a:lvl9pPr marL="2625725" indent="-227013" algn="l" defTabSz="914400" rtl="0" eaLnBrk="1" latinLnBrk="0" hangingPunct="1">
              <a:spcBef>
                <a:spcPct val="20000"/>
              </a:spcBef>
              <a:buClr>
                <a:schemeClr val="accent1"/>
              </a:buClr>
              <a:buSzPct val="90000"/>
              <a:buFont typeface="Wingdings" pitchFamily="2" charset="2"/>
              <a:buChar char=""/>
              <a:tabLst/>
              <a:defRPr lang="en-US" sz="1600" kern="1200">
                <a:solidFill>
                  <a:schemeClr val="tx1">
                    <a:lumMod val="65000"/>
                    <a:lumOff val="35000"/>
                  </a:schemeClr>
                </a:solidFill>
                <a:latin typeface="+mn-lt"/>
                <a:ea typeface="+mn-ea"/>
                <a:cs typeface="+mn-cs"/>
              </a:defRPr>
            </a:lvl9pPr>
          </a:lstStyle>
          <a:p>
            <a:pPr marL="0" indent="0" algn="ctr">
              <a:spcBef>
                <a:spcPts val="0"/>
              </a:spcBef>
              <a:spcAft>
                <a:spcPts val="0"/>
              </a:spcAft>
              <a:buNone/>
            </a:pPr>
            <a:r>
              <a:rPr lang="en-US" sz="1700" u="sng" dirty="0">
                <a:solidFill>
                  <a:srgbClr val="000000"/>
                </a:solidFill>
              </a:rPr>
              <a:t>MEMBERS</a:t>
            </a:r>
            <a:endParaRPr lang="en-US" sz="1600" u="sng" dirty="0">
              <a:solidFill>
                <a:srgbClr val="000000"/>
              </a:solidFill>
            </a:endParaRPr>
          </a:p>
          <a:p>
            <a:pPr marL="0" indent="0" algn="ctr">
              <a:spcBef>
                <a:spcPts val="0"/>
              </a:spcBef>
              <a:spcAft>
                <a:spcPts val="0"/>
              </a:spcAft>
              <a:buNone/>
            </a:pPr>
            <a:endParaRPr lang="en-US" sz="1600" dirty="0"/>
          </a:p>
        </p:txBody>
      </p:sp>
    </p:spTree>
    <p:extLst>
      <p:ext uri="{BB962C8B-B14F-4D97-AF65-F5344CB8AC3E}">
        <p14:creationId xmlns:p14="http://schemas.microsoft.com/office/powerpoint/2010/main" val="521498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Enlargement Debate</a:t>
            </a:r>
          </a:p>
        </p:txBody>
      </p:sp>
      <p:sp>
        <p:nvSpPr>
          <p:cNvPr id="3" name="Content Placeholder 2"/>
          <p:cNvSpPr>
            <a:spLocks noGrp="1"/>
          </p:cNvSpPr>
          <p:nvPr>
            <p:ph idx="1"/>
          </p:nvPr>
        </p:nvSpPr>
        <p:spPr/>
        <p:txBody>
          <a:bodyPr>
            <a:noAutofit/>
          </a:bodyPr>
          <a:lstStyle/>
          <a:p>
            <a:r>
              <a:rPr lang="en-US" dirty="0"/>
              <a:t>April 1993: Clinton w/Vaclav Havel &amp; Lech Walesa</a:t>
            </a:r>
          </a:p>
          <a:p>
            <a:r>
              <a:rPr lang="en-US" dirty="0"/>
              <a:t>Clinton foreign policy theme: promote democracy</a:t>
            </a:r>
          </a:p>
          <a:p>
            <a:pPr lvl="1"/>
            <a:r>
              <a:rPr lang="en-US" dirty="0"/>
              <a:t>Tony Lake (NSC): </a:t>
            </a:r>
            <a:r>
              <a:rPr lang="en-US" i="1" dirty="0"/>
              <a:t>“The successor to a doctrine of containment must be a strategy of enlargement </a:t>
            </a:r>
            <a:r>
              <a:rPr lang="mr-IN" i="1" dirty="0"/>
              <a:t>…</a:t>
            </a:r>
            <a:r>
              <a:rPr lang="en-US" i="1" dirty="0"/>
              <a:t>of the world’s free community of market democracies.” </a:t>
            </a:r>
            <a:r>
              <a:rPr lang="en-US" dirty="0"/>
              <a:t>[1993]</a:t>
            </a:r>
          </a:p>
          <a:p>
            <a:r>
              <a:rPr lang="en-US" dirty="0"/>
              <a:t>Bureaucratic pushback:</a:t>
            </a:r>
          </a:p>
          <a:p>
            <a:pPr lvl="1"/>
            <a:r>
              <a:rPr lang="en-US" u="sng" dirty="0">
                <a:solidFill>
                  <a:srgbClr val="CF0F32"/>
                </a:solidFill>
              </a:rPr>
              <a:t>Defense</a:t>
            </a:r>
            <a:r>
              <a:rPr lang="en-US" dirty="0">
                <a:solidFill>
                  <a:srgbClr val="CF0F32"/>
                </a:solidFill>
              </a:rPr>
              <a:t>: Partnership for Peace more practical</a:t>
            </a:r>
          </a:p>
          <a:p>
            <a:pPr lvl="1"/>
            <a:r>
              <a:rPr lang="en-US" u="sng" dirty="0">
                <a:solidFill>
                  <a:srgbClr val="CF0F32"/>
                </a:solidFill>
              </a:rPr>
              <a:t>State</a:t>
            </a:r>
            <a:r>
              <a:rPr lang="en-US" dirty="0">
                <a:solidFill>
                  <a:srgbClr val="CF0F32"/>
                </a:solidFill>
              </a:rPr>
              <a:t>: Enlargement would antagonize Russia</a:t>
            </a:r>
          </a:p>
        </p:txBody>
      </p:sp>
    </p:spTree>
    <p:extLst>
      <p:ext uri="{BB962C8B-B14F-4D97-AF65-F5344CB8AC3E}">
        <p14:creationId xmlns:p14="http://schemas.microsoft.com/office/powerpoint/2010/main" val="415158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Enlargement Decision	</a:t>
            </a:r>
          </a:p>
        </p:txBody>
      </p:sp>
      <p:sp>
        <p:nvSpPr>
          <p:cNvPr id="3" name="Content Placeholder 2"/>
          <p:cNvSpPr>
            <a:spLocks noGrp="1"/>
          </p:cNvSpPr>
          <p:nvPr>
            <p:ph idx="1"/>
          </p:nvPr>
        </p:nvSpPr>
        <p:spPr/>
        <p:txBody>
          <a:bodyPr>
            <a:noAutofit/>
          </a:bodyPr>
          <a:lstStyle/>
          <a:p>
            <a:r>
              <a:rPr lang="en-US" dirty="0"/>
              <a:t>Decisive arguments:</a:t>
            </a:r>
          </a:p>
          <a:p>
            <a:pPr lvl="1"/>
            <a:r>
              <a:rPr lang="en-US" dirty="0">
                <a:solidFill>
                  <a:srgbClr val="008000"/>
                </a:solidFill>
              </a:rPr>
              <a:t>Democracy in Central Europe fragile; need assurance</a:t>
            </a:r>
          </a:p>
          <a:p>
            <a:pPr lvl="1"/>
            <a:r>
              <a:rPr lang="en-US" dirty="0">
                <a:solidFill>
                  <a:srgbClr val="008000"/>
                </a:solidFill>
              </a:rPr>
              <a:t>Russia had cooperated on 4+2 </a:t>
            </a:r>
            <a:r>
              <a:rPr lang="mr-IN" dirty="0">
                <a:solidFill>
                  <a:srgbClr val="008000"/>
                </a:solidFill>
              </a:rPr>
              <a:t>…</a:t>
            </a:r>
            <a:r>
              <a:rPr lang="en-US" dirty="0">
                <a:solidFill>
                  <a:srgbClr val="008000"/>
                </a:solidFill>
              </a:rPr>
              <a:t> why not this?</a:t>
            </a:r>
          </a:p>
          <a:p>
            <a:r>
              <a:rPr lang="en-US" dirty="0"/>
              <a:t>Need to coordinate “enlargement track” and new initiatives regarding Russia &amp; Ukraine</a:t>
            </a:r>
          </a:p>
          <a:p>
            <a:pPr lvl="1"/>
            <a:r>
              <a:rPr lang="en-US" dirty="0"/>
              <a:t>Gradual ... not “fast track” time line: 1994-1997</a:t>
            </a:r>
          </a:p>
          <a:p>
            <a:pPr lvl="1"/>
            <a:r>
              <a:rPr lang="en-US" dirty="0"/>
              <a:t>Practicalities: 1,200 NATO Standardization Agreements</a:t>
            </a:r>
          </a:p>
          <a:p>
            <a:r>
              <a:rPr lang="en-US" dirty="0"/>
              <a:t>May 1997 </a:t>
            </a:r>
            <a:r>
              <a:rPr lang="mr-IN" dirty="0"/>
              <a:t>–</a:t>
            </a:r>
            <a:r>
              <a:rPr lang="en-US" dirty="0"/>
              <a:t> signing of NATO-Russia Founding Act</a:t>
            </a:r>
          </a:p>
          <a:p>
            <a:r>
              <a:rPr lang="en-US" dirty="0"/>
              <a:t>July 1997 </a:t>
            </a:r>
            <a:r>
              <a:rPr lang="mr-IN" dirty="0"/>
              <a:t>–</a:t>
            </a:r>
            <a:r>
              <a:rPr lang="en-US" dirty="0"/>
              <a:t> invitation to PO, HU, CZ</a:t>
            </a:r>
          </a:p>
        </p:txBody>
      </p:sp>
    </p:spTree>
    <p:extLst>
      <p:ext uri="{BB962C8B-B14F-4D97-AF65-F5344CB8AC3E}">
        <p14:creationId xmlns:p14="http://schemas.microsoft.com/office/powerpoint/2010/main" val="2412004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Consultation Commitments</a:t>
            </a:r>
          </a:p>
        </p:txBody>
      </p:sp>
      <p:sp>
        <p:nvSpPr>
          <p:cNvPr id="3" name="Content Placeholder 2"/>
          <p:cNvSpPr>
            <a:spLocks noGrp="1"/>
          </p:cNvSpPr>
          <p:nvPr>
            <p:ph idx="1"/>
          </p:nvPr>
        </p:nvSpPr>
        <p:spPr/>
        <p:txBody>
          <a:bodyPr>
            <a:noAutofit/>
          </a:bodyPr>
          <a:lstStyle/>
          <a:p>
            <a:pPr>
              <a:spcBef>
                <a:spcPts val="500"/>
              </a:spcBef>
              <a:spcAft>
                <a:spcPts val="500"/>
              </a:spcAft>
              <a:buFont typeface="Monotype Sorts" charset="0"/>
              <a:buNone/>
              <a:defRPr/>
            </a:pPr>
            <a:r>
              <a:rPr lang="en-US" i="1" u="sng" dirty="0"/>
              <a:t>Article 4, Washington Treaty (1949)</a:t>
            </a:r>
            <a:endParaRPr lang="en-US" dirty="0"/>
          </a:p>
          <a:p>
            <a:pPr marL="342900" lvl="1" indent="0">
              <a:buNone/>
              <a:defRPr/>
            </a:pPr>
            <a:r>
              <a:rPr lang="en-US" dirty="0">
                <a:solidFill>
                  <a:srgbClr val="00279F"/>
                </a:solidFill>
              </a:rPr>
              <a:t>“The Parties will </a:t>
            </a:r>
            <a:r>
              <a:rPr lang="en-US" i="1" dirty="0">
                <a:solidFill>
                  <a:srgbClr val="CF0E30"/>
                </a:solidFill>
              </a:rPr>
              <a:t>consult</a:t>
            </a:r>
            <a:r>
              <a:rPr lang="en-US" i="1" dirty="0">
                <a:solidFill>
                  <a:srgbClr val="00279F"/>
                </a:solidFill>
              </a:rPr>
              <a:t> </a:t>
            </a:r>
            <a:r>
              <a:rPr lang="en-US" dirty="0">
                <a:solidFill>
                  <a:srgbClr val="00279F"/>
                </a:solidFill>
              </a:rPr>
              <a:t>together whenever, </a:t>
            </a:r>
            <a:r>
              <a:rPr lang="en-US" i="1" dirty="0">
                <a:solidFill>
                  <a:srgbClr val="CF0E30"/>
                </a:solidFill>
              </a:rPr>
              <a:t>in the opinion of any</a:t>
            </a:r>
            <a:r>
              <a:rPr lang="en-US" dirty="0">
                <a:solidFill>
                  <a:srgbClr val="00279F"/>
                </a:solidFill>
              </a:rPr>
              <a:t> of them, the </a:t>
            </a:r>
            <a:r>
              <a:rPr lang="en-US" i="1" dirty="0">
                <a:solidFill>
                  <a:srgbClr val="CF0E30"/>
                </a:solidFill>
              </a:rPr>
              <a:t>territorial integrity</a:t>
            </a:r>
            <a:r>
              <a:rPr lang="en-US" dirty="0">
                <a:solidFill>
                  <a:srgbClr val="CF0E30"/>
                </a:solidFill>
              </a:rPr>
              <a:t>, </a:t>
            </a:r>
            <a:r>
              <a:rPr lang="en-US" i="1" dirty="0">
                <a:solidFill>
                  <a:srgbClr val="CF0E30"/>
                </a:solidFill>
              </a:rPr>
              <a:t>political independence, or</a:t>
            </a:r>
            <a:r>
              <a:rPr lang="en-US" dirty="0">
                <a:solidFill>
                  <a:srgbClr val="CF0E30"/>
                </a:solidFill>
              </a:rPr>
              <a:t> </a:t>
            </a:r>
            <a:r>
              <a:rPr lang="en-US" i="1" dirty="0">
                <a:solidFill>
                  <a:srgbClr val="CF0E30"/>
                </a:solidFill>
              </a:rPr>
              <a:t>security</a:t>
            </a:r>
            <a:r>
              <a:rPr lang="en-US" dirty="0">
                <a:solidFill>
                  <a:srgbClr val="00279F"/>
                </a:solidFill>
              </a:rPr>
              <a:t> of any of the Parties is threatened.</a:t>
            </a:r>
            <a:r>
              <a:rPr lang="ja-JP" altLang="en-US">
                <a:solidFill>
                  <a:srgbClr val="00279F"/>
                </a:solidFill>
              </a:rPr>
              <a:t>”</a:t>
            </a:r>
            <a:endParaRPr lang="en-US" u="sng" dirty="0"/>
          </a:p>
          <a:p>
            <a:pPr>
              <a:buFont typeface="Monotype Sorts" charset="0"/>
              <a:buNone/>
              <a:defRPr/>
            </a:pPr>
            <a:r>
              <a:rPr lang="en-US" sz="2000" i="1" u="sng" dirty="0"/>
              <a:t>Paragraph 8, Partnership for Peace Framework Document (1994)</a:t>
            </a:r>
          </a:p>
          <a:p>
            <a:pPr marL="342900" lvl="1" indent="0">
              <a:buNone/>
              <a:defRPr/>
            </a:pPr>
            <a:r>
              <a:rPr lang="en-US" dirty="0">
                <a:solidFill>
                  <a:srgbClr val="00279F"/>
                </a:solidFill>
              </a:rPr>
              <a:t>“NATO will </a:t>
            </a:r>
            <a:r>
              <a:rPr lang="en-US" i="1" dirty="0">
                <a:solidFill>
                  <a:srgbClr val="CF0E30"/>
                </a:solidFill>
              </a:rPr>
              <a:t>consult</a:t>
            </a:r>
            <a:r>
              <a:rPr lang="en-US" dirty="0">
                <a:solidFill>
                  <a:srgbClr val="00279F"/>
                </a:solidFill>
              </a:rPr>
              <a:t> with </a:t>
            </a:r>
            <a:r>
              <a:rPr lang="en-US" i="1" dirty="0">
                <a:solidFill>
                  <a:srgbClr val="CF0E30"/>
                </a:solidFill>
              </a:rPr>
              <a:t>any active participant</a:t>
            </a:r>
            <a:r>
              <a:rPr lang="en-US" dirty="0">
                <a:solidFill>
                  <a:srgbClr val="00279F"/>
                </a:solidFill>
              </a:rPr>
              <a:t> in the Partnership if that Partner perceives a direct threat to its </a:t>
            </a:r>
            <a:r>
              <a:rPr lang="en-US" i="1" dirty="0">
                <a:solidFill>
                  <a:srgbClr val="CF0E30"/>
                </a:solidFill>
              </a:rPr>
              <a:t>territorial integrity</a:t>
            </a:r>
            <a:r>
              <a:rPr lang="en-US" dirty="0">
                <a:solidFill>
                  <a:srgbClr val="CF0E30"/>
                </a:solidFill>
              </a:rPr>
              <a:t>, </a:t>
            </a:r>
            <a:r>
              <a:rPr lang="en-US" i="1" dirty="0">
                <a:solidFill>
                  <a:srgbClr val="CF0E30"/>
                </a:solidFill>
              </a:rPr>
              <a:t>political independence, or</a:t>
            </a:r>
            <a:r>
              <a:rPr lang="en-US" dirty="0">
                <a:solidFill>
                  <a:srgbClr val="CF0E30"/>
                </a:solidFill>
              </a:rPr>
              <a:t> </a:t>
            </a:r>
            <a:r>
              <a:rPr lang="en-US" i="1" dirty="0">
                <a:solidFill>
                  <a:srgbClr val="CF0E30"/>
                </a:solidFill>
              </a:rPr>
              <a:t>security</a:t>
            </a:r>
            <a:r>
              <a:rPr lang="en-US" dirty="0">
                <a:solidFill>
                  <a:srgbClr val="00279F"/>
                </a:solidFill>
              </a:rPr>
              <a:t>.</a:t>
            </a:r>
            <a:r>
              <a:rPr lang="ja-JP" altLang="en-US">
                <a:solidFill>
                  <a:srgbClr val="00279F"/>
                </a:solidFill>
              </a:rPr>
              <a:t>”</a:t>
            </a:r>
            <a:endParaRPr lang="en-US" dirty="0">
              <a:solidFill>
                <a:srgbClr val="00279F"/>
              </a:solidFill>
            </a:endParaRPr>
          </a:p>
          <a:p>
            <a:endParaRPr lang="en-US" sz="2000" dirty="0"/>
          </a:p>
        </p:txBody>
      </p:sp>
    </p:spTree>
    <p:extLst>
      <p:ext uri="{BB962C8B-B14F-4D97-AF65-F5344CB8AC3E}">
        <p14:creationId xmlns:p14="http://schemas.microsoft.com/office/powerpoint/2010/main" val="27288428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NATO-Russia Founding Act</a:t>
            </a:r>
            <a:br>
              <a:rPr lang="en-US" dirty="0"/>
            </a:br>
            <a:r>
              <a:rPr lang="en-US" sz="2000" dirty="0">
                <a:solidFill>
                  <a:schemeClr val="bg1"/>
                </a:solidFill>
              </a:rPr>
              <a:t>[May 1997]</a:t>
            </a:r>
          </a:p>
        </p:txBody>
      </p:sp>
      <p:sp>
        <p:nvSpPr>
          <p:cNvPr id="3" name="Content Placeholder 2"/>
          <p:cNvSpPr>
            <a:spLocks noGrp="1"/>
          </p:cNvSpPr>
          <p:nvPr>
            <p:ph idx="1"/>
          </p:nvPr>
        </p:nvSpPr>
        <p:spPr>
          <a:xfrm>
            <a:off x="739775" y="2770094"/>
            <a:ext cx="7662864" cy="3448706"/>
          </a:xfrm>
        </p:spPr>
        <p:txBody>
          <a:bodyPr>
            <a:noAutofit/>
          </a:bodyPr>
          <a:lstStyle/>
          <a:p>
            <a:pPr marL="342900" lvl="1" indent="-342900">
              <a:defRPr/>
            </a:pPr>
            <a:r>
              <a:rPr lang="en-US" dirty="0"/>
              <a:t>“NATO and Russia will promptly </a:t>
            </a:r>
            <a:r>
              <a:rPr lang="en-US" dirty="0">
                <a:solidFill>
                  <a:srgbClr val="C00000"/>
                </a:solidFill>
              </a:rPr>
              <a:t>consult</a:t>
            </a:r>
            <a:r>
              <a:rPr lang="en-US" dirty="0"/>
              <a:t> within the </a:t>
            </a:r>
            <a:r>
              <a:rPr lang="en-US" i="1" dirty="0">
                <a:solidFill>
                  <a:srgbClr val="800000"/>
                </a:solidFill>
              </a:rPr>
              <a:t>Permanent Joint Counci</a:t>
            </a:r>
            <a:r>
              <a:rPr lang="en-US" i="1" dirty="0"/>
              <a:t>l</a:t>
            </a:r>
            <a:r>
              <a:rPr lang="en-US" dirty="0"/>
              <a:t> in case one of the Council members perceives a threat to its </a:t>
            </a:r>
            <a:r>
              <a:rPr lang="en-US" i="1" dirty="0">
                <a:solidFill>
                  <a:srgbClr val="CF0F32"/>
                </a:solidFill>
              </a:rPr>
              <a:t>territorial integrity, political independence or security</a:t>
            </a:r>
            <a:r>
              <a:rPr lang="en-US" dirty="0"/>
              <a:t>. </a:t>
            </a:r>
          </a:p>
          <a:p>
            <a:pPr marL="342900" lvl="1" indent="-342900">
              <a:defRPr/>
            </a:pPr>
            <a:r>
              <a:rPr lang="en-US" dirty="0"/>
              <a:t>“… to the </a:t>
            </a:r>
            <a:r>
              <a:rPr lang="en-US" i="1" dirty="0">
                <a:solidFill>
                  <a:srgbClr val="008000"/>
                </a:solidFill>
              </a:rPr>
              <a:t>maximum extent possible, where appropriate</a:t>
            </a:r>
            <a:r>
              <a:rPr lang="en-US" dirty="0">
                <a:solidFill>
                  <a:srgbClr val="008000"/>
                </a:solidFill>
              </a:rPr>
              <a:t>, ... </a:t>
            </a:r>
            <a:r>
              <a:rPr lang="en-US" i="1" dirty="0">
                <a:solidFill>
                  <a:srgbClr val="008000"/>
                </a:solidFill>
              </a:rPr>
              <a:t>joint decisions and joint ac</a:t>
            </a:r>
            <a:r>
              <a:rPr lang="en-US" i="1" dirty="0"/>
              <a:t>tion</a:t>
            </a:r>
            <a:r>
              <a:rPr lang="en-US" dirty="0"/>
              <a:t> ….</a:t>
            </a:r>
          </a:p>
          <a:p>
            <a:pPr marL="342900" lvl="1" indent="-342900">
              <a:defRPr/>
            </a:pPr>
            <a:r>
              <a:rPr lang="en-US" dirty="0"/>
              <a:t>“... </a:t>
            </a:r>
            <a:r>
              <a:rPr lang="en-US" i="1" dirty="0">
                <a:solidFill>
                  <a:srgbClr val="C00000"/>
                </a:solidFill>
              </a:rPr>
              <a:t>do not provide</a:t>
            </a:r>
            <a:r>
              <a:rPr lang="en-US" dirty="0">
                <a:solidFill>
                  <a:srgbClr val="C00000"/>
                </a:solidFill>
              </a:rPr>
              <a:t> </a:t>
            </a:r>
            <a:r>
              <a:rPr lang="en-US" dirty="0"/>
              <a:t>NATO or Russia, in any way, with a </a:t>
            </a:r>
            <a:r>
              <a:rPr lang="en-US" i="1" dirty="0">
                <a:solidFill>
                  <a:srgbClr val="C00000"/>
                </a:solidFill>
              </a:rPr>
              <a:t>right of veto</a:t>
            </a:r>
            <a:r>
              <a:rPr lang="en-US" dirty="0">
                <a:solidFill>
                  <a:srgbClr val="FF0000"/>
                </a:solidFill>
              </a:rPr>
              <a:t> </a:t>
            </a:r>
            <a:r>
              <a:rPr lang="en-US" dirty="0"/>
              <a:t>over the actions of the other, nor do they infringe upon or restrict the rights of NATO or Russia to independent decision-making and action.”</a:t>
            </a:r>
          </a:p>
          <a:p>
            <a:pPr marL="342900" lvl="1" indent="-342900">
              <a:defRPr/>
            </a:pPr>
            <a:r>
              <a:rPr lang="en-US" dirty="0"/>
              <a:t>Recite international obligations </a:t>
            </a:r>
            <a:r>
              <a:rPr lang="mr-IN" dirty="0"/>
              <a:t>…</a:t>
            </a:r>
            <a:r>
              <a:rPr lang="en-US" dirty="0"/>
              <a:t> </a:t>
            </a:r>
            <a:r>
              <a:rPr lang="en-US" dirty="0">
                <a:solidFill>
                  <a:srgbClr val="008000"/>
                </a:solidFill>
              </a:rPr>
              <a:t>aspirational</a:t>
            </a:r>
            <a:r>
              <a:rPr lang="en-US" dirty="0"/>
              <a:t> cooperation</a:t>
            </a:r>
          </a:p>
          <a:p>
            <a:pPr marL="0"/>
            <a:endParaRPr lang="en-US" sz="2000" dirty="0"/>
          </a:p>
        </p:txBody>
      </p:sp>
    </p:spTree>
    <p:extLst>
      <p:ext uri="{BB962C8B-B14F-4D97-AF65-F5344CB8AC3E}">
        <p14:creationId xmlns:p14="http://schemas.microsoft.com/office/powerpoint/2010/main" val="36734830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Unilateral NATO Assurances</a:t>
            </a:r>
          </a:p>
        </p:txBody>
      </p:sp>
      <p:sp>
        <p:nvSpPr>
          <p:cNvPr id="3" name="Content Placeholder 2"/>
          <p:cNvSpPr>
            <a:spLocks noGrp="1"/>
          </p:cNvSpPr>
          <p:nvPr>
            <p:ph idx="1"/>
          </p:nvPr>
        </p:nvSpPr>
        <p:spPr/>
        <p:txBody>
          <a:bodyPr>
            <a:noAutofit/>
          </a:bodyPr>
          <a:lstStyle/>
          <a:p>
            <a:r>
              <a:rPr lang="en-US" sz="2000" dirty="0"/>
              <a:t>“</a:t>
            </a:r>
            <a:r>
              <a:rPr lang="mr-IN" sz="2000" dirty="0"/>
              <a:t>…</a:t>
            </a:r>
            <a:r>
              <a:rPr lang="en-US" sz="2000" dirty="0"/>
              <a:t> in the current and foreseeable security environment, the Alliance will [ensure] the necessary interoperability, integration, and capability for reinforcement </a:t>
            </a:r>
            <a:r>
              <a:rPr lang="en-US" sz="2000" i="1" dirty="0">
                <a:solidFill>
                  <a:srgbClr val="008000"/>
                </a:solidFill>
              </a:rPr>
              <a:t>rather than by additional </a:t>
            </a:r>
            <a:r>
              <a:rPr lang="en-US" sz="2000" i="1" u="sng" dirty="0">
                <a:solidFill>
                  <a:srgbClr val="CF0F32"/>
                </a:solidFill>
              </a:rPr>
              <a:t>permanent</a:t>
            </a:r>
            <a:r>
              <a:rPr lang="en-US" sz="2000" i="1" dirty="0">
                <a:solidFill>
                  <a:srgbClr val="CF0F32"/>
                </a:solidFill>
              </a:rPr>
              <a:t> </a:t>
            </a:r>
            <a:r>
              <a:rPr lang="en-US" sz="2000" i="1" dirty="0">
                <a:solidFill>
                  <a:srgbClr val="008000"/>
                </a:solidFill>
              </a:rPr>
              <a:t>stationing of </a:t>
            </a:r>
            <a:r>
              <a:rPr lang="en-US" sz="2000" i="1" u="sng" dirty="0">
                <a:solidFill>
                  <a:srgbClr val="CF0F32"/>
                </a:solidFill>
              </a:rPr>
              <a:t>substantial</a:t>
            </a:r>
            <a:r>
              <a:rPr lang="en-US" sz="2000" i="1" dirty="0">
                <a:solidFill>
                  <a:srgbClr val="CF0F32"/>
                </a:solidFill>
              </a:rPr>
              <a:t> </a:t>
            </a:r>
            <a:r>
              <a:rPr lang="en-US" sz="2000" i="1" dirty="0">
                <a:solidFill>
                  <a:srgbClr val="008000"/>
                </a:solidFill>
              </a:rPr>
              <a:t>combat forces</a:t>
            </a:r>
            <a:r>
              <a:rPr lang="en-US" sz="2000" dirty="0"/>
              <a:t>. </a:t>
            </a:r>
          </a:p>
          <a:p>
            <a:pPr lvl="1"/>
            <a:r>
              <a:rPr lang="en-US" sz="1800" dirty="0"/>
              <a:t>Russia will exercise similar restraint in its force deployments </a:t>
            </a:r>
            <a:r>
              <a:rPr lang="mr-IN" sz="1800" dirty="0"/>
              <a:t>…</a:t>
            </a:r>
            <a:endParaRPr lang="en-US" sz="1800" dirty="0"/>
          </a:p>
          <a:p>
            <a:r>
              <a:rPr lang="en-US" sz="2000" dirty="0"/>
              <a:t>“</a:t>
            </a:r>
            <a:r>
              <a:rPr lang="mr-IN" sz="2000" dirty="0">
                <a:solidFill>
                  <a:srgbClr val="CF0F32"/>
                </a:solidFill>
              </a:rPr>
              <a:t>…</a:t>
            </a:r>
            <a:r>
              <a:rPr lang="en-US" sz="2000" dirty="0">
                <a:solidFill>
                  <a:srgbClr val="CF0F32"/>
                </a:solidFill>
              </a:rPr>
              <a:t> </a:t>
            </a:r>
            <a:r>
              <a:rPr lang="en-US" sz="2000" i="1" dirty="0">
                <a:solidFill>
                  <a:srgbClr val="CF0F32"/>
                </a:solidFill>
              </a:rPr>
              <a:t>no intention, no plan and no reason </a:t>
            </a:r>
            <a:r>
              <a:rPr lang="en-US" sz="2000" dirty="0"/>
              <a:t>to </a:t>
            </a:r>
            <a:r>
              <a:rPr lang="en-US" sz="2000" dirty="0">
                <a:solidFill>
                  <a:srgbClr val="008000"/>
                </a:solidFill>
              </a:rPr>
              <a:t>deploy nuclear weapons on the territory of new members</a:t>
            </a:r>
            <a:r>
              <a:rPr lang="en-US" sz="2000" dirty="0"/>
              <a:t>, </a:t>
            </a:r>
            <a:r>
              <a:rPr lang="mr-IN" sz="2000" dirty="0"/>
              <a:t>…</a:t>
            </a:r>
            <a:r>
              <a:rPr lang="en-US" sz="2000" dirty="0"/>
              <a:t> and do not foresee any future need to do so. </a:t>
            </a:r>
          </a:p>
          <a:p>
            <a:pPr lvl="1"/>
            <a:r>
              <a:rPr lang="en-US" sz="1800" dirty="0"/>
              <a:t>“</a:t>
            </a:r>
            <a:r>
              <a:rPr lang="mr-IN" sz="1800" dirty="0"/>
              <a:t>…</a:t>
            </a:r>
            <a:r>
              <a:rPr lang="en-US" sz="1800" dirty="0"/>
              <a:t> </a:t>
            </a:r>
            <a:r>
              <a:rPr lang="en-US" sz="1800" i="1" dirty="0">
                <a:solidFill>
                  <a:srgbClr val="CF0F32"/>
                </a:solidFill>
              </a:rPr>
              <a:t>no intention, no plan, and no reas</a:t>
            </a:r>
            <a:r>
              <a:rPr lang="en-US" sz="1800" i="1" dirty="0">
                <a:solidFill>
                  <a:srgbClr val="800000"/>
                </a:solidFill>
              </a:rPr>
              <a:t>on </a:t>
            </a:r>
            <a:r>
              <a:rPr lang="en-US" sz="1800" dirty="0"/>
              <a:t>to establish </a:t>
            </a:r>
            <a:r>
              <a:rPr lang="en-US" sz="1800" dirty="0">
                <a:solidFill>
                  <a:srgbClr val="008000"/>
                </a:solidFill>
              </a:rPr>
              <a:t>nuclear weapon storage sites </a:t>
            </a:r>
            <a:r>
              <a:rPr lang="en-US" sz="1800" dirty="0"/>
              <a:t>on the territory of those members</a:t>
            </a:r>
          </a:p>
        </p:txBody>
      </p:sp>
    </p:spTree>
    <p:extLst>
      <p:ext uri="{BB962C8B-B14F-4D97-AF65-F5344CB8AC3E}">
        <p14:creationId xmlns:p14="http://schemas.microsoft.com/office/powerpoint/2010/main" val="14108602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NATO Ukraine Charter</a:t>
            </a:r>
            <a:br>
              <a:rPr lang="en-US" dirty="0"/>
            </a:br>
            <a:r>
              <a:rPr lang="en-US" sz="2000" dirty="0">
                <a:solidFill>
                  <a:srgbClr val="FFFFFF"/>
                </a:solidFill>
              </a:rPr>
              <a:t>July 1997</a:t>
            </a:r>
          </a:p>
        </p:txBody>
      </p:sp>
      <p:sp>
        <p:nvSpPr>
          <p:cNvPr id="3" name="Content Placeholder 2"/>
          <p:cNvSpPr>
            <a:spLocks noGrp="1"/>
          </p:cNvSpPr>
          <p:nvPr>
            <p:ph idx="1"/>
          </p:nvPr>
        </p:nvSpPr>
        <p:spPr/>
        <p:txBody>
          <a:bodyPr>
            <a:noAutofit/>
          </a:bodyPr>
          <a:lstStyle/>
          <a:p>
            <a:pPr marL="342900" lvl="1" indent="-342900">
              <a:defRPr/>
            </a:pPr>
            <a:r>
              <a:rPr lang="en-US" dirty="0"/>
              <a:t>“Distinctive partnership” between NATO and Ukraine</a:t>
            </a:r>
          </a:p>
          <a:p>
            <a:pPr marL="342900" lvl="1" indent="-342900">
              <a:defRPr/>
            </a:pPr>
            <a:r>
              <a:rPr lang="en-US" dirty="0"/>
              <a:t>“Allies ... support Ukrainian </a:t>
            </a:r>
            <a:r>
              <a:rPr lang="en-US" i="1" dirty="0">
                <a:solidFill>
                  <a:srgbClr val="008000"/>
                </a:solidFill>
              </a:rPr>
              <a:t>sovereignty</a:t>
            </a:r>
            <a:r>
              <a:rPr lang="en-US" dirty="0">
                <a:solidFill>
                  <a:srgbClr val="008000"/>
                </a:solidFill>
              </a:rPr>
              <a:t> </a:t>
            </a:r>
            <a:r>
              <a:rPr lang="en-US" dirty="0"/>
              <a:t>and </a:t>
            </a:r>
            <a:r>
              <a:rPr lang="en-US" i="1" dirty="0">
                <a:solidFill>
                  <a:srgbClr val="008000"/>
                </a:solidFill>
              </a:rPr>
              <a:t>independence</a:t>
            </a:r>
            <a:r>
              <a:rPr lang="en-US" dirty="0"/>
              <a:t>, </a:t>
            </a:r>
            <a:r>
              <a:rPr lang="en-US" i="1" dirty="0">
                <a:solidFill>
                  <a:srgbClr val="008000"/>
                </a:solidFill>
              </a:rPr>
              <a:t>territorial integrity</a:t>
            </a:r>
            <a:r>
              <a:rPr lang="en-US" dirty="0"/>
              <a:t>, </a:t>
            </a:r>
            <a:r>
              <a:rPr lang="en-US" i="1" dirty="0">
                <a:solidFill>
                  <a:srgbClr val="008000"/>
                </a:solidFill>
              </a:rPr>
              <a:t>democratic development</a:t>
            </a:r>
            <a:r>
              <a:rPr lang="en-US" dirty="0"/>
              <a:t>, </a:t>
            </a:r>
            <a:r>
              <a:rPr lang="en-US" i="1" dirty="0">
                <a:solidFill>
                  <a:srgbClr val="008000"/>
                </a:solidFill>
              </a:rPr>
              <a:t>economic prosperity</a:t>
            </a:r>
            <a:r>
              <a:rPr lang="en-US" dirty="0">
                <a:solidFill>
                  <a:srgbClr val="008000"/>
                </a:solidFill>
              </a:rPr>
              <a:t> </a:t>
            </a:r>
            <a:r>
              <a:rPr lang="en-US" dirty="0"/>
              <a:t>and its </a:t>
            </a:r>
            <a:r>
              <a:rPr lang="en-US" i="1" dirty="0">
                <a:solidFill>
                  <a:srgbClr val="008000"/>
                </a:solidFill>
              </a:rPr>
              <a:t>status as a non-nuclear weapon state</a:t>
            </a:r>
            <a:r>
              <a:rPr lang="en-US" dirty="0"/>
              <a:t>, and the principle of </a:t>
            </a:r>
            <a:r>
              <a:rPr lang="en-US" i="1" dirty="0">
                <a:solidFill>
                  <a:srgbClr val="008000"/>
                </a:solidFill>
              </a:rPr>
              <a:t>inviolability of frontiers</a:t>
            </a:r>
            <a:r>
              <a:rPr lang="en-US" dirty="0">
                <a:solidFill>
                  <a:srgbClr val="008000"/>
                </a:solidFill>
              </a:rPr>
              <a:t> </a:t>
            </a:r>
            <a:r>
              <a:rPr lang="en-US" dirty="0"/>
              <a:t>....”</a:t>
            </a:r>
          </a:p>
          <a:p>
            <a:pPr marL="692150" lvl="2" indent="-342900">
              <a:defRPr/>
            </a:pPr>
            <a:r>
              <a:rPr lang="en-US" dirty="0">
                <a:solidFill>
                  <a:srgbClr val="000000"/>
                </a:solidFill>
              </a:rPr>
              <a:t>~ </a:t>
            </a:r>
            <a:r>
              <a:rPr lang="en-US" dirty="0">
                <a:solidFill>
                  <a:srgbClr val="CF0F32"/>
                </a:solidFill>
              </a:rPr>
              <a:t>December 1994 Budapest Memorandum on Security Assurances</a:t>
            </a:r>
          </a:p>
          <a:p>
            <a:pPr marL="342900" lvl="1" indent="-342900">
              <a:defRPr/>
            </a:pPr>
            <a:r>
              <a:rPr lang="en-US" dirty="0"/>
              <a:t>“NATO and Ukraine will develop a crisis consultative mechanism to </a:t>
            </a:r>
            <a:r>
              <a:rPr lang="en-US" i="1" dirty="0">
                <a:solidFill>
                  <a:srgbClr val="CF0F32"/>
                </a:solidFill>
              </a:rPr>
              <a:t>consult together</a:t>
            </a:r>
            <a:r>
              <a:rPr lang="en-US" dirty="0">
                <a:solidFill>
                  <a:srgbClr val="CF0F32"/>
                </a:solidFill>
              </a:rPr>
              <a:t> </a:t>
            </a:r>
            <a:r>
              <a:rPr lang="en-US" dirty="0"/>
              <a:t>whenever </a:t>
            </a:r>
            <a:r>
              <a:rPr lang="en-US" i="1" dirty="0">
                <a:solidFill>
                  <a:srgbClr val="008000"/>
                </a:solidFill>
              </a:rPr>
              <a:t>Ukraine perceives a direct threat to its territorial integrity, political independence, or security</a:t>
            </a:r>
            <a:r>
              <a:rPr lang="en-US" dirty="0"/>
              <a:t>.”</a:t>
            </a:r>
          </a:p>
          <a:p>
            <a:pPr marL="342900" lvl="1" indent="-342900">
              <a:defRPr/>
            </a:pPr>
            <a:r>
              <a:rPr lang="en-US" dirty="0"/>
              <a:t>Anticipated closer, substantive cooperation</a:t>
            </a:r>
          </a:p>
          <a:p>
            <a:pPr marL="342900" lvl="1" indent="-342900">
              <a:defRPr/>
            </a:pPr>
            <a:endParaRPr lang="en-US" dirty="0"/>
          </a:p>
        </p:txBody>
      </p:sp>
    </p:spTree>
    <p:extLst>
      <p:ext uri="{BB962C8B-B14F-4D97-AF65-F5344CB8AC3E}">
        <p14:creationId xmlns:p14="http://schemas.microsoft.com/office/powerpoint/2010/main" val="16433652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Reaffirming the “Open Door”?</a:t>
            </a:r>
          </a:p>
        </p:txBody>
      </p:sp>
      <p:sp>
        <p:nvSpPr>
          <p:cNvPr id="3" name="Content Placeholder 2"/>
          <p:cNvSpPr>
            <a:spLocks noGrp="1"/>
          </p:cNvSpPr>
          <p:nvPr>
            <p:ph idx="1"/>
          </p:nvPr>
        </p:nvSpPr>
        <p:spPr>
          <a:xfrm>
            <a:off x="739774" y="2770094"/>
            <a:ext cx="7780771" cy="3478306"/>
          </a:xfrm>
        </p:spPr>
        <p:txBody>
          <a:bodyPr>
            <a:noAutofit/>
          </a:bodyPr>
          <a:lstStyle/>
          <a:p>
            <a:r>
              <a:rPr lang="en-US" dirty="0"/>
              <a:t>2008 Bucharest Summit:  “NATO welcomes </a:t>
            </a:r>
            <a:r>
              <a:rPr lang="en-US" dirty="0">
                <a:solidFill>
                  <a:srgbClr val="008000"/>
                </a:solidFill>
              </a:rPr>
              <a:t>Ukraine’s</a:t>
            </a:r>
            <a:r>
              <a:rPr lang="en-US" dirty="0"/>
              <a:t> and </a:t>
            </a:r>
            <a:r>
              <a:rPr lang="en-US" dirty="0">
                <a:solidFill>
                  <a:srgbClr val="008000"/>
                </a:solidFill>
              </a:rPr>
              <a:t>Georgia’s</a:t>
            </a:r>
            <a:r>
              <a:rPr lang="en-US" dirty="0"/>
              <a:t> Euro-Atlantic aspirations for membership in NATO.  </a:t>
            </a:r>
            <a:r>
              <a:rPr lang="en-US" dirty="0">
                <a:solidFill>
                  <a:srgbClr val="CF0F32"/>
                </a:solidFill>
              </a:rPr>
              <a:t>We agreed today that these countries </a:t>
            </a:r>
            <a:r>
              <a:rPr lang="en-US" i="1" u="sng" dirty="0">
                <a:solidFill>
                  <a:srgbClr val="CF0F32"/>
                </a:solidFill>
              </a:rPr>
              <a:t>will</a:t>
            </a:r>
            <a:r>
              <a:rPr lang="en-US" dirty="0">
                <a:solidFill>
                  <a:srgbClr val="CF0F32"/>
                </a:solidFill>
              </a:rPr>
              <a:t> become members of NATO </a:t>
            </a:r>
            <a:r>
              <a:rPr lang="mr-IN" dirty="0">
                <a:solidFill>
                  <a:srgbClr val="CF0F32"/>
                </a:solidFill>
              </a:rPr>
              <a:t>…</a:t>
            </a:r>
            <a:endParaRPr lang="en-US" dirty="0">
              <a:solidFill>
                <a:srgbClr val="CF0F32"/>
              </a:solidFill>
            </a:endParaRPr>
          </a:p>
          <a:p>
            <a:pPr lvl="1"/>
            <a:r>
              <a:rPr lang="en-US" dirty="0"/>
              <a:t>Membership Action Plan </a:t>
            </a:r>
            <a:r>
              <a:rPr lang="mr-IN" dirty="0"/>
              <a:t>…</a:t>
            </a:r>
            <a:endParaRPr lang="en-US" dirty="0"/>
          </a:p>
          <a:p>
            <a:pPr lvl="1"/>
            <a:r>
              <a:rPr lang="en-US" dirty="0"/>
              <a:t>2016 Warsaw Summit </a:t>
            </a:r>
            <a:r>
              <a:rPr lang="mr-IN" dirty="0"/>
              <a:t>…</a:t>
            </a:r>
            <a:r>
              <a:rPr lang="en-US" dirty="0"/>
              <a:t> “recognized progress”</a:t>
            </a:r>
          </a:p>
          <a:p>
            <a:r>
              <a:rPr lang="en-US" dirty="0">
                <a:solidFill>
                  <a:srgbClr val="008000"/>
                </a:solidFill>
              </a:rPr>
              <a:t>Montenegro – </a:t>
            </a:r>
            <a:r>
              <a:rPr lang="en-US" dirty="0">
                <a:solidFill>
                  <a:schemeClr val="bg2">
                    <a:lumMod val="50000"/>
                  </a:schemeClr>
                </a:solidFill>
              </a:rPr>
              <a:t>2017</a:t>
            </a:r>
            <a:r>
              <a:rPr lang="en-US" dirty="0">
                <a:solidFill>
                  <a:srgbClr val="008000"/>
                </a:solidFill>
              </a:rPr>
              <a:t> </a:t>
            </a:r>
            <a:r>
              <a:rPr lang="en-US" dirty="0"/>
              <a:t>(post-coup attempt on date of vote)</a:t>
            </a:r>
          </a:p>
          <a:p>
            <a:r>
              <a:rPr lang="en-US" dirty="0">
                <a:solidFill>
                  <a:srgbClr val="008000"/>
                </a:solidFill>
              </a:rPr>
              <a:t>North Macedonia</a:t>
            </a:r>
            <a:r>
              <a:rPr lang="en-US" dirty="0"/>
              <a:t> – </a:t>
            </a:r>
            <a:r>
              <a:rPr lang="en-US" dirty="0">
                <a:solidFill>
                  <a:schemeClr val="bg2">
                    <a:lumMod val="50000"/>
                  </a:schemeClr>
                </a:solidFill>
              </a:rPr>
              <a:t>2019? </a:t>
            </a:r>
            <a:r>
              <a:rPr lang="en-US" dirty="0"/>
              <a:t>(what’s in a name?)</a:t>
            </a:r>
          </a:p>
          <a:p>
            <a:r>
              <a:rPr lang="en-US" dirty="0">
                <a:solidFill>
                  <a:srgbClr val="008000"/>
                </a:solidFill>
              </a:rPr>
              <a:t>Bosnia-Herzegovina </a:t>
            </a:r>
            <a:r>
              <a:rPr lang="mr-IN" dirty="0">
                <a:solidFill>
                  <a:srgbClr val="008000"/>
                </a:solidFill>
              </a:rPr>
              <a:t>…</a:t>
            </a:r>
            <a:r>
              <a:rPr lang="en-US" dirty="0">
                <a:solidFill>
                  <a:srgbClr val="008000"/>
                </a:solidFill>
              </a:rPr>
              <a:t> Serbia </a:t>
            </a:r>
            <a:r>
              <a:rPr lang="en-US" dirty="0"/>
              <a:t>(ever?)</a:t>
            </a:r>
          </a:p>
        </p:txBody>
      </p:sp>
    </p:spTree>
    <p:extLst>
      <p:ext uri="{BB962C8B-B14F-4D97-AF65-F5344CB8AC3E}">
        <p14:creationId xmlns:p14="http://schemas.microsoft.com/office/powerpoint/2010/main" val="35555898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5140"/>
            <a:ext cx="8229600" cy="1788459"/>
          </a:xfrm>
        </p:spPr>
        <p:txBody>
          <a:bodyPr/>
          <a:lstStyle/>
          <a:p>
            <a:r>
              <a:rPr lang="en-US" sz="4000" dirty="0"/>
              <a:t>Look-ahead to 3 May</a:t>
            </a:r>
            <a:br>
              <a:rPr lang="en-US" sz="4000" dirty="0"/>
            </a:br>
            <a:r>
              <a:rPr lang="en-US" sz="3200" dirty="0">
                <a:solidFill>
                  <a:schemeClr val="bg1"/>
                </a:solidFill>
              </a:rPr>
              <a:t>1200-1540 (U43)</a:t>
            </a:r>
            <a:endParaRPr lang="en-US" sz="4000" dirty="0"/>
          </a:p>
        </p:txBody>
      </p:sp>
      <p:sp>
        <p:nvSpPr>
          <p:cNvPr id="3" name="Content Placeholder 2"/>
          <p:cNvSpPr>
            <a:spLocks noGrp="1"/>
          </p:cNvSpPr>
          <p:nvPr>
            <p:ph idx="1"/>
          </p:nvPr>
        </p:nvSpPr>
        <p:spPr>
          <a:xfrm>
            <a:off x="739775" y="2549236"/>
            <a:ext cx="7662864" cy="3796146"/>
          </a:xfrm>
        </p:spPr>
        <p:txBody>
          <a:bodyPr>
            <a:noAutofit/>
          </a:bodyPr>
          <a:lstStyle/>
          <a:p>
            <a:pPr>
              <a:spcBef>
                <a:spcPts val="200"/>
              </a:spcBef>
              <a:spcAft>
                <a:spcPts val="200"/>
              </a:spcAft>
            </a:pPr>
            <a:r>
              <a:rPr lang="en-US" sz="2000" i="1" u="sng" dirty="0"/>
              <a:t>NATO &amp; Post-Cold War Conflicts: The Balkans</a:t>
            </a:r>
          </a:p>
          <a:p>
            <a:pPr>
              <a:spcBef>
                <a:spcPts val="200"/>
              </a:spcBef>
              <a:spcAft>
                <a:spcPts val="200"/>
              </a:spcAft>
            </a:pPr>
            <a:r>
              <a:rPr lang="en-US" sz="2000" dirty="0"/>
              <a:t>Reading Assignment:</a:t>
            </a:r>
          </a:p>
          <a:p>
            <a:pPr lvl="1">
              <a:spcBef>
                <a:spcPts val="200"/>
              </a:spcBef>
              <a:spcAft>
                <a:spcPts val="200"/>
              </a:spcAft>
            </a:pPr>
            <a:r>
              <a:rPr lang="en-US" sz="1800" dirty="0"/>
              <a:t>Sloan, Chapter 8 </a:t>
            </a:r>
            <a:r>
              <a:rPr lang="en-US" sz="1800" i="1" dirty="0">
                <a:solidFill>
                  <a:srgbClr val="800000"/>
                </a:solidFill>
              </a:rPr>
              <a:t>[in FSS library]</a:t>
            </a:r>
            <a:endParaRPr lang="en-US" sz="1800" dirty="0"/>
          </a:p>
          <a:p>
            <a:pPr lvl="1">
              <a:spcBef>
                <a:spcPts val="200"/>
              </a:spcBef>
              <a:spcAft>
                <a:spcPts val="200"/>
              </a:spcAft>
            </a:pPr>
            <a:r>
              <a:rPr lang="en-US" sz="1800" dirty="0"/>
              <a:t>Webber, “The Kosovo War” </a:t>
            </a:r>
            <a:r>
              <a:rPr lang="en-US" sz="1800" i="1" dirty="0">
                <a:solidFill>
                  <a:srgbClr val="800000"/>
                </a:solidFill>
              </a:rPr>
              <a:t>[posted in IS]</a:t>
            </a:r>
          </a:p>
          <a:p>
            <a:pPr lvl="1">
              <a:spcBef>
                <a:spcPts val="200"/>
              </a:spcBef>
              <a:spcAft>
                <a:spcPts val="200"/>
              </a:spcAft>
            </a:pPr>
            <a:r>
              <a:rPr lang="en-US" sz="1800" dirty="0">
                <a:solidFill>
                  <a:srgbClr val="000000"/>
                </a:solidFill>
              </a:rPr>
              <a:t>Aybet &amp; Moore, Chapter 8 (Cascone) </a:t>
            </a:r>
            <a:r>
              <a:rPr lang="en-US" sz="1800" i="1" dirty="0">
                <a:solidFill>
                  <a:srgbClr val="800000"/>
                </a:solidFill>
              </a:rPr>
              <a:t>[in FSS library]</a:t>
            </a:r>
          </a:p>
          <a:p>
            <a:pPr>
              <a:spcBef>
                <a:spcPts val="200"/>
              </a:spcBef>
              <a:spcAft>
                <a:spcPts val="200"/>
              </a:spcAft>
            </a:pPr>
            <a:r>
              <a:rPr lang="en-US" sz="2000" dirty="0">
                <a:solidFill>
                  <a:srgbClr val="C00000"/>
                </a:solidFill>
              </a:rPr>
              <a:t>Essay </a:t>
            </a:r>
            <a:r>
              <a:rPr lang="en-US" sz="2000" u="sng" dirty="0">
                <a:solidFill>
                  <a:srgbClr val="C00000"/>
                </a:solidFill>
              </a:rPr>
              <a:t>#1</a:t>
            </a:r>
            <a:r>
              <a:rPr lang="en-US" sz="2000" dirty="0">
                <a:solidFill>
                  <a:srgbClr val="C00000"/>
                </a:solidFill>
              </a:rPr>
              <a:t> DUE AT BEGINNING OF CLASS:</a:t>
            </a:r>
          </a:p>
          <a:p>
            <a:pPr lvl="1">
              <a:spcBef>
                <a:spcPts val="200"/>
              </a:spcBef>
              <a:spcAft>
                <a:spcPts val="200"/>
              </a:spcAft>
            </a:pPr>
            <a:r>
              <a:rPr lang="en-US" sz="1800" dirty="0">
                <a:solidFill>
                  <a:srgbClr val="C00000"/>
                </a:solidFill>
              </a:rPr>
              <a:t>Assess</a:t>
            </a:r>
            <a:r>
              <a:rPr lang="en-US" sz="1800" dirty="0"/>
              <a:t> whether NATO was successful during the Cold War … and </a:t>
            </a:r>
            <a:r>
              <a:rPr lang="en-US" sz="1800" dirty="0">
                <a:solidFill>
                  <a:srgbClr val="C00000"/>
                </a:solidFill>
              </a:rPr>
              <a:t>explain</a:t>
            </a:r>
            <a:r>
              <a:rPr lang="en-US" sz="1800" dirty="0"/>
              <a:t> reasons for NATO’s success.</a:t>
            </a:r>
          </a:p>
          <a:p>
            <a:pPr lvl="2">
              <a:spcBef>
                <a:spcPts val="200"/>
              </a:spcBef>
              <a:spcAft>
                <a:spcPts val="200"/>
              </a:spcAft>
            </a:pPr>
            <a:r>
              <a:rPr lang="en-US" sz="1600" dirty="0">
                <a:solidFill>
                  <a:srgbClr val="0070C0"/>
                </a:solidFill>
              </a:rPr>
              <a:t>Thesis paragraph – define what you mean by success</a:t>
            </a:r>
          </a:p>
          <a:p>
            <a:pPr lvl="2">
              <a:spcBef>
                <a:spcPts val="200"/>
              </a:spcBef>
              <a:spcAft>
                <a:spcPts val="200"/>
              </a:spcAft>
            </a:pPr>
            <a:r>
              <a:rPr lang="en-US" sz="1600" dirty="0">
                <a:solidFill>
                  <a:srgbClr val="0070C0"/>
                </a:solidFill>
              </a:rPr>
              <a:t>Analysis – be specific</a:t>
            </a:r>
          </a:p>
          <a:p>
            <a:pPr lvl="2">
              <a:spcBef>
                <a:spcPts val="200"/>
              </a:spcBef>
              <a:spcAft>
                <a:spcPts val="200"/>
              </a:spcAft>
            </a:pPr>
            <a:r>
              <a:rPr lang="en-US" sz="1600" dirty="0">
                <a:solidFill>
                  <a:srgbClr val="0070C0"/>
                </a:solidFill>
              </a:rPr>
              <a:t>Conclusion – can be “mixed” but ensure analysis supports</a:t>
            </a:r>
          </a:p>
          <a:p>
            <a:pPr lvl="2">
              <a:spcBef>
                <a:spcPts val="200"/>
              </a:spcBef>
              <a:spcAft>
                <a:spcPts val="200"/>
              </a:spcAft>
            </a:pPr>
            <a:r>
              <a:rPr lang="en-US" sz="1600" dirty="0">
                <a:solidFill>
                  <a:srgbClr val="0070C0"/>
                </a:solidFill>
              </a:rPr>
              <a:t>WRITE CLEARLY … PROOFREAD</a:t>
            </a:r>
          </a:p>
        </p:txBody>
      </p:sp>
    </p:spTree>
    <p:extLst>
      <p:ext uri="{BB962C8B-B14F-4D97-AF65-F5344CB8AC3E}">
        <p14:creationId xmlns:p14="http://schemas.microsoft.com/office/powerpoint/2010/main" val="3821600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FF00"/>
                </a:solidFill>
              </a:rPr>
              <a:t>NATO &amp; Post-Cold War Conflicts: The Balkans</a:t>
            </a:r>
          </a:p>
        </p:txBody>
      </p:sp>
      <p:sp>
        <p:nvSpPr>
          <p:cNvPr id="3" name="Subtitle 2"/>
          <p:cNvSpPr>
            <a:spLocks noGrp="1"/>
          </p:cNvSpPr>
          <p:nvPr>
            <p:ph type="subTitle" idx="1"/>
          </p:nvPr>
        </p:nvSpPr>
        <p:spPr>
          <a:xfrm>
            <a:off x="457199" y="3307976"/>
            <a:ext cx="8228013" cy="1927224"/>
          </a:xfrm>
        </p:spPr>
        <p:txBody>
          <a:bodyPr>
            <a:normAutofit/>
          </a:bodyPr>
          <a:lstStyle/>
          <a:p>
            <a:r>
              <a:rPr lang="en-US" sz="2400" dirty="0"/>
              <a:t>Sessions </a:t>
            </a:r>
            <a:r>
              <a:rPr lang="en-US" dirty="0"/>
              <a:t>6 &amp; 7</a:t>
            </a:r>
            <a:endParaRPr lang="en-US" sz="2400" dirty="0"/>
          </a:p>
          <a:p>
            <a:r>
              <a:rPr lang="en-US" sz="2400" dirty="0"/>
              <a:t>Friday, 3 May 2019</a:t>
            </a:r>
          </a:p>
          <a:p>
            <a:r>
              <a:rPr lang="en-US" dirty="0"/>
              <a:t>1200-1340 (U43)</a:t>
            </a:r>
          </a:p>
          <a:p>
            <a:r>
              <a:rPr lang="en-US" sz="2400" dirty="0"/>
              <a:t>1400-1540 (U43)</a:t>
            </a:r>
          </a:p>
        </p:txBody>
      </p:sp>
    </p:spTree>
    <p:extLst>
      <p:ext uri="{BB962C8B-B14F-4D97-AF65-F5344CB8AC3E}">
        <p14:creationId xmlns:p14="http://schemas.microsoft.com/office/powerpoint/2010/main" val="625637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Textbooks</a:t>
            </a:r>
          </a:p>
        </p:txBody>
      </p:sp>
      <p:sp>
        <p:nvSpPr>
          <p:cNvPr id="3" name="Content Placeholder 2"/>
          <p:cNvSpPr>
            <a:spLocks noGrp="1"/>
          </p:cNvSpPr>
          <p:nvPr>
            <p:ph idx="1"/>
          </p:nvPr>
        </p:nvSpPr>
        <p:spPr>
          <a:xfrm>
            <a:off x="739775" y="2770094"/>
            <a:ext cx="7662864" cy="3456707"/>
          </a:xfrm>
        </p:spPr>
        <p:txBody>
          <a:bodyPr>
            <a:noAutofit/>
          </a:bodyPr>
          <a:lstStyle/>
          <a:p>
            <a:r>
              <a:rPr lang="en-US" sz="2000" dirty="0"/>
              <a:t>Gülur </a:t>
            </a:r>
            <a:r>
              <a:rPr lang="en-US" sz="2000" dirty="0">
                <a:solidFill>
                  <a:srgbClr val="800000"/>
                </a:solidFill>
              </a:rPr>
              <a:t>AYBET</a:t>
            </a:r>
            <a:r>
              <a:rPr lang="en-US" sz="2000" dirty="0"/>
              <a:t> &amp; Rebecca </a:t>
            </a:r>
            <a:r>
              <a:rPr lang="en-US" sz="2000" dirty="0">
                <a:solidFill>
                  <a:srgbClr val="800000"/>
                </a:solidFill>
              </a:rPr>
              <a:t>MOORE</a:t>
            </a:r>
            <a:r>
              <a:rPr lang="en-US" sz="2000" dirty="0"/>
              <a:t> (eds).  </a:t>
            </a:r>
            <a:r>
              <a:rPr lang="en-US" sz="2000" i="1" dirty="0"/>
              <a:t>NATO: In Search of a Vision</a:t>
            </a:r>
            <a:r>
              <a:rPr lang="en-US" sz="2000" dirty="0"/>
              <a:t> (Washington: Georgetown University Press, 2010)</a:t>
            </a:r>
          </a:p>
          <a:p>
            <a:r>
              <a:rPr lang="en-US" sz="2000" dirty="0"/>
              <a:t>Brian J. </a:t>
            </a:r>
            <a:r>
              <a:rPr lang="en-US" sz="2000" dirty="0">
                <a:solidFill>
                  <a:srgbClr val="800000"/>
                </a:solidFill>
              </a:rPr>
              <a:t>COLLINS</a:t>
            </a:r>
            <a:r>
              <a:rPr lang="en-US" sz="2000" dirty="0"/>
              <a:t>.  </a:t>
            </a:r>
            <a:r>
              <a:rPr lang="en-US" sz="2000" i="1" dirty="0"/>
              <a:t>NATO: A Guide to the Issues</a:t>
            </a:r>
            <a:r>
              <a:rPr lang="en-US" sz="2000" dirty="0"/>
              <a:t> (New York: Praeger, 2011)</a:t>
            </a:r>
          </a:p>
          <a:p>
            <a:r>
              <a:rPr lang="en-US" sz="2000" dirty="0"/>
              <a:t>Stan </a:t>
            </a:r>
            <a:r>
              <a:rPr lang="en-US" sz="2000" dirty="0">
                <a:solidFill>
                  <a:srgbClr val="800000"/>
                </a:solidFill>
              </a:rPr>
              <a:t>SLOAN</a:t>
            </a:r>
            <a:r>
              <a:rPr lang="en-US" sz="2000" dirty="0"/>
              <a:t>.  </a:t>
            </a:r>
            <a:r>
              <a:rPr lang="en-US" sz="2000" i="1" dirty="0"/>
              <a:t>Permanent Alliance?  NATO and the Transatlantic Bargain from Truman to Obama</a:t>
            </a:r>
            <a:r>
              <a:rPr lang="en-US" sz="2000" dirty="0"/>
              <a:t> (Continuum International Publishing Group, Inc, 2010)</a:t>
            </a:r>
          </a:p>
          <a:p>
            <a:r>
              <a:rPr lang="en-US" sz="2000" dirty="0"/>
              <a:t>David </a:t>
            </a:r>
            <a:r>
              <a:rPr lang="en-US" sz="2000" dirty="0">
                <a:solidFill>
                  <a:srgbClr val="800000"/>
                </a:solidFill>
              </a:rPr>
              <a:t>YOST</a:t>
            </a:r>
            <a:r>
              <a:rPr lang="en-US" sz="2000" dirty="0"/>
              <a:t>.  </a:t>
            </a:r>
            <a:r>
              <a:rPr lang="en-US" sz="2000" i="1" dirty="0"/>
              <a:t>NATO’s Balancing Act</a:t>
            </a:r>
            <a:r>
              <a:rPr lang="en-US" sz="2000" dirty="0"/>
              <a:t> (Washington: US Institute of Peace, 2014)</a:t>
            </a:r>
          </a:p>
          <a:p>
            <a:r>
              <a:rPr lang="en-US" sz="2000" dirty="0">
                <a:solidFill>
                  <a:srgbClr val="008000"/>
                </a:solidFill>
              </a:rPr>
              <a:t>Other readings distributed electronically through IS</a:t>
            </a:r>
          </a:p>
          <a:p>
            <a:endParaRPr lang="en-US" sz="2000" dirty="0"/>
          </a:p>
        </p:txBody>
      </p:sp>
    </p:spTree>
    <p:extLst>
      <p:ext uri="{BB962C8B-B14F-4D97-AF65-F5344CB8AC3E}">
        <p14:creationId xmlns:p14="http://schemas.microsoft.com/office/powerpoint/2010/main" val="20120015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Yugoslav Civil War</a:t>
            </a:r>
          </a:p>
        </p:txBody>
      </p:sp>
      <p:sp>
        <p:nvSpPr>
          <p:cNvPr id="3" name="Content Placeholder 2"/>
          <p:cNvSpPr>
            <a:spLocks noGrp="1"/>
          </p:cNvSpPr>
          <p:nvPr>
            <p:ph idx="1"/>
          </p:nvPr>
        </p:nvSpPr>
        <p:spPr>
          <a:xfrm>
            <a:off x="739774" y="2770094"/>
            <a:ext cx="7947025" cy="3267169"/>
          </a:xfrm>
        </p:spPr>
        <p:txBody>
          <a:bodyPr>
            <a:noAutofit/>
          </a:bodyPr>
          <a:lstStyle/>
          <a:p>
            <a:r>
              <a:rPr lang="en-US" dirty="0"/>
              <a:t>1980: death of Tito </a:t>
            </a:r>
            <a:r>
              <a:rPr lang="mr-IN" dirty="0"/>
              <a:t>…</a:t>
            </a:r>
            <a:r>
              <a:rPr lang="en-US" dirty="0"/>
              <a:t> power-sharing arrangements</a:t>
            </a:r>
          </a:p>
          <a:p>
            <a:r>
              <a:rPr lang="en-US" dirty="0"/>
              <a:t>1989: Milosevic at 600</a:t>
            </a:r>
            <a:r>
              <a:rPr lang="en-US" baseline="30000" dirty="0"/>
              <a:t>th</a:t>
            </a:r>
            <a:r>
              <a:rPr lang="en-US" dirty="0"/>
              <a:t> anniversary of Battle of Kosovo</a:t>
            </a:r>
          </a:p>
          <a:p>
            <a:r>
              <a:rPr lang="en-US" dirty="0"/>
              <a:t>1991: Slovenia &amp; Croatia declare independence</a:t>
            </a:r>
          </a:p>
          <a:p>
            <a:r>
              <a:rPr lang="en-US" dirty="0"/>
              <a:t>1992: Bosnia declares independence </a:t>
            </a:r>
            <a:r>
              <a:rPr lang="mr-IN" dirty="0"/>
              <a:t>…</a:t>
            </a:r>
            <a:r>
              <a:rPr lang="en-US" dirty="0"/>
              <a:t> Sarajevo shelling</a:t>
            </a:r>
          </a:p>
          <a:p>
            <a:r>
              <a:rPr lang="en-US" dirty="0"/>
              <a:t>1993: UN 6 x “Safe Areas” </a:t>
            </a:r>
            <a:r>
              <a:rPr lang="mr-IN" dirty="0"/>
              <a:t>…</a:t>
            </a:r>
            <a:r>
              <a:rPr lang="en-US" dirty="0"/>
              <a:t> </a:t>
            </a:r>
            <a:r>
              <a:rPr lang="en-US" i="1" dirty="0"/>
              <a:t>[Srebrenica massacre 1995]</a:t>
            </a:r>
          </a:p>
          <a:p>
            <a:r>
              <a:rPr lang="en-US" dirty="0"/>
              <a:t>1994: NATO first air combat sorties</a:t>
            </a:r>
          </a:p>
          <a:p>
            <a:r>
              <a:rPr lang="en-US" dirty="0"/>
              <a:t>1995: Dayton Peace Accords re Bosnia</a:t>
            </a:r>
          </a:p>
          <a:p>
            <a:r>
              <a:rPr lang="en-US" dirty="0"/>
              <a:t>1995: NATO IFOR (32 states; 52,000 troops); SFOR til 2004</a:t>
            </a:r>
          </a:p>
          <a:p>
            <a:endParaRPr lang="en-US" dirty="0"/>
          </a:p>
        </p:txBody>
      </p:sp>
    </p:spTree>
    <p:extLst>
      <p:ext uri="{BB962C8B-B14F-4D97-AF65-F5344CB8AC3E}">
        <p14:creationId xmlns:p14="http://schemas.microsoft.com/office/powerpoint/2010/main" val="25729829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Spillover to Kosovo</a:t>
            </a:r>
          </a:p>
        </p:txBody>
      </p:sp>
      <p:sp>
        <p:nvSpPr>
          <p:cNvPr id="3" name="Content Placeholder 2"/>
          <p:cNvSpPr>
            <a:spLocks noGrp="1"/>
          </p:cNvSpPr>
          <p:nvPr>
            <p:ph idx="1"/>
          </p:nvPr>
        </p:nvSpPr>
        <p:spPr>
          <a:xfrm>
            <a:off x="739774" y="2770094"/>
            <a:ext cx="7760759" cy="3267169"/>
          </a:xfrm>
        </p:spPr>
        <p:txBody>
          <a:bodyPr/>
          <a:lstStyle/>
          <a:p>
            <a:r>
              <a:rPr lang="en-US" dirty="0"/>
              <a:t>Albanian/Muslim enclave in Serbia (Serb enclave within)</a:t>
            </a:r>
          </a:p>
          <a:p>
            <a:pPr lvl="1"/>
            <a:r>
              <a:rPr lang="en-US" dirty="0"/>
              <a:t>Autonomous region status revoked 1989 by Milosevic</a:t>
            </a:r>
          </a:p>
          <a:p>
            <a:pPr lvl="1"/>
            <a:r>
              <a:rPr lang="en-US" dirty="0"/>
              <a:t>Kosovo Liberation Army formed 1991 </a:t>
            </a:r>
            <a:r>
              <a:rPr lang="mr-IN" dirty="0"/>
              <a:t>…</a:t>
            </a:r>
            <a:r>
              <a:rPr lang="en-US" dirty="0"/>
              <a:t> attacks 1995</a:t>
            </a:r>
          </a:p>
          <a:p>
            <a:pPr lvl="2"/>
            <a:r>
              <a:rPr lang="en-US" dirty="0"/>
              <a:t>Spiral of violence &amp; atrocities</a:t>
            </a:r>
          </a:p>
          <a:p>
            <a:r>
              <a:rPr lang="en-US" dirty="0"/>
              <a:t>Sep 1998 </a:t>
            </a:r>
            <a:r>
              <a:rPr lang="mr-IN" dirty="0"/>
              <a:t>–</a:t>
            </a:r>
            <a:r>
              <a:rPr lang="en-US" dirty="0"/>
              <a:t> UNSC Resolution ~ 250,000 refugees</a:t>
            </a:r>
          </a:p>
          <a:p>
            <a:pPr lvl="1"/>
            <a:r>
              <a:rPr lang="en-US" dirty="0"/>
              <a:t>Next day </a:t>
            </a:r>
            <a:r>
              <a:rPr lang="mr-IN" dirty="0"/>
              <a:t>…</a:t>
            </a:r>
            <a:r>
              <a:rPr lang="en-US" dirty="0"/>
              <a:t> NATO “activation warning”</a:t>
            </a:r>
          </a:p>
          <a:p>
            <a:pPr lvl="1"/>
            <a:r>
              <a:rPr lang="en-US" dirty="0"/>
              <a:t>30 January 1999 </a:t>
            </a:r>
            <a:r>
              <a:rPr lang="mr-IN" dirty="0"/>
              <a:t>…</a:t>
            </a:r>
            <a:r>
              <a:rPr lang="en-US" dirty="0"/>
              <a:t> NAC gave “preauthorization” of bombing</a:t>
            </a:r>
          </a:p>
          <a:p>
            <a:pPr lvl="1"/>
            <a:r>
              <a:rPr lang="en-US" dirty="0"/>
              <a:t>23 March-3 June </a:t>
            </a:r>
            <a:r>
              <a:rPr lang="mr-IN" dirty="0"/>
              <a:t>–</a:t>
            </a:r>
            <a:r>
              <a:rPr lang="en-US" dirty="0"/>
              <a:t> bombing campaign</a:t>
            </a:r>
          </a:p>
        </p:txBody>
      </p:sp>
    </p:spTree>
    <p:extLst>
      <p:ext uri="{BB962C8B-B14F-4D97-AF65-F5344CB8AC3E}">
        <p14:creationId xmlns:p14="http://schemas.microsoft.com/office/powerpoint/2010/main" val="40537417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Learned?	</a:t>
            </a:r>
          </a:p>
        </p:txBody>
      </p:sp>
      <p:sp>
        <p:nvSpPr>
          <p:cNvPr id="3" name="Content Placeholder 2"/>
          <p:cNvSpPr>
            <a:spLocks noGrp="1"/>
          </p:cNvSpPr>
          <p:nvPr>
            <p:ph idx="1"/>
          </p:nvPr>
        </p:nvSpPr>
        <p:spPr>
          <a:xfrm>
            <a:off x="739774" y="2770094"/>
            <a:ext cx="7947026" cy="3267169"/>
          </a:xfrm>
        </p:spPr>
        <p:txBody>
          <a:bodyPr>
            <a:noAutofit/>
          </a:bodyPr>
          <a:lstStyle/>
          <a:p>
            <a:r>
              <a:rPr lang="en-US" sz="2000" dirty="0"/>
              <a:t>There is a difference between “legal” and “legitimate”</a:t>
            </a:r>
          </a:p>
          <a:p>
            <a:pPr lvl="1"/>
            <a:r>
              <a:rPr lang="en-US" sz="1800" i="1" dirty="0">
                <a:solidFill>
                  <a:srgbClr val="008000"/>
                </a:solidFill>
              </a:rPr>
              <a:t>The sometimes inadequacy of law and diplomacy</a:t>
            </a:r>
          </a:p>
          <a:p>
            <a:r>
              <a:rPr lang="en-US" sz="2000" dirty="0"/>
              <a:t>Force in the pursuit of peace is justified</a:t>
            </a:r>
          </a:p>
          <a:p>
            <a:pPr lvl="1"/>
            <a:r>
              <a:rPr lang="en-US" sz="1800" i="1" dirty="0">
                <a:solidFill>
                  <a:srgbClr val="008000"/>
                </a:solidFill>
              </a:rPr>
              <a:t>But it still may not succeed</a:t>
            </a:r>
          </a:p>
          <a:p>
            <a:r>
              <a:rPr lang="en-US" sz="2000" dirty="0"/>
              <a:t>Military force can change the “situation on the ground”</a:t>
            </a:r>
          </a:p>
          <a:p>
            <a:pPr lvl="1"/>
            <a:r>
              <a:rPr lang="en-US" sz="1800" i="1" dirty="0">
                <a:solidFill>
                  <a:srgbClr val="008000"/>
                </a:solidFill>
              </a:rPr>
              <a:t>But it may not always “compel” a political solution</a:t>
            </a:r>
            <a:endParaRPr lang="en-US" sz="1800" dirty="0">
              <a:solidFill>
                <a:srgbClr val="008000"/>
              </a:solidFill>
            </a:endParaRPr>
          </a:p>
          <a:p>
            <a:r>
              <a:rPr lang="en-US" sz="2000" dirty="0"/>
              <a:t>If force is used, then be clear about the objectives</a:t>
            </a:r>
          </a:p>
          <a:p>
            <a:pPr lvl="1"/>
            <a:r>
              <a:rPr lang="mr-IN" sz="1800" i="1" dirty="0">
                <a:solidFill>
                  <a:srgbClr val="008000"/>
                </a:solidFill>
              </a:rPr>
              <a:t>…</a:t>
            </a:r>
            <a:r>
              <a:rPr lang="en-US" sz="1800" i="1" dirty="0">
                <a:solidFill>
                  <a:srgbClr val="008000"/>
                </a:solidFill>
              </a:rPr>
              <a:t> which must be </a:t>
            </a:r>
            <a:r>
              <a:rPr lang="en-US" sz="1800" i="1" dirty="0">
                <a:solidFill>
                  <a:srgbClr val="800000"/>
                </a:solidFill>
              </a:rPr>
              <a:t>political</a:t>
            </a:r>
            <a:r>
              <a:rPr lang="en-US" sz="1800" i="1" dirty="0">
                <a:solidFill>
                  <a:srgbClr val="008000"/>
                </a:solidFill>
              </a:rPr>
              <a:t>, not military</a:t>
            </a:r>
          </a:p>
          <a:p>
            <a:r>
              <a:rPr lang="en-US" sz="2000" dirty="0"/>
              <a:t>Diplomacy is necessary before using military force </a:t>
            </a:r>
            <a:r>
              <a:rPr lang="mr-IN" sz="2000" dirty="0"/>
              <a:t>…</a:t>
            </a:r>
            <a:endParaRPr lang="en-US" sz="2000" dirty="0"/>
          </a:p>
          <a:p>
            <a:pPr lvl="1"/>
            <a:r>
              <a:rPr lang="mr-IN" sz="1800" i="1" dirty="0">
                <a:solidFill>
                  <a:srgbClr val="008000"/>
                </a:solidFill>
              </a:rPr>
              <a:t>…</a:t>
            </a:r>
            <a:r>
              <a:rPr lang="en-US" sz="1800" i="1" dirty="0">
                <a:solidFill>
                  <a:srgbClr val="008000"/>
                </a:solidFill>
              </a:rPr>
              <a:t> and just as necessary afterwards to avoid renewed conflict</a:t>
            </a:r>
          </a:p>
        </p:txBody>
      </p:sp>
    </p:spTree>
    <p:extLst>
      <p:ext uri="{BB962C8B-B14F-4D97-AF65-F5344CB8AC3E}">
        <p14:creationId xmlns:p14="http://schemas.microsoft.com/office/powerpoint/2010/main" val="42242253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5141"/>
            <a:ext cx="8229600" cy="1913150"/>
          </a:xfrm>
        </p:spPr>
        <p:txBody>
          <a:bodyPr/>
          <a:lstStyle/>
          <a:p>
            <a:r>
              <a:rPr lang="en-US" sz="4000" dirty="0"/>
              <a:t>Look-ahead to 6 May</a:t>
            </a:r>
            <a:br>
              <a:rPr lang="en-US" sz="4000" dirty="0"/>
            </a:br>
            <a:r>
              <a:rPr lang="en-US" sz="3200" dirty="0">
                <a:solidFill>
                  <a:schemeClr val="bg1"/>
                </a:solidFill>
              </a:rPr>
              <a:t>1600-1940 (U41)</a:t>
            </a:r>
          </a:p>
        </p:txBody>
      </p:sp>
      <p:sp>
        <p:nvSpPr>
          <p:cNvPr id="3" name="Content Placeholder 2"/>
          <p:cNvSpPr>
            <a:spLocks noGrp="1"/>
          </p:cNvSpPr>
          <p:nvPr>
            <p:ph idx="1"/>
          </p:nvPr>
        </p:nvSpPr>
        <p:spPr/>
        <p:txBody>
          <a:bodyPr>
            <a:normAutofit/>
          </a:bodyPr>
          <a:lstStyle/>
          <a:p>
            <a:r>
              <a:rPr lang="en-US" i="1" u="sng" dirty="0"/>
              <a:t>NATO &amp; Post-9.11 Conflicts: Afghanistan, Iraq, Libya, Syria</a:t>
            </a:r>
            <a:endParaRPr lang="en-US" dirty="0">
              <a:solidFill>
                <a:srgbClr val="008000"/>
              </a:solidFill>
            </a:endParaRPr>
          </a:p>
          <a:p>
            <a:r>
              <a:rPr lang="en-US" dirty="0"/>
              <a:t>Reading Assignment:</a:t>
            </a:r>
          </a:p>
          <a:p>
            <a:pPr lvl="1"/>
            <a:r>
              <a:rPr lang="en-US" dirty="0"/>
              <a:t>Sloan, Chapters 9 &amp; 11 </a:t>
            </a:r>
            <a:r>
              <a:rPr lang="en-US" i="1" dirty="0">
                <a:solidFill>
                  <a:srgbClr val="800000"/>
                </a:solidFill>
              </a:rPr>
              <a:t>[in FSS library]</a:t>
            </a:r>
            <a:endParaRPr lang="en-US" dirty="0"/>
          </a:p>
          <a:p>
            <a:pPr lvl="1"/>
            <a:r>
              <a:rPr lang="en-US" dirty="0"/>
              <a:t>Yost, Chapters 4 &amp; 5 </a:t>
            </a:r>
            <a:r>
              <a:rPr lang="en-US" i="1" dirty="0">
                <a:solidFill>
                  <a:srgbClr val="800000"/>
                </a:solidFill>
              </a:rPr>
              <a:t>[in FSS library]</a:t>
            </a:r>
          </a:p>
          <a:p>
            <a:r>
              <a:rPr lang="en-US" i="1" dirty="0">
                <a:solidFill>
                  <a:srgbClr val="800000"/>
                </a:solidFill>
              </a:rPr>
              <a:t>Teams should be preparing for Simulation on Thursday, 9 May</a:t>
            </a:r>
          </a:p>
          <a:p>
            <a:pPr lvl="1"/>
            <a:r>
              <a:rPr lang="en-US" i="1" dirty="0">
                <a:solidFill>
                  <a:srgbClr val="007D39"/>
                </a:solidFill>
              </a:rPr>
              <a:t>Team &amp; Role SIGNS</a:t>
            </a:r>
          </a:p>
          <a:p>
            <a:r>
              <a:rPr lang="en-US" i="1" dirty="0">
                <a:solidFill>
                  <a:srgbClr val="800000"/>
                </a:solidFill>
              </a:rPr>
              <a:t>Team GOALS Due Thursday, 9 May</a:t>
            </a:r>
          </a:p>
          <a:p>
            <a:r>
              <a:rPr lang="en-US" i="1" dirty="0">
                <a:solidFill>
                  <a:srgbClr val="800000"/>
                </a:solidFill>
              </a:rPr>
              <a:t>Essay #2 Due Thursday, 9 May</a:t>
            </a:r>
          </a:p>
          <a:p>
            <a:endParaRPr lang="en-US" i="1" dirty="0">
              <a:solidFill>
                <a:srgbClr val="800000"/>
              </a:solidFill>
            </a:endParaRPr>
          </a:p>
        </p:txBody>
      </p:sp>
    </p:spTree>
    <p:extLst>
      <p:ext uri="{BB962C8B-B14F-4D97-AF65-F5344CB8AC3E}">
        <p14:creationId xmlns:p14="http://schemas.microsoft.com/office/powerpoint/2010/main" val="42410521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FF00"/>
                </a:solidFill>
              </a:rPr>
              <a:t>NATO &amp; Post 9.11 Conflicts: Afghan, Iraq, Libya, Syria</a:t>
            </a:r>
          </a:p>
        </p:txBody>
      </p:sp>
      <p:sp>
        <p:nvSpPr>
          <p:cNvPr id="3" name="Subtitle 2"/>
          <p:cNvSpPr>
            <a:spLocks noGrp="1"/>
          </p:cNvSpPr>
          <p:nvPr>
            <p:ph type="subTitle" idx="1"/>
          </p:nvPr>
        </p:nvSpPr>
        <p:spPr>
          <a:xfrm>
            <a:off x="457199" y="3307975"/>
            <a:ext cx="8228013" cy="2026025"/>
          </a:xfrm>
        </p:spPr>
        <p:txBody>
          <a:bodyPr>
            <a:normAutofit/>
          </a:bodyPr>
          <a:lstStyle/>
          <a:p>
            <a:r>
              <a:rPr lang="en-US" sz="2400" dirty="0"/>
              <a:t>Sessions </a:t>
            </a:r>
            <a:r>
              <a:rPr lang="en-US" dirty="0"/>
              <a:t>8 &amp; 9</a:t>
            </a:r>
            <a:endParaRPr lang="en-US" sz="2400" dirty="0"/>
          </a:p>
          <a:p>
            <a:r>
              <a:rPr lang="en-US" dirty="0"/>
              <a:t>Monday, 6 May 2019</a:t>
            </a:r>
          </a:p>
          <a:p>
            <a:r>
              <a:rPr lang="en-US" sz="2400" dirty="0"/>
              <a:t>1600-1740 (U41)</a:t>
            </a:r>
          </a:p>
          <a:p>
            <a:r>
              <a:rPr lang="en-US" dirty="0"/>
              <a:t>1800-1940 (U41)</a:t>
            </a:r>
            <a:endParaRPr lang="en-US" sz="2400" dirty="0"/>
          </a:p>
        </p:txBody>
      </p:sp>
    </p:spTree>
    <p:extLst>
      <p:ext uri="{BB962C8B-B14F-4D97-AF65-F5344CB8AC3E}">
        <p14:creationId xmlns:p14="http://schemas.microsoft.com/office/powerpoint/2010/main" val="6256376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345C4-6A4C-4E4F-BBAB-8A4A9A19DAC4}"/>
              </a:ext>
            </a:extLst>
          </p:cNvPr>
          <p:cNvSpPr>
            <a:spLocks noGrp="1"/>
          </p:cNvSpPr>
          <p:nvPr>
            <p:ph type="title"/>
          </p:nvPr>
        </p:nvSpPr>
        <p:spPr/>
        <p:txBody>
          <a:bodyPr/>
          <a:lstStyle/>
          <a:p>
            <a:r>
              <a:rPr lang="en-US" dirty="0"/>
              <a:t>Essay #1 Comments</a:t>
            </a:r>
          </a:p>
        </p:txBody>
      </p:sp>
      <p:sp>
        <p:nvSpPr>
          <p:cNvPr id="3" name="Content Placeholder 2">
            <a:extLst>
              <a:ext uri="{FF2B5EF4-FFF2-40B4-BE49-F238E27FC236}">
                <a16:creationId xmlns:a16="http://schemas.microsoft.com/office/drawing/2014/main" id="{6C0AD5B3-3619-A04D-A614-EE3CA5F46986}"/>
              </a:ext>
            </a:extLst>
          </p:cNvPr>
          <p:cNvSpPr>
            <a:spLocks noGrp="1"/>
          </p:cNvSpPr>
          <p:nvPr>
            <p:ph idx="1"/>
          </p:nvPr>
        </p:nvSpPr>
        <p:spPr>
          <a:xfrm>
            <a:off x="739775" y="2770094"/>
            <a:ext cx="7662864" cy="3742765"/>
          </a:xfrm>
        </p:spPr>
        <p:txBody>
          <a:bodyPr>
            <a:noAutofit/>
          </a:bodyPr>
          <a:lstStyle/>
          <a:p>
            <a:r>
              <a:rPr lang="en-US" dirty="0"/>
              <a:t>Overall – good … no “wrong” answers</a:t>
            </a:r>
          </a:p>
          <a:p>
            <a:r>
              <a:rPr lang="en-US" dirty="0"/>
              <a:t>The best essays were those that “dug deeper” into the nature of success and the reasons</a:t>
            </a:r>
          </a:p>
          <a:p>
            <a:pPr lvl="1"/>
            <a:r>
              <a:rPr lang="en-US" dirty="0">
                <a:solidFill>
                  <a:srgbClr val="0070C0"/>
                </a:solidFill>
              </a:rPr>
              <a:t>More than simply … no war, therefore success</a:t>
            </a:r>
          </a:p>
          <a:p>
            <a:pPr lvl="1"/>
            <a:r>
              <a:rPr lang="en-US" dirty="0">
                <a:solidFill>
                  <a:srgbClr val="0070C0"/>
                </a:solidFill>
              </a:rPr>
              <a:t>Bringing Europe together … restoring Germany … creating security structure that former Warsaw Pact wanted to join?</a:t>
            </a:r>
          </a:p>
          <a:p>
            <a:r>
              <a:rPr lang="en-US" dirty="0"/>
              <a:t>English not your first language … practice writing</a:t>
            </a:r>
          </a:p>
          <a:p>
            <a:pPr lvl="1"/>
            <a:r>
              <a:rPr lang="en-US" dirty="0">
                <a:solidFill>
                  <a:srgbClr val="0070C0"/>
                </a:solidFill>
              </a:rPr>
              <a:t>Capitalization</a:t>
            </a:r>
          </a:p>
          <a:p>
            <a:pPr lvl="1"/>
            <a:r>
              <a:rPr lang="en-US" dirty="0">
                <a:solidFill>
                  <a:srgbClr val="0070C0"/>
                </a:solidFill>
              </a:rPr>
              <a:t>Word choice – be more </a:t>
            </a:r>
            <a:r>
              <a:rPr lang="en-US">
                <a:solidFill>
                  <a:srgbClr val="0070C0"/>
                </a:solidFill>
              </a:rPr>
              <a:t>efficient [“unnecessarily wordy”]</a:t>
            </a:r>
            <a:endParaRPr lang="en-US" dirty="0">
              <a:solidFill>
                <a:srgbClr val="0070C0"/>
              </a:solidFill>
            </a:endParaRPr>
          </a:p>
          <a:p>
            <a:pPr lvl="1"/>
            <a:r>
              <a:rPr lang="en-US" dirty="0">
                <a:solidFill>
                  <a:srgbClr val="0070C0"/>
                </a:solidFill>
              </a:rPr>
              <a:t>Paragraph structure</a:t>
            </a:r>
          </a:p>
        </p:txBody>
      </p:sp>
    </p:spTree>
    <p:extLst>
      <p:ext uri="{BB962C8B-B14F-4D97-AF65-F5344CB8AC3E}">
        <p14:creationId xmlns:p14="http://schemas.microsoft.com/office/powerpoint/2010/main" val="33099652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4F102-9E2C-1942-B5FE-A10C8DEF4452}"/>
              </a:ext>
            </a:extLst>
          </p:cNvPr>
          <p:cNvSpPr>
            <a:spLocks noGrp="1"/>
          </p:cNvSpPr>
          <p:nvPr>
            <p:ph type="title"/>
          </p:nvPr>
        </p:nvSpPr>
        <p:spPr>
          <a:xfrm>
            <a:off x="290945" y="345141"/>
            <a:ext cx="8395855" cy="1143000"/>
          </a:xfrm>
        </p:spPr>
        <p:txBody>
          <a:bodyPr/>
          <a:lstStyle/>
          <a:p>
            <a:r>
              <a:rPr lang="en-US" sz="4000" dirty="0"/>
              <a:t>Reminder … Essay #2 Due Thursday</a:t>
            </a:r>
          </a:p>
        </p:txBody>
      </p:sp>
      <p:sp>
        <p:nvSpPr>
          <p:cNvPr id="3" name="Content Placeholder 2">
            <a:extLst>
              <a:ext uri="{FF2B5EF4-FFF2-40B4-BE49-F238E27FC236}">
                <a16:creationId xmlns:a16="http://schemas.microsoft.com/office/drawing/2014/main" id="{7EE4C7C4-571E-3D43-A426-197A97B65385}"/>
              </a:ext>
            </a:extLst>
          </p:cNvPr>
          <p:cNvSpPr>
            <a:spLocks noGrp="1"/>
          </p:cNvSpPr>
          <p:nvPr>
            <p:ph idx="1"/>
          </p:nvPr>
        </p:nvSpPr>
        <p:spPr>
          <a:xfrm>
            <a:off x="739775" y="2770094"/>
            <a:ext cx="7662864" cy="3492161"/>
          </a:xfrm>
        </p:spPr>
        <p:txBody>
          <a:bodyPr>
            <a:normAutofit/>
          </a:bodyPr>
          <a:lstStyle/>
          <a:p>
            <a:r>
              <a:rPr lang="en-US" sz="2000" dirty="0">
                <a:solidFill>
                  <a:srgbClr val="C00000"/>
                </a:solidFill>
              </a:rPr>
              <a:t>Assess</a:t>
            </a:r>
            <a:r>
              <a:rPr lang="en-US" sz="2000" dirty="0"/>
              <a:t> whether NATO has been successful </a:t>
            </a:r>
            <a:r>
              <a:rPr lang="en-US" sz="2000" dirty="0">
                <a:solidFill>
                  <a:srgbClr val="007D39"/>
                </a:solidFill>
              </a:rPr>
              <a:t>since the Cold War in adapting to new strategic challenges</a:t>
            </a:r>
            <a:r>
              <a:rPr lang="en-US" sz="2000" dirty="0"/>
              <a:t> … and </a:t>
            </a:r>
            <a:r>
              <a:rPr lang="en-US" sz="2000" dirty="0">
                <a:solidFill>
                  <a:srgbClr val="C00000"/>
                </a:solidFill>
              </a:rPr>
              <a:t>explain</a:t>
            </a:r>
            <a:r>
              <a:rPr lang="en-US" sz="2000" dirty="0"/>
              <a:t> reasons for NATO’s success or lack of success.</a:t>
            </a:r>
          </a:p>
          <a:p>
            <a:pPr lvl="1"/>
            <a:r>
              <a:rPr lang="en-US" dirty="0">
                <a:solidFill>
                  <a:srgbClr val="0070C0"/>
                </a:solidFill>
              </a:rPr>
              <a:t>Thesis paragraph – define what you mean by success</a:t>
            </a:r>
          </a:p>
          <a:p>
            <a:pPr lvl="1"/>
            <a:r>
              <a:rPr lang="en-US" dirty="0">
                <a:solidFill>
                  <a:srgbClr val="0070C0"/>
                </a:solidFill>
              </a:rPr>
              <a:t>Analysis – be specific</a:t>
            </a:r>
          </a:p>
          <a:p>
            <a:pPr lvl="1"/>
            <a:r>
              <a:rPr lang="en-US" dirty="0">
                <a:solidFill>
                  <a:srgbClr val="0070C0"/>
                </a:solidFill>
              </a:rPr>
              <a:t>Conclusion – can be “mixed” but ensure analysis supports</a:t>
            </a:r>
          </a:p>
          <a:p>
            <a:pPr lvl="1"/>
            <a:r>
              <a:rPr lang="en-US" dirty="0">
                <a:solidFill>
                  <a:srgbClr val="0070C0"/>
                </a:solidFill>
              </a:rPr>
              <a:t>WRITE CLEARLY … PROOFREAD</a:t>
            </a:r>
          </a:p>
          <a:p>
            <a:r>
              <a:rPr lang="en-US" sz="2000" dirty="0"/>
              <a:t>500 words … typed … double spaced</a:t>
            </a:r>
          </a:p>
          <a:p>
            <a:r>
              <a:rPr lang="en-US" sz="2000" dirty="0"/>
              <a:t>Hard copy delivered at beginning of class </a:t>
            </a:r>
            <a:r>
              <a:rPr lang="en-US" sz="2000" dirty="0">
                <a:solidFill>
                  <a:srgbClr val="CF0F32"/>
                </a:solidFill>
              </a:rPr>
              <a:t>THURSDAY</a:t>
            </a:r>
          </a:p>
          <a:p>
            <a:endParaRPr lang="en-US" sz="2000" dirty="0"/>
          </a:p>
          <a:p>
            <a:endParaRPr lang="en-US" sz="2000" dirty="0"/>
          </a:p>
        </p:txBody>
      </p:sp>
    </p:spTree>
    <p:extLst>
      <p:ext uri="{BB962C8B-B14F-4D97-AF65-F5344CB8AC3E}">
        <p14:creationId xmlns:p14="http://schemas.microsoft.com/office/powerpoint/2010/main" val="27438390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Post 9.11 Conflicts</a:t>
            </a:r>
            <a:br>
              <a:rPr lang="en-US" sz="4000" dirty="0"/>
            </a:br>
            <a:r>
              <a:rPr lang="en-US" sz="2800" dirty="0">
                <a:solidFill>
                  <a:schemeClr val="bg1"/>
                </a:solidFill>
              </a:rPr>
              <a:t>Global NATO?</a:t>
            </a:r>
          </a:p>
        </p:txBody>
      </p:sp>
      <p:sp>
        <p:nvSpPr>
          <p:cNvPr id="3" name="Content Placeholder 2"/>
          <p:cNvSpPr>
            <a:spLocks noGrp="1"/>
          </p:cNvSpPr>
          <p:nvPr>
            <p:ph idx="1"/>
          </p:nvPr>
        </p:nvSpPr>
        <p:spPr/>
        <p:txBody>
          <a:bodyPr/>
          <a:lstStyle/>
          <a:p>
            <a:r>
              <a:rPr lang="en-US" dirty="0">
                <a:solidFill>
                  <a:srgbClr val="008000"/>
                </a:solidFill>
              </a:rPr>
              <a:t>Afghanistan</a:t>
            </a:r>
            <a:r>
              <a:rPr lang="en-US" dirty="0"/>
              <a:t> ~ response to invocation of Article 5</a:t>
            </a:r>
          </a:p>
          <a:p>
            <a:r>
              <a:rPr lang="en-US" dirty="0">
                <a:solidFill>
                  <a:srgbClr val="008000"/>
                </a:solidFill>
              </a:rPr>
              <a:t>Iraq</a:t>
            </a:r>
            <a:r>
              <a:rPr lang="en-US" dirty="0"/>
              <a:t> ~ thanks but no thanks, US</a:t>
            </a:r>
          </a:p>
          <a:p>
            <a:r>
              <a:rPr lang="en-US" dirty="0">
                <a:solidFill>
                  <a:srgbClr val="008000"/>
                </a:solidFill>
              </a:rPr>
              <a:t>Libya</a:t>
            </a:r>
            <a:r>
              <a:rPr lang="en-US" dirty="0"/>
              <a:t> ~ France &amp; Italy force NATO’s hand</a:t>
            </a:r>
          </a:p>
          <a:p>
            <a:r>
              <a:rPr lang="en-US" dirty="0">
                <a:solidFill>
                  <a:srgbClr val="008000"/>
                </a:solidFill>
              </a:rPr>
              <a:t>Syria</a:t>
            </a:r>
            <a:r>
              <a:rPr lang="en-US" dirty="0"/>
              <a:t> ~ paralysis</a:t>
            </a:r>
          </a:p>
          <a:p>
            <a:endParaRPr lang="en-US" dirty="0"/>
          </a:p>
          <a:p>
            <a:r>
              <a:rPr lang="en-US" i="1" dirty="0">
                <a:solidFill>
                  <a:srgbClr val="CF0F32"/>
                </a:solidFill>
              </a:rPr>
              <a:t>Is there a pattern?</a:t>
            </a:r>
          </a:p>
          <a:p>
            <a:r>
              <a:rPr lang="en-US" i="1" dirty="0">
                <a:solidFill>
                  <a:srgbClr val="CF0F32"/>
                </a:solidFill>
              </a:rPr>
              <a:t>Is NATO </a:t>
            </a:r>
            <a:r>
              <a:rPr lang="en-US" i="1" dirty="0">
                <a:solidFill>
                  <a:srgbClr val="008000"/>
                </a:solidFill>
              </a:rPr>
              <a:t>“stretching its legs” </a:t>
            </a:r>
            <a:r>
              <a:rPr lang="en-US" i="1" dirty="0">
                <a:solidFill>
                  <a:srgbClr val="CF0F32"/>
                </a:solidFill>
              </a:rPr>
              <a:t>or</a:t>
            </a:r>
            <a:r>
              <a:rPr lang="en-US" i="1" dirty="0">
                <a:solidFill>
                  <a:srgbClr val="800000"/>
                </a:solidFill>
              </a:rPr>
              <a:t> </a:t>
            </a:r>
            <a:r>
              <a:rPr lang="en-US" i="1" dirty="0">
                <a:solidFill>
                  <a:srgbClr val="008000"/>
                </a:solidFill>
              </a:rPr>
              <a:t>“finding its limits”</a:t>
            </a:r>
            <a:r>
              <a:rPr lang="en-US" i="1" dirty="0">
                <a:solidFill>
                  <a:srgbClr val="800000"/>
                </a:solidFill>
              </a:rPr>
              <a:t>?</a:t>
            </a:r>
          </a:p>
          <a:p>
            <a:pPr marL="0" indent="0">
              <a:buNone/>
            </a:pPr>
            <a:endParaRPr lang="en-US" dirty="0"/>
          </a:p>
        </p:txBody>
      </p:sp>
    </p:spTree>
    <p:extLst>
      <p:ext uri="{BB962C8B-B14F-4D97-AF65-F5344CB8AC3E}">
        <p14:creationId xmlns:p14="http://schemas.microsoft.com/office/powerpoint/2010/main" val="142816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Afghanistan</a:t>
            </a:r>
          </a:p>
        </p:txBody>
      </p:sp>
      <p:sp>
        <p:nvSpPr>
          <p:cNvPr id="3" name="Content Placeholder 2"/>
          <p:cNvSpPr>
            <a:spLocks noGrp="1"/>
          </p:cNvSpPr>
          <p:nvPr>
            <p:ph idx="1"/>
          </p:nvPr>
        </p:nvSpPr>
        <p:spPr>
          <a:xfrm>
            <a:off x="739774" y="2770094"/>
            <a:ext cx="7947026" cy="3267169"/>
          </a:xfrm>
        </p:spPr>
        <p:txBody>
          <a:bodyPr>
            <a:noAutofit/>
          </a:bodyPr>
          <a:lstStyle/>
          <a:p>
            <a:r>
              <a:rPr lang="en-US" dirty="0"/>
              <a:t>Initially U.S. reluctant to engage NATO in Afghanistan</a:t>
            </a:r>
          </a:p>
          <a:p>
            <a:pPr lvl="1"/>
            <a:r>
              <a:rPr lang="en-US" i="1" dirty="0">
                <a:solidFill>
                  <a:srgbClr val="008000"/>
                </a:solidFill>
              </a:rPr>
              <a:t>“The coalition must not be permitted to determine the mission.”  </a:t>
            </a:r>
            <a:r>
              <a:rPr lang="en-US" dirty="0"/>
              <a:t>(SecDef Rumsfeld, September 2001)</a:t>
            </a:r>
          </a:p>
          <a:p>
            <a:r>
              <a:rPr lang="en-US" dirty="0"/>
              <a:t>By December 2001 </a:t>
            </a:r>
            <a:r>
              <a:rPr lang="mr-IN" dirty="0"/>
              <a:t>…</a:t>
            </a:r>
            <a:r>
              <a:rPr lang="en-US" dirty="0"/>
              <a:t> Bonn Agreement</a:t>
            </a:r>
          </a:p>
          <a:p>
            <a:pPr lvl="1"/>
            <a:r>
              <a:rPr lang="en-US" dirty="0"/>
              <a:t>International Security Assistance Force (ISAF)</a:t>
            </a:r>
          </a:p>
          <a:p>
            <a:pPr lvl="2"/>
            <a:r>
              <a:rPr lang="en-US" dirty="0"/>
              <a:t>UK command </a:t>
            </a:r>
            <a:r>
              <a:rPr lang="mr-IN" dirty="0"/>
              <a:t>…</a:t>
            </a:r>
            <a:r>
              <a:rPr lang="en-US" dirty="0"/>
              <a:t> then Turkey </a:t>
            </a:r>
            <a:r>
              <a:rPr lang="mr-IN" dirty="0"/>
              <a:t>…</a:t>
            </a:r>
            <a:r>
              <a:rPr lang="en-US" dirty="0"/>
              <a:t> then Germany/Netherlands</a:t>
            </a:r>
          </a:p>
          <a:p>
            <a:r>
              <a:rPr lang="en-US" dirty="0"/>
              <a:t>August 2003 </a:t>
            </a:r>
            <a:r>
              <a:rPr lang="mr-IN" dirty="0"/>
              <a:t>–</a:t>
            </a:r>
            <a:r>
              <a:rPr lang="en-US" dirty="0"/>
              <a:t> NATO officially takes command of ISAF</a:t>
            </a:r>
          </a:p>
          <a:p>
            <a:pPr lvl="1"/>
            <a:r>
              <a:rPr lang="en-US" dirty="0"/>
              <a:t>6,500 to 10,000 troops in 2003 </a:t>
            </a:r>
            <a:r>
              <a:rPr lang="mr-IN" dirty="0"/>
              <a:t>…</a:t>
            </a:r>
            <a:r>
              <a:rPr lang="en-US" dirty="0"/>
              <a:t> over 60,000 by 2009</a:t>
            </a:r>
          </a:p>
          <a:p>
            <a:pPr lvl="1"/>
            <a:r>
              <a:rPr lang="en-US" dirty="0"/>
              <a:t>Operation Enduring Freedom </a:t>
            </a:r>
            <a:r>
              <a:rPr lang="mr-IN" dirty="0"/>
              <a:t>…</a:t>
            </a:r>
            <a:r>
              <a:rPr lang="en-US" dirty="0"/>
              <a:t> additional 38,500 U.S. troops</a:t>
            </a:r>
          </a:p>
        </p:txBody>
      </p:sp>
    </p:spTree>
    <p:extLst>
      <p:ext uri="{BB962C8B-B14F-4D97-AF65-F5344CB8AC3E}">
        <p14:creationId xmlns:p14="http://schemas.microsoft.com/office/powerpoint/2010/main" val="16575707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Afghanistan – An Assessment </a:t>
            </a:r>
          </a:p>
        </p:txBody>
      </p:sp>
      <p:sp>
        <p:nvSpPr>
          <p:cNvPr id="3" name="Content Placeholder 2"/>
          <p:cNvSpPr>
            <a:spLocks noGrp="1"/>
          </p:cNvSpPr>
          <p:nvPr>
            <p:ph idx="1"/>
          </p:nvPr>
        </p:nvSpPr>
        <p:spPr/>
        <p:txBody>
          <a:bodyPr>
            <a:noAutofit/>
          </a:bodyPr>
          <a:lstStyle/>
          <a:p>
            <a:r>
              <a:rPr lang="en-US" i="1" u="sng" dirty="0">
                <a:solidFill>
                  <a:srgbClr val="008000"/>
                </a:solidFill>
              </a:rPr>
              <a:t>The Good News:</a:t>
            </a:r>
          </a:p>
          <a:p>
            <a:pPr lvl="1"/>
            <a:r>
              <a:rPr lang="en-US" dirty="0"/>
              <a:t>NATO comprehensive support </a:t>
            </a:r>
            <a:r>
              <a:rPr lang="en-US" i="1" u="sng" dirty="0">
                <a:solidFill>
                  <a:srgbClr val="008000"/>
                </a:solidFill>
              </a:rPr>
              <a:t>in spite of </a:t>
            </a:r>
            <a:r>
              <a:rPr lang="en-US" dirty="0"/>
              <a:t>Iraq War</a:t>
            </a:r>
          </a:p>
          <a:p>
            <a:pPr lvl="1"/>
            <a:r>
              <a:rPr lang="en-US" dirty="0"/>
              <a:t>Alliance consensus over a decade in global mission despite challenges in Afghanistan and domestic support at home</a:t>
            </a:r>
          </a:p>
          <a:p>
            <a:pPr lvl="1"/>
            <a:r>
              <a:rPr lang="en-US" dirty="0"/>
              <a:t>Some effective reconstruction efforts</a:t>
            </a:r>
          </a:p>
        </p:txBody>
      </p:sp>
    </p:spTree>
    <p:extLst>
      <p:ext uri="{BB962C8B-B14F-4D97-AF65-F5344CB8AC3E}">
        <p14:creationId xmlns:p14="http://schemas.microsoft.com/office/powerpoint/2010/main" val="880268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Overview</a:t>
            </a:r>
          </a:p>
        </p:txBody>
      </p:sp>
      <p:sp>
        <p:nvSpPr>
          <p:cNvPr id="3" name="Content Placeholder 2"/>
          <p:cNvSpPr>
            <a:spLocks noGrp="1"/>
          </p:cNvSpPr>
          <p:nvPr>
            <p:ph idx="1"/>
          </p:nvPr>
        </p:nvSpPr>
        <p:spPr>
          <a:xfrm>
            <a:off x="739774" y="2770094"/>
            <a:ext cx="8243533" cy="3267169"/>
          </a:xfrm>
        </p:spPr>
        <p:txBody>
          <a:bodyPr>
            <a:noAutofit/>
          </a:bodyPr>
          <a:lstStyle/>
          <a:p>
            <a:pPr>
              <a:spcBef>
                <a:spcPts val="100"/>
              </a:spcBef>
              <a:spcAft>
                <a:spcPts val="100"/>
              </a:spcAft>
              <a:buClr>
                <a:srgbClr val="008000"/>
              </a:buClr>
            </a:pPr>
            <a:r>
              <a:rPr lang="en-US" sz="2000" dirty="0">
                <a:solidFill>
                  <a:srgbClr val="008000"/>
                </a:solidFill>
              </a:rPr>
              <a:t>29.4 (1600): The Genesis of NATO</a:t>
            </a:r>
          </a:p>
          <a:p>
            <a:pPr>
              <a:spcBef>
                <a:spcPts val="100"/>
              </a:spcBef>
              <a:spcAft>
                <a:spcPts val="100"/>
              </a:spcAft>
              <a:buFont typeface="Wingdings" charset="2"/>
              <a:buChar char="²"/>
            </a:pPr>
            <a:r>
              <a:rPr lang="en-US" sz="2000" dirty="0"/>
              <a:t>30.4 (0800 &amp; 1400): NATO in the Cold War</a:t>
            </a:r>
          </a:p>
          <a:p>
            <a:pPr lvl="1">
              <a:spcBef>
                <a:spcPts val="100"/>
              </a:spcBef>
              <a:spcAft>
                <a:spcPts val="100"/>
              </a:spcAft>
              <a:buFont typeface="Wingdings" charset="2"/>
              <a:buChar char="²"/>
            </a:pPr>
            <a:r>
              <a:rPr lang="en-US" sz="1800" i="1" dirty="0">
                <a:solidFill>
                  <a:srgbClr val="C00000"/>
                </a:solidFill>
              </a:rPr>
              <a:t>Select NATO Crisis Simulation Country Teams			</a:t>
            </a:r>
          </a:p>
          <a:p>
            <a:pPr>
              <a:spcBef>
                <a:spcPts val="100"/>
              </a:spcBef>
              <a:spcAft>
                <a:spcPts val="100"/>
              </a:spcAft>
              <a:buFont typeface="Wingdings" charset="2"/>
              <a:buChar char="²"/>
            </a:pPr>
            <a:r>
              <a:rPr lang="en-US" sz="2000" dirty="0">
                <a:solidFill>
                  <a:schemeClr val="tx1"/>
                </a:solidFill>
              </a:rPr>
              <a:t>2.5 (0800 &amp; 1000): NATO After the Cold War: Enlargement</a:t>
            </a:r>
          </a:p>
          <a:p>
            <a:pPr marL="342900" lvl="1" indent="-342900">
              <a:spcBef>
                <a:spcPts val="100"/>
              </a:spcBef>
              <a:spcAft>
                <a:spcPts val="100"/>
              </a:spcAft>
              <a:buFont typeface="Wingdings" charset="2"/>
              <a:buChar char="²"/>
            </a:pPr>
            <a:r>
              <a:rPr lang="en-US" dirty="0"/>
              <a:t>3.5 (1200 &amp;1400): NATO &amp; Post-Cold War Conflicts – </a:t>
            </a:r>
            <a:r>
              <a:rPr lang="en-US" dirty="0">
                <a:solidFill>
                  <a:srgbClr val="C00000"/>
                </a:solidFill>
              </a:rPr>
              <a:t>Essay #1 Due</a:t>
            </a:r>
          </a:p>
          <a:p>
            <a:pPr>
              <a:spcBef>
                <a:spcPts val="100"/>
              </a:spcBef>
              <a:spcAft>
                <a:spcPts val="100"/>
              </a:spcAft>
              <a:buFont typeface="Wingdings" charset="2"/>
              <a:buChar char="²"/>
            </a:pPr>
            <a:r>
              <a:rPr lang="en-US" sz="2000" dirty="0"/>
              <a:t>6.5 (1600 &amp; 1800): NATO &amp; Post-9.11 Conflicts</a:t>
            </a:r>
            <a:endParaRPr lang="en-US" sz="2000" i="1" dirty="0">
              <a:solidFill>
                <a:schemeClr val="tx1"/>
              </a:solidFill>
            </a:endParaRPr>
          </a:p>
          <a:p>
            <a:pPr>
              <a:spcBef>
                <a:spcPts val="100"/>
              </a:spcBef>
              <a:spcAft>
                <a:spcPts val="100"/>
              </a:spcAft>
              <a:buFont typeface="Wingdings" charset="2"/>
              <a:buChar char="²"/>
            </a:pPr>
            <a:r>
              <a:rPr lang="en-US" sz="2000" dirty="0"/>
              <a:t>7.5 (0800 &amp; 1600)</a:t>
            </a:r>
            <a:r>
              <a:rPr lang="en-US" sz="2000" dirty="0">
                <a:solidFill>
                  <a:schemeClr val="tx1"/>
                </a:solidFill>
              </a:rPr>
              <a:t>: NATO, Russia, &amp; Ukraine			</a:t>
            </a:r>
          </a:p>
          <a:p>
            <a:pPr>
              <a:spcBef>
                <a:spcPts val="100"/>
              </a:spcBef>
              <a:spcAft>
                <a:spcPts val="100"/>
              </a:spcAft>
              <a:buFont typeface="Wingdings" charset="2"/>
              <a:buChar char="²"/>
            </a:pPr>
            <a:r>
              <a:rPr lang="en-US" sz="2000" dirty="0">
                <a:solidFill>
                  <a:schemeClr val="tx1"/>
                </a:solidFill>
              </a:rPr>
              <a:t>9.5 (0800 &amp; 1000): </a:t>
            </a:r>
            <a:r>
              <a:rPr lang="en-US" sz="2000" dirty="0">
                <a:solidFill>
                  <a:schemeClr val="bg2">
                    <a:lumMod val="50000"/>
                  </a:schemeClr>
                </a:solidFill>
              </a:rPr>
              <a:t>NATO Crisis Simulation </a:t>
            </a:r>
            <a:r>
              <a:rPr lang="en-US" sz="2000" dirty="0">
                <a:solidFill>
                  <a:schemeClr val="tx1"/>
                </a:solidFill>
              </a:rPr>
              <a:t>– </a:t>
            </a:r>
            <a:r>
              <a:rPr lang="en-US" sz="2000" dirty="0">
                <a:solidFill>
                  <a:srgbClr val="C00000"/>
                </a:solidFill>
              </a:rPr>
              <a:t>Essay #2 Due</a:t>
            </a:r>
          </a:p>
          <a:p>
            <a:pPr lvl="1">
              <a:spcBef>
                <a:spcPts val="100"/>
              </a:spcBef>
              <a:spcAft>
                <a:spcPts val="100"/>
              </a:spcAft>
              <a:buFont typeface="Wingdings" charset="2"/>
              <a:buChar char="²"/>
            </a:pPr>
            <a:r>
              <a:rPr lang="en-US" sz="1800" i="1" dirty="0">
                <a:solidFill>
                  <a:srgbClr val="C00000"/>
                </a:solidFill>
              </a:rPr>
              <a:t>Team Point Paper on GOALS Due </a:t>
            </a:r>
          </a:p>
          <a:p>
            <a:pPr>
              <a:spcBef>
                <a:spcPts val="100"/>
              </a:spcBef>
              <a:spcAft>
                <a:spcPts val="100"/>
              </a:spcAft>
              <a:buFont typeface="Wingdings" charset="2"/>
              <a:buChar char="²"/>
            </a:pPr>
            <a:r>
              <a:rPr lang="en-US" sz="2000" dirty="0"/>
              <a:t>10.5 (0800): Conclusion: NATO’s Future?</a:t>
            </a:r>
          </a:p>
          <a:p>
            <a:pPr lvl="1">
              <a:spcBef>
                <a:spcPts val="100"/>
              </a:spcBef>
              <a:spcAft>
                <a:spcPts val="100"/>
              </a:spcAft>
              <a:buFont typeface="Wingdings" charset="2"/>
              <a:buChar char="²"/>
            </a:pPr>
            <a:r>
              <a:rPr lang="en-US" sz="1800" i="1" dirty="0">
                <a:solidFill>
                  <a:srgbClr val="C00000"/>
                </a:solidFill>
              </a:rPr>
              <a:t>Team Point Paper on LESSONS LEARNED Due</a:t>
            </a:r>
          </a:p>
        </p:txBody>
      </p:sp>
    </p:spTree>
    <p:extLst>
      <p:ext uri="{BB962C8B-B14F-4D97-AF65-F5344CB8AC3E}">
        <p14:creationId xmlns:p14="http://schemas.microsoft.com/office/powerpoint/2010/main" val="32927228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Afghanistan – An Assessment </a:t>
            </a:r>
          </a:p>
        </p:txBody>
      </p:sp>
      <p:sp>
        <p:nvSpPr>
          <p:cNvPr id="3" name="Content Placeholder 2"/>
          <p:cNvSpPr>
            <a:spLocks noGrp="1"/>
          </p:cNvSpPr>
          <p:nvPr>
            <p:ph idx="1"/>
          </p:nvPr>
        </p:nvSpPr>
        <p:spPr/>
        <p:txBody>
          <a:bodyPr>
            <a:noAutofit/>
          </a:bodyPr>
          <a:lstStyle/>
          <a:p>
            <a:r>
              <a:rPr lang="en-US" i="1" u="sng" dirty="0">
                <a:solidFill>
                  <a:srgbClr val="008000"/>
                </a:solidFill>
              </a:rPr>
              <a:t>The Good News:</a:t>
            </a:r>
          </a:p>
          <a:p>
            <a:pPr lvl="1"/>
            <a:r>
              <a:rPr lang="en-US" dirty="0"/>
              <a:t>NATO comprehensive support </a:t>
            </a:r>
            <a:r>
              <a:rPr lang="en-US" i="1" u="sng" dirty="0">
                <a:solidFill>
                  <a:srgbClr val="008000"/>
                </a:solidFill>
              </a:rPr>
              <a:t>in spite of </a:t>
            </a:r>
            <a:r>
              <a:rPr lang="en-US" dirty="0"/>
              <a:t>Iraq War</a:t>
            </a:r>
          </a:p>
          <a:p>
            <a:pPr lvl="1"/>
            <a:r>
              <a:rPr lang="en-US" dirty="0"/>
              <a:t>Alliance consensus over a decade in global mission despite challenges in Afghanistan and domestic support at home</a:t>
            </a:r>
          </a:p>
          <a:p>
            <a:pPr lvl="1"/>
            <a:r>
              <a:rPr lang="en-US" dirty="0"/>
              <a:t>Some effective reconstruction efforts</a:t>
            </a:r>
          </a:p>
          <a:p>
            <a:r>
              <a:rPr lang="en-US" i="1" u="sng" dirty="0">
                <a:solidFill>
                  <a:srgbClr val="CF0F32"/>
                </a:solidFill>
              </a:rPr>
              <a:t>The Bad News:</a:t>
            </a:r>
          </a:p>
          <a:p>
            <a:pPr lvl="1"/>
            <a:r>
              <a:rPr lang="en-US" dirty="0"/>
              <a:t>As a counterinsurgency effort, it has not been a success</a:t>
            </a:r>
          </a:p>
          <a:p>
            <a:pPr lvl="1"/>
            <a:r>
              <a:rPr lang="en-US" dirty="0"/>
              <a:t>No consensus on priorities:</a:t>
            </a:r>
          </a:p>
          <a:p>
            <a:pPr lvl="2"/>
            <a:r>
              <a:rPr lang="en-US" dirty="0"/>
              <a:t>Counterterrorism vs Counterinsurgency vs Reconstruction</a:t>
            </a:r>
          </a:p>
        </p:txBody>
      </p:sp>
    </p:spTree>
    <p:extLst>
      <p:ext uri="{BB962C8B-B14F-4D97-AF65-F5344CB8AC3E}">
        <p14:creationId xmlns:p14="http://schemas.microsoft.com/office/powerpoint/2010/main" val="31864411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Iraq 2003</a:t>
            </a:r>
          </a:p>
        </p:txBody>
      </p:sp>
      <p:sp>
        <p:nvSpPr>
          <p:cNvPr id="3" name="Content Placeholder 2"/>
          <p:cNvSpPr>
            <a:spLocks noGrp="1"/>
          </p:cNvSpPr>
          <p:nvPr>
            <p:ph idx="1"/>
          </p:nvPr>
        </p:nvSpPr>
        <p:spPr/>
        <p:txBody>
          <a:bodyPr>
            <a:noAutofit/>
          </a:bodyPr>
          <a:lstStyle/>
          <a:p>
            <a:r>
              <a:rPr lang="en-US" dirty="0"/>
              <a:t>2002 UN Security Council debate</a:t>
            </a:r>
          </a:p>
          <a:p>
            <a:pPr lvl="1"/>
            <a:r>
              <a:rPr lang="en-US" dirty="0"/>
              <a:t>U.S. &amp; UK vs. France &amp; Germany</a:t>
            </a:r>
          </a:p>
          <a:p>
            <a:pPr lvl="1"/>
            <a:r>
              <a:rPr lang="en-US" dirty="0"/>
              <a:t>No “trigger”</a:t>
            </a:r>
          </a:p>
          <a:p>
            <a:pPr lvl="1"/>
            <a:r>
              <a:rPr lang="en-US" dirty="0"/>
              <a:t>No credible connection between Saddam &amp; 9.11</a:t>
            </a:r>
          </a:p>
          <a:p>
            <a:pPr lvl="1"/>
            <a:r>
              <a:rPr lang="en-US" dirty="0"/>
              <a:t>“coalition of the willing: U.S., UK, Poland, Spain </a:t>
            </a:r>
            <a:r>
              <a:rPr lang="en-US" i="1" u="sng" dirty="0">
                <a:solidFill>
                  <a:srgbClr val="800000"/>
                </a:solidFill>
              </a:rPr>
              <a:t>[why?]</a:t>
            </a:r>
          </a:p>
          <a:p>
            <a:r>
              <a:rPr lang="en-US" dirty="0"/>
              <a:t>March 2003-June 2004 </a:t>
            </a:r>
            <a:r>
              <a:rPr lang="mr-IN" dirty="0"/>
              <a:t>…</a:t>
            </a:r>
            <a:r>
              <a:rPr lang="en-US" dirty="0"/>
              <a:t> war &amp; U.S. occupation</a:t>
            </a:r>
          </a:p>
          <a:p>
            <a:pPr lvl="1"/>
            <a:r>
              <a:rPr lang="en-US" dirty="0"/>
              <a:t>NATO officially on the sidelines</a:t>
            </a:r>
          </a:p>
          <a:p>
            <a:pPr lvl="1"/>
            <a:r>
              <a:rPr lang="en-US" dirty="0"/>
              <a:t>Others (e.g. Germany) joined post-war training effort, once Iraqi sovereignty restored </a:t>
            </a:r>
            <a:r>
              <a:rPr lang="mr-IN" dirty="0"/>
              <a:t>…</a:t>
            </a:r>
            <a:r>
              <a:rPr lang="en-US" dirty="0"/>
              <a:t> </a:t>
            </a:r>
            <a:r>
              <a:rPr lang="en-US" i="1" dirty="0">
                <a:solidFill>
                  <a:srgbClr val="008000"/>
                </a:solidFill>
              </a:rPr>
              <a:t>but impact?</a:t>
            </a:r>
          </a:p>
        </p:txBody>
      </p:sp>
    </p:spTree>
    <p:extLst>
      <p:ext uri="{BB962C8B-B14F-4D97-AF65-F5344CB8AC3E}">
        <p14:creationId xmlns:p14="http://schemas.microsoft.com/office/powerpoint/2010/main" val="8942802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Libya 2011</a:t>
            </a:r>
          </a:p>
        </p:txBody>
      </p:sp>
      <p:sp>
        <p:nvSpPr>
          <p:cNvPr id="3" name="Content Placeholder 2"/>
          <p:cNvSpPr>
            <a:spLocks noGrp="1"/>
          </p:cNvSpPr>
          <p:nvPr>
            <p:ph idx="1"/>
          </p:nvPr>
        </p:nvSpPr>
        <p:spPr/>
        <p:txBody>
          <a:bodyPr>
            <a:noAutofit/>
          </a:bodyPr>
          <a:lstStyle/>
          <a:p>
            <a:r>
              <a:rPr lang="en-US" dirty="0"/>
              <a:t>February 2011 </a:t>
            </a:r>
            <a:r>
              <a:rPr lang="mr-IN" dirty="0"/>
              <a:t>–</a:t>
            </a:r>
            <a:r>
              <a:rPr lang="en-US" dirty="0"/>
              <a:t> Libyan “Arab Spring” uprisings</a:t>
            </a:r>
          </a:p>
          <a:p>
            <a:r>
              <a:rPr lang="en-US" dirty="0"/>
              <a:t>UNSC </a:t>
            </a:r>
            <a:r>
              <a:rPr lang="mr-IN" dirty="0"/>
              <a:t>–</a:t>
            </a:r>
            <a:r>
              <a:rPr lang="en-US" dirty="0"/>
              <a:t> sanctions, froze bank assets, arms embargo, war crimes to ICC</a:t>
            </a:r>
          </a:p>
          <a:p>
            <a:r>
              <a:rPr lang="en-US" dirty="0"/>
              <a:t>Arab League suspended Qaddafi, asked for no-fly zone</a:t>
            </a:r>
          </a:p>
          <a:p>
            <a:r>
              <a:rPr lang="en-US" dirty="0"/>
              <a:t>UNSCR 1973 authorized states, “regional organizations”</a:t>
            </a:r>
          </a:p>
          <a:p>
            <a:pPr lvl="1"/>
            <a:r>
              <a:rPr lang="en-US" i="1" dirty="0">
                <a:solidFill>
                  <a:srgbClr val="008000"/>
                </a:solidFill>
              </a:rPr>
              <a:t>“</a:t>
            </a:r>
            <a:r>
              <a:rPr lang="mr-IN" i="1" dirty="0">
                <a:solidFill>
                  <a:srgbClr val="008000"/>
                </a:solidFill>
              </a:rPr>
              <a:t>…</a:t>
            </a:r>
            <a:r>
              <a:rPr lang="en-US" i="1" dirty="0">
                <a:solidFill>
                  <a:srgbClr val="008000"/>
                </a:solidFill>
              </a:rPr>
              <a:t> all necessary means to protect civilians </a:t>
            </a:r>
            <a:r>
              <a:rPr lang="mr-IN" i="1" dirty="0">
                <a:solidFill>
                  <a:srgbClr val="008000"/>
                </a:solidFill>
              </a:rPr>
              <a:t>…</a:t>
            </a:r>
            <a:r>
              <a:rPr lang="en-US" i="1" dirty="0">
                <a:solidFill>
                  <a:srgbClr val="008000"/>
                </a:solidFill>
              </a:rPr>
              <a:t>” </a:t>
            </a:r>
            <a:r>
              <a:rPr lang="en-US" i="1" dirty="0">
                <a:solidFill>
                  <a:srgbClr val="CF0F32"/>
                </a:solidFill>
              </a:rPr>
              <a:t>[meaning Qaddafi]</a:t>
            </a:r>
          </a:p>
          <a:p>
            <a:pPr lvl="1"/>
            <a:r>
              <a:rPr lang="en-US" i="1" dirty="0">
                <a:solidFill>
                  <a:srgbClr val="008000"/>
                </a:solidFill>
              </a:rPr>
              <a:t>“</a:t>
            </a:r>
            <a:r>
              <a:rPr lang="mr-IN" i="1" dirty="0">
                <a:solidFill>
                  <a:srgbClr val="008000"/>
                </a:solidFill>
              </a:rPr>
              <a:t>…</a:t>
            </a:r>
            <a:r>
              <a:rPr lang="en-US" i="1" dirty="0">
                <a:solidFill>
                  <a:srgbClr val="008000"/>
                </a:solidFill>
              </a:rPr>
              <a:t> </a:t>
            </a:r>
            <a:r>
              <a:rPr lang="en-US" i="1" dirty="0">
                <a:solidFill>
                  <a:srgbClr val="CF0F32"/>
                </a:solidFill>
              </a:rPr>
              <a:t>excluding </a:t>
            </a:r>
            <a:r>
              <a:rPr lang="en-US" i="1" dirty="0">
                <a:solidFill>
                  <a:srgbClr val="008000"/>
                </a:solidFill>
              </a:rPr>
              <a:t>a foreign occupation force of any form on any part of Libyan territory</a:t>
            </a:r>
          </a:p>
          <a:p>
            <a:pPr lvl="1"/>
            <a:r>
              <a:rPr lang="en-US" dirty="0"/>
              <a:t>First invocation of “Responsibility to Protect”</a:t>
            </a:r>
          </a:p>
          <a:p>
            <a:pPr lvl="1"/>
            <a:endParaRPr lang="en-US" dirty="0"/>
          </a:p>
          <a:p>
            <a:endParaRPr lang="en-US" dirty="0"/>
          </a:p>
        </p:txBody>
      </p:sp>
    </p:spTree>
    <p:extLst>
      <p:ext uri="{BB962C8B-B14F-4D97-AF65-F5344CB8AC3E}">
        <p14:creationId xmlns:p14="http://schemas.microsoft.com/office/powerpoint/2010/main" val="29120804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05A7B-6E42-974E-ADFA-4B94CCB74106}"/>
              </a:ext>
            </a:extLst>
          </p:cNvPr>
          <p:cNvSpPr>
            <a:spLocks noGrp="1"/>
          </p:cNvSpPr>
          <p:nvPr>
            <p:ph type="title"/>
          </p:nvPr>
        </p:nvSpPr>
        <p:spPr/>
        <p:txBody>
          <a:bodyPr/>
          <a:lstStyle/>
          <a:p>
            <a:r>
              <a:rPr lang="en-US" sz="4000" dirty="0"/>
              <a:t>Responsibility to Protect (R2P)</a:t>
            </a:r>
            <a:br>
              <a:rPr lang="en-US" sz="4000" dirty="0"/>
            </a:br>
            <a:r>
              <a:rPr lang="en-US" sz="3200" dirty="0">
                <a:solidFill>
                  <a:schemeClr val="bg1"/>
                </a:solidFill>
              </a:rPr>
              <a:t>2005 UN “World Summit Document”</a:t>
            </a:r>
            <a:endParaRPr lang="en-US" sz="4000" dirty="0"/>
          </a:p>
        </p:txBody>
      </p:sp>
      <p:sp>
        <p:nvSpPr>
          <p:cNvPr id="3" name="Content Placeholder 2">
            <a:extLst>
              <a:ext uri="{FF2B5EF4-FFF2-40B4-BE49-F238E27FC236}">
                <a16:creationId xmlns:a16="http://schemas.microsoft.com/office/drawing/2014/main" id="{338F1EF3-90DA-7D40-8096-67F08095D361}"/>
              </a:ext>
            </a:extLst>
          </p:cNvPr>
          <p:cNvSpPr>
            <a:spLocks noGrp="1"/>
          </p:cNvSpPr>
          <p:nvPr>
            <p:ph idx="1"/>
          </p:nvPr>
        </p:nvSpPr>
        <p:spPr/>
        <p:txBody>
          <a:bodyPr>
            <a:noAutofit/>
          </a:bodyPr>
          <a:lstStyle/>
          <a:p>
            <a:pPr marL="0" indent="0">
              <a:buNone/>
            </a:pPr>
            <a:r>
              <a:rPr lang="en-US" sz="2000" dirty="0"/>
              <a:t>138. </a:t>
            </a:r>
            <a:r>
              <a:rPr lang="en-US" sz="2000" dirty="0">
                <a:solidFill>
                  <a:srgbClr val="0070C0"/>
                </a:solidFill>
              </a:rPr>
              <a:t>Each individual State has the responsibility </a:t>
            </a:r>
            <a:r>
              <a:rPr lang="en-US" sz="2000" dirty="0"/>
              <a:t>to protect its populations from </a:t>
            </a:r>
            <a:r>
              <a:rPr lang="en-US" sz="2000" dirty="0">
                <a:solidFill>
                  <a:srgbClr val="C00000"/>
                </a:solidFill>
              </a:rPr>
              <a:t>genocide, war crimes, ethnic cleansing and crimes against humanity</a:t>
            </a:r>
            <a:r>
              <a:rPr lang="en-US" sz="2000" dirty="0"/>
              <a:t>. This responsibility entails the prevention of such crimes, including their incitement, through appropriate and necessary means. We accept that responsibility and will act in accordance with it. The international community should, as appropriate, encourage and help States to exercise this responsibility and support the United Nations in establishing an early warning capability.</a:t>
            </a:r>
          </a:p>
        </p:txBody>
      </p:sp>
    </p:spTree>
    <p:extLst>
      <p:ext uri="{BB962C8B-B14F-4D97-AF65-F5344CB8AC3E}">
        <p14:creationId xmlns:p14="http://schemas.microsoft.com/office/powerpoint/2010/main" val="42526557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2BADD-9371-124D-B63B-9657AB2F3D43}"/>
              </a:ext>
            </a:extLst>
          </p:cNvPr>
          <p:cNvSpPr>
            <a:spLocks noGrp="1"/>
          </p:cNvSpPr>
          <p:nvPr>
            <p:ph type="title"/>
          </p:nvPr>
        </p:nvSpPr>
        <p:spPr/>
        <p:txBody>
          <a:bodyPr/>
          <a:lstStyle/>
          <a:p>
            <a:r>
              <a:rPr lang="en-US" sz="4000" dirty="0"/>
              <a:t>Responsibility to Protect (R2P)</a:t>
            </a:r>
            <a:br>
              <a:rPr lang="en-US" sz="4000" dirty="0"/>
            </a:br>
            <a:r>
              <a:rPr lang="en-US" sz="3200" dirty="0">
                <a:solidFill>
                  <a:schemeClr val="bg1"/>
                </a:solidFill>
              </a:rPr>
              <a:t>2005 UN “World Summit Document”</a:t>
            </a:r>
            <a:endParaRPr lang="en-US" sz="3200" dirty="0"/>
          </a:p>
        </p:txBody>
      </p:sp>
      <p:sp>
        <p:nvSpPr>
          <p:cNvPr id="3" name="Content Placeholder 2">
            <a:extLst>
              <a:ext uri="{FF2B5EF4-FFF2-40B4-BE49-F238E27FC236}">
                <a16:creationId xmlns:a16="http://schemas.microsoft.com/office/drawing/2014/main" id="{5B381D05-4AB5-6B4A-A545-0F57F9EEB8B4}"/>
              </a:ext>
            </a:extLst>
          </p:cNvPr>
          <p:cNvSpPr>
            <a:spLocks noGrp="1"/>
          </p:cNvSpPr>
          <p:nvPr>
            <p:ph idx="1"/>
          </p:nvPr>
        </p:nvSpPr>
        <p:spPr>
          <a:xfrm>
            <a:off x="739775" y="2770094"/>
            <a:ext cx="7662864" cy="3402106"/>
          </a:xfrm>
        </p:spPr>
        <p:txBody>
          <a:bodyPr>
            <a:noAutofit/>
          </a:bodyPr>
          <a:lstStyle/>
          <a:p>
            <a:pPr marL="0" indent="0">
              <a:buNone/>
            </a:pPr>
            <a:r>
              <a:rPr lang="en-US" sz="1800" dirty="0"/>
              <a:t>139. </a:t>
            </a:r>
            <a:r>
              <a:rPr lang="en-US" sz="1800" dirty="0">
                <a:solidFill>
                  <a:srgbClr val="0070C0"/>
                </a:solidFill>
              </a:rPr>
              <a:t>The international community</a:t>
            </a:r>
            <a:r>
              <a:rPr lang="en-US" sz="1800" dirty="0"/>
              <a:t>, through the United Nations, also has the responsibility to use appropriate </a:t>
            </a:r>
            <a:r>
              <a:rPr lang="en-US" sz="1800" dirty="0">
                <a:solidFill>
                  <a:srgbClr val="0070C0"/>
                </a:solidFill>
              </a:rPr>
              <a:t>diplomatic, humanitarian and other peaceful means</a:t>
            </a:r>
            <a:r>
              <a:rPr lang="en-US" sz="1800" dirty="0"/>
              <a:t>, in accordance with Chapters </a:t>
            </a:r>
            <a:r>
              <a:rPr lang="en-US" sz="1800" dirty="0">
                <a:solidFill>
                  <a:srgbClr val="007D39"/>
                </a:solidFill>
              </a:rPr>
              <a:t>VI</a:t>
            </a:r>
            <a:r>
              <a:rPr lang="en-US" sz="1800" dirty="0"/>
              <a:t> and </a:t>
            </a:r>
            <a:r>
              <a:rPr lang="en-US" sz="1800" dirty="0">
                <a:solidFill>
                  <a:srgbClr val="007D39"/>
                </a:solidFill>
              </a:rPr>
              <a:t>VIII</a:t>
            </a:r>
            <a:r>
              <a:rPr lang="en-US" sz="1800" dirty="0"/>
              <a:t> of the Charter, to </a:t>
            </a:r>
            <a:r>
              <a:rPr lang="en-US" sz="1800" dirty="0">
                <a:solidFill>
                  <a:srgbClr val="CF0F32"/>
                </a:solidFill>
              </a:rPr>
              <a:t>help protect populations </a:t>
            </a:r>
            <a:r>
              <a:rPr lang="en-US" sz="1800" dirty="0"/>
              <a:t>from </a:t>
            </a:r>
            <a:r>
              <a:rPr lang="en-US" sz="1800" dirty="0">
                <a:solidFill>
                  <a:srgbClr val="CF0F32"/>
                </a:solidFill>
              </a:rPr>
              <a:t>genocide, war crimes, ethnic cleansing and crimes against humanity</a:t>
            </a:r>
            <a:r>
              <a:rPr lang="en-US" sz="1800" dirty="0"/>
              <a:t>. </a:t>
            </a:r>
          </a:p>
          <a:p>
            <a:pPr marL="0" indent="0">
              <a:buNone/>
            </a:pPr>
            <a:r>
              <a:rPr lang="en-US" sz="1800" dirty="0"/>
              <a:t>In this context, we are prepared to take </a:t>
            </a:r>
            <a:r>
              <a:rPr lang="en-US" sz="1800" dirty="0">
                <a:solidFill>
                  <a:srgbClr val="C00000"/>
                </a:solidFill>
              </a:rPr>
              <a:t>collective action</a:t>
            </a:r>
            <a:r>
              <a:rPr lang="en-US" sz="1800" dirty="0"/>
              <a:t>, in a timely and decisive manner, </a:t>
            </a:r>
            <a:r>
              <a:rPr lang="en-US" sz="1800" dirty="0">
                <a:solidFill>
                  <a:srgbClr val="C00000"/>
                </a:solidFill>
              </a:rPr>
              <a:t>through the Security Council</a:t>
            </a:r>
            <a:r>
              <a:rPr lang="en-US" sz="1800" dirty="0"/>
              <a:t>, in accordance with the Charter, including Chapter </a:t>
            </a:r>
            <a:r>
              <a:rPr lang="en-US" sz="1800" dirty="0">
                <a:solidFill>
                  <a:srgbClr val="007D39"/>
                </a:solidFill>
              </a:rPr>
              <a:t>VII</a:t>
            </a:r>
            <a:r>
              <a:rPr lang="en-US" sz="1800" dirty="0"/>
              <a:t>, on a </a:t>
            </a:r>
            <a:r>
              <a:rPr lang="en-US" sz="1800" dirty="0">
                <a:solidFill>
                  <a:srgbClr val="0070C0"/>
                </a:solidFill>
              </a:rPr>
              <a:t>case-by-case basis </a:t>
            </a:r>
            <a:r>
              <a:rPr lang="en-US" sz="1800" dirty="0"/>
              <a:t>and </a:t>
            </a:r>
            <a:r>
              <a:rPr lang="en-US" sz="1800" dirty="0">
                <a:solidFill>
                  <a:srgbClr val="0070C0"/>
                </a:solidFill>
              </a:rPr>
              <a:t>in cooperation with relevant regional organizations </a:t>
            </a:r>
            <a:r>
              <a:rPr lang="en-US" sz="1800" dirty="0"/>
              <a:t>as appropriate, </a:t>
            </a:r>
            <a:r>
              <a:rPr lang="en-US" sz="1800" dirty="0">
                <a:solidFill>
                  <a:srgbClr val="CF0F32"/>
                </a:solidFill>
              </a:rPr>
              <a:t>should peaceful means be inadequate and national authorities manifestly fail to protect their populations from genocide, war crimes, ethnic cleansing and crimes against humanity. </a:t>
            </a:r>
          </a:p>
        </p:txBody>
      </p:sp>
    </p:spTree>
    <p:extLst>
      <p:ext uri="{BB962C8B-B14F-4D97-AF65-F5344CB8AC3E}">
        <p14:creationId xmlns:p14="http://schemas.microsoft.com/office/powerpoint/2010/main" val="30259047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Syria</a:t>
            </a:r>
          </a:p>
        </p:txBody>
      </p:sp>
      <p:sp>
        <p:nvSpPr>
          <p:cNvPr id="3" name="Content Placeholder 2"/>
          <p:cNvSpPr>
            <a:spLocks noGrp="1"/>
          </p:cNvSpPr>
          <p:nvPr>
            <p:ph idx="1"/>
          </p:nvPr>
        </p:nvSpPr>
        <p:spPr/>
        <p:txBody>
          <a:bodyPr/>
          <a:lstStyle/>
          <a:p>
            <a:r>
              <a:rPr lang="en-US" dirty="0"/>
              <a:t>Limits to coalition</a:t>
            </a:r>
          </a:p>
          <a:p>
            <a:pPr lvl="1"/>
            <a:r>
              <a:rPr lang="en-US" dirty="0"/>
              <a:t>No UNSC Resolution</a:t>
            </a:r>
          </a:p>
          <a:p>
            <a:pPr lvl="1"/>
            <a:r>
              <a:rPr lang="en-US" dirty="0"/>
              <a:t>No Alliance consensus</a:t>
            </a:r>
          </a:p>
          <a:p>
            <a:pPr lvl="1"/>
            <a:r>
              <a:rPr lang="en-US" dirty="0"/>
              <a:t>Inevitable conflict with Russia</a:t>
            </a:r>
          </a:p>
          <a:p>
            <a:pPr lvl="1"/>
            <a:r>
              <a:rPr lang="en-US" dirty="0"/>
              <a:t>Complications with Turkey</a:t>
            </a:r>
          </a:p>
          <a:p>
            <a:pPr lvl="1"/>
            <a:r>
              <a:rPr lang="en-US" dirty="0"/>
              <a:t>NATO SecGen: “use of force would complicate matters </a:t>
            </a:r>
            <a:r>
              <a:rPr lang="mr-IN" dirty="0"/>
              <a:t>…</a:t>
            </a:r>
            <a:r>
              <a:rPr lang="en-US" dirty="0"/>
              <a:t>”</a:t>
            </a:r>
          </a:p>
          <a:p>
            <a:pPr lvl="1"/>
            <a:endParaRPr lang="en-US" dirty="0"/>
          </a:p>
          <a:p>
            <a:pPr marL="349250" lvl="1" indent="0">
              <a:buNone/>
            </a:pPr>
            <a:endParaRPr lang="en-US" dirty="0"/>
          </a:p>
        </p:txBody>
      </p:sp>
    </p:spTree>
    <p:extLst>
      <p:ext uri="{BB962C8B-B14F-4D97-AF65-F5344CB8AC3E}">
        <p14:creationId xmlns:p14="http://schemas.microsoft.com/office/powerpoint/2010/main" val="42025902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NATO?</a:t>
            </a:r>
          </a:p>
        </p:txBody>
      </p:sp>
      <p:sp>
        <p:nvSpPr>
          <p:cNvPr id="3" name="Content Placeholder 2"/>
          <p:cNvSpPr>
            <a:spLocks noGrp="1"/>
          </p:cNvSpPr>
          <p:nvPr>
            <p:ph idx="1"/>
          </p:nvPr>
        </p:nvSpPr>
        <p:spPr/>
        <p:txBody>
          <a:bodyPr>
            <a:normAutofit lnSpcReduction="10000"/>
          </a:bodyPr>
          <a:lstStyle/>
          <a:p>
            <a:r>
              <a:rPr lang="en-US" dirty="0"/>
              <a:t>Clear competence when:</a:t>
            </a:r>
          </a:p>
          <a:p>
            <a:pPr lvl="1"/>
            <a:r>
              <a:rPr lang="en-US" dirty="0"/>
              <a:t>Backing by UN Security Council resolution</a:t>
            </a:r>
          </a:p>
          <a:p>
            <a:pPr lvl="1"/>
            <a:r>
              <a:rPr lang="en-US" dirty="0"/>
              <a:t>European allies not otherwise directly involved</a:t>
            </a:r>
          </a:p>
          <a:p>
            <a:pPr lvl="1"/>
            <a:r>
              <a:rPr lang="en-US" dirty="0"/>
              <a:t>Defined political objectives</a:t>
            </a:r>
          </a:p>
          <a:p>
            <a:pPr lvl="1"/>
            <a:r>
              <a:rPr lang="en-US" dirty="0"/>
              <a:t>Confined role of military force</a:t>
            </a:r>
          </a:p>
          <a:p>
            <a:pPr lvl="1"/>
            <a:r>
              <a:rPr lang="en-US" dirty="0"/>
              <a:t>Not a diversion from more “core” missions</a:t>
            </a:r>
          </a:p>
          <a:p>
            <a:pPr marL="349250" lvl="1" indent="0">
              <a:buNone/>
            </a:pPr>
            <a:endParaRPr lang="en-US" dirty="0"/>
          </a:p>
          <a:p>
            <a:pPr marL="349250" lvl="1" indent="0">
              <a:buNone/>
            </a:pPr>
            <a:r>
              <a:rPr lang="en-US" i="1" dirty="0">
                <a:solidFill>
                  <a:srgbClr val="CF0F32"/>
                </a:solidFill>
              </a:rPr>
              <a:t>Are Afghanistan and Libya exceptions or harbingers?  </a:t>
            </a:r>
          </a:p>
          <a:p>
            <a:pPr marL="349250" lvl="1" indent="0">
              <a:buNone/>
            </a:pPr>
            <a:r>
              <a:rPr lang="en-US" i="1" dirty="0">
                <a:solidFill>
                  <a:srgbClr val="CF0F32"/>
                </a:solidFill>
              </a:rPr>
              <a:t>	WHY or WHY NOT?</a:t>
            </a:r>
          </a:p>
        </p:txBody>
      </p:sp>
    </p:spTree>
    <p:extLst>
      <p:ext uri="{BB962C8B-B14F-4D97-AF65-F5344CB8AC3E}">
        <p14:creationId xmlns:p14="http://schemas.microsoft.com/office/powerpoint/2010/main" val="40980689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Lessons Learned?</a:t>
            </a:r>
            <a:br>
              <a:rPr lang="en-US" sz="4000" dirty="0"/>
            </a:br>
            <a:r>
              <a:rPr lang="en-US" sz="2800" i="1" dirty="0">
                <a:solidFill>
                  <a:schemeClr val="bg1"/>
                </a:solidFill>
              </a:rPr>
              <a:t>Would you change any of these from Balkans?</a:t>
            </a:r>
            <a:r>
              <a:rPr lang="en-US" sz="4000" dirty="0"/>
              <a:t>	</a:t>
            </a:r>
          </a:p>
        </p:txBody>
      </p:sp>
      <p:sp>
        <p:nvSpPr>
          <p:cNvPr id="3" name="Content Placeholder 2"/>
          <p:cNvSpPr>
            <a:spLocks noGrp="1"/>
          </p:cNvSpPr>
          <p:nvPr>
            <p:ph idx="1"/>
          </p:nvPr>
        </p:nvSpPr>
        <p:spPr>
          <a:xfrm>
            <a:off x="739774" y="2770094"/>
            <a:ext cx="7947026" cy="3267169"/>
          </a:xfrm>
        </p:spPr>
        <p:txBody>
          <a:bodyPr>
            <a:noAutofit/>
          </a:bodyPr>
          <a:lstStyle/>
          <a:p>
            <a:r>
              <a:rPr lang="en-US" sz="2000" dirty="0"/>
              <a:t>There is a difference between “legal” and “legitimate”</a:t>
            </a:r>
          </a:p>
          <a:p>
            <a:pPr lvl="1"/>
            <a:r>
              <a:rPr lang="en-US" sz="1800" i="1" dirty="0">
                <a:solidFill>
                  <a:srgbClr val="008000"/>
                </a:solidFill>
              </a:rPr>
              <a:t>The sometimes inadequacy of law and diplomacy</a:t>
            </a:r>
          </a:p>
          <a:p>
            <a:r>
              <a:rPr lang="en-US" sz="2000" dirty="0"/>
              <a:t>Force in the pursuit of peace is justified</a:t>
            </a:r>
          </a:p>
          <a:p>
            <a:pPr lvl="1"/>
            <a:r>
              <a:rPr lang="en-US" sz="1800" i="1" dirty="0">
                <a:solidFill>
                  <a:srgbClr val="008000"/>
                </a:solidFill>
              </a:rPr>
              <a:t>But it still may not succeed</a:t>
            </a:r>
          </a:p>
          <a:p>
            <a:r>
              <a:rPr lang="en-US" sz="2000" dirty="0"/>
              <a:t>Military force can change the “situation on the ground”</a:t>
            </a:r>
          </a:p>
          <a:p>
            <a:pPr lvl="1"/>
            <a:r>
              <a:rPr lang="en-US" sz="1800" i="1" dirty="0">
                <a:solidFill>
                  <a:srgbClr val="008000"/>
                </a:solidFill>
              </a:rPr>
              <a:t>But it may not always “compel” a political solution</a:t>
            </a:r>
            <a:endParaRPr lang="en-US" sz="1800" dirty="0">
              <a:solidFill>
                <a:srgbClr val="008000"/>
              </a:solidFill>
            </a:endParaRPr>
          </a:p>
          <a:p>
            <a:r>
              <a:rPr lang="en-US" sz="2000" dirty="0"/>
              <a:t>If force is used, then be clear about the objectives</a:t>
            </a:r>
          </a:p>
          <a:p>
            <a:pPr lvl="1"/>
            <a:r>
              <a:rPr lang="mr-IN" sz="1800" i="1" dirty="0">
                <a:solidFill>
                  <a:srgbClr val="008000"/>
                </a:solidFill>
              </a:rPr>
              <a:t>…</a:t>
            </a:r>
            <a:r>
              <a:rPr lang="en-US" sz="1800" i="1" dirty="0">
                <a:solidFill>
                  <a:srgbClr val="008000"/>
                </a:solidFill>
              </a:rPr>
              <a:t> which must be </a:t>
            </a:r>
            <a:r>
              <a:rPr lang="en-US" sz="1800" i="1" dirty="0">
                <a:solidFill>
                  <a:srgbClr val="800000"/>
                </a:solidFill>
              </a:rPr>
              <a:t>political</a:t>
            </a:r>
            <a:r>
              <a:rPr lang="en-US" sz="1800" i="1" dirty="0">
                <a:solidFill>
                  <a:srgbClr val="008000"/>
                </a:solidFill>
              </a:rPr>
              <a:t>, not military</a:t>
            </a:r>
          </a:p>
          <a:p>
            <a:r>
              <a:rPr lang="en-US" sz="2000" dirty="0"/>
              <a:t>Diplomacy is necessary before using military force </a:t>
            </a:r>
            <a:r>
              <a:rPr lang="mr-IN" sz="2000" dirty="0"/>
              <a:t>…</a:t>
            </a:r>
            <a:endParaRPr lang="en-US" sz="2000" dirty="0"/>
          </a:p>
          <a:p>
            <a:pPr lvl="1"/>
            <a:r>
              <a:rPr lang="mr-IN" sz="1800" i="1" dirty="0">
                <a:solidFill>
                  <a:srgbClr val="008000"/>
                </a:solidFill>
              </a:rPr>
              <a:t>…</a:t>
            </a:r>
            <a:r>
              <a:rPr lang="en-US" sz="1800" i="1" dirty="0">
                <a:solidFill>
                  <a:srgbClr val="008000"/>
                </a:solidFill>
              </a:rPr>
              <a:t> and just as necessary afterwards to avoid renewed conflict</a:t>
            </a:r>
          </a:p>
        </p:txBody>
      </p:sp>
    </p:spTree>
    <p:extLst>
      <p:ext uri="{BB962C8B-B14F-4D97-AF65-F5344CB8AC3E}">
        <p14:creationId xmlns:p14="http://schemas.microsoft.com/office/powerpoint/2010/main" val="20449548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5141"/>
            <a:ext cx="8229600" cy="1871586"/>
          </a:xfrm>
        </p:spPr>
        <p:txBody>
          <a:bodyPr/>
          <a:lstStyle/>
          <a:p>
            <a:r>
              <a:rPr lang="en-US" sz="4000" dirty="0"/>
              <a:t>Look-ahead to 7 May</a:t>
            </a:r>
            <a:br>
              <a:rPr lang="en-US" sz="4000" dirty="0"/>
            </a:br>
            <a:r>
              <a:rPr lang="en-US" sz="3200" dirty="0">
                <a:solidFill>
                  <a:schemeClr val="bg1"/>
                </a:solidFill>
              </a:rPr>
              <a:t>0800 (U43) &amp; 1600 (P22)</a:t>
            </a:r>
          </a:p>
        </p:txBody>
      </p:sp>
      <p:sp>
        <p:nvSpPr>
          <p:cNvPr id="3" name="Content Placeholder 2"/>
          <p:cNvSpPr>
            <a:spLocks noGrp="1"/>
          </p:cNvSpPr>
          <p:nvPr>
            <p:ph idx="1"/>
          </p:nvPr>
        </p:nvSpPr>
        <p:spPr>
          <a:xfrm>
            <a:off x="739775" y="2770094"/>
            <a:ext cx="7662864" cy="3562126"/>
          </a:xfrm>
        </p:spPr>
        <p:txBody>
          <a:bodyPr>
            <a:noAutofit/>
          </a:bodyPr>
          <a:lstStyle/>
          <a:p>
            <a:r>
              <a:rPr lang="en-US" i="1" u="sng" dirty="0"/>
              <a:t>NATO, Russia, &amp; Ukraine</a:t>
            </a:r>
          </a:p>
          <a:p>
            <a:r>
              <a:rPr lang="en-US" dirty="0"/>
              <a:t>Reading Assignment:</a:t>
            </a:r>
          </a:p>
          <a:p>
            <a:pPr lvl="1">
              <a:spcBef>
                <a:spcPts val="100"/>
              </a:spcBef>
              <a:spcAft>
                <a:spcPts val="100"/>
              </a:spcAft>
            </a:pPr>
            <a:r>
              <a:rPr lang="en-US" dirty="0"/>
              <a:t>Sloan, Chapter 7 </a:t>
            </a:r>
            <a:r>
              <a:rPr lang="en-US" i="1" dirty="0">
                <a:solidFill>
                  <a:srgbClr val="800000"/>
                </a:solidFill>
              </a:rPr>
              <a:t>[in FSS library]</a:t>
            </a:r>
            <a:endParaRPr lang="en-US" dirty="0"/>
          </a:p>
          <a:p>
            <a:pPr lvl="1">
              <a:spcBef>
                <a:spcPts val="100"/>
              </a:spcBef>
              <a:spcAft>
                <a:spcPts val="100"/>
              </a:spcAft>
            </a:pPr>
            <a:r>
              <a:rPr lang="en-US" dirty="0"/>
              <a:t>Aybet &amp; Moore, Chapter 5 (Smith) </a:t>
            </a:r>
            <a:r>
              <a:rPr lang="en-US" i="1" dirty="0">
                <a:solidFill>
                  <a:srgbClr val="800000"/>
                </a:solidFill>
              </a:rPr>
              <a:t>[in FSS library]</a:t>
            </a:r>
          </a:p>
          <a:p>
            <a:pPr lvl="1">
              <a:spcBef>
                <a:spcPts val="100"/>
              </a:spcBef>
              <a:spcAft>
                <a:spcPts val="100"/>
              </a:spcAft>
            </a:pPr>
            <a:r>
              <a:rPr lang="en-US" dirty="0"/>
              <a:t>Foerster, “NATO’s Return” </a:t>
            </a:r>
            <a:r>
              <a:rPr lang="en-US" i="1" dirty="0">
                <a:solidFill>
                  <a:srgbClr val="800000"/>
                </a:solidFill>
              </a:rPr>
              <a:t>[posted in IS]</a:t>
            </a:r>
          </a:p>
          <a:p>
            <a:pPr lvl="1">
              <a:spcBef>
                <a:spcPts val="100"/>
              </a:spcBef>
              <a:spcAft>
                <a:spcPts val="100"/>
              </a:spcAft>
            </a:pPr>
            <a:r>
              <a:rPr lang="en-US" dirty="0"/>
              <a:t>Cecire, “Russia’s Art of War” </a:t>
            </a:r>
            <a:r>
              <a:rPr lang="en-US" i="1" dirty="0">
                <a:solidFill>
                  <a:srgbClr val="800000"/>
                </a:solidFill>
              </a:rPr>
              <a:t>[posted in IS]</a:t>
            </a:r>
          </a:p>
          <a:p>
            <a:pPr lvl="1">
              <a:spcBef>
                <a:spcPts val="100"/>
              </a:spcBef>
              <a:spcAft>
                <a:spcPts val="100"/>
              </a:spcAft>
            </a:pPr>
            <a:r>
              <a:rPr lang="en-US" dirty="0"/>
              <a:t>NATO Strategic Concept (2010) </a:t>
            </a:r>
            <a:r>
              <a:rPr lang="en-US" i="1" dirty="0">
                <a:solidFill>
                  <a:srgbClr val="800000"/>
                </a:solidFill>
              </a:rPr>
              <a:t>[NATO website]</a:t>
            </a:r>
          </a:p>
          <a:p>
            <a:pPr lvl="1">
              <a:spcBef>
                <a:spcPts val="100"/>
              </a:spcBef>
              <a:spcAft>
                <a:spcPts val="100"/>
              </a:spcAft>
            </a:pPr>
            <a:r>
              <a:rPr lang="en-US" dirty="0">
                <a:solidFill>
                  <a:srgbClr val="000000"/>
                </a:solidFill>
              </a:rPr>
              <a:t>NATO-Russia-Ukraine documents </a:t>
            </a:r>
            <a:r>
              <a:rPr lang="en-US" i="1" dirty="0">
                <a:solidFill>
                  <a:srgbClr val="800000"/>
                </a:solidFill>
              </a:rPr>
              <a:t>[NATO website]</a:t>
            </a:r>
          </a:p>
          <a:p>
            <a:pPr>
              <a:spcBef>
                <a:spcPts val="100"/>
              </a:spcBef>
              <a:spcAft>
                <a:spcPts val="100"/>
              </a:spcAft>
            </a:pPr>
            <a:r>
              <a:rPr lang="en-US" i="1" dirty="0">
                <a:solidFill>
                  <a:schemeClr val="bg2">
                    <a:lumMod val="50000"/>
                  </a:schemeClr>
                </a:solidFill>
              </a:rPr>
              <a:t>1600 – team consultation time [no formal class meeting]</a:t>
            </a:r>
          </a:p>
        </p:txBody>
      </p:sp>
    </p:spTree>
    <p:extLst>
      <p:ext uri="{BB962C8B-B14F-4D97-AF65-F5344CB8AC3E}">
        <p14:creationId xmlns:p14="http://schemas.microsoft.com/office/powerpoint/2010/main" val="31248259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FF00"/>
                </a:solidFill>
              </a:rPr>
              <a:t>NATO, Russia, &amp; Ukraine</a:t>
            </a:r>
          </a:p>
        </p:txBody>
      </p:sp>
      <p:sp>
        <p:nvSpPr>
          <p:cNvPr id="3" name="Subtitle 2"/>
          <p:cNvSpPr>
            <a:spLocks noGrp="1"/>
          </p:cNvSpPr>
          <p:nvPr>
            <p:ph type="subTitle" idx="1"/>
          </p:nvPr>
        </p:nvSpPr>
        <p:spPr>
          <a:xfrm>
            <a:off x="457199" y="3307976"/>
            <a:ext cx="8228013" cy="2053733"/>
          </a:xfrm>
        </p:spPr>
        <p:txBody>
          <a:bodyPr>
            <a:normAutofit/>
          </a:bodyPr>
          <a:lstStyle/>
          <a:p>
            <a:r>
              <a:rPr lang="en-US" sz="2400" dirty="0"/>
              <a:t>Sessions </a:t>
            </a:r>
            <a:r>
              <a:rPr lang="en-US" dirty="0"/>
              <a:t>10 &amp; 11</a:t>
            </a:r>
            <a:endParaRPr lang="en-US" sz="2400" dirty="0"/>
          </a:p>
          <a:p>
            <a:r>
              <a:rPr lang="en-US" dirty="0"/>
              <a:t>Tuesday, 7 May 2019</a:t>
            </a:r>
          </a:p>
          <a:p>
            <a:r>
              <a:rPr lang="en-US" sz="2400" dirty="0"/>
              <a:t>0800-0940 (U43)</a:t>
            </a:r>
          </a:p>
          <a:p>
            <a:r>
              <a:rPr lang="en-US" dirty="0"/>
              <a:t>1600-1740 (P22)</a:t>
            </a:r>
            <a:endParaRPr lang="en-US" sz="2400" dirty="0"/>
          </a:p>
        </p:txBody>
      </p:sp>
    </p:spTree>
    <p:extLst>
      <p:ext uri="{BB962C8B-B14F-4D97-AF65-F5344CB8AC3E}">
        <p14:creationId xmlns:p14="http://schemas.microsoft.com/office/powerpoint/2010/main" val="625637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FF00"/>
                </a:solidFill>
              </a:rPr>
              <a:t>The Genesis of NATO</a:t>
            </a:r>
          </a:p>
        </p:txBody>
      </p:sp>
      <p:sp>
        <p:nvSpPr>
          <p:cNvPr id="3" name="Subtitle 2"/>
          <p:cNvSpPr>
            <a:spLocks noGrp="1"/>
          </p:cNvSpPr>
          <p:nvPr>
            <p:ph type="subTitle" idx="1"/>
          </p:nvPr>
        </p:nvSpPr>
        <p:spPr>
          <a:xfrm>
            <a:off x="457199" y="3307976"/>
            <a:ext cx="8228013" cy="1457988"/>
          </a:xfrm>
        </p:spPr>
        <p:txBody>
          <a:bodyPr>
            <a:normAutofit/>
          </a:bodyPr>
          <a:lstStyle/>
          <a:p>
            <a:r>
              <a:rPr lang="en-US" sz="2400" dirty="0"/>
              <a:t>Session 1</a:t>
            </a:r>
          </a:p>
          <a:p>
            <a:r>
              <a:rPr lang="en-US" sz="2400" dirty="0"/>
              <a:t>Monday, 29 April 2019</a:t>
            </a:r>
          </a:p>
          <a:p>
            <a:r>
              <a:rPr lang="en-US" sz="2400" dirty="0"/>
              <a:t>1600-1740 (P22)</a:t>
            </a:r>
          </a:p>
        </p:txBody>
      </p:sp>
    </p:spTree>
    <p:extLst>
      <p:ext uri="{BB962C8B-B14F-4D97-AF65-F5344CB8AC3E}">
        <p14:creationId xmlns:p14="http://schemas.microsoft.com/office/powerpoint/2010/main" val="14762677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NATO 2010 Strategic Concept</a:t>
            </a:r>
            <a:br>
              <a:rPr lang="en-US" sz="4000" dirty="0"/>
            </a:br>
            <a:r>
              <a:rPr lang="en-US" sz="2800" dirty="0">
                <a:solidFill>
                  <a:schemeClr val="bg1"/>
                </a:solidFill>
              </a:rPr>
              <a:t>Active Engagement </a:t>
            </a:r>
            <a:r>
              <a:rPr lang="mr-IN" sz="2800" dirty="0">
                <a:solidFill>
                  <a:schemeClr val="bg1"/>
                </a:solidFill>
              </a:rPr>
              <a:t>–</a:t>
            </a:r>
            <a:r>
              <a:rPr lang="en-US" sz="2800" dirty="0">
                <a:solidFill>
                  <a:schemeClr val="bg1"/>
                </a:solidFill>
              </a:rPr>
              <a:t> Modern Defense</a:t>
            </a:r>
          </a:p>
        </p:txBody>
      </p:sp>
      <p:sp>
        <p:nvSpPr>
          <p:cNvPr id="3" name="Content Placeholder 2"/>
          <p:cNvSpPr>
            <a:spLocks noGrp="1"/>
          </p:cNvSpPr>
          <p:nvPr>
            <p:ph idx="1"/>
          </p:nvPr>
        </p:nvSpPr>
        <p:spPr>
          <a:xfrm>
            <a:off x="757415" y="2770094"/>
            <a:ext cx="7662864" cy="3267169"/>
          </a:xfrm>
        </p:spPr>
        <p:txBody>
          <a:bodyPr>
            <a:noAutofit/>
          </a:bodyPr>
          <a:lstStyle/>
          <a:p>
            <a:r>
              <a:rPr lang="en-US" sz="2000" dirty="0"/>
              <a:t>“fundamental &amp; enduring purpose </a:t>
            </a:r>
            <a:r>
              <a:rPr lang="mr-IN" sz="2000" dirty="0"/>
              <a:t>…</a:t>
            </a:r>
            <a:r>
              <a:rPr lang="en-US" sz="2000" dirty="0"/>
              <a:t> safeguard the freedom and security of all its </a:t>
            </a:r>
            <a:r>
              <a:rPr lang="en-US" sz="2000" dirty="0">
                <a:solidFill>
                  <a:srgbClr val="CF0F32"/>
                </a:solidFill>
              </a:rPr>
              <a:t>members</a:t>
            </a:r>
            <a:r>
              <a:rPr lang="en-US" sz="2000" dirty="0"/>
              <a:t> by </a:t>
            </a:r>
            <a:r>
              <a:rPr lang="en-US" sz="2000" dirty="0">
                <a:solidFill>
                  <a:srgbClr val="008000"/>
                </a:solidFill>
              </a:rPr>
              <a:t>political and military </a:t>
            </a:r>
            <a:r>
              <a:rPr lang="en-US" sz="2000" dirty="0"/>
              <a:t>means.”</a:t>
            </a:r>
          </a:p>
          <a:p>
            <a:pPr lvl="1"/>
            <a:r>
              <a:rPr lang="en-US" sz="1800" dirty="0">
                <a:solidFill>
                  <a:srgbClr val="0070C0"/>
                </a:solidFill>
              </a:rPr>
              <a:t>Collective Defense </a:t>
            </a:r>
            <a:r>
              <a:rPr lang="en-US" sz="1800" dirty="0"/>
              <a:t>~ Article 5 </a:t>
            </a:r>
            <a:r>
              <a:rPr lang="mr-IN" sz="1800" dirty="0"/>
              <a:t>…</a:t>
            </a:r>
            <a:r>
              <a:rPr lang="en-US" sz="1800" dirty="0"/>
              <a:t> deter &amp; defend</a:t>
            </a:r>
          </a:p>
          <a:p>
            <a:pPr lvl="1"/>
            <a:r>
              <a:rPr lang="en-US" sz="1800" dirty="0">
                <a:solidFill>
                  <a:srgbClr val="0070C0"/>
                </a:solidFill>
              </a:rPr>
              <a:t>Crisis Management </a:t>
            </a:r>
            <a:r>
              <a:rPr lang="en-US" sz="1800" dirty="0"/>
              <a:t>~ “political and military tools to help manage developing crises that have the potential to affect Alliance security”</a:t>
            </a:r>
          </a:p>
          <a:p>
            <a:pPr lvl="1"/>
            <a:r>
              <a:rPr lang="en-US" sz="1800" dirty="0">
                <a:solidFill>
                  <a:srgbClr val="0070C0"/>
                </a:solidFill>
              </a:rPr>
              <a:t>Cooperative Security </a:t>
            </a:r>
            <a:r>
              <a:rPr lang="en-US" sz="1800" dirty="0"/>
              <a:t>~ “engage actively to enhance int’l security”</a:t>
            </a:r>
          </a:p>
          <a:p>
            <a:pPr lvl="2"/>
            <a:r>
              <a:rPr lang="en-US" sz="1600" dirty="0"/>
              <a:t>contribute actively to arms control, non-proliferation, &amp; disarmament</a:t>
            </a:r>
          </a:p>
          <a:p>
            <a:pPr lvl="2"/>
            <a:r>
              <a:rPr lang="en-US" sz="1600" dirty="0"/>
              <a:t>keep the door to membership </a:t>
            </a:r>
            <a:r>
              <a:rPr lang="mr-IN" sz="1600" dirty="0"/>
              <a:t>…</a:t>
            </a:r>
            <a:r>
              <a:rPr lang="en-US" sz="1600" dirty="0"/>
              <a:t> open to all European democracies that meet NATO’s standards.</a:t>
            </a:r>
          </a:p>
          <a:p>
            <a:r>
              <a:rPr lang="en-US" sz="2000" dirty="0"/>
              <a:t>“Today, the EuroAtlantic area is at peace </a:t>
            </a:r>
            <a:r>
              <a:rPr lang="mr-IN" sz="2000" dirty="0"/>
              <a:t>…</a:t>
            </a:r>
            <a:r>
              <a:rPr lang="en-US" sz="2000" dirty="0"/>
              <a:t> the threat of conventional attack is low” </a:t>
            </a:r>
            <a:r>
              <a:rPr lang="mr-IN" sz="2000" dirty="0"/>
              <a:t>…</a:t>
            </a:r>
            <a:r>
              <a:rPr lang="en-US" sz="2000" dirty="0"/>
              <a:t>  </a:t>
            </a:r>
            <a:r>
              <a:rPr lang="en-US" sz="2000" i="1" dirty="0">
                <a:solidFill>
                  <a:srgbClr val="CF0F32"/>
                </a:solidFill>
              </a:rPr>
              <a:t>“historic success”</a:t>
            </a:r>
          </a:p>
        </p:txBody>
      </p:sp>
    </p:spTree>
    <p:extLst>
      <p:ext uri="{BB962C8B-B14F-4D97-AF65-F5344CB8AC3E}">
        <p14:creationId xmlns:p14="http://schemas.microsoft.com/office/powerpoint/2010/main" val="8492304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Wales Summit Declaration</a:t>
            </a:r>
            <a:br>
              <a:rPr lang="en-US" sz="4000" dirty="0"/>
            </a:br>
            <a:r>
              <a:rPr lang="en-US" sz="4000" dirty="0"/>
              <a:t> </a:t>
            </a:r>
            <a:r>
              <a:rPr lang="en-US" sz="2800" dirty="0">
                <a:solidFill>
                  <a:schemeClr val="bg1"/>
                </a:solidFill>
              </a:rPr>
              <a:t>September 2014</a:t>
            </a:r>
          </a:p>
        </p:txBody>
      </p:sp>
      <p:sp>
        <p:nvSpPr>
          <p:cNvPr id="3" name="Content Placeholder 2"/>
          <p:cNvSpPr>
            <a:spLocks noGrp="1"/>
          </p:cNvSpPr>
          <p:nvPr>
            <p:ph idx="1"/>
          </p:nvPr>
        </p:nvSpPr>
        <p:spPr>
          <a:xfrm>
            <a:off x="739775" y="2770094"/>
            <a:ext cx="7662864" cy="3421952"/>
          </a:xfrm>
        </p:spPr>
        <p:txBody>
          <a:bodyPr>
            <a:noAutofit/>
          </a:bodyPr>
          <a:lstStyle/>
          <a:p>
            <a:r>
              <a:rPr lang="en-US" sz="2000" dirty="0"/>
              <a:t>“Russia’s aggressive actions against Ukraine have </a:t>
            </a:r>
            <a:r>
              <a:rPr lang="en-US" sz="2000" dirty="0">
                <a:solidFill>
                  <a:srgbClr val="CF0F32"/>
                </a:solidFill>
              </a:rPr>
              <a:t>fundamentally challenged our vision </a:t>
            </a:r>
            <a:r>
              <a:rPr lang="en-US" sz="2000" dirty="0"/>
              <a:t>of a Europe whole, free, and at peace.”</a:t>
            </a:r>
          </a:p>
          <a:p>
            <a:r>
              <a:rPr lang="en-US" sz="2000" dirty="0"/>
              <a:t>Growing instability from Middle East to North Africa </a:t>
            </a:r>
            <a:r>
              <a:rPr lang="mr-IN" sz="2000" dirty="0"/>
              <a:t>…</a:t>
            </a:r>
            <a:r>
              <a:rPr lang="en-US" sz="2000" dirty="0"/>
              <a:t> transnational threats</a:t>
            </a:r>
          </a:p>
          <a:p>
            <a:pPr lvl="1"/>
            <a:r>
              <a:rPr lang="en-US" dirty="0"/>
              <a:t>NATO Readiness Action Plan + Spearhead Force (5,000)</a:t>
            </a:r>
          </a:p>
          <a:p>
            <a:pPr lvl="2"/>
            <a:r>
              <a:rPr lang="en-US" dirty="0">
                <a:solidFill>
                  <a:srgbClr val="0070C0"/>
                </a:solidFill>
              </a:rPr>
              <a:t>Support reinforcement capacity </a:t>
            </a:r>
            <a:r>
              <a:rPr lang="mr-IN" dirty="0">
                <a:solidFill>
                  <a:srgbClr val="0070C0"/>
                </a:solidFill>
              </a:rPr>
              <a:t>–</a:t>
            </a:r>
            <a:r>
              <a:rPr lang="en-US" dirty="0">
                <a:solidFill>
                  <a:srgbClr val="0070C0"/>
                </a:solidFill>
              </a:rPr>
              <a:t> 8 C2 centers</a:t>
            </a:r>
          </a:p>
          <a:p>
            <a:pPr lvl="2"/>
            <a:r>
              <a:rPr lang="en-US" dirty="0">
                <a:solidFill>
                  <a:srgbClr val="0070C0"/>
                </a:solidFill>
              </a:rPr>
              <a:t>2 combat brigades of prepositioned equipment</a:t>
            </a:r>
          </a:p>
          <a:p>
            <a:pPr lvl="1"/>
            <a:r>
              <a:rPr lang="en-US" dirty="0"/>
              <a:t>NATO Very High Readiness Joint Task Force (VJTF)</a:t>
            </a:r>
          </a:p>
          <a:p>
            <a:pPr lvl="1"/>
            <a:r>
              <a:rPr lang="en-US" dirty="0"/>
              <a:t>“aim to move towards the </a:t>
            </a:r>
            <a:r>
              <a:rPr lang="en-US" dirty="0">
                <a:solidFill>
                  <a:srgbClr val="CF0F32"/>
                </a:solidFill>
              </a:rPr>
              <a:t>2% guideline </a:t>
            </a:r>
            <a:r>
              <a:rPr lang="en-US" dirty="0"/>
              <a:t>within a decade”</a:t>
            </a:r>
          </a:p>
          <a:p>
            <a:pPr lvl="1"/>
            <a:endParaRPr lang="en-US" dirty="0"/>
          </a:p>
        </p:txBody>
      </p:sp>
    </p:spTree>
    <p:extLst>
      <p:ext uri="{BB962C8B-B14F-4D97-AF65-F5344CB8AC3E}">
        <p14:creationId xmlns:p14="http://schemas.microsoft.com/office/powerpoint/2010/main" val="24585106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9775" y="2770094"/>
            <a:ext cx="7662864" cy="3510158"/>
          </a:xfrm>
        </p:spPr>
        <p:txBody>
          <a:bodyPr>
            <a:noAutofit/>
          </a:bodyPr>
          <a:lstStyle/>
          <a:p>
            <a:r>
              <a:rPr lang="en-US" sz="2000" dirty="0"/>
              <a:t>“We </a:t>
            </a:r>
            <a:r>
              <a:rPr lang="en-US" sz="2000" dirty="0">
                <a:solidFill>
                  <a:srgbClr val="CF0F32"/>
                </a:solidFill>
              </a:rPr>
              <a:t>condemn</a:t>
            </a:r>
            <a:r>
              <a:rPr lang="en-US" sz="2000" dirty="0"/>
              <a:t> in the strongest terms Russia’s escalating and illegal intervention in Ukraine </a:t>
            </a:r>
            <a:r>
              <a:rPr lang="mr-IN" sz="2000" dirty="0"/>
              <a:t>…</a:t>
            </a:r>
            <a:r>
              <a:rPr lang="en-US" sz="2000" dirty="0"/>
              <a:t> </a:t>
            </a:r>
          </a:p>
          <a:p>
            <a:pPr lvl="1"/>
            <a:r>
              <a:rPr lang="en-US" sz="1800" dirty="0"/>
              <a:t>“</a:t>
            </a:r>
            <a:r>
              <a:rPr lang="mr-IN" sz="1800" dirty="0"/>
              <a:t>…</a:t>
            </a:r>
            <a:r>
              <a:rPr lang="en-US" sz="1800" dirty="0"/>
              <a:t> violation of Ukraine’s sovereignty &amp; territorial integrity </a:t>
            </a:r>
            <a:r>
              <a:rPr lang="mr-IN" sz="1800" dirty="0"/>
              <a:t>…</a:t>
            </a:r>
            <a:endParaRPr lang="en-US" sz="1800" dirty="0"/>
          </a:p>
          <a:p>
            <a:pPr lvl="1"/>
            <a:r>
              <a:rPr lang="en-US" sz="1800" dirty="0"/>
              <a:t>“... do not and will not recognize illegal and illegitimate ‘annexation’ of Crimea”</a:t>
            </a:r>
          </a:p>
          <a:p>
            <a:r>
              <a:rPr lang="en-US" sz="2000" dirty="0"/>
              <a:t>“We support </a:t>
            </a:r>
            <a:r>
              <a:rPr lang="en-US" sz="2000" dirty="0">
                <a:solidFill>
                  <a:srgbClr val="CF0F32"/>
                </a:solidFill>
              </a:rPr>
              <a:t>sanctions</a:t>
            </a:r>
            <a:r>
              <a:rPr lang="en-US" sz="2000" dirty="0"/>
              <a:t> imposed by the EU and others </a:t>
            </a:r>
            <a:r>
              <a:rPr lang="mr-IN" sz="2000" dirty="0"/>
              <a:t>…</a:t>
            </a:r>
            <a:r>
              <a:rPr lang="en-US" sz="2000" dirty="0"/>
              <a:t>”</a:t>
            </a:r>
          </a:p>
          <a:p>
            <a:r>
              <a:rPr lang="en-US" sz="2000" dirty="0"/>
              <a:t>“</a:t>
            </a:r>
            <a:r>
              <a:rPr lang="en-US" sz="2000" dirty="0">
                <a:solidFill>
                  <a:srgbClr val="CF0F32"/>
                </a:solidFill>
              </a:rPr>
              <a:t>Suspend</a:t>
            </a:r>
            <a:r>
              <a:rPr lang="en-US" sz="2000" dirty="0"/>
              <a:t> all practical civilian &amp; military cooperation between NATO &amp; Russia </a:t>
            </a:r>
            <a:r>
              <a:rPr lang="mr-IN" sz="2000" dirty="0"/>
              <a:t>…</a:t>
            </a:r>
            <a:r>
              <a:rPr lang="en-US" sz="2000" dirty="0"/>
              <a:t> political channels </a:t>
            </a:r>
            <a:r>
              <a:rPr lang="mr-IN" sz="2000" dirty="0"/>
              <a:t>…</a:t>
            </a:r>
            <a:r>
              <a:rPr lang="en-US" sz="2000" dirty="0"/>
              <a:t> remain open” </a:t>
            </a:r>
            <a:r>
              <a:rPr lang="en-US" sz="2000" i="1" dirty="0">
                <a:solidFill>
                  <a:srgbClr val="008000"/>
                </a:solidFill>
              </a:rPr>
              <a:t>[Amb]</a:t>
            </a:r>
            <a:endParaRPr lang="en-US" sz="2000" dirty="0"/>
          </a:p>
          <a:p>
            <a:r>
              <a:rPr lang="en-US" sz="2000" dirty="0">
                <a:solidFill>
                  <a:srgbClr val="000000"/>
                </a:solidFill>
              </a:rPr>
              <a:t>“</a:t>
            </a:r>
            <a:r>
              <a:rPr lang="en-US" sz="2000" dirty="0">
                <a:solidFill>
                  <a:srgbClr val="CF0F32"/>
                </a:solidFill>
              </a:rPr>
              <a:t>commend</a:t>
            </a:r>
            <a:r>
              <a:rPr lang="en-US" sz="2000" dirty="0">
                <a:solidFill>
                  <a:srgbClr val="000000"/>
                </a:solidFill>
              </a:rPr>
              <a:t> people of Ukraine </a:t>
            </a:r>
            <a:r>
              <a:rPr lang="mr-IN" sz="2000" dirty="0">
                <a:solidFill>
                  <a:srgbClr val="000000"/>
                </a:solidFill>
              </a:rPr>
              <a:t>…</a:t>
            </a:r>
            <a:r>
              <a:rPr lang="en-US" sz="2000" dirty="0">
                <a:solidFill>
                  <a:srgbClr val="000000"/>
                </a:solidFill>
              </a:rPr>
              <a:t> </a:t>
            </a:r>
            <a:r>
              <a:rPr lang="en-US" sz="2000" dirty="0">
                <a:solidFill>
                  <a:srgbClr val="CF0F32"/>
                </a:solidFill>
              </a:rPr>
              <a:t>encourage</a:t>
            </a:r>
            <a:r>
              <a:rPr lang="en-US" sz="2000" dirty="0">
                <a:solidFill>
                  <a:srgbClr val="000000"/>
                </a:solidFill>
              </a:rPr>
              <a:t> Ukraine to further promote an </a:t>
            </a:r>
            <a:r>
              <a:rPr lang="en-US" sz="2000" dirty="0">
                <a:solidFill>
                  <a:srgbClr val="008000"/>
                </a:solidFill>
              </a:rPr>
              <a:t>inclusive political process </a:t>
            </a:r>
            <a:r>
              <a:rPr lang="mr-IN" sz="2000" dirty="0">
                <a:solidFill>
                  <a:srgbClr val="000000"/>
                </a:solidFill>
              </a:rPr>
              <a:t>…</a:t>
            </a:r>
            <a:r>
              <a:rPr lang="en-US" sz="2000" dirty="0">
                <a:solidFill>
                  <a:srgbClr val="000000"/>
                </a:solidFill>
              </a:rPr>
              <a:t> </a:t>
            </a:r>
            <a:r>
              <a:rPr lang="en-US" sz="2000" dirty="0">
                <a:solidFill>
                  <a:srgbClr val="CF0F32"/>
                </a:solidFill>
              </a:rPr>
              <a:t>show restraint</a:t>
            </a:r>
            <a:r>
              <a:rPr lang="en-US" sz="2000" dirty="0">
                <a:solidFill>
                  <a:srgbClr val="000000"/>
                </a:solidFill>
              </a:rPr>
              <a:t>”</a:t>
            </a:r>
          </a:p>
        </p:txBody>
      </p:sp>
      <p:sp>
        <p:nvSpPr>
          <p:cNvPr id="6" name="Title 1"/>
          <p:cNvSpPr>
            <a:spLocks noGrp="1"/>
          </p:cNvSpPr>
          <p:nvPr>
            <p:ph type="title"/>
          </p:nvPr>
        </p:nvSpPr>
        <p:spPr/>
        <p:txBody>
          <a:bodyPr/>
          <a:lstStyle/>
          <a:p>
            <a:r>
              <a:rPr lang="en-US" sz="4000" dirty="0"/>
              <a:t>Wales Summit Declaration</a:t>
            </a:r>
            <a:br>
              <a:rPr lang="en-US" sz="4000" dirty="0"/>
            </a:br>
            <a:r>
              <a:rPr lang="en-US" sz="4000" dirty="0"/>
              <a:t> </a:t>
            </a:r>
            <a:r>
              <a:rPr lang="en-US" sz="2800" dirty="0">
                <a:solidFill>
                  <a:schemeClr val="bg1"/>
                </a:solidFill>
              </a:rPr>
              <a:t>NATO </a:t>
            </a:r>
            <a:r>
              <a:rPr lang="mr-IN" sz="2800" dirty="0">
                <a:solidFill>
                  <a:schemeClr val="bg1"/>
                </a:solidFill>
              </a:rPr>
              <a:t>–</a:t>
            </a:r>
            <a:r>
              <a:rPr lang="en-US" sz="2800" dirty="0">
                <a:solidFill>
                  <a:schemeClr val="bg1"/>
                </a:solidFill>
              </a:rPr>
              <a:t> Russia </a:t>
            </a:r>
            <a:r>
              <a:rPr lang="mr-IN" sz="2800" dirty="0">
                <a:solidFill>
                  <a:schemeClr val="bg1"/>
                </a:solidFill>
              </a:rPr>
              <a:t>–</a:t>
            </a:r>
            <a:r>
              <a:rPr lang="en-US" sz="2800" dirty="0">
                <a:solidFill>
                  <a:schemeClr val="bg1"/>
                </a:solidFill>
              </a:rPr>
              <a:t> Ukraine </a:t>
            </a:r>
          </a:p>
        </p:txBody>
      </p:sp>
    </p:spTree>
    <p:extLst>
      <p:ext uri="{BB962C8B-B14F-4D97-AF65-F5344CB8AC3E}">
        <p14:creationId xmlns:p14="http://schemas.microsoft.com/office/powerpoint/2010/main" val="6681083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Warsaw Summit Communique</a:t>
            </a:r>
            <a:br>
              <a:rPr lang="en-US" sz="4000" dirty="0"/>
            </a:br>
            <a:r>
              <a:rPr lang="en-US" sz="4000" dirty="0"/>
              <a:t> </a:t>
            </a:r>
            <a:r>
              <a:rPr lang="en-US" sz="2800" dirty="0">
                <a:solidFill>
                  <a:schemeClr val="bg1"/>
                </a:solidFill>
              </a:rPr>
              <a:t>July 2016</a:t>
            </a:r>
          </a:p>
        </p:txBody>
      </p:sp>
      <p:sp>
        <p:nvSpPr>
          <p:cNvPr id="3" name="Content Placeholder 2"/>
          <p:cNvSpPr>
            <a:spLocks noGrp="1"/>
          </p:cNvSpPr>
          <p:nvPr>
            <p:ph idx="1"/>
          </p:nvPr>
        </p:nvSpPr>
        <p:spPr/>
        <p:txBody>
          <a:bodyPr>
            <a:noAutofit/>
          </a:bodyPr>
          <a:lstStyle/>
          <a:p>
            <a:r>
              <a:rPr lang="en-US" sz="2000" dirty="0"/>
              <a:t>“There is an </a:t>
            </a:r>
            <a:r>
              <a:rPr lang="en-US" sz="2000" dirty="0">
                <a:solidFill>
                  <a:srgbClr val="CF0F32"/>
                </a:solidFill>
              </a:rPr>
              <a:t>arc of insecurity and instability </a:t>
            </a:r>
            <a:r>
              <a:rPr lang="en-US" sz="2000" dirty="0"/>
              <a:t>along NATO’s periphery and beyond </a:t>
            </a:r>
            <a:r>
              <a:rPr lang="mr-IN" sz="2000" dirty="0"/>
              <a:t>…</a:t>
            </a:r>
            <a:r>
              <a:rPr lang="en-US" sz="2000" dirty="0"/>
              <a:t> a range of security challenges and threats that originate both from the </a:t>
            </a:r>
            <a:r>
              <a:rPr lang="en-US" sz="2000" dirty="0">
                <a:solidFill>
                  <a:srgbClr val="CF0F32"/>
                </a:solidFill>
              </a:rPr>
              <a:t>east</a:t>
            </a:r>
            <a:r>
              <a:rPr lang="en-US" sz="2000" dirty="0"/>
              <a:t> and from the </a:t>
            </a:r>
            <a:r>
              <a:rPr lang="en-US" sz="2000" dirty="0">
                <a:solidFill>
                  <a:srgbClr val="CF0F32"/>
                </a:solidFill>
              </a:rPr>
              <a:t>south</a:t>
            </a:r>
            <a:r>
              <a:rPr lang="en-US" sz="2000" dirty="0"/>
              <a:t>.”</a:t>
            </a:r>
          </a:p>
          <a:p>
            <a:r>
              <a:rPr lang="en-US" sz="2000" dirty="0">
                <a:solidFill>
                  <a:srgbClr val="CF0F32"/>
                </a:solidFill>
              </a:rPr>
              <a:t>“Enhanced forward presence”</a:t>
            </a:r>
          </a:p>
          <a:p>
            <a:pPr lvl="1"/>
            <a:r>
              <a:rPr lang="en-US" sz="1800" dirty="0"/>
              <a:t>Beginning 2017 </a:t>
            </a:r>
            <a:r>
              <a:rPr lang="en-US" sz="1800" i="1" dirty="0"/>
              <a:t>[January 2017 exercise in Poland: 1,500 troops]</a:t>
            </a:r>
          </a:p>
          <a:p>
            <a:pPr lvl="1"/>
            <a:r>
              <a:rPr lang="en-US" sz="1800" dirty="0"/>
              <a:t>Multinational forces </a:t>
            </a:r>
            <a:r>
              <a:rPr lang="mr-IN" sz="1800" dirty="0"/>
              <a:t>…</a:t>
            </a:r>
            <a:r>
              <a:rPr lang="en-US" sz="1800" dirty="0"/>
              <a:t> voluntary, sustainable, rotational basis”</a:t>
            </a:r>
          </a:p>
          <a:p>
            <a:pPr lvl="2"/>
            <a:r>
              <a:rPr lang="en-US" sz="1600" dirty="0"/>
              <a:t>4 battalions (CA, GE, UK, US) in Estonia Latvia, Lithuania, Poland</a:t>
            </a:r>
          </a:p>
          <a:p>
            <a:pPr lvl="2"/>
            <a:r>
              <a:rPr lang="en-US" sz="1600" dirty="0"/>
              <a:t>4,000 U.S. troops (combat brigade) + 2,000 prepositioned equipment</a:t>
            </a:r>
          </a:p>
          <a:p>
            <a:pPr lvl="1"/>
            <a:r>
              <a:rPr lang="en-US" sz="1800" dirty="0"/>
              <a:t>Romania ~ multinational “framework brigade” for training for operations in SE Europe, Black Sea</a:t>
            </a:r>
          </a:p>
        </p:txBody>
      </p:sp>
    </p:spTree>
    <p:extLst>
      <p:ext uri="{BB962C8B-B14F-4D97-AF65-F5344CB8AC3E}">
        <p14:creationId xmlns:p14="http://schemas.microsoft.com/office/powerpoint/2010/main" val="18161360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Range of Security Threats</a:t>
            </a:r>
          </a:p>
        </p:txBody>
      </p:sp>
      <p:sp>
        <p:nvSpPr>
          <p:cNvPr id="3" name="Content Placeholder 2"/>
          <p:cNvSpPr>
            <a:spLocks noGrp="1"/>
          </p:cNvSpPr>
          <p:nvPr>
            <p:ph idx="1"/>
          </p:nvPr>
        </p:nvSpPr>
        <p:spPr>
          <a:xfrm>
            <a:off x="739774" y="2770094"/>
            <a:ext cx="7815499" cy="3474876"/>
          </a:xfrm>
        </p:spPr>
        <p:txBody>
          <a:bodyPr>
            <a:noAutofit/>
          </a:bodyPr>
          <a:lstStyle/>
          <a:p>
            <a:r>
              <a:rPr lang="en-US" dirty="0"/>
              <a:t>Military intimidation ~ force presence, incursions in air, sea and land operations </a:t>
            </a:r>
            <a:r>
              <a:rPr lang="mr-IN" dirty="0"/>
              <a:t>…</a:t>
            </a:r>
            <a:r>
              <a:rPr lang="en-US" dirty="0"/>
              <a:t> </a:t>
            </a:r>
            <a:r>
              <a:rPr lang="en-US" i="1" dirty="0">
                <a:solidFill>
                  <a:srgbClr val="CF0F32"/>
                </a:solidFill>
              </a:rPr>
              <a:t>intent to use?</a:t>
            </a:r>
          </a:p>
          <a:p>
            <a:r>
              <a:rPr lang="en-US" dirty="0"/>
              <a:t>“Hybrid” or “non-linear” warfare</a:t>
            </a:r>
          </a:p>
          <a:p>
            <a:pPr lvl="1"/>
            <a:r>
              <a:rPr lang="en-US" dirty="0"/>
              <a:t>Goals political ~ means are disruptive, cheap, risk-averse</a:t>
            </a:r>
          </a:p>
          <a:p>
            <a:pPr lvl="1"/>
            <a:r>
              <a:rPr lang="en-US" dirty="0"/>
              <a:t>Shaping the narrative </a:t>
            </a:r>
            <a:r>
              <a:rPr lang="mr-IN" dirty="0"/>
              <a:t>–</a:t>
            </a:r>
            <a:r>
              <a:rPr lang="en-US" dirty="0"/>
              <a:t> defining alternative realities</a:t>
            </a:r>
          </a:p>
          <a:p>
            <a:pPr lvl="1"/>
            <a:r>
              <a:rPr lang="en-US" dirty="0"/>
              <a:t>“Reflexive Control” to shape opponents’ responses</a:t>
            </a:r>
          </a:p>
          <a:p>
            <a:pPr lvl="1"/>
            <a:r>
              <a:rPr lang="en-US" dirty="0"/>
              <a:t>“Four D’s” of disinformation</a:t>
            </a:r>
          </a:p>
          <a:p>
            <a:pPr lvl="2"/>
            <a:r>
              <a:rPr lang="en-US" dirty="0"/>
              <a:t>Dismiss </a:t>
            </a:r>
            <a:r>
              <a:rPr lang="mr-IN" dirty="0"/>
              <a:t>–</a:t>
            </a:r>
            <a:r>
              <a:rPr lang="en-US" dirty="0"/>
              <a:t> Distort </a:t>
            </a:r>
            <a:r>
              <a:rPr lang="mr-IN" dirty="0"/>
              <a:t>–</a:t>
            </a:r>
            <a:r>
              <a:rPr lang="en-US" dirty="0"/>
              <a:t> Distract </a:t>
            </a:r>
            <a:r>
              <a:rPr lang="mr-IN" dirty="0"/>
              <a:t>–</a:t>
            </a:r>
            <a:r>
              <a:rPr lang="en-US" dirty="0"/>
              <a:t> Dismay</a:t>
            </a:r>
          </a:p>
          <a:p>
            <a:r>
              <a:rPr lang="en-US" i="1" u="sng" dirty="0">
                <a:solidFill>
                  <a:srgbClr val="008000"/>
                </a:solidFill>
              </a:rPr>
              <a:t>How to assess </a:t>
            </a:r>
            <a:r>
              <a:rPr lang="mr-IN" i="1" u="sng" dirty="0">
                <a:solidFill>
                  <a:srgbClr val="008000"/>
                </a:solidFill>
              </a:rPr>
              <a:t>–</a:t>
            </a:r>
            <a:r>
              <a:rPr lang="en-US" i="1" u="sng" dirty="0">
                <a:solidFill>
                  <a:srgbClr val="008000"/>
                </a:solidFill>
              </a:rPr>
              <a:t> defeat </a:t>
            </a:r>
            <a:r>
              <a:rPr lang="mr-IN" i="1" u="sng" dirty="0">
                <a:solidFill>
                  <a:srgbClr val="008000"/>
                </a:solidFill>
              </a:rPr>
              <a:t>–</a:t>
            </a:r>
            <a:r>
              <a:rPr lang="en-US" i="1" u="sng" dirty="0">
                <a:solidFill>
                  <a:srgbClr val="008000"/>
                </a:solidFill>
              </a:rPr>
              <a:t> deny </a:t>
            </a:r>
            <a:r>
              <a:rPr lang="mr-IN" i="1" u="sng" dirty="0">
                <a:solidFill>
                  <a:srgbClr val="008000"/>
                </a:solidFill>
              </a:rPr>
              <a:t>–</a:t>
            </a:r>
            <a:r>
              <a:rPr lang="en-US" i="1" u="sng" dirty="0">
                <a:solidFill>
                  <a:srgbClr val="008000"/>
                </a:solidFill>
              </a:rPr>
              <a:t> coordinate NATO response</a:t>
            </a:r>
          </a:p>
          <a:p>
            <a:endParaRPr lang="en-US" dirty="0"/>
          </a:p>
          <a:p>
            <a:endParaRPr lang="en-US" dirty="0"/>
          </a:p>
        </p:txBody>
      </p:sp>
    </p:spTree>
    <p:extLst>
      <p:ext uri="{BB962C8B-B14F-4D97-AF65-F5344CB8AC3E}">
        <p14:creationId xmlns:p14="http://schemas.microsoft.com/office/powerpoint/2010/main" val="23908798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Strategic Questions</a:t>
            </a:r>
            <a:br>
              <a:rPr lang="en-US" sz="4000" dirty="0"/>
            </a:br>
            <a:r>
              <a:rPr lang="en-US" sz="2800" dirty="0">
                <a:solidFill>
                  <a:schemeClr val="bg1"/>
                </a:solidFill>
              </a:rPr>
              <a:t>A guide for crisis decision-making</a:t>
            </a:r>
          </a:p>
        </p:txBody>
      </p:sp>
      <p:sp>
        <p:nvSpPr>
          <p:cNvPr id="3" name="Content Placeholder 2"/>
          <p:cNvSpPr>
            <a:spLocks noGrp="1"/>
          </p:cNvSpPr>
          <p:nvPr>
            <p:ph idx="1"/>
          </p:nvPr>
        </p:nvSpPr>
        <p:spPr>
          <a:xfrm>
            <a:off x="739775" y="2770094"/>
            <a:ext cx="7662864" cy="3474876"/>
          </a:xfrm>
        </p:spPr>
        <p:txBody>
          <a:bodyPr>
            <a:noAutofit/>
          </a:bodyPr>
          <a:lstStyle/>
          <a:p>
            <a:r>
              <a:rPr lang="en-US" dirty="0"/>
              <a:t>What “end states” does NATO want to </a:t>
            </a:r>
            <a:r>
              <a:rPr lang="en-US" dirty="0">
                <a:solidFill>
                  <a:srgbClr val="CF0F32"/>
                </a:solidFill>
              </a:rPr>
              <a:t>achieve</a:t>
            </a:r>
            <a:r>
              <a:rPr lang="en-US" dirty="0"/>
              <a:t>?</a:t>
            </a:r>
          </a:p>
          <a:p>
            <a:pPr lvl="1"/>
            <a:r>
              <a:rPr lang="en-US" dirty="0"/>
              <a:t>What “end states” can NATO </a:t>
            </a:r>
            <a:r>
              <a:rPr lang="en-US" dirty="0">
                <a:solidFill>
                  <a:srgbClr val="CF0F32"/>
                </a:solidFill>
              </a:rPr>
              <a:t>accept</a:t>
            </a:r>
            <a:r>
              <a:rPr lang="en-US" dirty="0"/>
              <a:t>?  At what </a:t>
            </a:r>
            <a:r>
              <a:rPr lang="en-US" u="sng" dirty="0">
                <a:solidFill>
                  <a:srgbClr val="008000"/>
                </a:solidFill>
              </a:rPr>
              <a:t>cost</a:t>
            </a:r>
            <a:r>
              <a:rPr lang="en-US" dirty="0"/>
              <a:t>?</a:t>
            </a:r>
          </a:p>
          <a:p>
            <a:r>
              <a:rPr lang="en-US" dirty="0"/>
              <a:t>What are Russia’s strategic goals?  </a:t>
            </a:r>
            <a:r>
              <a:rPr lang="en-US" dirty="0">
                <a:solidFill>
                  <a:srgbClr val="008000"/>
                </a:solidFill>
              </a:rPr>
              <a:t>Others’?</a:t>
            </a:r>
          </a:p>
          <a:p>
            <a:r>
              <a:rPr lang="en-US" dirty="0"/>
              <a:t>How does NATO address those goals to avoid conflict yet maintain the integrity of the Alliance?</a:t>
            </a:r>
          </a:p>
          <a:p>
            <a:pPr lvl="1"/>
            <a:r>
              <a:rPr lang="en-US" dirty="0"/>
              <a:t>What are NATO’s “redlines”?</a:t>
            </a:r>
          </a:p>
          <a:p>
            <a:r>
              <a:rPr lang="en-US" dirty="0"/>
              <a:t>Does NATO have a comprehensive set of </a:t>
            </a:r>
            <a:r>
              <a:rPr lang="en-US" dirty="0">
                <a:solidFill>
                  <a:srgbClr val="CF0F32"/>
                </a:solidFill>
              </a:rPr>
              <a:t>political</a:t>
            </a:r>
            <a:r>
              <a:rPr lang="en-US" dirty="0"/>
              <a:t> and </a:t>
            </a:r>
            <a:r>
              <a:rPr lang="en-US" dirty="0">
                <a:solidFill>
                  <a:srgbClr val="008000"/>
                </a:solidFill>
              </a:rPr>
              <a:t>military</a:t>
            </a:r>
            <a:r>
              <a:rPr lang="en-US" dirty="0"/>
              <a:t> tools with which to respond?</a:t>
            </a:r>
          </a:p>
          <a:p>
            <a:pPr lvl="1"/>
            <a:r>
              <a:rPr lang="en-US" i="1" dirty="0">
                <a:solidFill>
                  <a:srgbClr val="CF0F32"/>
                </a:solidFill>
              </a:rPr>
              <a:t>Means must be commensurate with ends</a:t>
            </a:r>
          </a:p>
          <a:p>
            <a:endParaRPr lang="en-US" dirty="0"/>
          </a:p>
        </p:txBody>
      </p:sp>
    </p:spTree>
    <p:extLst>
      <p:ext uri="{BB962C8B-B14F-4D97-AF65-F5344CB8AC3E}">
        <p14:creationId xmlns:p14="http://schemas.microsoft.com/office/powerpoint/2010/main" val="6052853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5141"/>
            <a:ext cx="8229600" cy="1913150"/>
          </a:xfrm>
        </p:spPr>
        <p:txBody>
          <a:bodyPr/>
          <a:lstStyle/>
          <a:p>
            <a:r>
              <a:rPr lang="en-US" sz="4000" dirty="0"/>
              <a:t>Look-ahead to 9 May</a:t>
            </a:r>
            <a:br>
              <a:rPr lang="en-US" sz="4000" dirty="0"/>
            </a:br>
            <a:r>
              <a:rPr lang="en-US" sz="3200" dirty="0">
                <a:solidFill>
                  <a:schemeClr val="bg1"/>
                </a:solidFill>
              </a:rPr>
              <a:t>0800-1140 (U41)</a:t>
            </a:r>
            <a:endParaRPr lang="en-US" sz="4000" dirty="0">
              <a:solidFill>
                <a:schemeClr val="bg1"/>
              </a:solidFill>
            </a:endParaRPr>
          </a:p>
        </p:txBody>
      </p:sp>
      <p:sp>
        <p:nvSpPr>
          <p:cNvPr id="3" name="Content Placeholder 2"/>
          <p:cNvSpPr>
            <a:spLocks noGrp="1"/>
          </p:cNvSpPr>
          <p:nvPr>
            <p:ph idx="1"/>
          </p:nvPr>
        </p:nvSpPr>
        <p:spPr>
          <a:xfrm>
            <a:off x="739775" y="2770093"/>
            <a:ext cx="7662864" cy="3580723"/>
          </a:xfrm>
        </p:spPr>
        <p:txBody>
          <a:bodyPr>
            <a:noAutofit/>
          </a:bodyPr>
          <a:lstStyle/>
          <a:p>
            <a:r>
              <a:rPr lang="en-US" sz="2000" i="1" u="sng" dirty="0"/>
              <a:t>NATO’s Future: How will it respond to the next crisis?</a:t>
            </a:r>
          </a:p>
          <a:p>
            <a:pPr lvl="1"/>
            <a:r>
              <a:rPr lang="en-US" i="1" dirty="0">
                <a:solidFill>
                  <a:schemeClr val="bg2">
                    <a:lumMod val="50000"/>
                  </a:schemeClr>
                </a:solidFill>
              </a:rPr>
              <a:t>ADVANCE BACKGROUND PAPER [posted in IS]</a:t>
            </a:r>
          </a:p>
          <a:p>
            <a:pPr lvl="1"/>
            <a:r>
              <a:rPr lang="en-US" i="1" dirty="0">
                <a:solidFill>
                  <a:schemeClr val="bg2">
                    <a:lumMod val="50000"/>
                  </a:schemeClr>
                </a:solidFill>
              </a:rPr>
              <a:t>Additional Press Reports to be provided through IS late 8 May</a:t>
            </a:r>
          </a:p>
          <a:p>
            <a:r>
              <a:rPr lang="en-US" sz="2000" dirty="0"/>
              <a:t>Reading Assignment:</a:t>
            </a:r>
          </a:p>
          <a:p>
            <a:pPr lvl="1"/>
            <a:r>
              <a:rPr lang="en-US" dirty="0"/>
              <a:t>Foerster, “Structural Change in Europe” </a:t>
            </a:r>
            <a:r>
              <a:rPr lang="en-US" i="1" dirty="0">
                <a:solidFill>
                  <a:srgbClr val="C00000"/>
                </a:solidFill>
              </a:rPr>
              <a:t>[posted in IS]</a:t>
            </a:r>
          </a:p>
          <a:p>
            <a:r>
              <a:rPr lang="en-US" sz="2000" dirty="0">
                <a:solidFill>
                  <a:srgbClr val="C00000"/>
                </a:solidFill>
              </a:rPr>
              <a:t>Crisis Simulation TEAM Point Paper on GOALS due in class</a:t>
            </a:r>
          </a:p>
          <a:p>
            <a:r>
              <a:rPr lang="en-US" sz="2000" dirty="0">
                <a:solidFill>
                  <a:srgbClr val="C00000"/>
                </a:solidFill>
              </a:rPr>
              <a:t>Essay #2 due in class</a:t>
            </a:r>
            <a:endParaRPr lang="en-US" dirty="0"/>
          </a:p>
          <a:p>
            <a:r>
              <a:rPr lang="en-US" sz="2000" i="1" u="sng" dirty="0">
                <a:solidFill>
                  <a:srgbClr val="008000"/>
                </a:solidFill>
              </a:rPr>
              <a:t>Come prepared to</a:t>
            </a:r>
            <a:r>
              <a:rPr lang="en-US" sz="2000" i="1" dirty="0">
                <a:solidFill>
                  <a:srgbClr val="008000"/>
                </a:solidFill>
              </a:rPr>
              <a:t>:</a:t>
            </a:r>
          </a:p>
          <a:p>
            <a:pPr lvl="1"/>
            <a:r>
              <a:rPr lang="en-US" i="1" dirty="0">
                <a:solidFill>
                  <a:srgbClr val="008000"/>
                </a:solidFill>
              </a:rPr>
              <a:t>Think hard! </a:t>
            </a:r>
            <a:r>
              <a:rPr lang="mr-IN" i="1" dirty="0">
                <a:solidFill>
                  <a:srgbClr val="008000"/>
                </a:solidFill>
              </a:rPr>
              <a:t>…</a:t>
            </a:r>
            <a:r>
              <a:rPr lang="en-US" i="1" dirty="0">
                <a:solidFill>
                  <a:srgbClr val="008000"/>
                </a:solidFill>
              </a:rPr>
              <a:t> Work creatively in a team! </a:t>
            </a:r>
            <a:r>
              <a:rPr lang="mr-IN" i="1" dirty="0">
                <a:solidFill>
                  <a:srgbClr val="008000"/>
                </a:solidFill>
              </a:rPr>
              <a:t>…</a:t>
            </a:r>
            <a:r>
              <a:rPr lang="en-US" i="1" dirty="0">
                <a:solidFill>
                  <a:srgbClr val="008000"/>
                </a:solidFill>
              </a:rPr>
              <a:t> Have fun!</a:t>
            </a:r>
          </a:p>
        </p:txBody>
      </p:sp>
    </p:spTree>
    <p:extLst>
      <p:ext uri="{BB962C8B-B14F-4D97-AF65-F5344CB8AC3E}">
        <p14:creationId xmlns:p14="http://schemas.microsoft.com/office/powerpoint/2010/main" val="38216003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FF00"/>
                </a:solidFill>
              </a:rPr>
              <a:t>NATO’s Future: How Will it Respond to the </a:t>
            </a:r>
            <a:r>
              <a:rPr lang="en-US" dirty="0"/>
              <a:t>N</a:t>
            </a:r>
            <a:r>
              <a:rPr lang="en-US" dirty="0">
                <a:solidFill>
                  <a:srgbClr val="FFFF00"/>
                </a:solidFill>
              </a:rPr>
              <a:t>ext Crisis?</a:t>
            </a:r>
          </a:p>
        </p:txBody>
      </p:sp>
      <p:sp>
        <p:nvSpPr>
          <p:cNvPr id="3" name="Subtitle 2"/>
          <p:cNvSpPr>
            <a:spLocks noGrp="1"/>
          </p:cNvSpPr>
          <p:nvPr>
            <p:ph type="subTitle" idx="1"/>
          </p:nvPr>
        </p:nvSpPr>
        <p:spPr>
          <a:xfrm>
            <a:off x="457199" y="3307976"/>
            <a:ext cx="8228013" cy="2081442"/>
          </a:xfrm>
        </p:spPr>
        <p:txBody>
          <a:bodyPr>
            <a:normAutofit/>
          </a:bodyPr>
          <a:lstStyle/>
          <a:p>
            <a:r>
              <a:rPr lang="en-US" sz="2400" dirty="0"/>
              <a:t>Sessions 12 &amp; 13</a:t>
            </a:r>
          </a:p>
          <a:p>
            <a:r>
              <a:rPr lang="en-US" sz="2400" dirty="0"/>
              <a:t>9 May 2019</a:t>
            </a:r>
          </a:p>
          <a:p>
            <a:r>
              <a:rPr lang="en-US" dirty="0"/>
              <a:t>0800-0940 (U41)</a:t>
            </a:r>
          </a:p>
          <a:p>
            <a:r>
              <a:rPr lang="en-US" sz="2400" dirty="0"/>
              <a:t>1000-1140 (U41)</a:t>
            </a:r>
          </a:p>
        </p:txBody>
      </p:sp>
    </p:spTree>
    <p:extLst>
      <p:ext uri="{BB962C8B-B14F-4D97-AF65-F5344CB8AC3E}">
        <p14:creationId xmlns:p14="http://schemas.microsoft.com/office/powerpoint/2010/main" val="6256376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NATO Crisis Simulation</a:t>
            </a:r>
          </a:p>
        </p:txBody>
      </p:sp>
      <p:sp>
        <p:nvSpPr>
          <p:cNvPr id="3" name="Text Placeholder 2"/>
          <p:cNvSpPr>
            <a:spLocks noGrp="1"/>
          </p:cNvSpPr>
          <p:nvPr>
            <p:ph type="body" idx="1"/>
          </p:nvPr>
        </p:nvSpPr>
        <p:spPr>
          <a:xfrm>
            <a:off x="1676399" y="2384519"/>
            <a:ext cx="5181601" cy="2533845"/>
          </a:xfrm>
        </p:spPr>
        <p:txBody>
          <a:bodyPr>
            <a:normAutofit/>
          </a:bodyPr>
          <a:lstStyle/>
          <a:p>
            <a:r>
              <a:rPr lang="en-US" dirty="0"/>
              <a:t>Essay #2</a:t>
            </a:r>
          </a:p>
          <a:p>
            <a:r>
              <a:rPr lang="en-US" dirty="0"/>
              <a:t>TEAM Point Papers</a:t>
            </a:r>
          </a:p>
          <a:p>
            <a:r>
              <a:rPr lang="en-US" dirty="0">
                <a:solidFill>
                  <a:srgbClr val="FFFF00"/>
                </a:solidFill>
              </a:rPr>
              <a:t>Background Package</a:t>
            </a:r>
          </a:p>
          <a:p>
            <a:r>
              <a:rPr lang="en-US" dirty="0">
                <a:solidFill>
                  <a:srgbClr val="FFFF00"/>
                </a:solidFill>
              </a:rPr>
              <a:t>Press Updates</a:t>
            </a:r>
          </a:p>
        </p:txBody>
      </p:sp>
    </p:spTree>
    <p:extLst>
      <p:ext uri="{BB962C8B-B14F-4D97-AF65-F5344CB8AC3E}">
        <p14:creationId xmlns:p14="http://schemas.microsoft.com/office/powerpoint/2010/main" val="19924127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8E01D-8639-BA41-A6B2-BDC7621B7ABD}"/>
              </a:ext>
            </a:extLst>
          </p:cNvPr>
          <p:cNvSpPr>
            <a:spLocks noGrp="1"/>
          </p:cNvSpPr>
          <p:nvPr>
            <p:ph type="title"/>
          </p:nvPr>
        </p:nvSpPr>
        <p:spPr/>
        <p:txBody>
          <a:bodyPr/>
          <a:lstStyle/>
          <a:p>
            <a:r>
              <a:rPr lang="en-US" dirty="0"/>
              <a:t>NATO Simulation Roles</a:t>
            </a:r>
          </a:p>
        </p:txBody>
      </p:sp>
      <p:graphicFrame>
        <p:nvGraphicFramePr>
          <p:cNvPr id="9" name="Content Placeholder 8">
            <a:extLst>
              <a:ext uri="{FF2B5EF4-FFF2-40B4-BE49-F238E27FC236}">
                <a16:creationId xmlns:a16="http://schemas.microsoft.com/office/drawing/2014/main" id="{743C039E-424A-5F4F-ABDE-359F0E6D0E0E}"/>
              </a:ext>
            </a:extLst>
          </p:cNvPr>
          <p:cNvGraphicFramePr>
            <a:graphicFrameLocks noGrp="1"/>
          </p:cNvGraphicFramePr>
          <p:nvPr>
            <p:ph idx="1"/>
            <p:extLst/>
          </p:nvPr>
        </p:nvGraphicFramePr>
        <p:xfrm>
          <a:off x="1124545" y="2400441"/>
          <a:ext cx="6894910" cy="2987040"/>
        </p:xfrm>
        <a:graphic>
          <a:graphicData uri="http://schemas.openxmlformats.org/drawingml/2006/table">
            <a:tbl>
              <a:tblPr firstRow="1" firstCol="1" bandRow="1">
                <a:tableStyleId>{F5AB1C69-6EDB-4FF4-983F-18BD219EF322}</a:tableStyleId>
              </a:tblPr>
              <a:tblGrid>
                <a:gridCol w="2202891">
                  <a:extLst>
                    <a:ext uri="{9D8B030D-6E8A-4147-A177-3AD203B41FA5}">
                      <a16:colId xmlns:a16="http://schemas.microsoft.com/office/drawing/2014/main" val="2220729897"/>
                    </a:ext>
                  </a:extLst>
                </a:gridCol>
                <a:gridCol w="2554663">
                  <a:extLst>
                    <a:ext uri="{9D8B030D-6E8A-4147-A177-3AD203B41FA5}">
                      <a16:colId xmlns:a16="http://schemas.microsoft.com/office/drawing/2014/main" val="2224022261"/>
                    </a:ext>
                  </a:extLst>
                </a:gridCol>
                <a:gridCol w="2137356">
                  <a:extLst>
                    <a:ext uri="{9D8B030D-6E8A-4147-A177-3AD203B41FA5}">
                      <a16:colId xmlns:a16="http://schemas.microsoft.com/office/drawing/2014/main" val="763563062"/>
                    </a:ext>
                  </a:extLst>
                </a:gridCol>
              </a:tblGrid>
              <a:tr h="0">
                <a:tc>
                  <a:txBody>
                    <a:bodyPr/>
                    <a:lstStyle/>
                    <a:p>
                      <a:pPr marL="0" marR="0" algn="ctr">
                        <a:spcBef>
                          <a:spcPts val="0"/>
                        </a:spcBef>
                        <a:spcAft>
                          <a:spcPts val="0"/>
                        </a:spcAft>
                        <a:tabLst>
                          <a:tab pos="228600" algn="l"/>
                          <a:tab pos="457200" algn="l"/>
                          <a:tab pos="685800" algn="l"/>
                          <a:tab pos="914400" algn="l"/>
                          <a:tab pos="457200" algn="l"/>
                        </a:tabLst>
                      </a:pPr>
                      <a:r>
                        <a:rPr lang="en-US" sz="1400">
                          <a:effectLst/>
                        </a:rPr>
                        <a:t>NATO MEMBER</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 pos="457200" algn="l"/>
                          <a:tab pos="685800" algn="l"/>
                          <a:tab pos="914400" algn="l"/>
                          <a:tab pos="457200" algn="l"/>
                        </a:tabLst>
                      </a:pPr>
                      <a:r>
                        <a:rPr lang="en-US" sz="1400">
                          <a:effectLst/>
                        </a:rPr>
                        <a:t>FOREIGN MINISTER</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tabLst>
                          <a:tab pos="228600" algn="l"/>
                          <a:tab pos="457200" algn="l"/>
                          <a:tab pos="685800" algn="l"/>
                          <a:tab pos="914400" algn="l"/>
                          <a:tab pos="457200" algn="l"/>
                        </a:tabLst>
                      </a:pPr>
                      <a:r>
                        <a:rPr lang="en-US" sz="1400">
                          <a:effectLst/>
                        </a:rPr>
                        <a:t>DEFENSE MINISTER</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879695540"/>
                  </a:ext>
                </a:extLst>
              </a:tr>
              <a:tr h="0">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Czech Republic</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tabLst>
                          <a:tab pos="228600" algn="l"/>
                          <a:tab pos="457200" algn="l"/>
                          <a:tab pos="685800" algn="l"/>
                          <a:tab pos="914400" algn="l"/>
                          <a:tab pos="457200" algn="l"/>
                        </a:tabLst>
                      </a:pPr>
                      <a:r>
                        <a:rPr lang="en-US" sz="1400" dirty="0" err="1">
                          <a:effectLst/>
                        </a:rPr>
                        <a:t>Ondřej</a:t>
                      </a:r>
                      <a:r>
                        <a:rPr lang="en-US" sz="1400" dirty="0">
                          <a:effectLst/>
                        </a:rPr>
                        <a:t> </a:t>
                      </a:r>
                      <a:r>
                        <a:rPr lang="en-US" sz="1400" dirty="0" err="1">
                          <a:effectLst/>
                        </a:rPr>
                        <a:t>Čábelka</a:t>
                      </a:r>
                      <a:endParaRPr lang="en-US"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Stanislav Štěpánek</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347322927"/>
                  </a:ext>
                </a:extLst>
              </a:tr>
              <a:tr h="0">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Estonia</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Natálie Zelinková</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Michal Sojka</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408949865"/>
                  </a:ext>
                </a:extLst>
              </a:tr>
              <a:tr h="0">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France</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Maxime Biesaga</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Kristýna Pavlíčková</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812018025"/>
                  </a:ext>
                </a:extLst>
              </a:tr>
              <a:tr h="0">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Germany</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228600" algn="l"/>
                          <a:tab pos="457200" algn="l"/>
                          <a:tab pos="685800" algn="l"/>
                          <a:tab pos="914400" algn="l"/>
                          <a:tab pos="457200" algn="l"/>
                        </a:tabLst>
                        <a:defRPr/>
                      </a:pPr>
                      <a:r>
                        <a:rPr lang="en-US" sz="1400" dirty="0" err="1">
                          <a:effectLst/>
                        </a:rPr>
                        <a:t>Tomáš</a:t>
                      </a:r>
                      <a:r>
                        <a:rPr lang="en-US" sz="1400" dirty="0">
                          <a:effectLst/>
                        </a:rPr>
                        <a:t> </a:t>
                      </a:r>
                      <a:r>
                        <a:rPr lang="en-US" sz="1400" dirty="0" err="1">
                          <a:effectLst/>
                        </a:rPr>
                        <a:t>Mičík</a:t>
                      </a:r>
                      <a:endParaRPr lang="en-US"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228600" algn="l"/>
                          <a:tab pos="457200" algn="l"/>
                          <a:tab pos="685800" algn="l"/>
                          <a:tab pos="914400" algn="l"/>
                          <a:tab pos="457200" algn="l"/>
                        </a:tabLst>
                        <a:defRPr/>
                      </a:pPr>
                      <a:r>
                        <a:rPr lang="en-US" sz="1400" dirty="0" err="1">
                          <a:effectLst/>
                        </a:rPr>
                        <a:t>Terézia</a:t>
                      </a:r>
                      <a:r>
                        <a:rPr lang="en-US" sz="1400" dirty="0">
                          <a:effectLst/>
                        </a:rPr>
                        <a:t> </a:t>
                      </a:r>
                      <a:r>
                        <a:rPr lang="en-US" sz="1400" dirty="0" err="1">
                          <a:effectLst/>
                        </a:rPr>
                        <a:t>Rekšáková</a:t>
                      </a:r>
                      <a:endParaRPr lang="en-US"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368988543"/>
                  </a:ext>
                </a:extLst>
              </a:tr>
              <a:tr h="0">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Greece</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228600" algn="l"/>
                          <a:tab pos="457200" algn="l"/>
                          <a:tab pos="685800" algn="l"/>
                          <a:tab pos="914400" algn="l"/>
                          <a:tab pos="457200" algn="l"/>
                        </a:tabLst>
                        <a:defRPr/>
                      </a:pPr>
                      <a:r>
                        <a:rPr lang="en-US" sz="1400" dirty="0" err="1"/>
                        <a:t>Jozef</a:t>
                      </a:r>
                      <a:r>
                        <a:rPr lang="en-US" sz="1400" dirty="0"/>
                        <a:t> </a:t>
                      </a:r>
                      <a:r>
                        <a:rPr lang="en-US" sz="1400" dirty="0" err="1"/>
                        <a:t>Mačák</a:t>
                      </a:r>
                      <a:endParaRPr lang="en-US" sz="1400" dirty="0"/>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228600" algn="l"/>
                          <a:tab pos="457200" algn="l"/>
                          <a:tab pos="685800" algn="l"/>
                          <a:tab pos="914400" algn="l"/>
                          <a:tab pos="457200" algn="l"/>
                        </a:tabLst>
                        <a:defRPr/>
                      </a:pPr>
                      <a:r>
                        <a:rPr lang="en-US" sz="1400" dirty="0" err="1"/>
                        <a:t>Kryštof</a:t>
                      </a:r>
                      <a:r>
                        <a:rPr lang="en-US" sz="1400" dirty="0"/>
                        <a:t> </a:t>
                      </a:r>
                      <a:r>
                        <a:rPr lang="en-US" sz="1400" dirty="0" err="1"/>
                        <a:t>Šír</a:t>
                      </a:r>
                      <a:endParaRPr lang="en-US" sz="1400" dirty="0"/>
                    </a:p>
                  </a:txBody>
                  <a:tcPr marL="68580" marR="68580" marT="0" marB="0"/>
                </a:tc>
                <a:extLst>
                  <a:ext uri="{0D108BD9-81ED-4DB2-BD59-A6C34878D82A}">
                    <a16:rowId xmlns:a16="http://schemas.microsoft.com/office/drawing/2014/main" val="532193158"/>
                  </a:ext>
                </a:extLst>
              </a:tr>
              <a:tr h="0">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Latvia</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tabLst>
                          <a:tab pos="228600" algn="l"/>
                          <a:tab pos="457200" algn="l"/>
                          <a:tab pos="685800" algn="l"/>
                          <a:tab pos="914400" algn="l"/>
                          <a:tab pos="457200" algn="l"/>
                        </a:tabLst>
                      </a:pPr>
                      <a:r>
                        <a:rPr lang="en-US" sz="1400" dirty="0">
                          <a:effectLst/>
                        </a:rPr>
                        <a:t>Christian Alfonso </a:t>
                      </a:r>
                      <a:r>
                        <a:rPr lang="en-US" sz="1400" dirty="0" err="1">
                          <a:effectLst/>
                        </a:rPr>
                        <a:t>Bruccoleri</a:t>
                      </a:r>
                      <a:endParaRPr lang="en-US"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Yann Alexis Schafeitel</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939781042"/>
                  </a:ext>
                </a:extLst>
              </a:tr>
              <a:tr h="0">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Hungary</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228600" algn="l"/>
                          <a:tab pos="457200" algn="l"/>
                          <a:tab pos="685800" algn="l"/>
                          <a:tab pos="914400" algn="l"/>
                          <a:tab pos="457200" algn="l"/>
                        </a:tabLst>
                        <a:defRPr/>
                      </a:pPr>
                      <a:r>
                        <a:rPr lang="en-US" sz="1400" dirty="0">
                          <a:effectLst/>
                          <a:latin typeface="Times New Roman" panose="02020603050405020304" pitchFamily="18" charset="0"/>
                          <a:ea typeface="MS Mincho" panose="02020609040205080304" pitchFamily="49" charset="-128"/>
                          <a:cs typeface="Times New Roman" panose="02020603050405020304" pitchFamily="18" charset="0"/>
                        </a:rPr>
                        <a:t>Jan </a:t>
                      </a:r>
                      <a:r>
                        <a:rPr lang="en-US" sz="1400" dirty="0" err="1">
                          <a:effectLst/>
                          <a:latin typeface="Times New Roman" panose="02020603050405020304" pitchFamily="18" charset="0"/>
                          <a:ea typeface="MS Mincho" panose="02020609040205080304" pitchFamily="49" charset="-128"/>
                          <a:cs typeface="Times New Roman" panose="02020603050405020304" pitchFamily="18" charset="0"/>
                        </a:rPr>
                        <a:t>Rumlena</a:t>
                      </a:r>
                      <a:endParaRPr lang="en-US"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 </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741655827"/>
                  </a:ext>
                </a:extLst>
              </a:tr>
              <a:tr h="0">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Lithuania</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Peter Köles</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Eliška Benešová</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236069173"/>
                  </a:ext>
                </a:extLst>
              </a:tr>
              <a:tr h="0">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Norway</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Viktória Neradná</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Marek Bukovský</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187337341"/>
                  </a:ext>
                </a:extLst>
              </a:tr>
              <a:tr h="0">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Poland</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Pavel Brejcha</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Michalis Christou</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284211294"/>
                  </a:ext>
                </a:extLst>
              </a:tr>
              <a:tr h="0">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Slovakia</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Daniel Perjan</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Michaela Bennárová</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81026547"/>
                  </a:ext>
                </a:extLst>
              </a:tr>
              <a:tr h="0">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United Kingdom</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Denis Janšta</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Alexandra Pavelová</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440175032"/>
                  </a:ext>
                </a:extLst>
              </a:tr>
              <a:tr h="0">
                <a:tc>
                  <a:txBody>
                    <a:bodyPr/>
                    <a:lstStyle/>
                    <a:p>
                      <a:pPr marL="0" marR="0" algn="l">
                        <a:spcBef>
                          <a:spcPts val="0"/>
                        </a:spcBef>
                        <a:spcAft>
                          <a:spcPts val="0"/>
                        </a:spcAft>
                        <a:tabLst>
                          <a:tab pos="228600" algn="l"/>
                          <a:tab pos="457200" algn="l"/>
                          <a:tab pos="685800" algn="l"/>
                          <a:tab pos="914400" algn="l"/>
                          <a:tab pos="457200" algn="l"/>
                        </a:tabLst>
                      </a:pPr>
                      <a:r>
                        <a:rPr lang="en-US" sz="1400" dirty="0">
                          <a:effectLst/>
                        </a:rPr>
                        <a:t>United States</a:t>
                      </a:r>
                      <a:endParaRPr lang="en-US"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tabLst>
                          <a:tab pos="228600" algn="l"/>
                          <a:tab pos="457200" algn="l"/>
                          <a:tab pos="685800" algn="l"/>
                          <a:tab pos="914400" algn="l"/>
                          <a:tab pos="457200" algn="l"/>
                        </a:tabLst>
                      </a:pPr>
                      <a:r>
                        <a:rPr lang="en-US" sz="1400">
                          <a:effectLst/>
                        </a:rPr>
                        <a:t>Javad Ahmadov</a:t>
                      </a:r>
                      <a:endParaRPr lang="en-US"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tabLst>
                          <a:tab pos="228600" algn="l"/>
                          <a:tab pos="457200" algn="l"/>
                          <a:tab pos="685800" algn="l"/>
                          <a:tab pos="914400" algn="l"/>
                          <a:tab pos="457200" algn="l"/>
                        </a:tabLst>
                      </a:pPr>
                      <a:r>
                        <a:rPr lang="en-US" sz="1400" dirty="0" err="1">
                          <a:effectLst/>
                        </a:rPr>
                        <a:t>Natálie</a:t>
                      </a:r>
                      <a:r>
                        <a:rPr lang="en-US" sz="1400" dirty="0">
                          <a:effectLst/>
                        </a:rPr>
                        <a:t> </a:t>
                      </a:r>
                      <a:r>
                        <a:rPr lang="en-US" sz="1400" dirty="0" err="1">
                          <a:effectLst/>
                        </a:rPr>
                        <a:t>Kozáková</a:t>
                      </a:r>
                      <a:endParaRPr lang="en-US"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104040403"/>
                  </a:ext>
                </a:extLst>
              </a:tr>
            </a:tbl>
          </a:graphicData>
        </a:graphic>
      </p:graphicFrame>
    </p:spTree>
    <p:extLst>
      <p:ext uri="{BB962C8B-B14F-4D97-AF65-F5344CB8AC3E}">
        <p14:creationId xmlns:p14="http://schemas.microsoft.com/office/powerpoint/2010/main" val="469042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Backdrop to NATO</a:t>
            </a:r>
          </a:p>
        </p:txBody>
      </p:sp>
      <p:sp>
        <p:nvSpPr>
          <p:cNvPr id="3" name="Content Placeholder 2"/>
          <p:cNvSpPr>
            <a:spLocks noGrp="1"/>
          </p:cNvSpPr>
          <p:nvPr>
            <p:ph idx="1"/>
          </p:nvPr>
        </p:nvSpPr>
        <p:spPr/>
        <p:txBody>
          <a:bodyPr>
            <a:noAutofit/>
          </a:bodyPr>
          <a:lstStyle/>
          <a:p>
            <a:r>
              <a:rPr lang="en-US" dirty="0"/>
              <a:t>Post World War II attempts at reconciliation w/USSR</a:t>
            </a:r>
          </a:p>
          <a:p>
            <a:r>
              <a:rPr lang="en-US" dirty="0"/>
              <a:t>1947-48 turning points</a:t>
            </a:r>
          </a:p>
          <a:p>
            <a:pPr lvl="1"/>
            <a:r>
              <a:rPr lang="en-US" dirty="0"/>
              <a:t>Truman Doctrine</a:t>
            </a:r>
          </a:p>
          <a:p>
            <a:pPr lvl="1"/>
            <a:r>
              <a:rPr lang="en-US" dirty="0"/>
              <a:t>Marshall Plan</a:t>
            </a:r>
          </a:p>
          <a:p>
            <a:pPr lvl="1"/>
            <a:r>
              <a:rPr lang="en-US" dirty="0"/>
              <a:t>Fall of Prague</a:t>
            </a:r>
          </a:p>
          <a:p>
            <a:pPr lvl="1"/>
            <a:r>
              <a:rPr lang="en-US" dirty="0"/>
              <a:t>Berlin Airlift</a:t>
            </a:r>
          </a:p>
          <a:p>
            <a:r>
              <a:rPr lang="en-US" dirty="0"/>
              <a:t>Kennan </a:t>
            </a:r>
            <a:r>
              <a:rPr lang="mr-IN" dirty="0"/>
              <a:t>–</a:t>
            </a:r>
            <a:r>
              <a:rPr lang="en-US" dirty="0"/>
              <a:t> “containment” doctrine (1947)</a:t>
            </a:r>
          </a:p>
          <a:p>
            <a:r>
              <a:rPr lang="en-US" dirty="0"/>
              <a:t>Vandenberg (R-MI) Resolution in US Senate (1948)</a:t>
            </a:r>
          </a:p>
          <a:p>
            <a:pPr lvl="1"/>
            <a:r>
              <a:rPr lang="en-US" dirty="0"/>
              <a:t>Principle of “self-help and mutual aid”</a:t>
            </a:r>
          </a:p>
        </p:txBody>
      </p:sp>
    </p:spTree>
    <p:extLst>
      <p:ext uri="{BB962C8B-B14F-4D97-AF65-F5344CB8AC3E}">
        <p14:creationId xmlns:p14="http://schemas.microsoft.com/office/powerpoint/2010/main" val="3358160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82D9C-2668-0546-A406-A99D7DA28770}"/>
              </a:ext>
            </a:extLst>
          </p:cNvPr>
          <p:cNvSpPr>
            <a:spLocks noGrp="1"/>
          </p:cNvSpPr>
          <p:nvPr>
            <p:ph type="title"/>
          </p:nvPr>
        </p:nvSpPr>
        <p:spPr>
          <a:xfrm>
            <a:off x="457200" y="428267"/>
            <a:ext cx="8229600" cy="1843877"/>
          </a:xfrm>
        </p:spPr>
        <p:txBody>
          <a:bodyPr/>
          <a:lstStyle/>
          <a:p>
            <a:r>
              <a:rPr lang="en-US" sz="4000" dirty="0"/>
              <a:t>Overview of Crisis Simulation</a:t>
            </a:r>
            <a:br>
              <a:rPr lang="en-US" sz="4000" dirty="0"/>
            </a:br>
            <a:r>
              <a:rPr lang="en-US" sz="4000" dirty="0">
                <a:solidFill>
                  <a:schemeClr val="bg1"/>
                </a:solidFill>
              </a:rPr>
              <a:t>September 2019</a:t>
            </a:r>
          </a:p>
        </p:txBody>
      </p:sp>
      <p:pic>
        <p:nvPicPr>
          <p:cNvPr id="5" name="Content Placeholder 4">
            <a:extLst>
              <a:ext uri="{FF2B5EF4-FFF2-40B4-BE49-F238E27FC236}">
                <a16:creationId xmlns:a16="http://schemas.microsoft.com/office/drawing/2014/main" id="{6E9FF1D5-2994-C040-AE55-59ACD81DBD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9964" y="2115142"/>
            <a:ext cx="4114800" cy="4448432"/>
          </a:xfrm>
        </p:spPr>
      </p:pic>
    </p:spTree>
    <p:extLst>
      <p:ext uri="{BB962C8B-B14F-4D97-AF65-F5344CB8AC3E}">
        <p14:creationId xmlns:p14="http://schemas.microsoft.com/office/powerpoint/2010/main" val="3116450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82D9C-2668-0546-A406-A99D7DA28770}"/>
              </a:ext>
            </a:extLst>
          </p:cNvPr>
          <p:cNvSpPr>
            <a:spLocks noGrp="1"/>
          </p:cNvSpPr>
          <p:nvPr>
            <p:ph type="title"/>
          </p:nvPr>
        </p:nvSpPr>
        <p:spPr>
          <a:xfrm>
            <a:off x="457200" y="428267"/>
            <a:ext cx="8229600" cy="1843877"/>
          </a:xfrm>
        </p:spPr>
        <p:txBody>
          <a:bodyPr/>
          <a:lstStyle/>
          <a:p>
            <a:r>
              <a:rPr lang="en-US" sz="4000" dirty="0"/>
              <a:t>Overview of Crisis Simulation</a:t>
            </a:r>
            <a:br>
              <a:rPr lang="en-US" sz="4000" dirty="0"/>
            </a:br>
            <a:r>
              <a:rPr lang="en-US" sz="4000" dirty="0">
                <a:solidFill>
                  <a:schemeClr val="bg1"/>
                </a:solidFill>
              </a:rPr>
              <a:t>September 2019</a:t>
            </a:r>
          </a:p>
        </p:txBody>
      </p:sp>
      <p:sp>
        <p:nvSpPr>
          <p:cNvPr id="3" name="Content Placeholder 2">
            <a:extLst>
              <a:ext uri="{FF2B5EF4-FFF2-40B4-BE49-F238E27FC236}">
                <a16:creationId xmlns:a16="http://schemas.microsoft.com/office/drawing/2014/main" id="{6D2B6B53-2FB8-564C-9DCC-AAFB9E8B7F26}"/>
              </a:ext>
            </a:extLst>
          </p:cNvPr>
          <p:cNvSpPr>
            <a:spLocks noGrp="1"/>
          </p:cNvSpPr>
          <p:nvPr>
            <p:ph idx="1"/>
          </p:nvPr>
        </p:nvSpPr>
        <p:spPr>
          <a:xfrm>
            <a:off x="739775" y="2742384"/>
            <a:ext cx="7662864" cy="3267169"/>
          </a:xfrm>
        </p:spPr>
        <p:txBody>
          <a:bodyPr>
            <a:noAutofit/>
          </a:bodyPr>
          <a:lstStyle/>
          <a:p>
            <a:pPr>
              <a:spcBef>
                <a:spcPts val="200"/>
              </a:spcBef>
              <a:spcAft>
                <a:spcPts val="200"/>
              </a:spcAft>
            </a:pPr>
            <a:r>
              <a:rPr lang="en-US" sz="2000" dirty="0"/>
              <a:t>Ukraine</a:t>
            </a:r>
          </a:p>
          <a:p>
            <a:pPr lvl="1">
              <a:spcBef>
                <a:spcPts val="200"/>
              </a:spcBef>
              <a:spcAft>
                <a:spcPts val="200"/>
              </a:spcAft>
            </a:pPr>
            <a:r>
              <a:rPr lang="en-US" sz="1800" dirty="0"/>
              <a:t>Russia still supporting separatists in Eastern Ukraine</a:t>
            </a:r>
          </a:p>
          <a:p>
            <a:pPr lvl="1">
              <a:spcBef>
                <a:spcPts val="200"/>
              </a:spcBef>
              <a:spcAft>
                <a:spcPts val="200"/>
              </a:spcAft>
            </a:pPr>
            <a:r>
              <a:rPr lang="en-US" sz="1800" dirty="0"/>
              <a:t>Deteriorating economic situation in Crimea ~ Land Bridge?</a:t>
            </a:r>
          </a:p>
          <a:p>
            <a:pPr lvl="1">
              <a:spcBef>
                <a:spcPts val="200"/>
              </a:spcBef>
              <a:spcAft>
                <a:spcPts val="200"/>
              </a:spcAft>
            </a:pPr>
            <a:r>
              <a:rPr lang="en-US" sz="1800" dirty="0"/>
              <a:t>Sporadic violations of ceasefire</a:t>
            </a:r>
          </a:p>
          <a:p>
            <a:pPr lvl="1">
              <a:spcBef>
                <a:spcPts val="200"/>
              </a:spcBef>
              <a:spcAft>
                <a:spcPts val="200"/>
              </a:spcAft>
            </a:pPr>
            <a:r>
              <a:rPr lang="en-US" sz="1800" dirty="0"/>
              <a:t>No progress in Minsk negotiations</a:t>
            </a:r>
          </a:p>
          <a:p>
            <a:pPr>
              <a:spcBef>
                <a:spcPts val="200"/>
              </a:spcBef>
              <a:spcAft>
                <a:spcPts val="200"/>
              </a:spcAft>
            </a:pPr>
            <a:r>
              <a:rPr lang="en-US" sz="2000" dirty="0"/>
              <a:t>US-Russian relations</a:t>
            </a:r>
          </a:p>
          <a:p>
            <a:pPr lvl="1">
              <a:spcBef>
                <a:spcPts val="200"/>
              </a:spcBef>
              <a:spcAft>
                <a:spcPts val="200"/>
              </a:spcAft>
            </a:pPr>
            <a:r>
              <a:rPr lang="en-US" sz="1800" dirty="0"/>
              <a:t>Increasingly hard line toward US</a:t>
            </a:r>
          </a:p>
          <a:p>
            <a:pPr lvl="1">
              <a:spcBef>
                <a:spcPts val="200"/>
              </a:spcBef>
              <a:spcAft>
                <a:spcPts val="200"/>
              </a:spcAft>
            </a:pPr>
            <a:r>
              <a:rPr lang="en-US" sz="1800" dirty="0"/>
              <a:t>Russian military exercise near Baltics … forces within 100 km</a:t>
            </a:r>
          </a:p>
          <a:p>
            <a:pPr lvl="1">
              <a:spcBef>
                <a:spcPts val="200"/>
              </a:spcBef>
              <a:spcAft>
                <a:spcPts val="200"/>
              </a:spcAft>
            </a:pPr>
            <a:r>
              <a:rPr lang="en-US" sz="1800" dirty="0"/>
              <a:t>Increased sea/air patrols in Baltic &amp; Black Seas</a:t>
            </a:r>
          </a:p>
          <a:p>
            <a:pPr lvl="1">
              <a:spcBef>
                <a:spcPts val="200"/>
              </a:spcBef>
              <a:spcAft>
                <a:spcPts val="200"/>
              </a:spcAft>
            </a:pPr>
            <a:r>
              <a:rPr lang="en-US" sz="1800" dirty="0"/>
              <a:t>Kaliningrad – unofficial request to Putin for “land bridge”</a:t>
            </a:r>
          </a:p>
          <a:p>
            <a:pPr lvl="2">
              <a:spcBef>
                <a:spcPts val="200"/>
              </a:spcBef>
              <a:spcAft>
                <a:spcPts val="200"/>
              </a:spcAft>
            </a:pPr>
            <a:endParaRPr lang="en-US" sz="2000" dirty="0"/>
          </a:p>
        </p:txBody>
      </p:sp>
    </p:spTree>
    <p:extLst>
      <p:ext uri="{BB962C8B-B14F-4D97-AF65-F5344CB8AC3E}">
        <p14:creationId xmlns:p14="http://schemas.microsoft.com/office/powerpoint/2010/main" val="34245801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82D9C-2668-0546-A406-A99D7DA28770}"/>
              </a:ext>
            </a:extLst>
          </p:cNvPr>
          <p:cNvSpPr>
            <a:spLocks noGrp="1"/>
          </p:cNvSpPr>
          <p:nvPr>
            <p:ph type="title"/>
          </p:nvPr>
        </p:nvSpPr>
        <p:spPr>
          <a:xfrm>
            <a:off x="457200" y="428267"/>
            <a:ext cx="8229600" cy="1843877"/>
          </a:xfrm>
        </p:spPr>
        <p:txBody>
          <a:bodyPr/>
          <a:lstStyle/>
          <a:p>
            <a:r>
              <a:rPr lang="en-US" sz="4000" dirty="0"/>
              <a:t>Overview of Crisis Simulation</a:t>
            </a:r>
            <a:br>
              <a:rPr lang="en-US" sz="4000" dirty="0"/>
            </a:br>
            <a:r>
              <a:rPr lang="en-US" sz="4000" dirty="0">
                <a:solidFill>
                  <a:schemeClr val="bg1"/>
                </a:solidFill>
              </a:rPr>
              <a:t>September 2019</a:t>
            </a:r>
          </a:p>
        </p:txBody>
      </p:sp>
      <p:sp>
        <p:nvSpPr>
          <p:cNvPr id="3" name="Content Placeholder 2">
            <a:extLst>
              <a:ext uri="{FF2B5EF4-FFF2-40B4-BE49-F238E27FC236}">
                <a16:creationId xmlns:a16="http://schemas.microsoft.com/office/drawing/2014/main" id="{6D2B6B53-2FB8-564C-9DCC-AAFB9E8B7F26}"/>
              </a:ext>
            </a:extLst>
          </p:cNvPr>
          <p:cNvSpPr>
            <a:spLocks noGrp="1"/>
          </p:cNvSpPr>
          <p:nvPr>
            <p:ph idx="1"/>
          </p:nvPr>
        </p:nvSpPr>
        <p:spPr>
          <a:xfrm>
            <a:off x="739775" y="2742384"/>
            <a:ext cx="7766916" cy="3267169"/>
          </a:xfrm>
        </p:spPr>
        <p:txBody>
          <a:bodyPr>
            <a:noAutofit/>
          </a:bodyPr>
          <a:lstStyle/>
          <a:p>
            <a:pPr>
              <a:spcBef>
                <a:spcPts val="200"/>
              </a:spcBef>
              <a:spcAft>
                <a:spcPts val="200"/>
              </a:spcAft>
            </a:pPr>
            <a:r>
              <a:rPr lang="en-US" sz="2000" dirty="0"/>
              <a:t>Baltic &amp; Central European States</a:t>
            </a:r>
          </a:p>
          <a:p>
            <a:pPr lvl="1">
              <a:spcBef>
                <a:spcPts val="200"/>
              </a:spcBef>
              <a:spcAft>
                <a:spcPts val="200"/>
              </a:spcAft>
            </a:pPr>
            <a:r>
              <a:rPr lang="en-US" sz="1800" dirty="0"/>
              <a:t>Growing anti-Russian sentiment, anxiety, in Estonia &amp; Latvia</a:t>
            </a:r>
          </a:p>
          <a:p>
            <a:pPr lvl="1">
              <a:spcBef>
                <a:spcPts val="200"/>
              </a:spcBef>
              <a:spcAft>
                <a:spcPts val="200"/>
              </a:spcAft>
            </a:pPr>
            <a:r>
              <a:rPr lang="en-US" sz="1800" dirty="0"/>
              <a:t>Public protests by Russian speakers … also unknown protesters</a:t>
            </a:r>
          </a:p>
          <a:p>
            <a:pPr lvl="1">
              <a:spcBef>
                <a:spcPts val="200"/>
              </a:spcBef>
              <a:spcAft>
                <a:spcPts val="200"/>
              </a:spcAft>
            </a:pPr>
            <a:r>
              <a:rPr lang="en-US" sz="1800" dirty="0"/>
              <a:t>Baltic governments increased “resistance training”</a:t>
            </a:r>
          </a:p>
          <a:p>
            <a:pPr lvl="1">
              <a:spcBef>
                <a:spcPts val="200"/>
              </a:spcBef>
              <a:spcAft>
                <a:spcPts val="200"/>
              </a:spcAft>
            </a:pPr>
            <a:r>
              <a:rPr lang="en-US" sz="1800" dirty="0"/>
              <a:t>Poland lobbying US for military base &amp; nuclear weapons storage</a:t>
            </a:r>
          </a:p>
          <a:p>
            <a:pPr>
              <a:spcBef>
                <a:spcPts val="200"/>
              </a:spcBef>
              <a:spcAft>
                <a:spcPts val="200"/>
              </a:spcAft>
            </a:pPr>
            <a:r>
              <a:rPr lang="en-US" sz="2000" dirty="0"/>
              <a:t>THIS WEEK</a:t>
            </a:r>
          </a:p>
          <a:p>
            <a:pPr lvl="1">
              <a:spcBef>
                <a:spcPts val="200"/>
              </a:spcBef>
              <a:spcAft>
                <a:spcPts val="200"/>
              </a:spcAft>
            </a:pPr>
            <a:r>
              <a:rPr lang="en-US" sz="1800" dirty="0"/>
              <a:t>Violence in Riga &amp; Tallinn; shops burned; arrests; dozens killed</a:t>
            </a:r>
          </a:p>
          <a:p>
            <a:pPr lvl="2">
              <a:spcBef>
                <a:spcPts val="200"/>
              </a:spcBef>
              <a:spcAft>
                <a:spcPts val="200"/>
              </a:spcAft>
            </a:pPr>
            <a:r>
              <a:rPr lang="en-US" sz="1600" dirty="0">
                <a:solidFill>
                  <a:schemeClr val="bg2">
                    <a:lumMod val="50000"/>
                  </a:schemeClr>
                </a:solidFill>
              </a:rPr>
              <a:t>Many arrested suspected of being Russian intelligence “infiltrators”</a:t>
            </a:r>
          </a:p>
          <a:p>
            <a:pPr lvl="1">
              <a:spcBef>
                <a:spcPts val="200"/>
              </a:spcBef>
              <a:spcAft>
                <a:spcPts val="200"/>
              </a:spcAft>
            </a:pPr>
            <a:r>
              <a:rPr lang="en-US" sz="1800" dirty="0"/>
              <a:t>Kremlin warnings; increased air patrols, troops moving west</a:t>
            </a:r>
          </a:p>
          <a:p>
            <a:pPr lvl="1">
              <a:spcBef>
                <a:spcPts val="200"/>
              </a:spcBef>
              <a:spcAft>
                <a:spcPts val="200"/>
              </a:spcAft>
            </a:pPr>
            <a:r>
              <a:rPr lang="en-US" sz="1800" dirty="0"/>
              <a:t>Cyber attacks vs. Estonian government, finance, anti-Russian NGOs</a:t>
            </a:r>
          </a:p>
          <a:p>
            <a:pPr lvl="1">
              <a:spcBef>
                <a:spcPts val="200"/>
              </a:spcBef>
              <a:spcAft>
                <a:spcPts val="200"/>
              </a:spcAft>
            </a:pPr>
            <a:endParaRPr lang="en-US" sz="1800" dirty="0"/>
          </a:p>
          <a:p>
            <a:pPr lvl="2">
              <a:spcBef>
                <a:spcPts val="200"/>
              </a:spcBef>
              <a:spcAft>
                <a:spcPts val="200"/>
              </a:spcAft>
            </a:pPr>
            <a:endParaRPr lang="en-US" sz="2000" dirty="0"/>
          </a:p>
        </p:txBody>
      </p:sp>
    </p:spTree>
    <p:extLst>
      <p:ext uri="{BB962C8B-B14F-4D97-AF65-F5344CB8AC3E}">
        <p14:creationId xmlns:p14="http://schemas.microsoft.com/office/powerpoint/2010/main" val="22966445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82D9C-2668-0546-A406-A99D7DA28770}"/>
              </a:ext>
            </a:extLst>
          </p:cNvPr>
          <p:cNvSpPr>
            <a:spLocks noGrp="1"/>
          </p:cNvSpPr>
          <p:nvPr>
            <p:ph type="title"/>
          </p:nvPr>
        </p:nvSpPr>
        <p:spPr>
          <a:xfrm>
            <a:off x="457200" y="428267"/>
            <a:ext cx="8229600" cy="1843877"/>
          </a:xfrm>
        </p:spPr>
        <p:txBody>
          <a:bodyPr/>
          <a:lstStyle/>
          <a:p>
            <a:r>
              <a:rPr lang="en-US" sz="4000" dirty="0"/>
              <a:t>Overview of Crisis Simulation</a:t>
            </a:r>
            <a:br>
              <a:rPr lang="en-US" sz="4000" dirty="0"/>
            </a:br>
            <a:r>
              <a:rPr lang="en-US" sz="4000" dirty="0">
                <a:solidFill>
                  <a:schemeClr val="bg1"/>
                </a:solidFill>
              </a:rPr>
              <a:t>September 2019</a:t>
            </a:r>
          </a:p>
        </p:txBody>
      </p:sp>
      <p:sp>
        <p:nvSpPr>
          <p:cNvPr id="3" name="Content Placeholder 2">
            <a:extLst>
              <a:ext uri="{FF2B5EF4-FFF2-40B4-BE49-F238E27FC236}">
                <a16:creationId xmlns:a16="http://schemas.microsoft.com/office/drawing/2014/main" id="{6D2B6B53-2FB8-564C-9DCC-AAFB9E8B7F26}"/>
              </a:ext>
            </a:extLst>
          </p:cNvPr>
          <p:cNvSpPr>
            <a:spLocks noGrp="1"/>
          </p:cNvSpPr>
          <p:nvPr>
            <p:ph idx="1"/>
          </p:nvPr>
        </p:nvSpPr>
        <p:spPr>
          <a:xfrm>
            <a:off x="739775" y="2742384"/>
            <a:ext cx="7766916" cy="3267169"/>
          </a:xfrm>
        </p:spPr>
        <p:txBody>
          <a:bodyPr>
            <a:noAutofit/>
          </a:bodyPr>
          <a:lstStyle/>
          <a:p>
            <a:pPr>
              <a:spcBef>
                <a:spcPts val="200"/>
              </a:spcBef>
              <a:spcAft>
                <a:spcPts val="200"/>
              </a:spcAft>
            </a:pPr>
            <a:r>
              <a:rPr lang="en-US" sz="2000" dirty="0"/>
              <a:t>TODAY</a:t>
            </a:r>
          </a:p>
          <a:p>
            <a:pPr lvl="1">
              <a:spcBef>
                <a:spcPts val="200"/>
              </a:spcBef>
              <a:spcAft>
                <a:spcPts val="200"/>
              </a:spcAft>
            </a:pPr>
            <a:r>
              <a:rPr lang="en-US" dirty="0">
                <a:solidFill>
                  <a:schemeClr val="bg2">
                    <a:lumMod val="50000"/>
                  </a:schemeClr>
                </a:solidFill>
              </a:rPr>
              <a:t>This morning, the governments of both Estonia and Latvia—joined by Lithuania and Poland—issued an urgent request to NATO for military reinforcements to be sent immediately to Estonia and Latvia to deter what they said was an increasing possibility of Russian military intervention.</a:t>
            </a:r>
          </a:p>
          <a:p>
            <a:pPr>
              <a:spcBef>
                <a:spcPts val="200"/>
              </a:spcBef>
              <a:spcAft>
                <a:spcPts val="200"/>
              </a:spcAft>
            </a:pPr>
            <a:r>
              <a:rPr lang="en-US" sz="2000" dirty="0"/>
              <a:t>THURSDAY</a:t>
            </a:r>
          </a:p>
          <a:p>
            <a:pPr lvl="1">
              <a:spcBef>
                <a:spcPts val="200"/>
              </a:spcBef>
              <a:spcAft>
                <a:spcPts val="200"/>
              </a:spcAft>
            </a:pPr>
            <a:r>
              <a:rPr lang="en-US" sz="1800" dirty="0">
                <a:solidFill>
                  <a:srgbClr val="007D39"/>
                </a:solidFill>
              </a:rPr>
              <a:t>NAC to meet with Foreign &amp; Defense Ministers</a:t>
            </a:r>
          </a:p>
          <a:p>
            <a:pPr lvl="1">
              <a:spcBef>
                <a:spcPts val="200"/>
              </a:spcBef>
              <a:spcAft>
                <a:spcPts val="200"/>
              </a:spcAft>
            </a:pPr>
            <a:r>
              <a:rPr lang="en-US" sz="1800" dirty="0">
                <a:solidFill>
                  <a:srgbClr val="007D39"/>
                </a:solidFill>
              </a:rPr>
              <a:t>Secretary General issues guidelines … asks for recommendations</a:t>
            </a:r>
          </a:p>
          <a:p>
            <a:pPr lvl="1">
              <a:spcBef>
                <a:spcPts val="200"/>
              </a:spcBef>
              <a:spcAft>
                <a:spcPts val="200"/>
              </a:spcAft>
            </a:pPr>
            <a:r>
              <a:rPr lang="en-US" sz="1800" dirty="0">
                <a:solidFill>
                  <a:srgbClr val="CF0F32"/>
                </a:solidFill>
              </a:rPr>
              <a:t>EACH DELEGATION SHOULD PREPARE GOALS</a:t>
            </a:r>
          </a:p>
          <a:p>
            <a:pPr lvl="1">
              <a:spcBef>
                <a:spcPts val="200"/>
              </a:spcBef>
              <a:spcAft>
                <a:spcPts val="200"/>
              </a:spcAft>
            </a:pPr>
            <a:endParaRPr lang="en-US" sz="1600" dirty="0"/>
          </a:p>
          <a:p>
            <a:pPr lvl="1">
              <a:spcBef>
                <a:spcPts val="200"/>
              </a:spcBef>
              <a:spcAft>
                <a:spcPts val="200"/>
              </a:spcAft>
            </a:pPr>
            <a:endParaRPr lang="en-US" sz="1800" dirty="0"/>
          </a:p>
          <a:p>
            <a:pPr lvl="2">
              <a:spcBef>
                <a:spcPts val="200"/>
              </a:spcBef>
              <a:spcAft>
                <a:spcPts val="200"/>
              </a:spcAft>
            </a:pPr>
            <a:endParaRPr lang="en-US" sz="2000" dirty="0"/>
          </a:p>
        </p:txBody>
      </p:sp>
    </p:spTree>
    <p:extLst>
      <p:ext uri="{BB962C8B-B14F-4D97-AF65-F5344CB8AC3E}">
        <p14:creationId xmlns:p14="http://schemas.microsoft.com/office/powerpoint/2010/main" val="39465712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t>Simulation Press Updates</a:t>
            </a:r>
            <a:br>
              <a:rPr lang="en-US" sz="4000" dirty="0">
                <a:solidFill>
                  <a:srgbClr val="FFFFFF"/>
                </a:solidFill>
              </a:rPr>
            </a:br>
            <a:r>
              <a:rPr lang="en-US" sz="3200" i="1" dirty="0">
                <a:solidFill>
                  <a:srgbClr val="FFFFFF"/>
                </a:solidFill>
              </a:rPr>
              <a:t>Reuters</a:t>
            </a:r>
          </a:p>
        </p:txBody>
      </p:sp>
      <p:sp>
        <p:nvSpPr>
          <p:cNvPr id="5" name="Content Placeholder 4"/>
          <p:cNvSpPr>
            <a:spLocks noGrp="1"/>
          </p:cNvSpPr>
          <p:nvPr>
            <p:ph idx="1"/>
          </p:nvPr>
        </p:nvSpPr>
        <p:spPr>
          <a:xfrm>
            <a:off x="739775" y="2770094"/>
            <a:ext cx="7662864" cy="3425754"/>
          </a:xfrm>
        </p:spPr>
        <p:txBody>
          <a:bodyPr>
            <a:noAutofit/>
          </a:bodyPr>
          <a:lstStyle/>
          <a:p>
            <a:r>
              <a:rPr lang="en-US" sz="1600" dirty="0"/>
              <a:t>Blaming “outside agitators” for riots in Crimea, the Kremlin has airlifted additional security forces into Crimea to put down protests and has threatened to declare martial law in the region.  </a:t>
            </a:r>
          </a:p>
          <a:p>
            <a:r>
              <a:rPr lang="en-US" sz="1600" dirty="0"/>
              <a:t>In addition, a battalion of Russian infantry—with armored personnel carriers—has begun to move through Mariupol in eastern Ukraine.  NATO sources indicate that the forces appear to be poised to move down the coast in an effort to secure a land bridge to Crimea.  </a:t>
            </a:r>
          </a:p>
          <a:p>
            <a:r>
              <a:rPr lang="en-US" sz="1600" dirty="0"/>
              <a:t>Kiev has protested the Russian movements as a violation of the OSCE Minsk Accords and has warned that further Russian incursion into Ukrainian territory would be met with “all appropriate force.”  </a:t>
            </a:r>
          </a:p>
          <a:p>
            <a:r>
              <a:rPr lang="en-US" sz="1600" dirty="0"/>
              <a:t>The Ukrainian Ambassador to NATO has formally notified the Secretary General that Ukraine, as a NATO Partner, is seeking consultation within NATO under the NATO-Ukraine Charter.</a:t>
            </a:r>
          </a:p>
          <a:p>
            <a:endParaRPr lang="en-US" sz="1600" dirty="0"/>
          </a:p>
        </p:txBody>
      </p:sp>
    </p:spTree>
    <p:extLst>
      <p:ext uri="{BB962C8B-B14F-4D97-AF65-F5344CB8AC3E}">
        <p14:creationId xmlns:p14="http://schemas.microsoft.com/office/powerpoint/2010/main" val="21955587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t>Simulation Press Updates</a:t>
            </a:r>
            <a:br>
              <a:rPr lang="en-US" sz="4000" dirty="0">
                <a:solidFill>
                  <a:srgbClr val="FFFFFF"/>
                </a:solidFill>
              </a:rPr>
            </a:br>
            <a:r>
              <a:rPr lang="en-US" sz="3200" i="1" dirty="0">
                <a:solidFill>
                  <a:srgbClr val="FFFFFF"/>
                </a:solidFill>
              </a:rPr>
              <a:t>Baltic Times</a:t>
            </a:r>
          </a:p>
        </p:txBody>
      </p:sp>
      <p:sp>
        <p:nvSpPr>
          <p:cNvPr id="5" name="Content Placeholder 4"/>
          <p:cNvSpPr>
            <a:spLocks noGrp="1"/>
          </p:cNvSpPr>
          <p:nvPr>
            <p:ph idx="1"/>
          </p:nvPr>
        </p:nvSpPr>
        <p:spPr>
          <a:xfrm>
            <a:off x="739775" y="2770094"/>
            <a:ext cx="7662864" cy="3425754"/>
          </a:xfrm>
        </p:spPr>
        <p:txBody>
          <a:bodyPr>
            <a:noAutofit/>
          </a:bodyPr>
          <a:lstStyle/>
          <a:p>
            <a:r>
              <a:rPr lang="en-US" sz="1600" dirty="0"/>
              <a:t>The Lithuanian government has issued a stern protest to Moscow, warning that continued “nationalist” rhetoric out of Kaliningrad calling for a “land-bridge” with Russia “does not contribute in any way to the stability of an already-fragile security situation and threatens to enflame public opinion against Russia” within his own country.</a:t>
            </a:r>
          </a:p>
          <a:p>
            <a:r>
              <a:rPr lang="en-US" sz="1600" dirty="0"/>
              <a:t>In both Tallinn and Riga over the weekend, more protests erupted by Russian communities who continue to be denied citizenship because of their inability to pass language tests.  The protests were peaceful, but organizers warned that they would come back if the government did not respond to their demands. </a:t>
            </a:r>
          </a:p>
          <a:p>
            <a:r>
              <a:rPr lang="en-US" sz="1600" dirty="0"/>
              <a:t>Russian language media warned residents that “fascist activists” might hijack the protests and turn them violent.  Local security forces said they would continue to respect non-violent protest but would take “necessary measures” to protect the population from violent outbreaks.</a:t>
            </a:r>
          </a:p>
          <a:p>
            <a:endParaRPr lang="en-US" sz="1600" dirty="0"/>
          </a:p>
        </p:txBody>
      </p:sp>
    </p:spTree>
    <p:extLst>
      <p:ext uri="{BB962C8B-B14F-4D97-AF65-F5344CB8AC3E}">
        <p14:creationId xmlns:p14="http://schemas.microsoft.com/office/powerpoint/2010/main" val="27975860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t>Simulation Press Updates</a:t>
            </a:r>
            <a:br>
              <a:rPr lang="en-US" sz="4000" dirty="0">
                <a:solidFill>
                  <a:srgbClr val="FFFFFF"/>
                </a:solidFill>
              </a:rPr>
            </a:br>
            <a:r>
              <a:rPr lang="en-US" sz="3200" i="1" dirty="0">
                <a:solidFill>
                  <a:srgbClr val="FFFFFF"/>
                </a:solidFill>
              </a:rPr>
              <a:t>Estonia Post Times</a:t>
            </a:r>
          </a:p>
        </p:txBody>
      </p:sp>
      <p:sp>
        <p:nvSpPr>
          <p:cNvPr id="5" name="Content Placeholder 4"/>
          <p:cNvSpPr>
            <a:spLocks noGrp="1"/>
          </p:cNvSpPr>
          <p:nvPr>
            <p:ph idx="1"/>
          </p:nvPr>
        </p:nvSpPr>
        <p:spPr>
          <a:xfrm>
            <a:off x="739775" y="2770094"/>
            <a:ext cx="7662864" cy="3425754"/>
          </a:xfrm>
        </p:spPr>
        <p:txBody>
          <a:bodyPr>
            <a:noAutofit/>
          </a:bodyPr>
          <a:lstStyle/>
          <a:p>
            <a:r>
              <a:rPr lang="en-US" sz="1600" dirty="0"/>
              <a:t>This morning, in Tartu, Estonia, a group called the "Estonian Russian Alliance" claims that they have occupied Tartu City Hall and called upon Russia to support their cause in restoring the Baltic borders of the Soviet Union.  There are no known records of the existence of this group.  Crowds of ethnic Russians surrounded the building and kept Estonian Homeland security forces at bay. </a:t>
            </a:r>
          </a:p>
          <a:p>
            <a:r>
              <a:rPr lang="en-US" sz="1600" dirty="0"/>
              <a:t>This follows anti-Russian protests last night in Tartu, after which some of Tartu’s 15% ethnic Russian population launched a counter-demonstration, claiming persecution.</a:t>
            </a:r>
          </a:p>
          <a:p>
            <a:r>
              <a:rPr lang="en-US" sz="1600" dirty="0"/>
              <a:t>A Kremlin press spokesman repeated Russia’s determination to protect the rights of Russian minorities living in neighboring countries.</a:t>
            </a:r>
          </a:p>
          <a:p>
            <a:endParaRPr lang="en-US" sz="1600" dirty="0"/>
          </a:p>
        </p:txBody>
      </p:sp>
    </p:spTree>
    <p:extLst>
      <p:ext uri="{BB962C8B-B14F-4D97-AF65-F5344CB8AC3E}">
        <p14:creationId xmlns:p14="http://schemas.microsoft.com/office/powerpoint/2010/main" val="9128658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t>Simulation Press Updates</a:t>
            </a:r>
            <a:br>
              <a:rPr lang="en-US" sz="4000" dirty="0">
                <a:solidFill>
                  <a:srgbClr val="FFFFFF"/>
                </a:solidFill>
              </a:rPr>
            </a:br>
            <a:r>
              <a:rPr lang="en-US" sz="3200" i="1" dirty="0">
                <a:solidFill>
                  <a:srgbClr val="FFFFFF"/>
                </a:solidFill>
              </a:rPr>
              <a:t>Kiev Times</a:t>
            </a:r>
            <a:r>
              <a:rPr lang="en-US" sz="3200" dirty="0">
                <a:solidFill>
                  <a:srgbClr val="FFFFFF"/>
                </a:solidFill>
              </a:rPr>
              <a:t> &amp; </a:t>
            </a:r>
            <a:r>
              <a:rPr lang="en-US" sz="3200" i="1" dirty="0">
                <a:solidFill>
                  <a:srgbClr val="FFFFFF"/>
                </a:solidFill>
              </a:rPr>
              <a:t>Warsaw Voice</a:t>
            </a:r>
          </a:p>
        </p:txBody>
      </p:sp>
      <p:sp>
        <p:nvSpPr>
          <p:cNvPr id="5" name="Content Placeholder 4"/>
          <p:cNvSpPr>
            <a:spLocks noGrp="1"/>
          </p:cNvSpPr>
          <p:nvPr>
            <p:ph idx="1"/>
          </p:nvPr>
        </p:nvSpPr>
        <p:spPr>
          <a:xfrm>
            <a:off x="739775" y="2770094"/>
            <a:ext cx="7662864" cy="3425754"/>
          </a:xfrm>
        </p:spPr>
        <p:txBody>
          <a:bodyPr>
            <a:noAutofit/>
          </a:bodyPr>
          <a:lstStyle/>
          <a:p>
            <a:pPr marL="0" indent="0">
              <a:buNone/>
            </a:pPr>
            <a:r>
              <a:rPr lang="en-US" sz="1600" i="1" u="sng" dirty="0"/>
              <a:t>Kiev Times</a:t>
            </a:r>
            <a:endParaRPr lang="en-US" sz="1600" dirty="0"/>
          </a:p>
          <a:p>
            <a:r>
              <a:rPr lang="en-US" sz="1600" dirty="0"/>
              <a:t>The Ukrainian Interior Ministry announced today that they had captured four Russian </a:t>
            </a:r>
            <a:r>
              <a:rPr lang="en-US" sz="1600" i="1" dirty="0"/>
              <a:t>Spetsnaz</a:t>
            </a:r>
            <a:r>
              <a:rPr lang="en-US" sz="1600" dirty="0"/>
              <a:t> soldiers 100 km southwest of Mariupol.  </a:t>
            </a:r>
          </a:p>
          <a:p>
            <a:r>
              <a:rPr lang="en-US" sz="1600" dirty="0"/>
              <a:t>Unless Russia admitted to its aggression eastern Ukraine, the Ministry said they would be tried as criminals instead of being treated as prisoners of war.  </a:t>
            </a:r>
          </a:p>
          <a:p>
            <a:r>
              <a:rPr lang="en-US" sz="1600" dirty="0"/>
              <a:t>The Kremlin responded that this would be viewed as a “severe provocation” in what was already a volatile relationship. </a:t>
            </a:r>
          </a:p>
          <a:p>
            <a:pPr marL="0" indent="0">
              <a:buNone/>
            </a:pPr>
            <a:r>
              <a:rPr lang="en-US" sz="1600" i="1" u="sng" dirty="0"/>
              <a:t>The Warsaw Voice</a:t>
            </a:r>
            <a:endParaRPr lang="en-US" sz="1600" dirty="0"/>
          </a:p>
          <a:p>
            <a:r>
              <a:rPr lang="en-US" sz="1600" dirty="0"/>
              <a:t>Poland’s Defense Ministry announced that Polish Air Force F-16’s intercepted a Russian fighter in Polish airspace and escorted it back to Russian airspace in Kaliningrad without incident.  The Russian Ministry of Defense had no comment.</a:t>
            </a:r>
          </a:p>
          <a:p>
            <a:endParaRPr lang="en-US" sz="1600" dirty="0"/>
          </a:p>
        </p:txBody>
      </p:sp>
    </p:spTree>
    <p:extLst>
      <p:ext uri="{BB962C8B-B14F-4D97-AF65-F5344CB8AC3E}">
        <p14:creationId xmlns:p14="http://schemas.microsoft.com/office/powerpoint/2010/main" val="25780491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t>Simulation Press Updates</a:t>
            </a:r>
            <a:br>
              <a:rPr lang="en-US" sz="4000" dirty="0">
                <a:solidFill>
                  <a:srgbClr val="FFFFFF"/>
                </a:solidFill>
              </a:rPr>
            </a:br>
            <a:r>
              <a:rPr lang="en-US" sz="3200" i="1" dirty="0">
                <a:solidFill>
                  <a:srgbClr val="FFFFFF"/>
                </a:solidFill>
              </a:rPr>
              <a:t>Associated Press</a:t>
            </a:r>
          </a:p>
        </p:txBody>
      </p:sp>
      <p:sp>
        <p:nvSpPr>
          <p:cNvPr id="5" name="Content Placeholder 4"/>
          <p:cNvSpPr>
            <a:spLocks noGrp="1"/>
          </p:cNvSpPr>
          <p:nvPr>
            <p:ph idx="1"/>
          </p:nvPr>
        </p:nvSpPr>
        <p:spPr>
          <a:xfrm>
            <a:off x="739775" y="2770094"/>
            <a:ext cx="7662864" cy="3425754"/>
          </a:xfrm>
        </p:spPr>
        <p:txBody>
          <a:bodyPr>
            <a:noAutofit/>
          </a:bodyPr>
          <a:lstStyle/>
          <a:p>
            <a:r>
              <a:rPr lang="en-US" sz="1600" dirty="0"/>
              <a:t>A spokesman for the Russian Ministry of Defense confirmed that the Russian military has redeployed a battery of its new 9M729 ground-launched cruise missiles (GLCM) to a position approximately 500 miles east of the Estonian/Latvian border.  </a:t>
            </a:r>
          </a:p>
          <a:p>
            <a:r>
              <a:rPr lang="en-US" sz="1600" dirty="0"/>
              <a:t>The Ministry claims this was part of pre-planned deployment in conjunction with ongoing exercises, but the spokesman also cautioned that the system could be used in response to any NATO “provocations.”  </a:t>
            </a:r>
          </a:p>
          <a:p>
            <a:r>
              <a:rPr lang="en-US" sz="1600" dirty="0"/>
              <a:t>The spokesman would neither confirm nor deny whether the missile had conventional or nuclear warheads available with the deployment.</a:t>
            </a:r>
          </a:p>
          <a:p>
            <a:pPr marL="0" indent="0">
              <a:buNone/>
            </a:pPr>
            <a:endParaRPr lang="en-US" sz="1600" dirty="0"/>
          </a:p>
        </p:txBody>
      </p:sp>
    </p:spTree>
    <p:extLst>
      <p:ext uri="{BB962C8B-B14F-4D97-AF65-F5344CB8AC3E}">
        <p14:creationId xmlns:p14="http://schemas.microsoft.com/office/powerpoint/2010/main" val="24024193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A7B89-773A-5B4E-8982-7611A20EF661}"/>
              </a:ext>
            </a:extLst>
          </p:cNvPr>
          <p:cNvSpPr>
            <a:spLocks noGrp="1"/>
          </p:cNvSpPr>
          <p:nvPr>
            <p:ph type="title"/>
          </p:nvPr>
        </p:nvSpPr>
        <p:spPr>
          <a:xfrm>
            <a:off x="457200" y="439734"/>
            <a:ext cx="8229600" cy="1143000"/>
          </a:xfrm>
        </p:spPr>
        <p:txBody>
          <a:bodyPr/>
          <a:lstStyle/>
          <a:p>
            <a:r>
              <a:rPr lang="en-US" sz="4000" dirty="0"/>
              <a:t>Simulation Press Updates</a:t>
            </a:r>
            <a:br>
              <a:rPr lang="en-US" sz="4000" dirty="0">
                <a:solidFill>
                  <a:srgbClr val="FFFFFF"/>
                </a:solidFill>
              </a:rPr>
            </a:br>
            <a:r>
              <a:rPr lang="en-US" sz="3200" i="1" dirty="0">
                <a:solidFill>
                  <a:srgbClr val="FFFFFF"/>
                </a:solidFill>
              </a:rPr>
              <a:t>Moscow Times</a:t>
            </a:r>
            <a:endParaRPr lang="en-US" sz="3200" i="1" dirty="0"/>
          </a:p>
        </p:txBody>
      </p:sp>
      <p:sp>
        <p:nvSpPr>
          <p:cNvPr id="3" name="Content Placeholder 2">
            <a:extLst>
              <a:ext uri="{FF2B5EF4-FFF2-40B4-BE49-F238E27FC236}">
                <a16:creationId xmlns:a16="http://schemas.microsoft.com/office/drawing/2014/main" id="{C2B912E5-B35D-F147-B3F2-100DF4701C3C}"/>
              </a:ext>
            </a:extLst>
          </p:cNvPr>
          <p:cNvSpPr>
            <a:spLocks noGrp="1"/>
          </p:cNvSpPr>
          <p:nvPr>
            <p:ph idx="1"/>
          </p:nvPr>
        </p:nvSpPr>
        <p:spPr/>
        <p:txBody>
          <a:bodyPr>
            <a:normAutofit/>
          </a:bodyPr>
          <a:lstStyle/>
          <a:p>
            <a:r>
              <a:rPr lang="en-US" sz="1800" dirty="0"/>
              <a:t>The Kremlin confirmed this morning that Russian President Vladimir Putin had tweeted over the weekend, complaining that the West was once again “interfering in the internal affairs” of sovereign states on Russia’s border, where Russia has “vital” national security interests.  </a:t>
            </a:r>
          </a:p>
          <a:p>
            <a:r>
              <a:rPr lang="en-US" sz="1800" dirty="0"/>
              <a:t>Putin called upon President Trump to meet with him and find ways for Russia and the United States to “manage” growing crises in Europe.</a:t>
            </a:r>
          </a:p>
          <a:p>
            <a:endParaRPr lang="en-US" sz="1800" dirty="0"/>
          </a:p>
        </p:txBody>
      </p:sp>
    </p:spTree>
    <p:extLst>
      <p:ext uri="{BB962C8B-B14F-4D97-AF65-F5344CB8AC3E}">
        <p14:creationId xmlns:p14="http://schemas.microsoft.com/office/powerpoint/2010/main" val="2349733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Formation of NATO	</a:t>
            </a:r>
          </a:p>
        </p:txBody>
      </p:sp>
      <p:sp>
        <p:nvSpPr>
          <p:cNvPr id="3" name="Content Placeholder 2"/>
          <p:cNvSpPr>
            <a:spLocks noGrp="1"/>
          </p:cNvSpPr>
          <p:nvPr>
            <p:ph idx="1"/>
          </p:nvPr>
        </p:nvSpPr>
        <p:spPr/>
        <p:txBody>
          <a:bodyPr>
            <a:noAutofit/>
          </a:bodyPr>
          <a:lstStyle/>
          <a:p>
            <a:r>
              <a:rPr lang="en-US" dirty="0"/>
              <a:t>Truman &amp; UK Prime Minister Ernst Bevin</a:t>
            </a:r>
          </a:p>
          <a:p>
            <a:r>
              <a:rPr lang="en-US" dirty="0"/>
              <a:t>Dunkirk &amp; Brussels Pact ~ “self-help &amp; mutual aid”</a:t>
            </a:r>
          </a:p>
          <a:p>
            <a:r>
              <a:rPr lang="en-US" dirty="0"/>
              <a:t>No anticipation of enduring US military commitment</a:t>
            </a:r>
          </a:p>
          <a:p>
            <a:pPr lvl="1"/>
            <a:r>
              <a:rPr lang="en-US" dirty="0"/>
              <a:t>Political statement was sufficient</a:t>
            </a:r>
          </a:p>
          <a:p>
            <a:r>
              <a:rPr lang="en-US" dirty="0"/>
              <a:t>Precedent </a:t>
            </a:r>
            <a:r>
              <a:rPr lang="mr-IN" dirty="0"/>
              <a:t>–</a:t>
            </a:r>
            <a:r>
              <a:rPr lang="en-US" dirty="0"/>
              <a:t> “constitutional processes” </a:t>
            </a:r>
            <a:r>
              <a:rPr lang="mr-IN" dirty="0"/>
              <a:t>…</a:t>
            </a:r>
            <a:r>
              <a:rPr lang="en-US" dirty="0"/>
              <a:t> </a:t>
            </a:r>
            <a:r>
              <a:rPr lang="en-US" dirty="0">
                <a:solidFill>
                  <a:schemeClr val="bg2">
                    <a:lumMod val="50000"/>
                  </a:schemeClr>
                </a:solidFill>
              </a:rPr>
              <a:t>Art IV vs Art V</a:t>
            </a:r>
          </a:p>
          <a:p>
            <a:r>
              <a:rPr lang="en-US" dirty="0"/>
              <a:t>1949 </a:t>
            </a:r>
            <a:r>
              <a:rPr lang="mr-IN" dirty="0"/>
              <a:t>–</a:t>
            </a:r>
            <a:r>
              <a:rPr lang="en-US" dirty="0"/>
              <a:t> another turning point (USSR; PRC)</a:t>
            </a:r>
          </a:p>
          <a:p>
            <a:r>
              <a:rPr lang="en-US" dirty="0"/>
              <a:t>1950 </a:t>
            </a:r>
            <a:r>
              <a:rPr lang="mr-IN" dirty="0"/>
              <a:t>–</a:t>
            </a:r>
            <a:r>
              <a:rPr lang="en-US" dirty="0"/>
              <a:t> NSC </a:t>
            </a:r>
            <a:r>
              <a:rPr lang="mr-IN" dirty="0"/>
              <a:t>’</a:t>
            </a:r>
            <a:r>
              <a:rPr lang="en-US" dirty="0"/>
              <a:t>68 &amp; Korean War</a:t>
            </a:r>
          </a:p>
          <a:p>
            <a:pPr lvl="1"/>
            <a:r>
              <a:rPr lang="en-US" dirty="0"/>
              <a:t>Acheson to NATO Ministerial: armed FRG in NATO (1955)</a:t>
            </a:r>
          </a:p>
          <a:p>
            <a:pPr lvl="1"/>
            <a:r>
              <a:rPr lang="en-US" dirty="0"/>
              <a:t>Pleven Plan </a:t>
            </a:r>
            <a:r>
              <a:rPr lang="mr-IN" dirty="0"/>
              <a:t>…</a:t>
            </a:r>
            <a:r>
              <a:rPr lang="en-US" dirty="0"/>
              <a:t> Euro Defense Community </a:t>
            </a:r>
            <a:r>
              <a:rPr lang="mr-IN" dirty="0"/>
              <a:t>…</a:t>
            </a:r>
            <a:r>
              <a:rPr lang="en-US" dirty="0"/>
              <a:t> then FRG</a:t>
            </a:r>
          </a:p>
          <a:p>
            <a:endParaRPr lang="en-US" dirty="0"/>
          </a:p>
        </p:txBody>
      </p:sp>
    </p:spTree>
    <p:extLst>
      <p:ext uri="{BB962C8B-B14F-4D97-AF65-F5344CB8AC3E}">
        <p14:creationId xmlns:p14="http://schemas.microsoft.com/office/powerpoint/2010/main" val="17493591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A7B89-773A-5B4E-8982-7611A20EF661}"/>
              </a:ext>
            </a:extLst>
          </p:cNvPr>
          <p:cNvSpPr>
            <a:spLocks noGrp="1"/>
          </p:cNvSpPr>
          <p:nvPr>
            <p:ph type="title"/>
          </p:nvPr>
        </p:nvSpPr>
        <p:spPr>
          <a:xfrm>
            <a:off x="457200" y="439734"/>
            <a:ext cx="8229600" cy="1143000"/>
          </a:xfrm>
        </p:spPr>
        <p:txBody>
          <a:bodyPr/>
          <a:lstStyle/>
          <a:p>
            <a:r>
              <a:rPr lang="en-US" sz="4000" dirty="0"/>
              <a:t>Simulation Press Updates</a:t>
            </a:r>
            <a:br>
              <a:rPr lang="en-US" sz="4000" dirty="0">
                <a:solidFill>
                  <a:srgbClr val="FFFFFF"/>
                </a:solidFill>
              </a:rPr>
            </a:br>
            <a:r>
              <a:rPr lang="en-US" sz="3200" i="1" dirty="0">
                <a:solidFill>
                  <a:srgbClr val="FFFFFF"/>
                </a:solidFill>
              </a:rPr>
              <a:t>CNN</a:t>
            </a:r>
            <a:endParaRPr lang="en-US" sz="3200" i="1" dirty="0"/>
          </a:p>
        </p:txBody>
      </p:sp>
      <p:sp>
        <p:nvSpPr>
          <p:cNvPr id="3" name="Content Placeholder 2">
            <a:extLst>
              <a:ext uri="{FF2B5EF4-FFF2-40B4-BE49-F238E27FC236}">
                <a16:creationId xmlns:a16="http://schemas.microsoft.com/office/drawing/2014/main" id="{C2B912E5-B35D-F147-B3F2-100DF4701C3C}"/>
              </a:ext>
            </a:extLst>
          </p:cNvPr>
          <p:cNvSpPr>
            <a:spLocks noGrp="1"/>
          </p:cNvSpPr>
          <p:nvPr>
            <p:ph idx="1"/>
          </p:nvPr>
        </p:nvSpPr>
        <p:spPr/>
        <p:txBody>
          <a:bodyPr>
            <a:normAutofit/>
          </a:bodyPr>
          <a:lstStyle/>
          <a:p>
            <a:r>
              <a:rPr lang="en-US" sz="1800" dirty="0"/>
              <a:t>President Trump tweeted this morning that he did not understand why the United States would want to defend small countries so far away, especially since they were not paying their “fair share” of what he claimed NATO owes the U.S.</a:t>
            </a:r>
          </a:p>
          <a:p>
            <a:r>
              <a:rPr lang="en-US" sz="1800" dirty="0"/>
              <a:t>The U.S. State Department and Defense Department both issued statements affirming continued U.S. support for NATO and America’s commitments under the NATO Treaty.</a:t>
            </a:r>
          </a:p>
          <a:p>
            <a:r>
              <a:rPr lang="en-US" sz="1800" dirty="0"/>
              <a:t>In the U.S. Senate, Senator Lindsay Graham was reported to be preparing a draft Senate resolution reaffirming U.S. support for NATO and its Article 5 commitments. </a:t>
            </a:r>
          </a:p>
          <a:p>
            <a:endParaRPr lang="en-US" sz="1800" dirty="0"/>
          </a:p>
        </p:txBody>
      </p:sp>
    </p:spTree>
    <p:extLst>
      <p:ext uri="{BB962C8B-B14F-4D97-AF65-F5344CB8AC3E}">
        <p14:creationId xmlns:p14="http://schemas.microsoft.com/office/powerpoint/2010/main" val="4527493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5141"/>
            <a:ext cx="8229600" cy="1913150"/>
          </a:xfrm>
        </p:spPr>
        <p:txBody>
          <a:bodyPr/>
          <a:lstStyle/>
          <a:p>
            <a:r>
              <a:rPr lang="en-US" sz="4000" dirty="0"/>
              <a:t>Look-ahead to 10 May</a:t>
            </a:r>
            <a:br>
              <a:rPr lang="en-US" sz="4000" dirty="0"/>
            </a:br>
            <a:r>
              <a:rPr lang="en-US" sz="3200" dirty="0">
                <a:solidFill>
                  <a:schemeClr val="bg1"/>
                </a:solidFill>
              </a:rPr>
              <a:t>0800-0940 (U41)</a:t>
            </a:r>
            <a:endParaRPr lang="en-US" sz="4000" dirty="0">
              <a:solidFill>
                <a:schemeClr val="bg1"/>
              </a:solidFill>
            </a:endParaRPr>
          </a:p>
        </p:txBody>
      </p:sp>
      <p:sp>
        <p:nvSpPr>
          <p:cNvPr id="3" name="Content Placeholder 2"/>
          <p:cNvSpPr>
            <a:spLocks noGrp="1"/>
          </p:cNvSpPr>
          <p:nvPr>
            <p:ph idx="1"/>
          </p:nvPr>
        </p:nvSpPr>
        <p:spPr>
          <a:xfrm>
            <a:off x="739775" y="2770093"/>
            <a:ext cx="7662864" cy="3580723"/>
          </a:xfrm>
        </p:spPr>
        <p:txBody>
          <a:bodyPr>
            <a:noAutofit/>
          </a:bodyPr>
          <a:lstStyle/>
          <a:p>
            <a:r>
              <a:rPr lang="en-US" sz="2000" i="1" u="sng" dirty="0"/>
              <a:t>Conclusion: NATO’s Future</a:t>
            </a:r>
          </a:p>
          <a:p>
            <a:pPr lvl="1"/>
            <a:endParaRPr lang="en-US" i="1" dirty="0">
              <a:solidFill>
                <a:schemeClr val="bg2">
                  <a:lumMod val="50000"/>
                </a:schemeClr>
              </a:solidFill>
            </a:endParaRPr>
          </a:p>
          <a:p>
            <a:r>
              <a:rPr lang="en-US" sz="2000" dirty="0"/>
              <a:t>Reading Assignment:</a:t>
            </a:r>
          </a:p>
          <a:p>
            <a:pPr lvl="1"/>
            <a:r>
              <a:rPr lang="en-US" dirty="0">
                <a:solidFill>
                  <a:srgbClr val="007D39"/>
                </a:solidFill>
              </a:rPr>
              <a:t>NONE!  Just BE HERE!</a:t>
            </a:r>
          </a:p>
          <a:p>
            <a:pPr lvl="1"/>
            <a:endParaRPr lang="en-US" i="1" dirty="0">
              <a:solidFill>
                <a:srgbClr val="C00000"/>
              </a:solidFill>
            </a:endParaRPr>
          </a:p>
          <a:p>
            <a:r>
              <a:rPr lang="en-US" sz="2000" dirty="0">
                <a:solidFill>
                  <a:srgbClr val="C00000"/>
                </a:solidFill>
              </a:rPr>
              <a:t>Crisis Simulation TEAM Point Paper on LESSONS LEARNED due in class</a:t>
            </a:r>
          </a:p>
        </p:txBody>
      </p:sp>
    </p:spTree>
    <p:extLst>
      <p:ext uri="{BB962C8B-B14F-4D97-AF65-F5344CB8AC3E}">
        <p14:creationId xmlns:p14="http://schemas.microsoft.com/office/powerpoint/2010/main" val="388676899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1"/>
            <a:ext cx="8228013" cy="1447800"/>
          </a:xfrm>
        </p:spPr>
        <p:txBody>
          <a:bodyPr/>
          <a:lstStyle/>
          <a:p>
            <a:r>
              <a:rPr lang="en-US" dirty="0">
                <a:solidFill>
                  <a:srgbClr val="FFFF00"/>
                </a:solidFill>
              </a:rPr>
              <a:t>Conclusion: NATO’s Future</a:t>
            </a:r>
          </a:p>
        </p:txBody>
      </p:sp>
      <p:sp>
        <p:nvSpPr>
          <p:cNvPr id="3" name="Subtitle 2"/>
          <p:cNvSpPr>
            <a:spLocks noGrp="1"/>
          </p:cNvSpPr>
          <p:nvPr>
            <p:ph type="subTitle" idx="1"/>
          </p:nvPr>
        </p:nvSpPr>
        <p:spPr>
          <a:xfrm>
            <a:off x="457199" y="3307976"/>
            <a:ext cx="8228013" cy="2081442"/>
          </a:xfrm>
        </p:spPr>
        <p:txBody>
          <a:bodyPr>
            <a:normAutofit/>
          </a:bodyPr>
          <a:lstStyle/>
          <a:p>
            <a:r>
              <a:rPr lang="en-US" sz="2400" dirty="0"/>
              <a:t>Session 14</a:t>
            </a:r>
          </a:p>
          <a:p>
            <a:r>
              <a:rPr lang="en-US" dirty="0"/>
              <a:t>10</a:t>
            </a:r>
            <a:r>
              <a:rPr lang="en-US" sz="2400" dirty="0"/>
              <a:t> May 2019</a:t>
            </a:r>
          </a:p>
          <a:p>
            <a:r>
              <a:rPr lang="en-US" dirty="0"/>
              <a:t>0800-0940 (U41)</a:t>
            </a:r>
          </a:p>
        </p:txBody>
      </p:sp>
    </p:spTree>
    <p:extLst>
      <p:ext uri="{BB962C8B-B14F-4D97-AF65-F5344CB8AC3E}">
        <p14:creationId xmlns:p14="http://schemas.microsoft.com/office/powerpoint/2010/main" val="30235287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A67E3-E334-8C44-B57F-B70660E7CE50}"/>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D6443B5C-0268-5A40-A159-0567EF67371C}"/>
              </a:ext>
            </a:extLst>
          </p:cNvPr>
          <p:cNvSpPr>
            <a:spLocks noGrp="1"/>
          </p:cNvSpPr>
          <p:nvPr>
            <p:ph idx="1"/>
          </p:nvPr>
        </p:nvSpPr>
        <p:spPr/>
        <p:txBody>
          <a:bodyPr>
            <a:normAutofit/>
          </a:bodyPr>
          <a:lstStyle/>
          <a:p>
            <a:r>
              <a:rPr lang="en-US" dirty="0"/>
              <a:t>Lessons learned from the class</a:t>
            </a:r>
          </a:p>
          <a:p>
            <a:endParaRPr lang="en-US" dirty="0"/>
          </a:p>
          <a:p>
            <a:r>
              <a:rPr lang="en-US" dirty="0"/>
              <a:t>Lessons learned from the simulation</a:t>
            </a:r>
          </a:p>
          <a:p>
            <a:endParaRPr lang="en-US" dirty="0"/>
          </a:p>
          <a:p>
            <a:r>
              <a:rPr lang="en-US" dirty="0">
                <a:solidFill>
                  <a:srgbClr val="800000"/>
                </a:solidFill>
              </a:rPr>
              <a:t>Is NATO sustainable in the 21</a:t>
            </a:r>
            <a:r>
              <a:rPr lang="en-US" baseline="30000" dirty="0">
                <a:solidFill>
                  <a:srgbClr val="800000"/>
                </a:solidFill>
              </a:rPr>
              <a:t>st</a:t>
            </a:r>
            <a:r>
              <a:rPr lang="en-US" dirty="0">
                <a:solidFill>
                  <a:srgbClr val="800000"/>
                </a:solidFill>
              </a:rPr>
              <a:t> century?</a:t>
            </a:r>
          </a:p>
          <a:p>
            <a:endParaRPr lang="en-US" dirty="0"/>
          </a:p>
          <a:p>
            <a:r>
              <a:rPr lang="en-US" dirty="0">
                <a:solidFill>
                  <a:srgbClr val="007D39"/>
                </a:solidFill>
              </a:rPr>
              <a:t>Closing thoughts …</a:t>
            </a:r>
          </a:p>
        </p:txBody>
      </p:sp>
    </p:spTree>
    <p:extLst>
      <p:ext uri="{BB962C8B-B14F-4D97-AF65-F5344CB8AC3E}">
        <p14:creationId xmlns:p14="http://schemas.microsoft.com/office/powerpoint/2010/main" val="696934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5141"/>
            <a:ext cx="8229600" cy="1802314"/>
          </a:xfrm>
        </p:spPr>
        <p:txBody>
          <a:bodyPr/>
          <a:lstStyle/>
          <a:p>
            <a:r>
              <a:rPr lang="en-US" sz="4000" dirty="0"/>
              <a:t>Look-ahead to 30 April</a:t>
            </a:r>
            <a:br>
              <a:rPr lang="en-US" sz="4000" dirty="0"/>
            </a:br>
            <a:r>
              <a:rPr lang="en-US" sz="3200" dirty="0">
                <a:solidFill>
                  <a:schemeClr val="bg1"/>
                </a:solidFill>
              </a:rPr>
              <a:t>0800 (U43) &amp; 1400 (U33)</a:t>
            </a:r>
          </a:p>
        </p:txBody>
      </p:sp>
      <p:sp>
        <p:nvSpPr>
          <p:cNvPr id="3" name="Content Placeholder 2"/>
          <p:cNvSpPr>
            <a:spLocks noGrp="1"/>
          </p:cNvSpPr>
          <p:nvPr>
            <p:ph idx="1"/>
          </p:nvPr>
        </p:nvSpPr>
        <p:spPr>
          <a:xfrm>
            <a:off x="739775" y="2770094"/>
            <a:ext cx="7662864" cy="3450597"/>
          </a:xfrm>
        </p:spPr>
        <p:txBody>
          <a:bodyPr>
            <a:noAutofit/>
          </a:bodyPr>
          <a:lstStyle/>
          <a:p>
            <a:r>
              <a:rPr lang="en-US" sz="2000" i="1" u="sng" dirty="0"/>
              <a:t>NATO in the Cold War</a:t>
            </a:r>
          </a:p>
          <a:p>
            <a:r>
              <a:rPr lang="en-US" sz="2000" dirty="0"/>
              <a:t>Reading Assignment:</a:t>
            </a:r>
          </a:p>
          <a:p>
            <a:pPr lvl="1"/>
            <a:r>
              <a:rPr lang="en-US" dirty="0"/>
              <a:t>Collins, Chapters 4 &amp; 5 </a:t>
            </a:r>
            <a:r>
              <a:rPr lang="en-US" i="1" dirty="0">
                <a:solidFill>
                  <a:srgbClr val="800000"/>
                </a:solidFill>
              </a:rPr>
              <a:t>[in FSS library]</a:t>
            </a:r>
          </a:p>
          <a:p>
            <a:pPr lvl="1"/>
            <a:r>
              <a:rPr lang="en-US" dirty="0"/>
              <a:t>Sloan, Chapters 3 &amp; 4 </a:t>
            </a:r>
            <a:r>
              <a:rPr lang="en-US" i="1" dirty="0">
                <a:solidFill>
                  <a:srgbClr val="800000"/>
                </a:solidFill>
              </a:rPr>
              <a:t>[in FSS library]</a:t>
            </a:r>
          </a:p>
          <a:p>
            <a:r>
              <a:rPr lang="en-US" sz="2000" dirty="0"/>
              <a:t>Select NATO Country Teams – </a:t>
            </a:r>
            <a:r>
              <a:rPr lang="en-US" sz="2000" u="sng" dirty="0"/>
              <a:t>Foreign</a:t>
            </a:r>
            <a:r>
              <a:rPr lang="en-US" sz="2000" dirty="0"/>
              <a:t> &amp; </a:t>
            </a:r>
            <a:r>
              <a:rPr lang="en-US" sz="2000" u="sng" dirty="0"/>
              <a:t>Defense</a:t>
            </a:r>
            <a:r>
              <a:rPr lang="en-US" sz="2000" dirty="0"/>
              <a:t> Ministers</a:t>
            </a:r>
          </a:p>
          <a:p>
            <a:pPr lvl="1"/>
            <a:r>
              <a:rPr lang="en-US" sz="1800" i="1" dirty="0">
                <a:solidFill>
                  <a:srgbClr val="800000"/>
                </a:solidFill>
              </a:rPr>
              <a:t>Czech Republic (CZ), Estonia (EE), France (FR), Germany (GE)</a:t>
            </a:r>
          </a:p>
          <a:p>
            <a:pPr lvl="1"/>
            <a:r>
              <a:rPr lang="en-US" sz="1800" i="1" dirty="0">
                <a:solidFill>
                  <a:srgbClr val="800000"/>
                </a:solidFill>
              </a:rPr>
              <a:t>Greece (GR), Hungary (HU), Latvia (LV), Lithuania (LT), </a:t>
            </a:r>
          </a:p>
          <a:p>
            <a:pPr lvl="1"/>
            <a:r>
              <a:rPr lang="en-US" sz="1800" i="1" dirty="0">
                <a:solidFill>
                  <a:srgbClr val="800000"/>
                </a:solidFill>
              </a:rPr>
              <a:t>Norway (NO), Poland (PL), Slovakia (SL), UK, US</a:t>
            </a:r>
          </a:p>
          <a:p>
            <a:pPr lvl="2"/>
            <a:r>
              <a:rPr lang="en-US" sz="2000" dirty="0">
                <a:solidFill>
                  <a:schemeClr val="bg2">
                    <a:lumMod val="50000"/>
                  </a:schemeClr>
                </a:solidFill>
              </a:rPr>
              <a:t>Time during 1400 class session to finalize selection</a:t>
            </a:r>
          </a:p>
        </p:txBody>
      </p:sp>
    </p:spTree>
    <p:extLst>
      <p:ext uri="{BB962C8B-B14F-4D97-AF65-F5344CB8AC3E}">
        <p14:creationId xmlns:p14="http://schemas.microsoft.com/office/powerpoint/2010/main" val="258539947"/>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2752</TotalTime>
  <Words>6072</Words>
  <Application>Microsoft Macintosh PowerPoint</Application>
  <PresentationFormat>On-screen Show (4:3)</PresentationFormat>
  <Paragraphs>722</Paragraphs>
  <Slides>83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83</vt:i4>
      </vt:variant>
    </vt:vector>
  </HeadingPairs>
  <TitlesOfParts>
    <vt:vector size="88" baseType="lpstr">
      <vt:lpstr>Calisto MT</vt:lpstr>
      <vt:lpstr>Monotype Sorts</vt:lpstr>
      <vt:lpstr>Times New Roman</vt:lpstr>
      <vt:lpstr>Wingdings</vt:lpstr>
      <vt:lpstr>Genesis</vt:lpstr>
      <vt:lpstr>BSS 186/486 NATO &amp; European Security</vt:lpstr>
      <vt:lpstr>Course Objectives</vt:lpstr>
      <vt:lpstr>Course Requirements</vt:lpstr>
      <vt:lpstr>Main Textbooks</vt:lpstr>
      <vt:lpstr>Course Overview</vt:lpstr>
      <vt:lpstr>The Genesis of NATO</vt:lpstr>
      <vt:lpstr>Backdrop to NATO</vt:lpstr>
      <vt:lpstr>Formation of NATO </vt:lpstr>
      <vt:lpstr>Look-ahead to 30 April 0800 (U43) &amp; 1400 (U33)</vt:lpstr>
      <vt:lpstr>NATO in the Cold War</vt:lpstr>
      <vt:lpstr>EDC “non” – FRG “ja”</vt:lpstr>
      <vt:lpstr>Debating European Defense</vt:lpstr>
      <vt:lpstr>US Forces in Europe</vt:lpstr>
      <vt:lpstr>Types of Deterrence</vt:lpstr>
      <vt:lpstr>Deterrence vs Defense in NATO</vt:lpstr>
      <vt:lpstr>“Flexible Response”</vt:lpstr>
      <vt:lpstr>1967 “compromise”</vt:lpstr>
      <vt:lpstr>But it didn’t quite work out</vt:lpstr>
      <vt:lpstr>The Euromissile Debate</vt:lpstr>
      <vt:lpstr>The Cold War thaws …</vt:lpstr>
      <vt:lpstr>NATO: “now what?”</vt:lpstr>
      <vt:lpstr>Look-ahead to 2 May 0800-1140 (U41)</vt:lpstr>
      <vt:lpstr>NATO After the Cold War: Dilemmas of Enlargement</vt:lpstr>
      <vt:lpstr>Reminder … Essay #1 Due Friday</vt:lpstr>
      <vt:lpstr>Looking back … </vt:lpstr>
      <vt:lpstr>1991 Strategic Concept</vt:lpstr>
      <vt:lpstr>1999 Strategic Concept</vt:lpstr>
      <vt:lpstr>Tasks of the Alliance</vt:lpstr>
      <vt:lpstr>Partnership for Peace (1994)</vt:lpstr>
      <vt:lpstr>Who’s Who … &amp; When?</vt:lpstr>
      <vt:lpstr>The Enlargement Debate</vt:lpstr>
      <vt:lpstr>The Enlargement Decision </vt:lpstr>
      <vt:lpstr>Consultation Commitments</vt:lpstr>
      <vt:lpstr>NATO-Russia Founding Act [May 1997]</vt:lpstr>
      <vt:lpstr>Unilateral NATO Assurances</vt:lpstr>
      <vt:lpstr>NATO Ukraine Charter July 1997</vt:lpstr>
      <vt:lpstr>Reaffirming the “Open Door”?</vt:lpstr>
      <vt:lpstr>Look-ahead to 3 May 1200-1540 (U43)</vt:lpstr>
      <vt:lpstr>NATO &amp; Post-Cold War Conflicts: The Balkans</vt:lpstr>
      <vt:lpstr>Yugoslav Civil War</vt:lpstr>
      <vt:lpstr>Spillover to Kosovo</vt:lpstr>
      <vt:lpstr>Lessons Learned? </vt:lpstr>
      <vt:lpstr>Look-ahead to 6 May 1600-1940 (U41)</vt:lpstr>
      <vt:lpstr>NATO &amp; Post 9.11 Conflicts: Afghan, Iraq, Libya, Syria</vt:lpstr>
      <vt:lpstr>Essay #1 Comments</vt:lpstr>
      <vt:lpstr>Reminder … Essay #2 Due Thursday</vt:lpstr>
      <vt:lpstr>Post 9.11 Conflicts Global NATO?</vt:lpstr>
      <vt:lpstr>Afghanistan</vt:lpstr>
      <vt:lpstr>Afghanistan – An Assessment </vt:lpstr>
      <vt:lpstr>Afghanistan – An Assessment </vt:lpstr>
      <vt:lpstr>Iraq 2003</vt:lpstr>
      <vt:lpstr>Libya 2011</vt:lpstr>
      <vt:lpstr>Responsibility to Protect (R2P) 2005 UN “World Summit Document”</vt:lpstr>
      <vt:lpstr>Responsibility to Protect (R2P) 2005 UN “World Summit Document”</vt:lpstr>
      <vt:lpstr>Syria</vt:lpstr>
      <vt:lpstr>Global NATO?</vt:lpstr>
      <vt:lpstr>Lessons Learned? Would you change any of these from Balkans? </vt:lpstr>
      <vt:lpstr>Look-ahead to 7 May 0800 (U43) &amp; 1600 (P22)</vt:lpstr>
      <vt:lpstr>NATO, Russia, &amp; Ukraine</vt:lpstr>
      <vt:lpstr>NATO 2010 Strategic Concept Active Engagement – Modern Defense</vt:lpstr>
      <vt:lpstr>Wales Summit Declaration  September 2014</vt:lpstr>
      <vt:lpstr>Wales Summit Declaration  NATO – Russia – Ukraine </vt:lpstr>
      <vt:lpstr>Warsaw Summit Communique  July 2016</vt:lpstr>
      <vt:lpstr>Range of Security Threats</vt:lpstr>
      <vt:lpstr>Strategic Questions A guide for crisis decision-making</vt:lpstr>
      <vt:lpstr>Look-ahead to 9 May 0800-1140 (U41)</vt:lpstr>
      <vt:lpstr>NATO’s Future: How Will it Respond to the Next Crisis?</vt:lpstr>
      <vt:lpstr>NATO Crisis Simulation</vt:lpstr>
      <vt:lpstr>NATO Simulation Roles</vt:lpstr>
      <vt:lpstr>Overview of Crisis Simulation September 2019</vt:lpstr>
      <vt:lpstr>Overview of Crisis Simulation September 2019</vt:lpstr>
      <vt:lpstr>Overview of Crisis Simulation September 2019</vt:lpstr>
      <vt:lpstr>Overview of Crisis Simulation September 2019</vt:lpstr>
      <vt:lpstr>Simulation Press Updates Reuters</vt:lpstr>
      <vt:lpstr>Simulation Press Updates Baltic Times</vt:lpstr>
      <vt:lpstr>Simulation Press Updates Estonia Post Times</vt:lpstr>
      <vt:lpstr>Simulation Press Updates Kiev Times &amp; Warsaw Voice</vt:lpstr>
      <vt:lpstr>Simulation Press Updates Associated Press</vt:lpstr>
      <vt:lpstr>Simulation Press Updates Moscow Times</vt:lpstr>
      <vt:lpstr>Simulation Press Updates CNN</vt:lpstr>
      <vt:lpstr>Look-ahead to 10 May 0800-0940 (U41)</vt:lpstr>
      <vt:lpstr>Conclusion: NATO’s Future</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BSS 185/485 US. Foreign &amp; Security Policy</dc:title>
  <dc:creator>Schuyler Foerster</dc:creator>
  <cp:lastModifiedBy>Schuyler Foerster</cp:lastModifiedBy>
  <cp:revision>186</cp:revision>
  <dcterms:created xsi:type="dcterms:W3CDTF">2017-02-19T22:05:35Z</dcterms:created>
  <dcterms:modified xsi:type="dcterms:W3CDTF">2019-05-08T08:06:55Z</dcterms:modified>
</cp:coreProperties>
</file>