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</p:sldIdLst>
  <p:sldSz cy="5143500" cx="9144000"/>
  <p:notesSz cx="6858000" cy="9144000"/>
  <p:embeddedFontLst>
    <p:embeddedFont>
      <p:font typeface="Source Code Pro"/>
      <p:regular r:id="rId42"/>
      <p:bold r:id="rId43"/>
    </p:embeddedFont>
    <p:embeddedFont>
      <p:font typeface="Oswald"/>
      <p:regular r:id="rId44"/>
      <p:bold r:id="rId4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SourceCodePro-regular.fntdata"/><Relationship Id="rId41" Type="http://schemas.openxmlformats.org/officeDocument/2006/relationships/slide" Target="slides/slide36.xml"/><Relationship Id="rId22" Type="http://schemas.openxmlformats.org/officeDocument/2006/relationships/slide" Target="slides/slide17.xml"/><Relationship Id="rId44" Type="http://schemas.openxmlformats.org/officeDocument/2006/relationships/font" Target="fonts/Oswald-regular.fntdata"/><Relationship Id="rId21" Type="http://schemas.openxmlformats.org/officeDocument/2006/relationships/slide" Target="slides/slide16.xml"/><Relationship Id="rId43" Type="http://schemas.openxmlformats.org/officeDocument/2006/relationships/font" Target="fonts/SourceCodePro-bold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45" Type="http://schemas.openxmlformats.org/officeDocument/2006/relationships/font" Target="fonts/Oswald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544d28cdc2_1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544d28cdc2_1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44d28cdc2_1_4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g544d28cdc2_1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544d28cdc2_1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" name="Google Shape;133;g544d28cdc2_1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54461b8e5d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54461b8e5d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4461b8e5d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4461b8e5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54461b8e5d_2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2" name="Google Shape;152;g54461b8e5d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4461b8e5d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4461b8e5d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54461b8e5d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54461b8e5d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4461b8e5d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4461b8e5d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54461b8e5d_1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54461b8e5d_1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4d220acab_0_2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4d220acab_0_2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544d28c431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544d28c431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54461b8e5d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54461b8e5d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54461b8e5d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54461b8e5d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4461b8e5d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4461b8e5d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g54461b8e5d_0_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7" name="Google Shape;217;g54461b8e5d_0_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54461b8e5d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54461b8e5d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4461b8e5d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4461b8e5d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54461b8e5d_0_6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54461b8e5d_0_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5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g54461b8e5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7" name="Google Shape;247;g54461b8e5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54461b8e5d_2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5" name="Google Shape;255;g54461b8e5d_2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4d220acab_0_2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4d220acab_0_2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4461b8e5d_2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54461b8e5d_2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54461b8e5d_2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1" name="Google Shape;271;g54461b8e5d_2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54461b8e5d_2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" name="Google Shape;278;g54461b8e5d_2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544d28c431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6" name="Google Shape;286;g544d28c431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544d28c431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544d28c431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0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544e578de6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544e578de6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g544e578de6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8" name="Google Shape;308;g544e578de6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44d28cdc2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44d28cdc2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544d28cdc2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544d28cdc2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544d28cdc2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544d28cdc2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44d28cdc2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44d28cdc2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544d28cdc2_1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544d28cdc2_1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544d28cdc2_1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544d28cdc2_1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 rot="10800000">
            <a:off x="4226100" y="2933550"/>
            <a:ext cx="691800" cy="388500"/>
          </a:xfrm>
          <a:prstGeom prst="triangle">
            <a:avLst>
              <a:gd fmla="val 50000" name="adj"/>
            </a:avLst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25" y="0"/>
            <a:ext cx="9144000" cy="312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Font typeface="Oswald"/>
              <a:buNone/>
              <a:defRPr sz="3600"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2" name="Google Shape;52;p11"/>
          <p:cNvCxnSpPr/>
          <p:nvPr/>
        </p:nvCxnSpPr>
        <p:spPr>
          <a:xfrm>
            <a:off x="413275" y="2988275"/>
            <a:ext cx="910500" cy="0"/>
          </a:xfrm>
          <a:prstGeom prst="straightConnector1">
            <a:avLst/>
          </a:prstGeom>
          <a:noFill/>
          <a:ln cap="flat" cmpd="sng" w="28575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>
            <a:off x="0" y="1567350"/>
            <a:ext cx="9144000" cy="2008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430800" y="1889700"/>
            <a:ext cx="8282400" cy="1516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29200" y="127557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468825"/>
            <a:ext cx="3999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18675" y="1457787"/>
            <a:ext cx="614100" cy="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11700" y="6318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11700" y="1618204"/>
            <a:ext cx="2808000" cy="29508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lt2"/>
        </a:solidFill>
      </p:bgPr>
    </p:bg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8900"/>
            <a:ext cx="5678100" cy="40857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400"/>
              <a:buNone/>
              <a:defRPr sz="54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bg>
      <p:bgPr>
        <a:solidFill>
          <a:schemeClr val="dk1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175"/>
            <a:ext cx="4572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577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lgDash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078750"/>
            <a:ext cx="4045200" cy="1789200"/>
          </a:xfrm>
          <a:prstGeom prst="rect">
            <a:avLst/>
          </a:prstGeom>
        </p:spPr>
        <p:txBody>
          <a:bodyPr anchorCtr="0" anchor="b" bIns="91425" lIns="91425" spcFirstLastPara="1" rIns="91425" wrap="square" tIns="91425"/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600"/>
              <a:buNone/>
              <a:defRPr sz="4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9214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900"/>
              <a:buNone/>
              <a:defRPr sz="19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Oswald"/>
              <a:buNone/>
              <a:defRPr sz="2100"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odern-writer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Oswald"/>
              <a:buNone/>
              <a:defRPr sz="30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7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0.jpg"/><Relationship Id="rId4" Type="http://schemas.openxmlformats.org/officeDocument/2006/relationships/image" Target="../media/image15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jpg"/><Relationship Id="rId4" Type="http://schemas.openxmlformats.org/officeDocument/2006/relationships/image" Target="../media/image13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5.jpg"/><Relationship Id="rId4" Type="http://schemas.openxmlformats.org/officeDocument/2006/relationships/image" Target="../media/image3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.png"/><Relationship Id="rId4" Type="http://schemas.openxmlformats.org/officeDocument/2006/relationships/image" Target="../media/image17.png"/><Relationship Id="rId5" Type="http://schemas.openxmlformats.org/officeDocument/2006/relationships/image" Target="../media/image11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14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34.png"/><Relationship Id="rId5" Type="http://schemas.openxmlformats.org/officeDocument/2006/relationships/image" Target="../media/image29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0.png"/><Relationship Id="rId4" Type="http://schemas.openxmlformats.org/officeDocument/2006/relationships/image" Target="../media/image2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hyperlink" Target="https://cs.wikipedia.org/wiki/Ryby" TargetMode="External"/><Relationship Id="rId4" Type="http://schemas.openxmlformats.org/officeDocument/2006/relationships/image" Target="../media/image30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33.png"/><Relationship Id="rId4" Type="http://schemas.openxmlformats.org/officeDocument/2006/relationships/image" Target="../media/image2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36.png"/><Relationship Id="rId4" Type="http://schemas.openxmlformats.org/officeDocument/2006/relationships/image" Target="../media/image24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27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39.png"/><Relationship Id="rId4" Type="http://schemas.openxmlformats.org/officeDocument/2006/relationships/image" Target="../media/image26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32.jpg"/><Relationship Id="rId4" Type="http://schemas.openxmlformats.org/officeDocument/2006/relationships/image" Target="../media/image37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31.jpg"/><Relationship Id="rId4" Type="http://schemas.openxmlformats.org/officeDocument/2006/relationships/image" Target="../media/image38.png"/></Relationships>
</file>

<file path=ppt/slides/_rels/slide35.xml.rels><?xml version="1.0" encoding="UTF-8" standalone="yes"?><Relationships xmlns="http://schemas.openxmlformats.org/package/2006/relationships"><Relationship Id="rId11" Type="http://schemas.openxmlformats.org/officeDocument/2006/relationships/hyperlink" Target="https://cs.wikipedia.org/wiki/Prvoci" TargetMode="External"/><Relationship Id="rId10" Type="http://schemas.openxmlformats.org/officeDocument/2006/relationships/hyperlink" Target="https://cs.wikipedia.org/wiki/Prvoci" TargetMode="External"/><Relationship Id="rId13" Type="http://schemas.openxmlformats.org/officeDocument/2006/relationships/hyperlink" Target="http://www.zskovarov.cz/a_dokument/1353960550_Prirodopis%207.%20poznavacka%20-%20Prvoci,%20zahavci,%20plostenci.pdf" TargetMode="External"/><Relationship Id="rId12" Type="http://schemas.openxmlformats.org/officeDocument/2006/relationships/hyperlink" Target="http://www.zoologie.frasma.cz/mmp%200100%20prvoci/0100.Prvoci_C.html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hyperlink" Target="http://www.zoologie-puchnerova.estranky.cz/fotoalbum/diblastika--zivocisne-houby-a-zahavci-/nezmar-hnedy.--.html" TargetMode="External"/><Relationship Id="rId4" Type="http://schemas.openxmlformats.org/officeDocument/2006/relationships/hyperlink" Target="http://ivanchumchal.fotovm.cz/photobank/?action=photobank&amp;photo_id=963&amp;pg=1" TargetMode="External"/><Relationship Id="rId9" Type="http://schemas.openxmlformats.org/officeDocument/2006/relationships/hyperlink" Target="https://eluc.kr-olomoucky.cz/verejne/lekce/102" TargetMode="External"/><Relationship Id="rId15" Type="http://schemas.openxmlformats.org/officeDocument/2006/relationships/hyperlink" Target="http://www.medicnatur.cz/medicnatur/0/0/2/96" TargetMode="External"/><Relationship Id="rId14" Type="http://schemas.openxmlformats.org/officeDocument/2006/relationships/hyperlink" Target="https://eluc.kr-olomoucky.cz/verejne/lekce/96" TargetMode="External"/><Relationship Id="rId16" Type="http://schemas.openxmlformats.org/officeDocument/2006/relationships/hyperlink" Target="https://www.biolib.cz/cz/taxon/id20213/" TargetMode="External"/><Relationship Id="rId5" Type="http://schemas.openxmlformats.org/officeDocument/2006/relationships/hyperlink" Target="http://nonychromek.blog.cz/1608/velka-petka-zahavci" TargetMode="External"/><Relationship Id="rId6" Type="http://schemas.openxmlformats.org/officeDocument/2006/relationships/hyperlink" Target="https://www.biolib.cz/cz/taxon/id43631/" TargetMode="External"/><Relationship Id="rId7" Type="http://schemas.openxmlformats.org/officeDocument/2006/relationships/hyperlink" Target="https://www.dhphoto.cz/klicova-slova/sasanka-konska-actinia-equina-568.html" TargetMode="External"/><Relationship Id="rId8" Type="http://schemas.openxmlformats.org/officeDocument/2006/relationships/hyperlink" Target="http://www.zoologie.frasma.cz/mmp%200203%20lackovci/l%C3%A1%C4%8Dkovci.html" TargetMode="Externa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411175" y="644300"/>
            <a:ext cx="8282400" cy="2109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Jednobuněční a mnohobuněční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411175" y="3398250"/>
            <a:ext cx="8282400" cy="126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Bičanová, Kroupová, Segéňová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KOŘENONOŽCI</a:t>
            </a:r>
            <a:endParaRPr/>
          </a:p>
        </p:txBody>
      </p:sp>
      <p:sp>
        <p:nvSpPr>
          <p:cNvPr id="121" name="Google Shape;121;p22"/>
          <p:cNvSpPr txBox="1"/>
          <p:nvPr>
            <p:ph idx="1" type="body"/>
          </p:nvPr>
        </p:nvSpPr>
        <p:spPr>
          <a:xfrm>
            <a:off x="268950" y="1528250"/>
            <a:ext cx="8606100" cy="353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Pohyb -  panožky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Někteří mají schránky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ZÁSTUPCI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MĚŇAVKY (m. zubní, m. velká, m. střevní, m. úplavičná)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KRYTENKY (sladkovodní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;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rozlitka hrušková)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DÍRKONOŠCI ( moře, Ca schránky; penízek – nummulitové vápence, kulovinka – globigerinové bahno)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SLUNIVKY (sladké vody, rašeliniště)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MŘÍŽOVCI (plankton teplých moří, symbióza s řasami; radiolárové bahno)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22" name="Google Shape;122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40000" y="208850"/>
            <a:ext cx="1551200" cy="220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30724" y="208850"/>
            <a:ext cx="2472751" cy="220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VÝTRUSOVCI</a:t>
            </a:r>
            <a:endParaRPr/>
          </a:p>
        </p:txBody>
      </p:sp>
      <p:sp>
        <p:nvSpPr>
          <p:cNvPr id="129" name="Google Shape;129;p23"/>
          <p:cNvSpPr txBox="1"/>
          <p:nvPr>
            <p:ph idx="1" type="body"/>
          </p:nvPr>
        </p:nvSpPr>
        <p:spPr>
          <a:xfrm>
            <a:off x="311700" y="1374900"/>
            <a:ext cx="8520600" cy="376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Specializovaní parazité (přichycovací aparát, redukce organel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a smyslů)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Pronikají do hostitelské buňky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Pohlavní i nepohlavní stadia (nepohlavní stadia = invazivní)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Velmi časté střídání hostitelů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ZÁSTUPCI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KOKCIDIE (střeva a žlučovodů zajícovců)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TOXOPLAZMA (patří mezi kokcidie, přenáší kočky, nakažené těhotné ženy)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KRVINKOVKY (zimnička – malárie, napadá buňky jater a červené krvinky, v nichž se množí, komár Anopheles)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83800" y="372500"/>
            <a:ext cx="2148500" cy="3113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2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NÁLEVNÍCI</a:t>
            </a:r>
            <a:endParaRPr/>
          </a:p>
        </p:txBody>
      </p:sp>
      <p:sp>
        <p:nvSpPr>
          <p:cNvPr id="136" name="Google Shape;136;p24"/>
          <p:cNvSpPr txBox="1"/>
          <p:nvPr>
            <p:ph idx="1" type="body"/>
          </p:nvPr>
        </p:nvSpPr>
        <p:spPr>
          <a:xfrm>
            <a:off x="311700" y="1233975"/>
            <a:ext cx="53439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Klidová stádia (cysty, spory)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Pohyb pomocí řasinek (brvy)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ZÁSTUPCI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TREPKA (zdržují se u bakteriální blány na hladině, potrava)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VÍŘENKA (přisedlá, víří vodu a přihání si potravu)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BACHOŘEC (bachor a čepec přežvýkavců, symbióza)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ROURNATKY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KEŘENKA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37" name="Google Shape;137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75050" y="0"/>
            <a:ext cx="3651899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Mnohobuněční</a:t>
            </a:r>
            <a:endParaRPr/>
          </a:p>
        </p:txBody>
      </p:sp>
      <p:sp>
        <p:nvSpPr>
          <p:cNvPr id="143" name="Google Shape;143;p2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ěla tvořena mnoha buňkami různých typů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Buňky se liší tvarem a funkcí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Tvarová rozmanitost a tkáňová specializace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ěkolik teorií o vzniku mnohobuněčnosti: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Invaginační teorie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-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Imigrační teorie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Invaginace</a:t>
            </a:r>
            <a:endParaRPr sz="2400"/>
          </a:p>
        </p:txBody>
      </p:sp>
      <p:pic>
        <p:nvPicPr>
          <p:cNvPr id="149" name="Google Shape;14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1650" y="1630300"/>
            <a:ext cx="7620000" cy="32194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2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Rozdělení mnohobuněčných organismů</a:t>
            </a:r>
            <a:endParaRPr sz="2400"/>
          </a:p>
        </p:txBody>
      </p:sp>
      <p:sp>
        <p:nvSpPr>
          <p:cNvPr id="155" name="Google Shape;155;p2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odle počtu zárodečných listů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Dva základní stavební typy: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DIBLASTICA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2 zárodečné listy - ektoderm a entoderm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pravidla radiální (paprsčitá) tělesná souměrnost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Kmeny - houby, žahavci, žabernatky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AutoNum type="arabicPeriod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TRIBLASTICA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3 zárodečné listy - ektoderm, entoderm, mezoderm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Vývojově pokročilejší (např. měkkýši, členovci, strunatci)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Většinou dvoustranná souměrnost těla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Houbovci (Porifera)</a:t>
            </a:r>
            <a:endParaRPr/>
          </a:p>
        </p:txBody>
      </p:sp>
      <p:sp>
        <p:nvSpPr>
          <p:cNvPr id="161" name="Google Shape;161;p28"/>
          <p:cNvSpPr txBox="1"/>
          <p:nvPr>
            <p:ph idx="1" type="body"/>
          </p:nvPr>
        </p:nvSpPr>
        <p:spPr>
          <a:xfrm>
            <a:off x="311700" y="1447400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Vývojový stupeň gastruly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Dýchají celým povrchem těla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Žijí přisedle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Význam - podílejí se na samočištění vod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Vodní živočichové - převážně šelfové pásmo moří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Houby vápenaté  </a:t>
            </a:r>
            <a:endParaRPr sz="2400"/>
          </a:p>
        </p:txBody>
      </p:sp>
      <p:sp>
        <p:nvSpPr>
          <p:cNvPr id="167" name="Google Shape;167;p2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Houba voštinatá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68" name="Google Shape;168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9213" y="2030200"/>
            <a:ext cx="3585575" cy="2702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3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Houby křemičité </a:t>
            </a:r>
            <a:endParaRPr sz="2400"/>
          </a:p>
        </p:txBody>
      </p:sp>
      <p:sp>
        <p:nvSpPr>
          <p:cNvPr id="174" name="Google Shape;174;p3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Houba pletená                             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Ho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uba pohárová    </a:t>
            </a:r>
            <a:r>
              <a:rPr lang="cs">
                <a:latin typeface="Oswald"/>
                <a:ea typeface="Oswald"/>
                <a:cs typeface="Oswald"/>
                <a:sym typeface="Oswald"/>
              </a:rPr>
              <a:t>            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175" name="Google Shape;17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21600" y="2109450"/>
            <a:ext cx="3155175" cy="2609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5625" y="2109450"/>
            <a:ext cx="2609600" cy="2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3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Houba rybničná                              Houba říční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275" y="2119313"/>
            <a:ext cx="4036525" cy="227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68150" y="2107400"/>
            <a:ext cx="3032050" cy="2274076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31"/>
          <p:cNvSpPr txBox="1"/>
          <p:nvPr/>
        </p:nvSpPr>
        <p:spPr>
          <a:xfrm>
            <a:off x="311700" y="573475"/>
            <a:ext cx="68580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2400">
                <a:solidFill>
                  <a:schemeClr val="dk2"/>
                </a:solidFill>
                <a:latin typeface="Oswald"/>
                <a:ea typeface="Oswald"/>
                <a:cs typeface="Oswald"/>
                <a:sym typeface="Oswald"/>
              </a:rPr>
              <a:t>Třída: Houby křemičité </a:t>
            </a:r>
            <a:endParaRPr sz="2400"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Osnova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cs">
                <a:latin typeface="Times New Roman"/>
                <a:ea typeface="Times New Roman"/>
                <a:cs typeface="Times New Roman"/>
                <a:sym typeface="Times New Roman"/>
              </a:rPr>
              <a:t>Jednobuněční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Prvoci 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b="1" lang="cs">
                <a:latin typeface="Times New Roman"/>
                <a:ea typeface="Times New Roman"/>
                <a:cs typeface="Times New Roman"/>
                <a:sym typeface="Times New Roman"/>
              </a:rPr>
              <a:t>Mnohobuněční 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Houby 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Žahavci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Rybomorky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Ploštěnci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Hlístice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Vrtejši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</a:t>
            </a:r>
            <a:r>
              <a:rPr lang="cs" sz="2400">
                <a:solidFill>
                  <a:srgbClr val="333333"/>
                </a:solidFill>
                <a:highlight>
                  <a:srgbClr val="FFFFFF"/>
                </a:highlight>
              </a:rPr>
              <a:t>Houby rohovité </a:t>
            </a:r>
            <a:endParaRPr sz="2400"/>
          </a:p>
        </p:txBody>
      </p:sp>
      <p:sp>
        <p:nvSpPr>
          <p:cNvPr id="190" name="Google Shape;190;p3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Houba koňská                              Houba mycí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91" name="Google Shape;19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35850" y="2151050"/>
            <a:ext cx="3405174" cy="2158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2925" y="2151041"/>
            <a:ext cx="3238500" cy="21590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3"/>
          <p:cNvSpPr txBox="1"/>
          <p:nvPr>
            <p:ph type="title"/>
          </p:nvPr>
        </p:nvSpPr>
        <p:spPr>
          <a:xfrm>
            <a:off x="245625" y="361475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Žahavci </a:t>
            </a:r>
            <a:r>
              <a:rPr lang="cs">
                <a:highlight>
                  <a:srgbClr val="FFFFFF"/>
                </a:highlight>
              </a:rPr>
              <a:t>(Hydrozoa)</a:t>
            </a:r>
            <a:endParaRPr/>
          </a:p>
        </p:txBody>
      </p:sp>
      <p:sp>
        <p:nvSpPr>
          <p:cNvPr id="198" name="Google Shape;198;p3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Diblastica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Výhradně vodní, bezobratlí živočichové s paprsčitě souměrným tělem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Název podle žahavých buněk (knidoblasty), jed- hypnotoxin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Význam: podílejí se na tvorbě zemské kůry ( např. korálové útesy)     </a:t>
            </a:r>
            <a:r>
              <a:rPr lang="cs" sz="1000">
                <a:latin typeface="Times New Roman"/>
                <a:ea typeface="Times New Roman"/>
                <a:cs typeface="Times New Roman"/>
                <a:sym typeface="Times New Roman"/>
              </a:rPr>
              <a:t>        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Převážně mořští živočichové</a:t>
            </a:r>
            <a:endParaRPr b="1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>
                <a:highlight>
                  <a:schemeClr val="lt1"/>
                </a:highlight>
              </a:rPr>
              <a:t>Třída: Polypovci</a:t>
            </a:r>
            <a:endParaRPr sz="2400">
              <a:highlight>
                <a:schemeClr val="lt1"/>
              </a:highlight>
            </a:endParaRPr>
          </a:p>
        </p:txBody>
      </p:sp>
      <p:sp>
        <p:nvSpPr>
          <p:cNvPr id="204" name="Google Shape;204;p34"/>
          <p:cNvSpPr txBox="1"/>
          <p:nvPr>
            <p:ph idx="1" type="body"/>
          </p:nvPr>
        </p:nvSpPr>
        <p:spPr>
          <a:xfrm>
            <a:off x="311700" y="1288625"/>
            <a:ext cx="8520600" cy="328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Stádium polypa a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medúzy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latin typeface="Oswald"/>
                <a:ea typeface="Oswald"/>
                <a:cs typeface="Oswald"/>
                <a:sym typeface="Oswald"/>
              </a:rPr>
              <a:t> 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Nezmar hnědý			     Medúzka sladkovodní		              Trubýši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63636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lnSpc>
                <a:spcPct val="163636"/>
              </a:lnSpc>
              <a:spcBef>
                <a:spcPts val="18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8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05" name="Google Shape;205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5" y="2314875"/>
            <a:ext cx="2273650" cy="26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1762" y="2314875"/>
            <a:ext cx="3820475" cy="2674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8650" y="2314875"/>
            <a:ext cx="2180043" cy="2674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 Medúzovci</a:t>
            </a:r>
            <a:endParaRPr sz="2400"/>
          </a:p>
        </p:txBody>
      </p:sp>
      <p:sp>
        <p:nvSpPr>
          <p:cNvPr id="213" name="Google Shape;213;p3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						</a:t>
            </a:r>
            <a:r>
              <a:rPr lang="cs">
                <a:highlight>
                  <a:schemeClr val="lt1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Talířovka ušatá</a:t>
            </a:r>
            <a:endParaRPr>
              <a:highlight>
                <a:schemeClr val="lt1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14" name="Google Shape;2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07150" y="1944196"/>
            <a:ext cx="4457575" cy="2969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3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 Korálnatci</a:t>
            </a:r>
            <a:endParaRPr sz="2400"/>
          </a:p>
        </p:txBody>
      </p:sp>
      <p:sp>
        <p:nvSpPr>
          <p:cNvPr id="220" name="Google Shape;220;p3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Stádium polypa 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63636"/>
              </a:lnSpc>
              <a:spcBef>
                <a:spcPts val="1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>
                <a:latin typeface="Oswald"/>
                <a:ea typeface="Oswald"/>
                <a:cs typeface="Oswald"/>
                <a:sym typeface="Oswald"/>
              </a:rPr>
              <a:t>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Korál červený                                 Sasanka koňská 			     Sasanka plášťová</a:t>
            </a:r>
            <a:r>
              <a:rPr lang="c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</a:t>
            </a:r>
            <a:r>
              <a:rPr lang="cs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</a:t>
            </a:r>
            <a:endParaRPr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8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21" name="Google Shape;221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7500" y="2571750"/>
            <a:ext cx="2992475" cy="2046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96675" y="2571762"/>
            <a:ext cx="2922906" cy="204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3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66275" y="2571750"/>
            <a:ext cx="2922900" cy="2046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Čtyřhranky </a:t>
            </a:r>
            <a:endParaRPr sz="2400"/>
          </a:p>
        </p:txBody>
      </p:sp>
      <p:sp>
        <p:nvSpPr>
          <p:cNvPr id="229" name="Google Shape;229;p37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>
                <a:latin typeface="Oswald"/>
                <a:ea typeface="Oswald"/>
                <a:cs typeface="Oswald"/>
                <a:sym typeface="Oswald"/>
              </a:rPr>
              <a:t>              			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	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Čtyřhranka Fleckerova/smrtelná 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0" name="Google Shape;230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99000" y="2000025"/>
            <a:ext cx="4462650" cy="293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3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24575" y="2000029"/>
            <a:ext cx="2907725" cy="1403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3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Rybomorky </a:t>
            </a:r>
            <a:r>
              <a:rPr lang="cs">
                <a:highlight>
                  <a:srgbClr val="FFFFFF"/>
                </a:highlight>
              </a:rPr>
              <a:t>(Myxozoa)</a:t>
            </a:r>
            <a:r>
              <a:rPr lang="cs"/>
              <a:t> </a:t>
            </a:r>
            <a:endParaRPr/>
          </a:p>
        </p:txBody>
      </p:sp>
      <p:sp>
        <p:nvSpPr>
          <p:cNvPr id="237" name="Google Shape;237;p3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Nazývané též Výtrusenky - mikroskopičtí parazité </a:t>
            </a:r>
            <a:r>
              <a:rPr lang="cs">
                <a:highlight>
                  <a:srgbClr val="FFFFFF"/>
                </a:highlight>
                <a:uFill>
                  <a:noFill/>
                </a:u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ryb</a:t>
            </a: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a kroužkovců 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Radikální zmenšení a zjednodušení těla 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Rybomorka pstruží - u lososovitých ryb poruchy koordinace = "točivá nemoc"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"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Parmí mor"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38" name="Google Shape;238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74225" y="2511850"/>
            <a:ext cx="3947450" cy="2631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Ploštěnci</a:t>
            </a:r>
            <a:r>
              <a:rPr lang="cs"/>
              <a:t> (</a:t>
            </a:r>
            <a:r>
              <a:rPr lang="cs">
                <a:highlight>
                  <a:srgbClr val="FFFFFF"/>
                </a:highlight>
              </a:rPr>
              <a:t>Platyhelminthes)</a:t>
            </a:r>
            <a:endParaRPr/>
          </a:p>
        </p:txBody>
      </p:sp>
      <p:sp>
        <p:nvSpPr>
          <p:cNvPr id="244" name="Google Shape;244;p39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Triblastica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Sladkovodní, mořští,  půdní parazité,  volně žijící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Tělo jednoduché „červovité“, bez končetin, shora a zdola zploštělé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Pokožka krytá brvami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Význam: </a:t>
            </a: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bioindikátoři saprobie vod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              modelové objekty v experimentální biologii (studium regenerace)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4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Ploštěnky</a:t>
            </a:r>
            <a:endParaRPr sz="2400"/>
          </a:p>
        </p:txBody>
      </p:sp>
      <p:sp>
        <p:nvSpPr>
          <p:cNvPr id="250" name="Google Shape;250;p40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Volně žijící, ve sladkých vodách i v mořích, někdy i ve vlhké půdě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Dravé, loví menší živočichy, nasávají je svalnatým hltanem, regenerační schopnosti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Ploštěnka potoční          		Ploštěnka mléčná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1" name="Google Shape;251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5300" y="2770150"/>
            <a:ext cx="2312550" cy="246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0800000">
            <a:off x="3149900" y="2770150"/>
            <a:ext cx="3809800" cy="19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4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Motolice</a:t>
            </a:r>
            <a:endParaRPr sz="2400"/>
          </a:p>
        </p:txBody>
      </p:sp>
      <p:sp>
        <p:nvSpPr>
          <p:cNvPr id="258" name="Google Shape;258;p41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arazitické, cizopasí uvnitř těla živočichů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Složité vývojové cykly, střídání dvou hostitelů (obratlovec a bezobratlý)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cs" sz="1100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                    Motolice jaterní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59" name="Google Shape;259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7150" y="2682747"/>
            <a:ext cx="3636975" cy="246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04300" y="2380250"/>
            <a:ext cx="3223800" cy="276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Jednobuněční</a:t>
            </a:r>
            <a:endParaRPr/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Tělo tvořeno jedinou buňkou (pravé jádro) - zajišťuje všechny životní funkce, pohyb, příjem potravy, metabolismus, vyměšování, rozmnožování, růst, dráždivost (reakce na podněty) 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Bakterie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Archea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solidFill>
                  <a:srgbClr val="0A0A0A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Jednobuněčná eukaryota - prvoci, řasy, houby</a:t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42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Třída: Tasemnice</a:t>
            </a:r>
            <a:endParaRPr sz="2400"/>
          </a:p>
        </p:txBody>
      </p:sp>
      <p:sp>
        <p:nvSpPr>
          <p:cNvPr id="266" name="Google Shape;266;p42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Parazité, střeva obratlovců (délka přes 10 metrů), hermafrodité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Zakrnělá trávicí soustava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, hlavička s přísavkami a háčky, články s vajíčky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        Tasemnice dlouhočlenná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        Tasemnice bezbranná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67" name="Google Shape;26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025" y="2817826"/>
            <a:ext cx="3093125" cy="224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8" name="Google Shape;26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769125" y="2394750"/>
            <a:ext cx="2051150" cy="2748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43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Hlístice (</a:t>
            </a:r>
            <a:r>
              <a:rPr lang="cs">
                <a:highlight>
                  <a:srgbClr val="FFFFFF"/>
                </a:highlight>
              </a:rPr>
              <a:t>Nematoda)</a:t>
            </a:r>
            <a:endParaRPr/>
          </a:p>
        </p:txBody>
      </p:sp>
      <p:sp>
        <p:nvSpPr>
          <p:cNvPr id="274" name="Google Shape;274;p43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Triblastica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Tělo jednoduché „červovité“, bez končetin, kruhový průřez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Půdní i parazité zvířat a člověka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 sz="1100"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Půdní hlístice - významná složka edafonu (= společenstvo organismů žijících v půdě, hummus)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700"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  Škrkavka dětská –  cizopasí v tenkém střevě člověka (délka až 30 cm), nemytá zelenina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75" name="Google Shape;275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13138" y="207138"/>
            <a:ext cx="2047875" cy="2085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44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Hlístice</a:t>
            </a:r>
            <a:endParaRPr/>
          </a:p>
        </p:txBody>
      </p:sp>
      <p:sp>
        <p:nvSpPr>
          <p:cNvPr id="281" name="Google Shape;281;p44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Roup dětský - velikost 2 až 10 mm, cizopasí v tlustém střevě a konečníku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Svalovec stočený -  drobný (maximálně 5 mm), nebezpečný parazit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-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nákaza pozřením infikovaného masa s larvami, zapouzdření ve svalech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Vlasovec mízní - délka i přes 1 m, larvy přenášeny krev sajícím hmyzem v tropech a subtropech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latin typeface="Oswald"/>
                <a:ea typeface="Oswald"/>
                <a:cs typeface="Oswald"/>
                <a:sym typeface="Oswald"/>
              </a:rPr>
              <a:t>                        </a:t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-2286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2286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  <a:latin typeface="Oswald"/>
              <a:ea typeface="Oswald"/>
              <a:cs typeface="Oswald"/>
              <a:sym typeface="Oswald"/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12834" y="3156125"/>
            <a:ext cx="3180141" cy="1791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Google Shape;283;p4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20446" y="3120950"/>
            <a:ext cx="2849579" cy="1826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5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Vrtejši (Acanthocephala)</a:t>
            </a:r>
            <a:endParaRPr/>
          </a:p>
        </p:txBody>
      </p:sp>
      <p:sp>
        <p:nvSpPr>
          <p:cNvPr id="289" name="Google Shape;289;p45"/>
          <p:cNvSpPr txBox="1"/>
          <p:nvPr>
            <p:ph idx="1" type="body"/>
          </p:nvPr>
        </p:nvSpPr>
        <p:spPr>
          <a:xfrm>
            <a:off x="311700" y="127057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Válcovité tělo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Parazité - ptáci a ryby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Střeva obratlovců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Malý praktický význam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Třída: Archiacanthocephala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Vrtejš veliký                              Vrtejš krysí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0" name="Google Shape;29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86800" y="3249100"/>
            <a:ext cx="2684525" cy="182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4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01400" y="3216413"/>
            <a:ext cx="1891575" cy="18915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4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2400"/>
              <a:t>Vrtejši</a:t>
            </a:r>
            <a:endParaRPr sz="2400"/>
          </a:p>
        </p:txBody>
      </p:sp>
      <p:sp>
        <p:nvSpPr>
          <p:cNvPr id="297" name="Google Shape;297;p46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Třída: Palaeacanthocephala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Pomporhynchus laevis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Třída: Palaeacanthocephala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Třída: Polyacanthocephala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Cizopasnící ryb a krokodýlů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Čeleď Polyacanthorhynchidae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Třída: Eoacanthocephala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Oswald"/>
              <a:buChar char="●"/>
            </a:pPr>
            <a:r>
              <a:t/>
            </a:r>
            <a:endParaRPr>
              <a:latin typeface="Oswald"/>
              <a:ea typeface="Oswald"/>
              <a:cs typeface="Oswald"/>
              <a:sym typeface="Oswald"/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cs">
                <a:latin typeface="Oswald"/>
                <a:ea typeface="Oswald"/>
                <a:cs typeface="Oswald"/>
                <a:sym typeface="Oswald"/>
              </a:rPr>
              <a:t>                          </a:t>
            </a:r>
            <a:endParaRPr>
              <a:latin typeface="Oswald"/>
              <a:ea typeface="Oswald"/>
              <a:cs typeface="Oswald"/>
              <a:sym typeface="Oswald"/>
            </a:endParaRPr>
          </a:p>
        </p:txBody>
      </p:sp>
      <p:pic>
        <p:nvPicPr>
          <p:cNvPr id="298" name="Google Shape;298;p4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56975" y="696925"/>
            <a:ext cx="2785800" cy="209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631875" y="3043250"/>
            <a:ext cx="2418025" cy="1934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305" name="Google Shape;305;p47"/>
          <p:cNvSpPr txBox="1"/>
          <p:nvPr>
            <p:ph idx="1" type="body"/>
          </p:nvPr>
        </p:nvSpPr>
        <p:spPr>
          <a:xfrm>
            <a:off x="311700" y="1206875"/>
            <a:ext cx="8520600" cy="3936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1000">
                <a:latin typeface="Times New Roman"/>
                <a:ea typeface="Times New Roman"/>
                <a:cs typeface="Times New Roman"/>
                <a:sym typeface="Times New Roman"/>
              </a:rPr>
              <a:t>Obrázky </a:t>
            </a:r>
            <a:endParaRPr sz="10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i="1" lang="cs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Zoologie Puchnerova</a:t>
            </a: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http://www.zoologie-puchnerova.estranky.cz/fotoalbum/diblastika--zivocisne-houby-a-zahavci-/nezmar-hnedy.--.html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i="1" lang="cs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Ivan Chumchal</a:t>
            </a: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http://ivanchumchal.fotovm.cz/photobank/?action=photobank&amp;photo_id=963&amp;pg=1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i="1" lang="cs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Nony Chromek</a:t>
            </a: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5"/>
              </a:rPr>
              <a:t>http://nonychromek.blog.cz/1608/velka-petka-zahavci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i="1" lang="cs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BioLib</a:t>
            </a: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https://www.biolib.cz/cz/taxon/id43631/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i="1" lang="cs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DhPhoto</a:t>
            </a: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7"/>
              </a:rPr>
              <a:t>https://www.dhphoto.cz/klicova-slova/sasanka-konska-actinia-equina-568.html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i="1" lang="cs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Zoologie frasma</a:t>
            </a: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8"/>
              </a:rPr>
              <a:t>http://www.zoologie.frasma.cz/mmp%200203%20lackovci/l%C3%A1%C4%8Dkovci.html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SzPts val="1000"/>
              <a:buFont typeface="Times New Roman"/>
              <a:buChar char="●"/>
            </a:pPr>
            <a:r>
              <a:rPr i="1" lang="cs" sz="1000">
                <a:solidFill>
                  <a:srgbClr val="3333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Eluc</a:t>
            </a: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9"/>
              </a:rPr>
              <a:t>https://eluc.kr-olomoucky.cz/verejne/lekce/102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Times New Roman"/>
              <a:buChar char="●"/>
            </a:pP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Schématická stavba trepky [online]. In: 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0"/>
              </a:rPr>
              <a:t>https://cs.wikipedia.org/wiki/Prvoci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Times New Roman"/>
              <a:buChar char="●"/>
            </a:pP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Příjem potravy fygocytózou. In: Http://www.gymh.cz/vyuka/biologie/prehledy/3zoo_02_prvoci.pdf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1"/>
              </a:rPr>
              <a:t>https://cs.wikipedia.org/wiki/Prvoci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Times New Roman"/>
              <a:buChar char="●"/>
            </a:pP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Podvojné dělení. In: Http://www.gymh.cz/vyuka/biologie/prehledy/3zoo_02_prvoci.pdf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2"/>
              </a:rPr>
              <a:t>http://www.zoologie.frasma.cz/mmp%200100%20prvoci/0100.Prvoci_C.html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Times New Roman"/>
              <a:buChar char="●"/>
            </a:pP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Trypanosoma spavičná. In: Http://www.gymh.cz/vyuka/biologie/prehledy/3zoo_02_prvoci.pdf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3"/>
              </a:rPr>
              <a:t>http://www.zskovarov.cz/a_dokument/1353960550_Prirodopis%207.%20poznavacka%20-%20Prvoci,%20zahavci,%20plostenci.pdf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Times New Roman"/>
              <a:buChar char="●"/>
            </a:pP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Trepka, křenka, bachořec. In: Http://www.gymh.cz/vyuka/biologie/prehledy/3zoo_02_prvoci.pdf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4"/>
              </a:rPr>
              <a:t>https://eluc.kr-olomoucky.cz/verejne/lekce/96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Times New Roman"/>
              <a:buChar char="●"/>
            </a:pP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Medicnatur [online]. [cit. 2019-03-19]. Dostupné z: http://www.medicnatur.cz/medicnatur/0/0/2/88,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5"/>
              </a:rPr>
              <a:t>http://www.medicnatur.cz/medicnatur/0/0/2/96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92100" lvl="0" marL="45720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>
                <a:srgbClr val="333333"/>
              </a:buClr>
              <a:buSzPts val="1000"/>
              <a:buFont typeface="Times New Roman"/>
              <a:buChar char="●"/>
            </a:pPr>
            <a:r>
              <a:rPr lang="cs" sz="1000">
                <a:solidFill>
                  <a:srgbClr val="333333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BioLib [online]. [cit. 2019-03-19]. Dostupné z: </a:t>
            </a:r>
            <a:r>
              <a:rPr lang="cs" sz="1000" u="sng">
                <a:solidFill>
                  <a:schemeClr val="hlink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  <a:hlinkClick r:id="rId16"/>
              </a:rPr>
              <a:t>https://www.biolib.cz/cz/taxon/id20213/</a:t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333333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9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4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311" name="Google Shape;311;p48"/>
          <p:cNvSpPr txBox="1"/>
          <p:nvPr>
            <p:ph idx="1" type="body"/>
          </p:nvPr>
        </p:nvSpPr>
        <p:spPr>
          <a:xfrm>
            <a:off x="311700" y="1468825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Wikipedie - </a:t>
            </a: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wikipedia.org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Elektronická učebnice - eluc.kr-olomoucky.cz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Biologie e-learning - ostrava.educanet.cz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Prezentaci Houbovci - Milan Dundr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Gymnázium Milady Horákové -</a:t>
            </a: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gymh.cz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Prezentace IS 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Prvoci - eluc.kr-olomoucky.cz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04800" lvl="0" marL="457200" rtl="0" algn="l">
              <a:spcBef>
                <a:spcPts val="0"/>
              </a:spcBef>
              <a:spcAft>
                <a:spcPts val="0"/>
              </a:spcAft>
              <a:buSzPts val="1200"/>
              <a:buFont typeface="Times New Roman"/>
              <a:buChar char="●"/>
            </a:pPr>
            <a:r>
              <a:rPr lang="cs" sz="1200">
                <a:latin typeface="Times New Roman"/>
                <a:ea typeface="Times New Roman"/>
                <a:cs typeface="Times New Roman"/>
                <a:sym typeface="Times New Roman"/>
              </a:rPr>
              <a:t>Prvoci - biomach.cz</a:t>
            </a:r>
            <a:endParaRPr sz="1200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Prvoci</a:t>
            </a:r>
            <a:endParaRPr/>
          </a:p>
        </p:txBody>
      </p:sp>
      <p:sp>
        <p:nvSpPr>
          <p:cNvPr id="81" name="Google Shape;81;p16"/>
          <p:cNvSpPr txBox="1"/>
          <p:nvPr>
            <p:ph idx="1" type="body"/>
          </p:nvPr>
        </p:nvSpPr>
        <p:spPr>
          <a:xfrm>
            <a:off x="311700" y="1325950"/>
            <a:ext cx="8520600" cy="3328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Nejjednodušší a vývojově nejnižší živočichové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Moře, sladké vody, půda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Živí se sinicemi, bakteriemi, rozsivkami, řasami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Někteří cizopasí v hostiteli (= parazité)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STAVBA TĚLA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Mikroskopičtí živočichové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Tělo - 1 eukaryotická živočišná buňka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Povrch těla - ektoplazma, pelikula, cytoplazmatická membrána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Pohyb - pasivní/aktivní pohyb - panožky, bičíky, brvy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Prvoci</a:t>
            </a:r>
            <a:endParaRPr/>
          </a:p>
        </p:txBody>
      </p:sp>
      <p:sp>
        <p:nvSpPr>
          <p:cNvPr id="87" name="Google Shape;87;p17"/>
          <p:cNvSpPr txBox="1"/>
          <p:nvPr>
            <p:ph idx="1" type="body"/>
          </p:nvPr>
        </p:nvSpPr>
        <p:spPr>
          <a:xfrm>
            <a:off x="311700" y="1182625"/>
            <a:ext cx="3474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rganely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Jádro, jadérko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Stažitelná vakuola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Potravní vakuola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Golgiho aparát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Mitochondrie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Ribozómy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Oporné organely - Brvy/axostyl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Buněčná ústa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Buněčná řiť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Brvy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0563" y="0"/>
            <a:ext cx="5779423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Prvoci</a:t>
            </a:r>
            <a:endParaRPr/>
          </a:p>
        </p:txBody>
      </p:sp>
      <p:sp>
        <p:nvSpPr>
          <p:cNvPr id="94" name="Google Shape;94;p18"/>
          <p:cNvSpPr txBox="1"/>
          <p:nvPr>
            <p:ph idx="1" type="body"/>
          </p:nvPr>
        </p:nvSpPr>
        <p:spPr>
          <a:xfrm>
            <a:off x="311700" y="1468825"/>
            <a:ext cx="8520600" cy="3406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Stigma - světločivná část cytoplazmy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Zrníčka v cytoplazmě - určování polohy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POTRAVA A VYLUČOVÁNÍ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Příjem - celým tělem/fagocytóza (potravní vakuola, buněčná ústa)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Buněčná ústa = buněčný hltan - potravní vakuola - buněčná řiť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60113" y="604838"/>
            <a:ext cx="3590925" cy="12668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Prvoci</a:t>
            </a:r>
            <a:endParaRPr/>
          </a:p>
        </p:txBody>
      </p:sp>
      <p:sp>
        <p:nvSpPr>
          <p:cNvPr id="101" name="Google Shape;101;p19"/>
          <p:cNvSpPr txBox="1"/>
          <p:nvPr>
            <p:ph idx="1" type="body"/>
          </p:nvPr>
        </p:nvSpPr>
        <p:spPr>
          <a:xfrm>
            <a:off x="311700" y="1292900"/>
            <a:ext cx="8520600" cy="35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ROZMNOŽOVÁNÍ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Nepohlavní - dělení, pučení, schyzogonie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Pohlavní 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kopulace - prvoci se chovají jako gamety - zygota - redukční dělení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konjugace - výměna části genetické informace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Font typeface="Times New Roman"/>
              <a:buChar char="○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metageneze - střídání pohlavního a nepohlavního rozmnožování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VÝZNAM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otravní řetězec - plankton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Samočištění vody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</a:t>
            </a: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arazité a nositelé chorob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Horninotvorný význam - ze schránek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Zůrodňování půdy a mineralizace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2" name="Google Shape;102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05525" y="2512225"/>
            <a:ext cx="2826785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0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Prvoci</a:t>
            </a:r>
            <a:endParaRPr/>
          </a:p>
        </p:txBody>
      </p:sp>
      <p:sp>
        <p:nvSpPr>
          <p:cNvPr id="108" name="Google Shape;108;p20"/>
          <p:cNvSpPr txBox="1"/>
          <p:nvPr>
            <p:ph idx="1" type="body"/>
          </p:nvPr>
        </p:nvSpPr>
        <p:spPr>
          <a:xfrm>
            <a:off x="252050" y="1516550"/>
            <a:ext cx="8520600" cy="309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Rozdělení 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Bičíkovci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Kořenonožci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Výtrusovci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Nálevníci</a:t>
            </a:r>
            <a:endParaRPr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A0A0A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1"/>
          <p:cNvSpPr txBox="1"/>
          <p:nvPr>
            <p:ph type="title"/>
          </p:nvPr>
        </p:nvSpPr>
        <p:spPr>
          <a:xfrm>
            <a:off x="311700" y="372500"/>
            <a:ext cx="8520600" cy="73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Bičíkovci</a:t>
            </a:r>
            <a:endParaRPr/>
          </a:p>
        </p:txBody>
      </p:sp>
      <p:sp>
        <p:nvSpPr>
          <p:cNvPr id="114" name="Google Shape;114;p21"/>
          <p:cNvSpPr txBox="1"/>
          <p:nvPr>
            <p:ph idx="1" type="body"/>
          </p:nvPr>
        </p:nvSpPr>
        <p:spPr>
          <a:xfrm>
            <a:off x="311700" y="1339975"/>
            <a:ext cx="8520600" cy="3492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Pohyb - bičíky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Rozmnožování - podélné dělení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ZÁSTUPCI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BODO (2 bičíky, stojaté vody, organické nečistoty)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TRUBÉNKY (1 bičík, kolonie)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TRYPANOZOMA SPAVIČNÁ (cizopasí v tělních tekutinách, moucha tse-tse, spavá nemoc)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BIČENKA POŠEVNÍ (4 bičíky, choroba trichomoniáza)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Times New Roman"/>
              <a:buChar char="●"/>
            </a:pPr>
            <a:r>
              <a:rPr lang="cs">
                <a:latin typeface="Times New Roman"/>
                <a:ea typeface="Times New Roman"/>
                <a:cs typeface="Times New Roman"/>
                <a:sym typeface="Times New Roman"/>
              </a:rPr>
              <a:t>LAMBLIE (8 bičíků, 2 jádra, horečky a průjmy, hlavně v jižní Evropě)</a:t>
            </a: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4125" y="795725"/>
            <a:ext cx="5034950" cy="1366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Modern Writer">
  <a:themeElements>
    <a:clrScheme name="Modern Writer">
      <a:dk1>
        <a:srgbClr val="E91D63"/>
      </a:dk1>
      <a:lt1>
        <a:srgbClr val="FFFFFF"/>
      </a:lt1>
      <a:dk2>
        <a:srgbClr val="424242"/>
      </a:dk2>
      <a:lt2>
        <a:srgbClr val="999999"/>
      </a:lt2>
      <a:accent1>
        <a:srgbClr val="607D8B"/>
      </a:accent1>
      <a:accent2>
        <a:srgbClr val="673AB7"/>
      </a:accent2>
      <a:accent3>
        <a:srgbClr val="9C26B0"/>
      </a:accent3>
      <a:accent4>
        <a:srgbClr val="0090AC"/>
      </a:accent4>
      <a:accent5>
        <a:srgbClr val="01AFD1"/>
      </a:accent5>
      <a:accent6>
        <a:srgbClr val="F8E71C"/>
      </a:accent6>
      <a:hlink>
        <a:srgbClr val="01AFD1"/>
      </a:hlink>
      <a:folHlink>
        <a:srgbClr val="01AF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