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9" autoAdjust="0"/>
    <p:restoredTop sz="94660"/>
  </p:normalViewPr>
  <p:slideViewPr>
    <p:cSldViewPr snapToGrid="0">
      <p:cViewPr varScale="1">
        <p:scale>
          <a:sx n="86" d="100"/>
          <a:sy n="86" d="100"/>
        </p:scale>
        <p:origin x="5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2A002-9658-4712-A746-370C71294FF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AA20-1792-4261-BB94-1A4453EF98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9558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2A002-9658-4712-A746-370C71294FF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AA20-1792-4261-BB94-1A4453EF98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85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2A002-9658-4712-A746-370C71294FF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AA20-1792-4261-BB94-1A4453EF9822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9104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2A002-9658-4712-A746-370C71294FF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AA20-1792-4261-BB94-1A4453EF98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5973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2A002-9658-4712-A746-370C71294FF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AA20-1792-4261-BB94-1A4453EF982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3121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2A002-9658-4712-A746-370C71294FF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AA20-1792-4261-BB94-1A4453EF98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4332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2A002-9658-4712-A746-370C71294FF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AA20-1792-4261-BB94-1A4453EF98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1029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2A002-9658-4712-A746-370C71294FF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AA20-1792-4261-BB94-1A4453EF98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8966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2A002-9658-4712-A746-370C71294FF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AA20-1792-4261-BB94-1A4453EF98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2719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2A002-9658-4712-A746-370C71294FF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AA20-1792-4261-BB94-1A4453EF98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454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2A002-9658-4712-A746-370C71294FF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AA20-1792-4261-BB94-1A4453EF98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4928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2A002-9658-4712-A746-370C71294FF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AA20-1792-4261-BB94-1A4453EF98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3444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2A002-9658-4712-A746-370C71294FF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AA20-1792-4261-BB94-1A4453EF98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3791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2A002-9658-4712-A746-370C71294FF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AA20-1792-4261-BB94-1A4453EF98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662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2A002-9658-4712-A746-370C71294FF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AA20-1792-4261-BB94-1A4453EF98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2811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2A002-9658-4712-A746-370C71294FF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AA20-1792-4261-BB94-1A4453EF98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0954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2A002-9658-4712-A746-370C71294FF0}" type="datetimeFigureOut">
              <a:rPr lang="cs-CZ" smtClean="0"/>
              <a:t>22.04.2019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7CFAA20-1792-4261-BB94-1A4453EF98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4584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Oboj%C5%BEiveln%C3%ADci" TargetMode="External"/><Relationship Id="rId3" Type="http://schemas.openxmlformats.org/officeDocument/2006/relationships/hyperlink" Target="http://www.biomach.cz/biologie-zivocichua/obojzivelnici-amphibia" TargetMode="External"/><Relationship Id="rId7" Type="http://schemas.openxmlformats.org/officeDocument/2006/relationships/hyperlink" Target="https://mapovani.biolib.cz/" TargetMode="External"/><Relationship Id="rId2" Type="http://schemas.openxmlformats.org/officeDocument/2006/relationships/hyperlink" Target="https://skolakov.eu/prvouka/3-trida/obojzivelnici/ucime-se/obojzivelnici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apovani.biolib.cz/herp/" TargetMode="External"/><Relationship Id="rId5" Type="http://schemas.openxmlformats.org/officeDocument/2006/relationships/hyperlink" Target="https://www.biolib.cz/cz/taxonmap/id72/" TargetMode="External"/><Relationship Id="rId4" Type="http://schemas.openxmlformats.org/officeDocument/2006/relationships/hyperlink" Target="http://www.obojzivelnici.wbs.cz/Co-jsou-obojzivelnici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6DBBBE-8B12-4452-96BE-B9B640EF59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Obojživelníci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D106EAC-C9CD-4A63-9CAA-B1E6501E57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Vendula Osičková</a:t>
            </a:r>
          </a:p>
          <a:p>
            <a:r>
              <a:rPr lang="cs-CZ" dirty="0"/>
              <a:t>483616</a:t>
            </a:r>
          </a:p>
        </p:txBody>
      </p:sp>
    </p:spTree>
    <p:extLst>
      <p:ext uri="{BB962C8B-B14F-4D97-AF65-F5344CB8AC3E}">
        <p14:creationId xmlns:p14="http://schemas.microsoft.com/office/powerpoint/2010/main" val="3669127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624ABB-CF63-4E74-9B05-CA73BC48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361243"/>
          </a:xfrm>
        </p:spPr>
        <p:txBody>
          <a:bodyPr/>
          <a:lstStyle/>
          <a:p>
            <a:r>
              <a:rPr lang="cs-CZ" dirty="0"/>
              <a:t>Klasifikace obojživelníků žijících v ČR</a:t>
            </a:r>
            <a:br>
              <a:rPr lang="cs-CZ" dirty="0"/>
            </a:br>
            <a:r>
              <a:rPr lang="cs-CZ" dirty="0">
                <a:solidFill>
                  <a:schemeClr val="tx1"/>
                </a:solidFill>
              </a:rPr>
              <a:t>Čolek dravý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652269-3403-471A-912E-76D9964F5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Říše: živočichové</a:t>
            </a:r>
          </a:p>
          <a:p>
            <a:pPr lvl="1"/>
            <a:r>
              <a:rPr lang="cs-CZ" sz="2000" dirty="0"/>
              <a:t>Kmen: strunatci</a:t>
            </a:r>
          </a:p>
          <a:p>
            <a:pPr lvl="2"/>
            <a:r>
              <a:rPr lang="cs-CZ" sz="1800" dirty="0"/>
              <a:t>Třída: obojživelníci</a:t>
            </a:r>
          </a:p>
          <a:p>
            <a:pPr lvl="3"/>
            <a:r>
              <a:rPr lang="cs-CZ" sz="1600" dirty="0"/>
              <a:t>Rod: čolek</a:t>
            </a:r>
          </a:p>
          <a:p>
            <a:pPr lvl="4"/>
            <a:r>
              <a:rPr lang="cs-CZ" sz="1400" dirty="0"/>
              <a:t>Druh: dravý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2328429-A1BA-4316-B3C4-80AD1223B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953" y="1970842"/>
            <a:ext cx="5850713" cy="389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0072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624ABB-CF63-4E74-9B05-CA73BC48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361243"/>
          </a:xfrm>
        </p:spPr>
        <p:txBody>
          <a:bodyPr/>
          <a:lstStyle/>
          <a:p>
            <a:r>
              <a:rPr lang="cs-CZ" dirty="0"/>
              <a:t>Klasifikace obojživelníků žijících v ČR</a:t>
            </a:r>
            <a:br>
              <a:rPr lang="cs-CZ" dirty="0"/>
            </a:br>
            <a:r>
              <a:rPr lang="cs-CZ" dirty="0">
                <a:solidFill>
                  <a:schemeClr val="tx1"/>
                </a:solidFill>
              </a:rPr>
              <a:t>Čolek obecný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652269-3403-471A-912E-76D9964F5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Říše: živočichové</a:t>
            </a:r>
          </a:p>
          <a:p>
            <a:pPr lvl="1"/>
            <a:r>
              <a:rPr lang="cs-CZ" sz="2000" dirty="0"/>
              <a:t>Kmen: strunatci</a:t>
            </a:r>
          </a:p>
          <a:p>
            <a:pPr lvl="2"/>
            <a:r>
              <a:rPr lang="cs-CZ" sz="1800" dirty="0"/>
              <a:t>Třída: obojživelníci</a:t>
            </a:r>
          </a:p>
          <a:p>
            <a:pPr lvl="3"/>
            <a:r>
              <a:rPr lang="cs-CZ" sz="1600" dirty="0"/>
              <a:t>Rod: čolek</a:t>
            </a:r>
          </a:p>
          <a:p>
            <a:pPr lvl="4"/>
            <a:r>
              <a:rPr lang="cs-CZ" sz="1400" dirty="0"/>
              <a:t>Druh: obecný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7E9AD12-7CBC-4E53-83D3-7F58BC063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668" y="1970841"/>
            <a:ext cx="5721924" cy="429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8880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624ABB-CF63-4E74-9B05-CA73BC48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361243"/>
          </a:xfrm>
        </p:spPr>
        <p:txBody>
          <a:bodyPr/>
          <a:lstStyle/>
          <a:p>
            <a:r>
              <a:rPr lang="cs-CZ" dirty="0"/>
              <a:t>Klasifikace obojživelníků žijících v ČR</a:t>
            </a:r>
            <a:br>
              <a:rPr lang="cs-CZ" dirty="0"/>
            </a:br>
            <a:r>
              <a:rPr lang="cs-CZ" dirty="0">
                <a:solidFill>
                  <a:schemeClr val="tx1"/>
                </a:solidFill>
              </a:rPr>
              <a:t>Čolek karpatský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652269-3403-471A-912E-76D9964F5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Říše: živočichové</a:t>
            </a:r>
          </a:p>
          <a:p>
            <a:pPr lvl="1"/>
            <a:r>
              <a:rPr lang="cs-CZ" sz="2000" dirty="0"/>
              <a:t>Kmen: strunatci</a:t>
            </a:r>
          </a:p>
          <a:p>
            <a:pPr lvl="2"/>
            <a:r>
              <a:rPr lang="cs-CZ" sz="1800" dirty="0"/>
              <a:t>Třída: obojživelníci</a:t>
            </a:r>
          </a:p>
          <a:p>
            <a:pPr lvl="3"/>
            <a:r>
              <a:rPr lang="cs-CZ" sz="1600" dirty="0"/>
              <a:t>Rod: čolek</a:t>
            </a:r>
          </a:p>
          <a:p>
            <a:pPr lvl="4"/>
            <a:r>
              <a:rPr lang="cs-CZ" sz="1400" dirty="0"/>
              <a:t>Druh: karpatský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327467E-A433-4031-9CD6-9A387504B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667" y="2160589"/>
            <a:ext cx="6139175" cy="334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2654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624ABB-CF63-4E74-9B05-CA73BC48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361243"/>
          </a:xfrm>
        </p:spPr>
        <p:txBody>
          <a:bodyPr/>
          <a:lstStyle/>
          <a:p>
            <a:r>
              <a:rPr lang="cs-CZ" dirty="0"/>
              <a:t>Klasifikace obojživelníků žijících v ČR</a:t>
            </a:r>
            <a:br>
              <a:rPr lang="cs-CZ" dirty="0"/>
            </a:br>
            <a:r>
              <a:rPr lang="cs-CZ" dirty="0">
                <a:solidFill>
                  <a:schemeClr val="tx1"/>
                </a:solidFill>
              </a:rPr>
              <a:t>Čolek horský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652269-3403-471A-912E-76D9964F5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Říše: živočichové</a:t>
            </a:r>
          </a:p>
          <a:p>
            <a:pPr lvl="1"/>
            <a:r>
              <a:rPr lang="cs-CZ" sz="2000" dirty="0"/>
              <a:t>Kmen: strunatci</a:t>
            </a:r>
          </a:p>
          <a:p>
            <a:pPr lvl="2"/>
            <a:r>
              <a:rPr lang="cs-CZ" sz="1800" dirty="0"/>
              <a:t>Třída: obojživelníci</a:t>
            </a:r>
          </a:p>
          <a:p>
            <a:pPr lvl="3"/>
            <a:r>
              <a:rPr lang="cs-CZ" sz="1600" dirty="0"/>
              <a:t>Rod: čolek</a:t>
            </a:r>
          </a:p>
          <a:p>
            <a:pPr lvl="4"/>
            <a:r>
              <a:rPr lang="cs-CZ" sz="1400" dirty="0"/>
              <a:t>Druh: horský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1C969F9-0B50-45D4-85AB-31CDD3DA7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668" y="1971584"/>
            <a:ext cx="5702423" cy="42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2812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624ABB-CF63-4E74-9B05-CA73BC48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361243"/>
          </a:xfrm>
        </p:spPr>
        <p:txBody>
          <a:bodyPr/>
          <a:lstStyle/>
          <a:p>
            <a:r>
              <a:rPr lang="cs-CZ" dirty="0"/>
              <a:t>Klasifikace obojživelníků žijících v ČR</a:t>
            </a:r>
            <a:br>
              <a:rPr lang="cs-CZ" dirty="0"/>
            </a:br>
            <a:r>
              <a:rPr lang="cs-CZ" dirty="0">
                <a:solidFill>
                  <a:schemeClr val="tx1"/>
                </a:solidFill>
              </a:rPr>
              <a:t>Kuňka obecná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652269-3403-471A-912E-76D9964F5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Říše: živočichové</a:t>
            </a:r>
          </a:p>
          <a:p>
            <a:pPr lvl="1"/>
            <a:r>
              <a:rPr lang="cs-CZ" sz="2000" dirty="0"/>
              <a:t>Kmen: strunatci</a:t>
            </a:r>
          </a:p>
          <a:p>
            <a:pPr lvl="2"/>
            <a:r>
              <a:rPr lang="cs-CZ" sz="1800" dirty="0"/>
              <a:t>Třída: obojživelníci</a:t>
            </a:r>
          </a:p>
          <a:p>
            <a:pPr lvl="3"/>
            <a:r>
              <a:rPr lang="cs-CZ" sz="1600" dirty="0"/>
              <a:t>Rod: kuňka</a:t>
            </a:r>
          </a:p>
          <a:p>
            <a:pPr lvl="4"/>
            <a:r>
              <a:rPr lang="cs-CZ" sz="1400" dirty="0"/>
              <a:t>Druh: obecná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6AB5346-B4F0-43A3-AFB6-81860A242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668" y="1970842"/>
            <a:ext cx="5717497" cy="372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7407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624ABB-CF63-4E74-9B05-CA73BC48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361243"/>
          </a:xfrm>
        </p:spPr>
        <p:txBody>
          <a:bodyPr/>
          <a:lstStyle/>
          <a:p>
            <a:r>
              <a:rPr lang="cs-CZ" dirty="0"/>
              <a:t>Klasifikace obojživelníků žijících v ČR</a:t>
            </a:r>
            <a:br>
              <a:rPr lang="cs-CZ" dirty="0"/>
            </a:br>
            <a:r>
              <a:rPr lang="cs-CZ" dirty="0">
                <a:solidFill>
                  <a:schemeClr val="tx1"/>
                </a:solidFill>
              </a:rPr>
              <a:t>Kuňka žlutobřichá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652269-3403-471A-912E-76D9964F5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Říše: živočichové</a:t>
            </a:r>
          </a:p>
          <a:p>
            <a:pPr lvl="1"/>
            <a:r>
              <a:rPr lang="cs-CZ" sz="2000" dirty="0"/>
              <a:t>Kmen: strunatci</a:t>
            </a:r>
          </a:p>
          <a:p>
            <a:pPr lvl="2"/>
            <a:r>
              <a:rPr lang="cs-CZ" sz="1800" dirty="0"/>
              <a:t>Třída: obojživelníci</a:t>
            </a:r>
          </a:p>
          <a:p>
            <a:pPr lvl="3"/>
            <a:r>
              <a:rPr lang="cs-CZ" sz="1600" dirty="0"/>
              <a:t>Rod: kuňka</a:t>
            </a:r>
          </a:p>
          <a:p>
            <a:pPr lvl="4"/>
            <a:r>
              <a:rPr lang="cs-CZ" sz="1400" dirty="0"/>
              <a:t>Druh: žlutobřichá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733735F-7660-457F-8773-33449C373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207" y="1970842"/>
            <a:ext cx="5842459" cy="467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8717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624ABB-CF63-4E74-9B05-CA73BC48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361243"/>
          </a:xfrm>
        </p:spPr>
        <p:txBody>
          <a:bodyPr/>
          <a:lstStyle/>
          <a:p>
            <a:r>
              <a:rPr lang="cs-CZ" dirty="0"/>
              <a:t>Klasifikace obojživelníků žijících v ČR</a:t>
            </a:r>
            <a:br>
              <a:rPr lang="cs-CZ" dirty="0"/>
            </a:br>
            <a:r>
              <a:rPr lang="cs-CZ" dirty="0">
                <a:solidFill>
                  <a:schemeClr val="tx1"/>
                </a:solidFill>
              </a:rPr>
              <a:t>Blatnice skvrnitá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652269-3403-471A-912E-76D9964F5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Říše: živočichové</a:t>
            </a:r>
          </a:p>
          <a:p>
            <a:pPr lvl="1"/>
            <a:r>
              <a:rPr lang="cs-CZ" sz="2000" dirty="0"/>
              <a:t>Kmen: strunatci</a:t>
            </a:r>
          </a:p>
          <a:p>
            <a:pPr lvl="2"/>
            <a:r>
              <a:rPr lang="cs-CZ" sz="1800" dirty="0"/>
              <a:t>Třída: obojživelníci</a:t>
            </a:r>
          </a:p>
          <a:p>
            <a:pPr lvl="3"/>
            <a:r>
              <a:rPr lang="cs-CZ" sz="1600" dirty="0"/>
              <a:t>Rod: blatnice</a:t>
            </a:r>
          </a:p>
          <a:p>
            <a:pPr lvl="4"/>
            <a:r>
              <a:rPr lang="cs-CZ" sz="1400" dirty="0"/>
              <a:t>Druh: skvrnitá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96D3472-BB80-4821-8BD3-5F182951F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668" y="2160589"/>
            <a:ext cx="6392722" cy="443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8442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624ABB-CF63-4E74-9B05-CA73BC48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361243"/>
          </a:xfrm>
        </p:spPr>
        <p:txBody>
          <a:bodyPr/>
          <a:lstStyle/>
          <a:p>
            <a:r>
              <a:rPr lang="cs-CZ" dirty="0"/>
              <a:t>Klasifikace obojživelníků žijících v ČR</a:t>
            </a:r>
            <a:br>
              <a:rPr lang="cs-CZ" dirty="0"/>
            </a:br>
            <a:r>
              <a:rPr lang="cs-CZ" dirty="0">
                <a:solidFill>
                  <a:schemeClr val="tx1"/>
                </a:solidFill>
              </a:rPr>
              <a:t>Ropucha obecná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652269-3403-471A-912E-76D9964F5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Říše: živočichové</a:t>
            </a:r>
          </a:p>
          <a:p>
            <a:pPr lvl="1"/>
            <a:r>
              <a:rPr lang="cs-CZ" sz="2000" dirty="0"/>
              <a:t>Kmen: strunatci</a:t>
            </a:r>
          </a:p>
          <a:p>
            <a:pPr lvl="2"/>
            <a:r>
              <a:rPr lang="cs-CZ" sz="1800" dirty="0"/>
              <a:t>Třída: obojživelníci</a:t>
            </a:r>
          </a:p>
          <a:p>
            <a:pPr lvl="3"/>
            <a:r>
              <a:rPr lang="cs-CZ" sz="1600" dirty="0"/>
              <a:t>Rod: ropucha</a:t>
            </a:r>
          </a:p>
          <a:p>
            <a:pPr lvl="4"/>
            <a:r>
              <a:rPr lang="cs-CZ" sz="1400" dirty="0"/>
              <a:t>Druh: obecná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788BC2C-91E3-4950-ADC4-E3C739D75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668" y="2160589"/>
            <a:ext cx="5496942" cy="384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14143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624ABB-CF63-4E74-9B05-CA73BC48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361243"/>
          </a:xfrm>
        </p:spPr>
        <p:txBody>
          <a:bodyPr/>
          <a:lstStyle/>
          <a:p>
            <a:r>
              <a:rPr lang="cs-CZ" dirty="0"/>
              <a:t>Klasifikace obojživelníků žijících v ČR</a:t>
            </a:r>
            <a:br>
              <a:rPr lang="cs-CZ" dirty="0"/>
            </a:br>
            <a:r>
              <a:rPr lang="cs-CZ" dirty="0">
                <a:solidFill>
                  <a:schemeClr val="tx1"/>
                </a:solidFill>
              </a:rPr>
              <a:t>Ropucha krátkonohá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652269-3403-471A-912E-76D9964F5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Říše: živočichové</a:t>
            </a:r>
          </a:p>
          <a:p>
            <a:pPr lvl="1"/>
            <a:r>
              <a:rPr lang="cs-CZ" sz="2000" dirty="0"/>
              <a:t>Kmen: strunatci</a:t>
            </a:r>
          </a:p>
          <a:p>
            <a:pPr lvl="2"/>
            <a:r>
              <a:rPr lang="cs-CZ" sz="1800" dirty="0"/>
              <a:t>Třída: obojživelníci</a:t>
            </a:r>
          </a:p>
          <a:p>
            <a:pPr lvl="3"/>
            <a:r>
              <a:rPr lang="cs-CZ" sz="1600" dirty="0"/>
              <a:t>Rod: ropucha</a:t>
            </a:r>
          </a:p>
          <a:p>
            <a:pPr lvl="4"/>
            <a:r>
              <a:rPr lang="cs-CZ" sz="1400" dirty="0"/>
              <a:t>Druh: krátkonohá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E551796-8FDA-4A34-90E0-2FDFC3819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668" y="2160589"/>
            <a:ext cx="5337792" cy="366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1824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624ABB-CF63-4E74-9B05-CA73BC48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361243"/>
          </a:xfrm>
        </p:spPr>
        <p:txBody>
          <a:bodyPr/>
          <a:lstStyle/>
          <a:p>
            <a:r>
              <a:rPr lang="cs-CZ" dirty="0"/>
              <a:t>Klasifikace obojživelníků žijících v ČR</a:t>
            </a:r>
            <a:br>
              <a:rPr lang="cs-CZ" dirty="0"/>
            </a:br>
            <a:r>
              <a:rPr lang="cs-CZ" dirty="0">
                <a:solidFill>
                  <a:schemeClr val="tx1"/>
                </a:solidFill>
              </a:rPr>
              <a:t>Ropucha zelená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652269-3403-471A-912E-76D9964F5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Říše: živočichové</a:t>
            </a:r>
          </a:p>
          <a:p>
            <a:pPr lvl="1"/>
            <a:r>
              <a:rPr lang="cs-CZ" sz="2000" dirty="0"/>
              <a:t>Kmen: strunatci</a:t>
            </a:r>
          </a:p>
          <a:p>
            <a:pPr lvl="2"/>
            <a:r>
              <a:rPr lang="cs-CZ" sz="1800" dirty="0"/>
              <a:t>Třída: obojživelníci</a:t>
            </a:r>
          </a:p>
          <a:p>
            <a:pPr lvl="3"/>
            <a:r>
              <a:rPr lang="cs-CZ" sz="1600" dirty="0"/>
              <a:t>Rod: ropucha</a:t>
            </a:r>
          </a:p>
          <a:p>
            <a:pPr lvl="4"/>
            <a:r>
              <a:rPr lang="cs-CZ" sz="1400" dirty="0"/>
              <a:t>Druh: zelená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AF06A9D-F301-4E36-ADC5-F5F2C2ED1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70842"/>
            <a:ext cx="4645981" cy="464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2311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78ADE0-1FD6-479C-B0A2-E46A71AB3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28583"/>
          </a:xfrm>
        </p:spPr>
        <p:txBody>
          <a:bodyPr/>
          <a:lstStyle/>
          <a:p>
            <a:r>
              <a:rPr lang="cs-CZ" dirty="0"/>
              <a:t>Obojživelníci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187849-AEC5-4243-821A-2BA44C509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38183"/>
            <a:ext cx="8596668" cy="4603179"/>
          </a:xfrm>
        </p:spPr>
        <p:txBody>
          <a:bodyPr/>
          <a:lstStyle/>
          <a:p>
            <a:r>
              <a:rPr lang="cs-CZ" dirty="0"/>
              <a:t>Studenokrevní obratlovci</a:t>
            </a:r>
          </a:p>
          <a:p>
            <a:r>
              <a:rPr lang="cs-CZ" dirty="0"/>
              <a:t>Nejprimitivnější známí čtyřnožci</a:t>
            </a:r>
          </a:p>
          <a:p>
            <a:r>
              <a:rPr lang="cs-CZ" dirty="0"/>
              <a:t>Přechod mezi vodními a suchozemskými obratlovci</a:t>
            </a:r>
          </a:p>
          <a:p>
            <a:r>
              <a:rPr lang="cs-CZ" dirty="0"/>
              <a:t>Objevují se na konci prvohor</a:t>
            </a:r>
          </a:p>
          <a:p>
            <a:r>
              <a:rPr lang="cs-CZ" dirty="0"/>
              <a:t>Způsobem rozmnožování vázáni na vodu</a:t>
            </a:r>
          </a:p>
          <a:p>
            <a:r>
              <a:rPr lang="cs-CZ" dirty="0"/>
              <a:t>Životní prostředí: vlhké podzemní nebo zemní biotopy</a:t>
            </a:r>
          </a:p>
          <a:p>
            <a:r>
              <a:rPr lang="cs-CZ" dirty="0"/>
              <a:t>Většinou nepřímý vývoj – larvy</a:t>
            </a:r>
          </a:p>
          <a:p>
            <a:r>
              <a:rPr lang="cs-CZ" dirty="0"/>
              <a:t>Larvy dýchají žábrami, dospělci plícemi</a:t>
            </a:r>
          </a:p>
          <a:p>
            <a:r>
              <a:rPr lang="cs-CZ" dirty="0"/>
              <a:t>Nemají stálou tělesnou teplotu</a:t>
            </a:r>
          </a:p>
          <a:p>
            <a:r>
              <a:rPr lang="cs-CZ" dirty="0"/>
              <a:t>Živí se hlavně hmyzem a dalšími bezobratlými</a:t>
            </a:r>
          </a:p>
          <a:p>
            <a:r>
              <a:rPr lang="cs-CZ" dirty="0"/>
              <a:t>Většina žab loví kořist dlouhým lepkavým jazykem</a:t>
            </a:r>
          </a:p>
        </p:txBody>
      </p:sp>
    </p:spTree>
    <p:extLst>
      <p:ext uri="{BB962C8B-B14F-4D97-AF65-F5344CB8AC3E}">
        <p14:creationId xmlns:p14="http://schemas.microsoft.com/office/powerpoint/2010/main" val="318587753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624ABB-CF63-4E74-9B05-CA73BC48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361243"/>
          </a:xfrm>
        </p:spPr>
        <p:txBody>
          <a:bodyPr/>
          <a:lstStyle/>
          <a:p>
            <a:r>
              <a:rPr lang="cs-CZ" dirty="0"/>
              <a:t>Klasifikace obojživelníků žijících v ČR</a:t>
            </a:r>
            <a:br>
              <a:rPr lang="cs-CZ" dirty="0"/>
            </a:br>
            <a:r>
              <a:rPr lang="cs-CZ" dirty="0">
                <a:solidFill>
                  <a:schemeClr val="tx1"/>
                </a:solidFill>
              </a:rPr>
              <a:t>Rosnička zelená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652269-3403-471A-912E-76D9964F5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Říše: živočichové</a:t>
            </a:r>
          </a:p>
          <a:p>
            <a:pPr lvl="1"/>
            <a:r>
              <a:rPr lang="cs-CZ" sz="2000" dirty="0"/>
              <a:t>Kmen: strunatci</a:t>
            </a:r>
          </a:p>
          <a:p>
            <a:pPr lvl="2"/>
            <a:r>
              <a:rPr lang="cs-CZ" sz="1800" dirty="0"/>
              <a:t>Třída: obojživelníci</a:t>
            </a:r>
          </a:p>
          <a:p>
            <a:pPr lvl="3"/>
            <a:r>
              <a:rPr lang="cs-CZ" sz="1600" dirty="0"/>
              <a:t>Rod: rosnička</a:t>
            </a:r>
          </a:p>
          <a:p>
            <a:pPr lvl="4"/>
            <a:r>
              <a:rPr lang="cs-CZ" sz="1400" dirty="0"/>
              <a:t>Druh: zelená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7A2453-FE06-4F1C-8095-25C9391DD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668" y="1970842"/>
            <a:ext cx="6191250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5440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624ABB-CF63-4E74-9B05-CA73BC48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361243"/>
          </a:xfrm>
        </p:spPr>
        <p:txBody>
          <a:bodyPr/>
          <a:lstStyle/>
          <a:p>
            <a:r>
              <a:rPr lang="cs-CZ" dirty="0"/>
              <a:t>Klasifikace obojživelníků žijících v ČR</a:t>
            </a:r>
            <a:br>
              <a:rPr lang="cs-CZ" dirty="0"/>
            </a:br>
            <a:r>
              <a:rPr lang="cs-CZ" dirty="0">
                <a:solidFill>
                  <a:schemeClr val="tx1"/>
                </a:solidFill>
              </a:rPr>
              <a:t>Skokan hnědý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652269-3403-471A-912E-76D9964F5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Říše: živočichové</a:t>
            </a:r>
          </a:p>
          <a:p>
            <a:pPr lvl="1"/>
            <a:r>
              <a:rPr lang="cs-CZ" sz="2000" dirty="0"/>
              <a:t>Kmen: strunatci</a:t>
            </a:r>
          </a:p>
          <a:p>
            <a:pPr lvl="2"/>
            <a:r>
              <a:rPr lang="cs-CZ" sz="1800" dirty="0"/>
              <a:t>Třída: obojživelníci</a:t>
            </a:r>
          </a:p>
          <a:p>
            <a:pPr lvl="3"/>
            <a:r>
              <a:rPr lang="cs-CZ" sz="1600" dirty="0"/>
              <a:t>Rod: skokan</a:t>
            </a:r>
          </a:p>
          <a:p>
            <a:pPr lvl="4"/>
            <a:r>
              <a:rPr lang="cs-CZ" sz="1400" dirty="0"/>
              <a:t>Druh: hnědý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9F8C45C-F20E-4C0F-83B2-6582BB941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60589"/>
            <a:ext cx="5743810" cy="425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8325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624ABB-CF63-4E74-9B05-CA73BC48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361243"/>
          </a:xfrm>
        </p:spPr>
        <p:txBody>
          <a:bodyPr/>
          <a:lstStyle/>
          <a:p>
            <a:r>
              <a:rPr lang="cs-CZ" dirty="0"/>
              <a:t>Klasifikace obojživelníků žijících v ČR</a:t>
            </a:r>
            <a:br>
              <a:rPr lang="cs-CZ" dirty="0"/>
            </a:br>
            <a:r>
              <a:rPr lang="cs-CZ" dirty="0">
                <a:solidFill>
                  <a:schemeClr val="tx1"/>
                </a:solidFill>
              </a:rPr>
              <a:t>Skokan ostronosý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652269-3403-471A-912E-76D9964F5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Říše: živočichové</a:t>
            </a:r>
          </a:p>
          <a:p>
            <a:pPr lvl="1"/>
            <a:r>
              <a:rPr lang="cs-CZ" sz="2000" dirty="0"/>
              <a:t>Kmen: strunatci</a:t>
            </a:r>
          </a:p>
          <a:p>
            <a:pPr lvl="2"/>
            <a:r>
              <a:rPr lang="cs-CZ" sz="1800" dirty="0"/>
              <a:t>Třída: obojživelníci</a:t>
            </a:r>
          </a:p>
          <a:p>
            <a:pPr lvl="3"/>
            <a:r>
              <a:rPr lang="cs-CZ" sz="1600" dirty="0"/>
              <a:t>Rod: skokan</a:t>
            </a:r>
          </a:p>
          <a:p>
            <a:pPr lvl="4"/>
            <a:r>
              <a:rPr lang="cs-CZ" sz="1400" dirty="0"/>
              <a:t>Druh: ostronosý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B7BCACF-2110-4AE1-931C-683DD78BD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889" y="1970842"/>
            <a:ext cx="5619777" cy="396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07032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624ABB-CF63-4E74-9B05-CA73BC48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361243"/>
          </a:xfrm>
        </p:spPr>
        <p:txBody>
          <a:bodyPr/>
          <a:lstStyle/>
          <a:p>
            <a:r>
              <a:rPr lang="cs-CZ" dirty="0"/>
              <a:t>Klasifikace obojživelníků žijících v ČR</a:t>
            </a:r>
            <a:br>
              <a:rPr lang="cs-CZ" dirty="0"/>
            </a:br>
            <a:r>
              <a:rPr lang="cs-CZ" dirty="0">
                <a:solidFill>
                  <a:schemeClr val="tx1"/>
                </a:solidFill>
              </a:rPr>
              <a:t>Skokan štíhlý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652269-3403-471A-912E-76D9964F5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Říše: živočichové</a:t>
            </a:r>
          </a:p>
          <a:p>
            <a:pPr lvl="1"/>
            <a:r>
              <a:rPr lang="cs-CZ" sz="2000" dirty="0"/>
              <a:t>Kmen: strunatci</a:t>
            </a:r>
          </a:p>
          <a:p>
            <a:pPr lvl="2"/>
            <a:r>
              <a:rPr lang="cs-CZ" sz="1800" dirty="0"/>
              <a:t>Třída: obojživelníci</a:t>
            </a:r>
          </a:p>
          <a:p>
            <a:pPr lvl="3"/>
            <a:r>
              <a:rPr lang="cs-CZ" sz="1600" dirty="0"/>
              <a:t>Rod: skokan</a:t>
            </a:r>
          </a:p>
          <a:p>
            <a:pPr lvl="4"/>
            <a:r>
              <a:rPr lang="cs-CZ" sz="1400" dirty="0"/>
              <a:t>Druh: štíhlý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C70A288-7BA8-444F-8BFC-FF5DE3AAE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60589"/>
            <a:ext cx="5431747" cy="408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83621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624ABB-CF63-4E74-9B05-CA73BC48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361243"/>
          </a:xfrm>
        </p:spPr>
        <p:txBody>
          <a:bodyPr/>
          <a:lstStyle/>
          <a:p>
            <a:r>
              <a:rPr lang="cs-CZ" dirty="0"/>
              <a:t>Klasifikace obojživelníků žijících v ČR</a:t>
            </a:r>
            <a:br>
              <a:rPr lang="cs-CZ" dirty="0"/>
            </a:br>
            <a:r>
              <a:rPr lang="cs-CZ" dirty="0">
                <a:solidFill>
                  <a:schemeClr val="tx1"/>
                </a:solidFill>
              </a:rPr>
              <a:t>Skokan krátkonohý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652269-3403-471A-912E-76D9964F5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Říše: živočichové</a:t>
            </a:r>
          </a:p>
          <a:p>
            <a:pPr lvl="1"/>
            <a:r>
              <a:rPr lang="cs-CZ" sz="2000" dirty="0"/>
              <a:t>Kmen: strunatci</a:t>
            </a:r>
          </a:p>
          <a:p>
            <a:pPr lvl="2"/>
            <a:r>
              <a:rPr lang="cs-CZ" sz="1800" dirty="0"/>
              <a:t>Třída: obojživelníci</a:t>
            </a:r>
          </a:p>
          <a:p>
            <a:pPr lvl="3"/>
            <a:r>
              <a:rPr lang="cs-CZ" sz="1600" dirty="0"/>
              <a:t>Rod: skokan</a:t>
            </a:r>
          </a:p>
          <a:p>
            <a:pPr lvl="4"/>
            <a:r>
              <a:rPr lang="cs-CZ" sz="1400" dirty="0"/>
              <a:t>Druh: krátkonohý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1D6FADE-8E03-4D6A-9B4F-9E462F665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70842"/>
            <a:ext cx="5228308" cy="463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39039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624ABB-CF63-4E74-9B05-CA73BC48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361243"/>
          </a:xfrm>
        </p:spPr>
        <p:txBody>
          <a:bodyPr/>
          <a:lstStyle/>
          <a:p>
            <a:r>
              <a:rPr lang="cs-CZ" dirty="0"/>
              <a:t>Klasifikace obojživelníků žijících v ČR</a:t>
            </a:r>
            <a:br>
              <a:rPr lang="cs-CZ" dirty="0"/>
            </a:br>
            <a:r>
              <a:rPr lang="cs-CZ" dirty="0">
                <a:solidFill>
                  <a:schemeClr val="tx1"/>
                </a:solidFill>
              </a:rPr>
              <a:t>Skokan skřehotavý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652269-3403-471A-912E-76D9964F5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Říše: živočichové</a:t>
            </a:r>
          </a:p>
          <a:p>
            <a:pPr lvl="1"/>
            <a:r>
              <a:rPr lang="cs-CZ" sz="2000" dirty="0"/>
              <a:t>Kmen: strunatci</a:t>
            </a:r>
          </a:p>
          <a:p>
            <a:pPr lvl="2"/>
            <a:r>
              <a:rPr lang="cs-CZ" sz="1800" dirty="0"/>
              <a:t>Třída: obojživelníci</a:t>
            </a:r>
          </a:p>
          <a:p>
            <a:pPr lvl="3"/>
            <a:r>
              <a:rPr lang="cs-CZ" sz="1600" dirty="0"/>
              <a:t>Rod: skokan</a:t>
            </a:r>
          </a:p>
          <a:p>
            <a:pPr lvl="4"/>
            <a:r>
              <a:rPr lang="cs-CZ" sz="1400" dirty="0"/>
              <a:t>Druh: skřehotavý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77AA567-57E0-46FE-8ACD-3BE60892A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70842"/>
            <a:ext cx="5374985" cy="42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92705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624ABB-CF63-4E74-9B05-CA73BC48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361243"/>
          </a:xfrm>
        </p:spPr>
        <p:txBody>
          <a:bodyPr/>
          <a:lstStyle/>
          <a:p>
            <a:r>
              <a:rPr lang="cs-CZ" dirty="0"/>
              <a:t>Klasifikace obojživelníků žijících v ČR</a:t>
            </a:r>
            <a:br>
              <a:rPr lang="cs-CZ" dirty="0"/>
            </a:br>
            <a:r>
              <a:rPr lang="cs-CZ" dirty="0">
                <a:solidFill>
                  <a:schemeClr val="tx1"/>
                </a:solidFill>
              </a:rPr>
              <a:t>Skokan zelený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652269-3403-471A-912E-76D9964F5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Říše: živočichové</a:t>
            </a:r>
          </a:p>
          <a:p>
            <a:pPr lvl="1"/>
            <a:r>
              <a:rPr lang="cs-CZ" sz="2000" dirty="0"/>
              <a:t>Kmen: strunatci</a:t>
            </a:r>
          </a:p>
          <a:p>
            <a:pPr lvl="2"/>
            <a:r>
              <a:rPr lang="cs-CZ" sz="1800" dirty="0"/>
              <a:t>Třída: obojživelníci</a:t>
            </a:r>
          </a:p>
          <a:p>
            <a:pPr lvl="3"/>
            <a:r>
              <a:rPr lang="cs-CZ" sz="1600" dirty="0"/>
              <a:t>Rod: skokan</a:t>
            </a:r>
          </a:p>
          <a:p>
            <a:pPr lvl="4"/>
            <a:r>
              <a:rPr lang="cs-CZ" sz="1400" dirty="0"/>
              <a:t>Druh: zelený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7F0332E-CDB1-4A60-B2B8-EB3DBFBAE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70842"/>
            <a:ext cx="5610384" cy="468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38074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684FEA-0F44-4E9F-BC41-26288AAAA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95417"/>
          </a:xfrm>
        </p:spPr>
        <p:txBody>
          <a:bodyPr/>
          <a:lstStyle/>
          <a:p>
            <a:r>
              <a:rPr lang="cs-CZ" dirty="0"/>
              <a:t>Zdroje: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CDCB25-F08E-424E-AD06-E09145708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05017"/>
            <a:ext cx="8596668" cy="4736345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Obojživelníci. </a:t>
            </a:r>
            <a:r>
              <a:rPr lang="cs-CZ" i="1" dirty="0"/>
              <a:t>KLUCI A HOLKY</a:t>
            </a:r>
            <a:r>
              <a:rPr lang="cs-CZ" dirty="0"/>
              <a:t> [online]. Dostupné z: </a:t>
            </a:r>
            <a:r>
              <a:rPr lang="cs-CZ" dirty="0">
                <a:hlinkClick r:id="rId2"/>
              </a:rPr>
              <a:t>https://skolakov.eu/prvouka/3-trida/obojzivelnici/ucime-se/obojzivelnici.htm</a:t>
            </a:r>
            <a:endParaRPr lang="cs-CZ" dirty="0"/>
          </a:p>
          <a:p>
            <a:r>
              <a:rPr lang="cs-CZ" dirty="0"/>
              <a:t>Obojživelníci (</a:t>
            </a:r>
            <a:r>
              <a:rPr lang="cs-CZ" dirty="0" err="1"/>
              <a:t>Amphibia</a:t>
            </a:r>
            <a:r>
              <a:rPr lang="cs-CZ" dirty="0"/>
              <a:t>) - </a:t>
            </a:r>
            <a:r>
              <a:rPr lang="cs-CZ" dirty="0" err="1"/>
              <a:t>Biomach</a:t>
            </a:r>
            <a:r>
              <a:rPr lang="cs-CZ" dirty="0"/>
              <a:t>, výpisky z biologie. </a:t>
            </a:r>
            <a:r>
              <a:rPr lang="cs-CZ" i="1" dirty="0" err="1"/>
              <a:t>Biomach</a:t>
            </a:r>
            <a:r>
              <a:rPr lang="cs-CZ" i="1" dirty="0"/>
              <a:t>, výpisky z biologie</a:t>
            </a:r>
            <a:r>
              <a:rPr lang="cs-CZ" dirty="0"/>
              <a:t> [online]. Dostupné z: </a:t>
            </a:r>
            <a:r>
              <a:rPr lang="cs-CZ" dirty="0">
                <a:hlinkClick r:id="rId3"/>
              </a:rPr>
              <a:t>http://www.biomach.cz/biologie-zivocichua/obojzivelnici-amphibia</a:t>
            </a:r>
            <a:endParaRPr lang="cs-CZ" dirty="0"/>
          </a:p>
          <a:p>
            <a:r>
              <a:rPr lang="cs-CZ" dirty="0"/>
              <a:t>Co jsou obojživelníci | Obojživelníci České republiky. </a:t>
            </a:r>
            <a:r>
              <a:rPr lang="cs-CZ" i="1" dirty="0"/>
              <a:t>Úvod . Aktuálně | Obojživelníci České republiky</a:t>
            </a:r>
            <a:r>
              <a:rPr lang="cs-CZ" dirty="0"/>
              <a:t> [online]. Dostupné z: </a:t>
            </a:r>
            <a:r>
              <a:rPr lang="cs-CZ" dirty="0">
                <a:hlinkClick r:id="rId4"/>
              </a:rPr>
              <a:t>http://www.obojzivelnici.wbs.cz/Co-jsou-obojzivelnici.html</a:t>
            </a:r>
            <a:endParaRPr lang="cs-CZ" dirty="0"/>
          </a:p>
          <a:p>
            <a:r>
              <a:rPr lang="cs-CZ" dirty="0" err="1"/>
              <a:t>Ichthyosaura</a:t>
            </a:r>
            <a:r>
              <a:rPr lang="cs-CZ" dirty="0"/>
              <a:t> </a:t>
            </a:r>
            <a:r>
              <a:rPr lang="cs-CZ" dirty="0" err="1"/>
              <a:t>alpestris</a:t>
            </a:r>
            <a:r>
              <a:rPr lang="cs-CZ" dirty="0"/>
              <a:t> (čolek horský) - Mapa rozšíření | BioLib.cz. </a:t>
            </a:r>
            <a:r>
              <a:rPr lang="cs-CZ" i="1" dirty="0" err="1"/>
              <a:t>Taxonomic</a:t>
            </a:r>
            <a:r>
              <a:rPr lang="cs-CZ" i="1" dirty="0"/>
              <a:t> </a:t>
            </a:r>
            <a:r>
              <a:rPr lang="cs-CZ" i="1" dirty="0" err="1"/>
              <a:t>tree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plants</a:t>
            </a:r>
            <a:r>
              <a:rPr lang="cs-CZ" i="1" dirty="0"/>
              <a:t> and </a:t>
            </a:r>
            <a:r>
              <a:rPr lang="cs-CZ" i="1" dirty="0" err="1"/>
              <a:t>animals</a:t>
            </a:r>
            <a:r>
              <a:rPr lang="cs-CZ" i="1" dirty="0"/>
              <a:t> </a:t>
            </a:r>
            <a:r>
              <a:rPr lang="cs-CZ" i="1" dirty="0" err="1"/>
              <a:t>with</a:t>
            </a:r>
            <a:r>
              <a:rPr lang="cs-CZ" i="1" dirty="0"/>
              <a:t> </a:t>
            </a:r>
            <a:r>
              <a:rPr lang="cs-CZ" i="1" dirty="0" err="1"/>
              <a:t>photos</a:t>
            </a:r>
            <a:r>
              <a:rPr lang="cs-CZ" i="1" dirty="0"/>
              <a:t> | BioLib.cz</a:t>
            </a:r>
            <a:r>
              <a:rPr lang="cs-CZ" dirty="0"/>
              <a:t>[online]. Copyright © 1999 [cit. 15.04.2019]. Dostupné z: </a:t>
            </a:r>
            <a:r>
              <a:rPr lang="cs-CZ" dirty="0">
                <a:hlinkClick r:id="rId5"/>
              </a:rPr>
              <a:t>https://www.biolib.cz/cz/taxonmap/id72/</a:t>
            </a:r>
            <a:endParaRPr lang="cs-CZ" dirty="0"/>
          </a:p>
          <a:p>
            <a:r>
              <a:rPr lang="cs-CZ" dirty="0"/>
              <a:t>Mapování výskytu obojživelníků a plazů v ČR. </a:t>
            </a:r>
            <a:r>
              <a:rPr lang="cs-CZ" i="1" dirty="0"/>
              <a:t>Mapování výskytu druhů v České Republice</a:t>
            </a:r>
            <a:r>
              <a:rPr lang="cs-CZ" dirty="0"/>
              <a:t> [online]. Dostupné z: </a:t>
            </a:r>
            <a:r>
              <a:rPr lang="cs-CZ" dirty="0">
                <a:hlinkClick r:id="rId6"/>
              </a:rPr>
              <a:t>https://mapovani.biolib.cz/herp/</a:t>
            </a:r>
            <a:endParaRPr lang="cs-CZ" dirty="0"/>
          </a:p>
          <a:p>
            <a:r>
              <a:rPr lang="cs-CZ" dirty="0"/>
              <a:t>Mapování výskytu druhů v České Republice. </a:t>
            </a:r>
            <a:r>
              <a:rPr lang="cs-CZ" i="1" dirty="0"/>
              <a:t>Mapování výskytu druhů v České Republice</a:t>
            </a:r>
            <a:r>
              <a:rPr lang="cs-CZ" dirty="0"/>
              <a:t> [online]. Dostupné z: </a:t>
            </a:r>
            <a:r>
              <a:rPr lang="cs-CZ" dirty="0">
                <a:hlinkClick r:id="rId7"/>
              </a:rPr>
              <a:t>https://mapovani.biolib.cz/</a:t>
            </a:r>
            <a:endParaRPr lang="cs-CZ" dirty="0"/>
          </a:p>
          <a:p>
            <a:r>
              <a:rPr lang="cs-CZ" dirty="0"/>
              <a:t>Obojživelníci – Wikipedie. [online]. Dostupné z: </a:t>
            </a:r>
            <a:r>
              <a:rPr lang="cs-CZ" dirty="0">
                <a:hlinkClick r:id="rId8"/>
              </a:rPr>
              <a:t>https://cs.wikipedia.org/wiki/Oboj%C5%BEiveln%C3%Adci</a:t>
            </a:r>
            <a:endParaRPr lang="cs-CZ" dirty="0"/>
          </a:p>
          <a:p>
            <a:r>
              <a:rPr lang="cs-CZ" dirty="0"/>
              <a:t>JELÍNEK, Jan a Vladimír ZICHÁČEK. </a:t>
            </a:r>
            <a:r>
              <a:rPr lang="cs-CZ" i="1" dirty="0"/>
              <a:t>Biologie pro gymnázia: (teoretická a praktická část)</a:t>
            </a:r>
            <a:r>
              <a:rPr lang="cs-CZ" dirty="0"/>
              <a:t>. 11. vyd. Olomouc: Nakladatelství Olomouc, 2014. </a:t>
            </a:r>
            <a:r>
              <a:rPr lang="cs-CZ"/>
              <a:t>ISBN 978-80-7182-338-4.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222623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DCB9A7-BE70-4329-85E6-3B8D5FC0C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10827"/>
          </a:xfrm>
        </p:spPr>
        <p:txBody>
          <a:bodyPr/>
          <a:lstStyle/>
          <a:p>
            <a:r>
              <a:rPr lang="cs-CZ" dirty="0"/>
              <a:t>Kůže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8B2F31-F2C6-4137-9C0B-18ECD432D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20427"/>
            <a:ext cx="9540864" cy="4620935"/>
          </a:xfrm>
        </p:spPr>
        <p:txBody>
          <a:bodyPr/>
          <a:lstStyle/>
          <a:p>
            <a:r>
              <a:rPr lang="cs-CZ" dirty="0"/>
              <a:t>Vlhká, holá</a:t>
            </a:r>
          </a:p>
          <a:p>
            <a:r>
              <a:rPr lang="cs-CZ" dirty="0"/>
              <a:t>Bez kožních derivátů</a:t>
            </a:r>
          </a:p>
          <a:p>
            <a:r>
              <a:rPr lang="cs-CZ" dirty="0"/>
              <a:t>Na povrchu rohovatí a odlupuje se</a:t>
            </a:r>
          </a:p>
          <a:p>
            <a:r>
              <a:rPr lang="cs-CZ" b="1" dirty="0"/>
              <a:t>Četné slizové žlázy </a:t>
            </a:r>
            <a:r>
              <a:rPr lang="cs-CZ" dirty="0"/>
              <a:t>– pomáhají udržet kůži vlhkou (zabraňuje vyschnutí živočicha)</a:t>
            </a:r>
          </a:p>
          <a:p>
            <a:r>
              <a:rPr lang="cs-CZ" dirty="0"/>
              <a:t> Jedové žlázy</a:t>
            </a:r>
          </a:p>
          <a:p>
            <a:r>
              <a:rPr lang="cs-CZ" dirty="0"/>
              <a:t>Ve spodní vrstvě pigmentové buňky</a:t>
            </a:r>
          </a:p>
          <a:p>
            <a:r>
              <a:rPr lang="cs-CZ" dirty="0"/>
              <a:t>Přijímání vody pomocí kůže</a:t>
            </a:r>
          </a:p>
          <a:p>
            <a:r>
              <a:rPr lang="cs-CZ" dirty="0"/>
              <a:t>Umožňuje dýchání – </a:t>
            </a:r>
            <a:r>
              <a:rPr lang="cs-CZ" b="1" dirty="0"/>
              <a:t>kožní dýchání </a:t>
            </a:r>
            <a:r>
              <a:rPr lang="cs-CZ" dirty="0"/>
              <a:t>(pouze doplňkové)</a:t>
            </a:r>
          </a:p>
          <a:p>
            <a:r>
              <a:rPr lang="cs-CZ" dirty="0"/>
              <a:t>Svlékání staré kůže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94B3675-B013-4666-97E5-31146974E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978" y="3730894"/>
            <a:ext cx="4768048" cy="286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6123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C9EB24-CA0A-43BF-A381-E1B795260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8784"/>
          </a:xfrm>
        </p:spPr>
        <p:txBody>
          <a:bodyPr/>
          <a:lstStyle/>
          <a:p>
            <a:r>
              <a:rPr lang="cs-CZ" dirty="0"/>
              <a:t>Kostra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77BFE3-BA6E-4309-AFEF-6AF841F7C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78385"/>
            <a:ext cx="8596668" cy="4762978"/>
          </a:xfrm>
        </p:spPr>
        <p:txBody>
          <a:bodyPr/>
          <a:lstStyle/>
          <a:p>
            <a:r>
              <a:rPr lang="cs-CZ" dirty="0"/>
              <a:t>Zkostnatělá, málo chrupavek</a:t>
            </a:r>
          </a:p>
          <a:p>
            <a:r>
              <a:rPr lang="cs-CZ" dirty="0"/>
              <a:t>Poprvé vytvořen hrudní koš (u žab), u ocasatých žebra</a:t>
            </a:r>
          </a:p>
          <a:p>
            <a:r>
              <a:rPr lang="cs-CZ" dirty="0"/>
              <a:t>1 krční obratel, lebka připojena 2 kloubními hrboly (</a:t>
            </a:r>
            <a:r>
              <a:rPr lang="cs-CZ" b="1" dirty="0" err="1"/>
              <a:t>bikondylní</a:t>
            </a:r>
            <a:r>
              <a:rPr lang="cs-CZ" b="1" dirty="0"/>
              <a:t> lebka</a:t>
            </a:r>
            <a:r>
              <a:rPr lang="cs-CZ" dirty="0"/>
              <a:t>)</a:t>
            </a:r>
          </a:p>
          <a:p>
            <a:r>
              <a:rPr lang="cs-CZ" dirty="0"/>
              <a:t>Lopatkové pásmo spojeno s hrudní kostí</a:t>
            </a:r>
          </a:p>
          <a:p>
            <a:r>
              <a:rPr lang="cs-CZ" dirty="0"/>
              <a:t>Pánevní pásmo spojeno s páteří</a:t>
            </a:r>
          </a:p>
          <a:p>
            <a:r>
              <a:rPr lang="cs-CZ" dirty="0"/>
              <a:t>Končetiny pětiprsté (zadní), čtyřprsté (přední), u </a:t>
            </a:r>
            <a:r>
              <a:rPr lang="cs-CZ" dirty="0" err="1"/>
              <a:t>červorů</a:t>
            </a:r>
            <a:r>
              <a:rPr lang="cs-CZ" dirty="0"/>
              <a:t> celé končetiny chybí</a:t>
            </a:r>
          </a:p>
          <a:p>
            <a:r>
              <a:rPr lang="cs-CZ" b="1" dirty="0"/>
              <a:t>Urostyl</a:t>
            </a:r>
            <a:r>
              <a:rPr lang="cs-CZ" dirty="0"/>
              <a:t> (u žab) = srůst obratlů v bederní části páteře v jedinou tyčinkovitou kost</a:t>
            </a:r>
            <a:br>
              <a:rPr lang="cs-CZ" dirty="0"/>
            </a:b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6BE7EA2-AF5A-41D3-911B-6ABBB00A0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878" y="1278384"/>
            <a:ext cx="6850930" cy="513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41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4DEF4B-9945-4195-BA6F-65296D4E0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04295"/>
          </a:xfrm>
        </p:spPr>
        <p:txBody>
          <a:bodyPr/>
          <a:lstStyle/>
          <a:p>
            <a:r>
              <a:rPr lang="cs-CZ" dirty="0"/>
              <a:t>Rozmnožování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F04F80-F7E2-436E-A23E-2F343A3BA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13895"/>
            <a:ext cx="8596668" cy="4727467"/>
          </a:xfrm>
        </p:spPr>
        <p:txBody>
          <a:bodyPr/>
          <a:lstStyle/>
          <a:p>
            <a:r>
              <a:rPr lang="cs-CZ" dirty="0"/>
              <a:t>Pouze gonochoristé</a:t>
            </a:r>
          </a:p>
          <a:p>
            <a:r>
              <a:rPr lang="cs-CZ" dirty="0"/>
              <a:t>Často provázeno rozmanitými hlasovými projevy (u žab)</a:t>
            </a:r>
          </a:p>
          <a:p>
            <a:r>
              <a:rPr lang="cs-CZ" dirty="0"/>
              <a:t>Oplození vnější nebo vnitřní</a:t>
            </a:r>
          </a:p>
          <a:p>
            <a:r>
              <a:rPr lang="cs-CZ" dirty="0"/>
              <a:t>Vývoj nepřímý</a:t>
            </a:r>
          </a:p>
          <a:p>
            <a:r>
              <a:rPr lang="pt-BR" dirty="0"/>
              <a:t>Vajíčka v rosolovitém obalu kladena do vody</a:t>
            </a:r>
            <a:endParaRPr lang="cs-CZ" dirty="0"/>
          </a:p>
          <a:p>
            <a:r>
              <a:rPr lang="cs-CZ" dirty="0"/>
              <a:t>Vajíčka jsou kladena v závislosti na druhu  jednotlivě nebo v různých seskupeních (skupinky, provazce, pásy, chuchvalce)</a:t>
            </a:r>
            <a:endParaRPr lang="pt-BR" dirty="0"/>
          </a:p>
          <a:p>
            <a:r>
              <a:rPr lang="cs-CZ" dirty="0"/>
              <a:t>Beznohé larvy = </a:t>
            </a:r>
            <a:r>
              <a:rPr lang="cs-CZ" b="1" dirty="0"/>
              <a:t>pulci</a:t>
            </a:r>
          </a:p>
          <a:p>
            <a:r>
              <a:rPr lang="cs-CZ" dirty="0"/>
              <a:t>Ve vodě se pohybují pomocí  ocásku, dýchají žábrami.</a:t>
            </a:r>
          </a:p>
          <a:p>
            <a:r>
              <a:rPr lang="cs-CZ" b="1" dirty="0"/>
              <a:t>Neotenie</a:t>
            </a:r>
            <a:r>
              <a:rPr lang="cs-CZ" dirty="0"/>
              <a:t> (též </a:t>
            </a:r>
            <a:r>
              <a:rPr lang="cs-CZ" b="1" dirty="0" err="1"/>
              <a:t>pedomorfóza</a:t>
            </a:r>
            <a:r>
              <a:rPr lang="cs-CZ" dirty="0"/>
              <a:t>): pohlavní dospívání ve stadium larvy, vyskytuje se u některých ocasatých obojživelníků.</a:t>
            </a:r>
          </a:p>
          <a:p>
            <a:r>
              <a:rPr lang="cs-CZ" dirty="0"/>
              <a:t>Po skončení vývoje vylézají dospělí jedinci z vody.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E90A17E-0514-4B13-8EB9-6B0B05AD9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4684" y="216393"/>
            <a:ext cx="4153966" cy="311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8312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4A6804-8FD5-4676-BFC3-6EB909E2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Klasifikace obojživelníků žijících v ČR</a:t>
            </a:r>
          </a:p>
        </p:txBody>
      </p:sp>
    </p:spTree>
    <p:extLst>
      <p:ext uri="{BB962C8B-B14F-4D97-AF65-F5344CB8AC3E}">
        <p14:creationId xmlns:p14="http://schemas.microsoft.com/office/powerpoint/2010/main" val="76676800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624ABB-CF63-4E74-9B05-CA73BC48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361243"/>
          </a:xfrm>
        </p:spPr>
        <p:txBody>
          <a:bodyPr/>
          <a:lstStyle/>
          <a:p>
            <a:r>
              <a:rPr lang="cs-CZ" dirty="0"/>
              <a:t>Klasifikace obojživelníků žijících v ČR</a:t>
            </a:r>
            <a:br>
              <a:rPr lang="cs-CZ" dirty="0"/>
            </a:br>
            <a:r>
              <a:rPr lang="cs-CZ" dirty="0">
                <a:solidFill>
                  <a:schemeClr val="tx1"/>
                </a:solidFill>
              </a:rPr>
              <a:t>Mlok skvrnitý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652269-3403-471A-912E-76D9964F5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Říše: živočichové</a:t>
            </a:r>
          </a:p>
          <a:p>
            <a:pPr lvl="1"/>
            <a:r>
              <a:rPr lang="cs-CZ" sz="2000" dirty="0"/>
              <a:t>Kmen: strunatci</a:t>
            </a:r>
          </a:p>
          <a:p>
            <a:pPr lvl="2"/>
            <a:r>
              <a:rPr lang="cs-CZ" sz="1800" dirty="0"/>
              <a:t>Třída: obojživelníci</a:t>
            </a:r>
          </a:p>
          <a:p>
            <a:pPr lvl="3"/>
            <a:r>
              <a:rPr lang="cs-CZ" sz="1600" dirty="0"/>
              <a:t>Rod: Mlok</a:t>
            </a:r>
          </a:p>
          <a:p>
            <a:pPr lvl="4"/>
            <a:r>
              <a:rPr lang="cs-CZ" sz="1400" dirty="0"/>
              <a:t>Druh: skvrnitý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0D80B48-388A-4C35-BD03-187ACE6F6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668" y="2160589"/>
            <a:ext cx="5755689" cy="431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3947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624ABB-CF63-4E74-9B05-CA73BC48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361243"/>
          </a:xfrm>
        </p:spPr>
        <p:txBody>
          <a:bodyPr/>
          <a:lstStyle/>
          <a:p>
            <a:r>
              <a:rPr lang="cs-CZ" dirty="0"/>
              <a:t>Klasifikace obojživelníků žijících v ČR</a:t>
            </a:r>
            <a:br>
              <a:rPr lang="cs-CZ" dirty="0"/>
            </a:br>
            <a:r>
              <a:rPr lang="cs-CZ" dirty="0">
                <a:solidFill>
                  <a:schemeClr val="tx1"/>
                </a:solidFill>
              </a:rPr>
              <a:t>Čolek velký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652269-3403-471A-912E-76D9964F5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Říše: živočichové</a:t>
            </a:r>
          </a:p>
          <a:p>
            <a:pPr lvl="1"/>
            <a:r>
              <a:rPr lang="cs-CZ" sz="2000" dirty="0"/>
              <a:t>Kmen: strunatci</a:t>
            </a:r>
          </a:p>
          <a:p>
            <a:pPr lvl="2"/>
            <a:r>
              <a:rPr lang="cs-CZ" sz="1800" dirty="0"/>
              <a:t>Třída: obojživelníci</a:t>
            </a:r>
          </a:p>
          <a:p>
            <a:pPr lvl="3"/>
            <a:r>
              <a:rPr lang="cs-CZ" sz="1600" dirty="0"/>
              <a:t>Rod: čolek</a:t>
            </a:r>
          </a:p>
          <a:p>
            <a:pPr lvl="4"/>
            <a:r>
              <a:rPr lang="cs-CZ" sz="1400" dirty="0"/>
              <a:t>Druh: velký</a:t>
            </a:r>
          </a:p>
          <a:p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7D5D157-A0E5-4862-8894-2083FB82E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6466" y="2160589"/>
            <a:ext cx="6488200" cy="415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4488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624ABB-CF63-4E74-9B05-CA73BC483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361243"/>
          </a:xfrm>
        </p:spPr>
        <p:txBody>
          <a:bodyPr/>
          <a:lstStyle/>
          <a:p>
            <a:r>
              <a:rPr lang="cs-CZ" dirty="0"/>
              <a:t>Klasifikace obojživelníků žijících v ČR</a:t>
            </a:r>
            <a:br>
              <a:rPr lang="cs-CZ" dirty="0"/>
            </a:br>
            <a:r>
              <a:rPr lang="cs-CZ" dirty="0">
                <a:solidFill>
                  <a:schemeClr val="tx1"/>
                </a:solidFill>
              </a:rPr>
              <a:t>Čolek dunajský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652269-3403-471A-912E-76D9964F5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Říše: živočichové</a:t>
            </a:r>
          </a:p>
          <a:p>
            <a:pPr lvl="1"/>
            <a:r>
              <a:rPr lang="cs-CZ" sz="2000" dirty="0"/>
              <a:t>Kmen: strunatci</a:t>
            </a:r>
          </a:p>
          <a:p>
            <a:pPr lvl="2"/>
            <a:r>
              <a:rPr lang="cs-CZ" sz="1800" dirty="0"/>
              <a:t>Třída: obojživelníci</a:t>
            </a:r>
          </a:p>
          <a:p>
            <a:pPr lvl="3"/>
            <a:r>
              <a:rPr lang="cs-CZ" sz="1600" dirty="0"/>
              <a:t>Rod: čolek</a:t>
            </a:r>
          </a:p>
          <a:p>
            <a:pPr lvl="4"/>
            <a:r>
              <a:rPr lang="cs-CZ" sz="1400" dirty="0"/>
              <a:t>Druh: dunajský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C7A3849-AE77-4C40-AC1A-22A43A3FB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113" y="2160589"/>
            <a:ext cx="6152553" cy="380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82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1346</TotalTime>
  <Words>609</Words>
  <Application>Microsoft Office PowerPoint</Application>
  <PresentationFormat>Širokoúhlá obrazovka</PresentationFormat>
  <Paragraphs>174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1" baseType="lpstr">
      <vt:lpstr>Arial</vt:lpstr>
      <vt:lpstr>Trebuchet MS</vt:lpstr>
      <vt:lpstr>Wingdings 3</vt:lpstr>
      <vt:lpstr>Fazeta</vt:lpstr>
      <vt:lpstr>Obojživelníci</vt:lpstr>
      <vt:lpstr>Obojživelníci</vt:lpstr>
      <vt:lpstr>Kůže</vt:lpstr>
      <vt:lpstr>Kostra</vt:lpstr>
      <vt:lpstr>Rozmnožování</vt:lpstr>
      <vt:lpstr>Klasifikace obojživelníků žijících v ČR</vt:lpstr>
      <vt:lpstr>Klasifikace obojživelníků žijících v ČR Mlok skvrnitý</vt:lpstr>
      <vt:lpstr>Klasifikace obojživelníků žijících v ČR Čolek velký</vt:lpstr>
      <vt:lpstr>Klasifikace obojživelníků žijících v ČR Čolek dunajský</vt:lpstr>
      <vt:lpstr>Klasifikace obojživelníků žijících v ČR Čolek dravý</vt:lpstr>
      <vt:lpstr>Klasifikace obojživelníků žijících v ČR Čolek obecný</vt:lpstr>
      <vt:lpstr>Klasifikace obojživelníků žijících v ČR Čolek karpatský</vt:lpstr>
      <vt:lpstr>Klasifikace obojživelníků žijících v ČR Čolek horský</vt:lpstr>
      <vt:lpstr>Klasifikace obojživelníků žijících v ČR Kuňka obecná</vt:lpstr>
      <vt:lpstr>Klasifikace obojživelníků žijících v ČR Kuňka žlutobřichá</vt:lpstr>
      <vt:lpstr>Klasifikace obojživelníků žijících v ČR Blatnice skvrnitá</vt:lpstr>
      <vt:lpstr>Klasifikace obojživelníků žijících v ČR Ropucha obecná</vt:lpstr>
      <vt:lpstr>Klasifikace obojživelníků žijících v ČR Ropucha krátkonohá</vt:lpstr>
      <vt:lpstr>Klasifikace obojživelníků žijících v ČR Ropucha zelená</vt:lpstr>
      <vt:lpstr>Klasifikace obojživelníků žijících v ČR Rosnička zelená</vt:lpstr>
      <vt:lpstr>Klasifikace obojživelníků žijících v ČR Skokan hnědý</vt:lpstr>
      <vt:lpstr>Klasifikace obojživelníků žijících v ČR Skokan ostronosý</vt:lpstr>
      <vt:lpstr>Klasifikace obojživelníků žijících v ČR Skokan štíhlý</vt:lpstr>
      <vt:lpstr>Klasifikace obojživelníků žijících v ČR Skokan krátkonohý</vt:lpstr>
      <vt:lpstr>Klasifikace obojživelníků žijících v ČR Skokan skřehotavý</vt:lpstr>
      <vt:lpstr>Klasifikace obojživelníků žijících v ČR Skokan zelený</vt:lpstr>
      <vt:lpstr>Zdroje: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Obojživelníci</dc:title>
  <dc:creator>Vendula Osičková</dc:creator>
  <cp:lastModifiedBy>Vendula Osičková</cp:lastModifiedBy>
  <cp:revision>17</cp:revision>
  <dcterms:created xsi:type="dcterms:W3CDTF">2019-04-14T18:38:56Z</dcterms:created>
  <dcterms:modified xsi:type="dcterms:W3CDTF">2019-04-22T19:55:01Z</dcterms:modified>
</cp:coreProperties>
</file>