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78" r:id="rId25"/>
    <p:sldId id="279" r:id="rId26"/>
    <p:sldId id="281" r:id="rId27"/>
    <p:sldId id="283" r:id="rId28"/>
    <p:sldId id="288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22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36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66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80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5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89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8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8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06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81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372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E958162-3FFC-4FFB-B7A4-8EE2FC06E50D}" type="datetimeFigureOut">
              <a:rPr lang="cs-CZ" smtClean="0"/>
              <a:t>24.03.2019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5019D42-BE68-483D-8525-0AEDA48EA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6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uzrhv.af.mendelu.cz/wcd/w-af-uzrhv/zoo/zoo_vyukove_materialy/zoologie_komb/7.clenovci_kleptkatci_korysi.pdf" TargetMode="External"/><Relationship Id="rId2" Type="http://schemas.openxmlformats.org/officeDocument/2006/relationships/hyperlink" Target="https://is.muni.cz/el/1431/podzim2014/Bi1030c/um/10_cv_Pancrustace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pedie.cz/" TargetMode="External"/><Relationship Id="rId5" Type="http://schemas.openxmlformats.org/officeDocument/2006/relationships/hyperlink" Target="http://www.biomach.cz/biologie-zivocichua/clenovci/klepitkatci" TargetMode="External"/><Relationship Id="rId4" Type="http://schemas.openxmlformats.org/officeDocument/2006/relationships/hyperlink" Target="http://ziva.avcr.cz/files/ziva/pdf/co-vsechno-vime-o-nohatkach.pdf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ovzvirat.cz/zvire/1424-stirek-obecny/" TargetMode="External"/><Relationship Id="rId13" Type="http://schemas.openxmlformats.org/officeDocument/2006/relationships/hyperlink" Target="https://www.stoplusjednicka.cz/nohatky-jsou-jako-z-vesmiru-krev-jim-pohaneji-stahy-streva" TargetMode="External"/><Relationship Id="rId3" Type="http://schemas.openxmlformats.org/officeDocument/2006/relationships/hyperlink" Target="http://arachnos.eu/cs/araneomorphae/salticidae/item/48-piddipus-regius-the-jewel-between-spider-predators" TargetMode="External"/><Relationship Id="rId7" Type="http://schemas.openxmlformats.org/officeDocument/2006/relationships/hyperlink" Target="https://www.biolib.cz/cz/image/id11712/" TargetMode="External"/><Relationship Id="rId12" Type="http://schemas.openxmlformats.org/officeDocument/2006/relationships/hyperlink" Target="http://www.vcelarisobe.cz/2018/10/roztoc-varroa-vcelam-krev-nepije/" TargetMode="External"/><Relationship Id="rId2" Type="http://schemas.openxmlformats.org/officeDocument/2006/relationships/hyperlink" Target="http://www.hlasek.com/argyroneta_aquatica_hy649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nart.tv/series/80926/minuscule/" TargetMode="External"/><Relationship Id="rId11" Type="http://schemas.openxmlformats.org/officeDocument/2006/relationships/hyperlink" Target="https://www.deraplus.cz/blog/164-objevili-jste-v-kurniku-cmeliky-desinsekce-je-na-skutecne-na-miste" TargetMode="External"/><Relationship Id="rId5" Type="http://schemas.openxmlformats.org/officeDocument/2006/relationships/hyperlink" Target="http://m.bednature.webnode.cz/album/fotogalerie-mravenci-pavouci/sekac-domaci-opilio-parietinus-jpg/" TargetMode="External"/><Relationship Id="rId10" Type="http://schemas.openxmlformats.org/officeDocument/2006/relationships/hyperlink" Target="https://www.abicko.cz/clanek/precti-si-priroda/17619/stir-se-zacpou-vysoka-cena-za-preziti.html" TargetMode="External"/><Relationship Id="rId4" Type="http://schemas.openxmlformats.org/officeDocument/2006/relationships/hyperlink" Target="http://www.naturfoto.cz/sekac-fotografie-25824.html" TargetMode="External"/><Relationship Id="rId9" Type="http://schemas.openxmlformats.org/officeDocument/2006/relationships/hyperlink" Target="http://www.milanzygmunt.com/macro/buthus-australis/leiurus-quinquestriatus-deathstalker-stir-smrtonos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rodovedci.cz/magazin/malo-znami-obyvatele-jeskyni" TargetMode="External"/><Relationship Id="rId13" Type="http://schemas.openxmlformats.org/officeDocument/2006/relationships/hyperlink" Target="http://zabaci.cz/fauna-a-flora/128-humr-evropsky.html" TargetMode="External"/><Relationship Id="rId18" Type="http://schemas.openxmlformats.org/officeDocument/2006/relationships/hyperlink" Target="https://commons.wikimedia.org/wiki/File:Periclimenes_brevicarpalis_sur_Cryptodendrum_adhaesivum.jpg" TargetMode="External"/><Relationship Id="rId26" Type="http://schemas.openxmlformats.org/officeDocument/2006/relationships/hyperlink" Target="https://giphy.com/gifs/pirates-of-the-caribbean-fLz5jwDojXAKQ" TargetMode="External"/><Relationship Id="rId3" Type="http://schemas.openxmlformats.org/officeDocument/2006/relationships/hyperlink" Target="https://uloz.to/!fLnmhkiZu/032-perloocka-hrotnatka-obecna-b-jpg" TargetMode="External"/><Relationship Id="rId21" Type="http://schemas.openxmlformats.org/officeDocument/2006/relationships/hyperlink" Target="https://www.megapixel.cz/foto/367855" TargetMode="External"/><Relationship Id="rId7" Type="http://schemas.openxmlformats.org/officeDocument/2006/relationships/hyperlink" Target="http://zefill.blogspot.com/2013/05/zamysleni-na-tyden.html" TargetMode="External"/><Relationship Id="rId12" Type="http://schemas.openxmlformats.org/officeDocument/2006/relationships/hyperlink" Target="http://www.naturfoto.cz/rak-ricni-fotografie-2513.html" TargetMode="External"/><Relationship Id="rId17" Type="http://schemas.openxmlformats.org/officeDocument/2006/relationships/hyperlink" Target="https://reefbuilders.com/tag/urocaridella-antonbruunii/" TargetMode="External"/><Relationship Id="rId25" Type="http://schemas.openxmlformats.org/officeDocument/2006/relationships/hyperlink" Target="https://www.youtube.com/watch?v=5F076MllFc8" TargetMode="External"/><Relationship Id="rId2" Type="http://schemas.openxmlformats.org/officeDocument/2006/relationships/hyperlink" Target="https://www.zoo-olomouc.cz/ostrorep-americky" TargetMode="External"/><Relationship Id="rId16" Type="http://schemas.openxmlformats.org/officeDocument/2006/relationships/hyperlink" Target="https://featuredcreature.com/sexy-shrimp-is-bringing-sexy-back/" TargetMode="External"/><Relationship Id="rId20" Type="http://schemas.openxmlformats.org/officeDocument/2006/relationships/hyperlink" Target="https://es.m.wikipedia.org/wiki/Archivo:Hymenocera_picta_en_train_de_retourner_Fromia_milleporell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rixik.blogspot.com/2014/11/du-z-25-9-2014-listonoh.html" TargetMode="External"/><Relationship Id="rId11" Type="http://schemas.openxmlformats.org/officeDocument/2006/relationships/hyperlink" Target="https://www.biolib.cz/cz/taxonimage/id34471/?taxonid=400942" TargetMode="External"/><Relationship Id="rId24" Type="http://schemas.openxmlformats.org/officeDocument/2006/relationships/hyperlink" Target="http://skaphandrus.com/en/underwater-photography/photo/9945" TargetMode="External"/><Relationship Id="rId5" Type="http://schemas.openxmlformats.org/officeDocument/2006/relationships/hyperlink" Target="https://www.prirodovedci.cz/magazin/jarni-tune-vodni-zivot-bez-vody" TargetMode="External"/><Relationship Id="rId15" Type="http://schemas.openxmlformats.org/officeDocument/2006/relationships/hyperlink" Target="http://www.redseadiving.cz/krevety-rude-more.aspx" TargetMode="External"/><Relationship Id="rId23" Type="http://schemas.openxmlformats.org/officeDocument/2006/relationships/hyperlink" Target="https://www.imagenesmy.com/imagenes/blue-fiddler-crab-17.html" TargetMode="External"/><Relationship Id="rId10" Type="http://schemas.openxmlformats.org/officeDocument/2006/relationships/hyperlink" Target="https://www.biolib.cz/cz/image/id1944/" TargetMode="External"/><Relationship Id="rId19" Type="http://schemas.openxmlformats.org/officeDocument/2006/relationships/hyperlink" Target="https://www.fotocommunity.de/photo/periclimenes-longicarpus-olivier-notz/23676506" TargetMode="External"/><Relationship Id="rId4" Type="http://schemas.openxmlformats.org/officeDocument/2006/relationships/hyperlink" Target="https://www.biolib.cz/cz/image/id278533/" TargetMode="External"/><Relationship Id="rId9" Type="http://schemas.openxmlformats.org/officeDocument/2006/relationships/hyperlink" Target="https://www.biolib.cz/cz/image/id208414/" TargetMode="External"/><Relationship Id="rId14" Type="http://schemas.openxmlformats.org/officeDocument/2006/relationships/hyperlink" Target="https://www.biolib.cz/cz/image/id26481/" TargetMode="External"/><Relationship Id="rId22" Type="http://schemas.openxmlformats.org/officeDocument/2006/relationships/hyperlink" Target="http://www.fotogaleriehasek.cz/asie/maledivy/ostrov-kihaad-kihaaddhufaru/6292-krab-poustevnicek-pagurus-prideaux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EAFAC53-C7C5-4546-A984-C4087A42B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5" b="26996"/>
          <a:stretch/>
        </p:blipFill>
        <p:spPr>
          <a:xfrm>
            <a:off x="20" y="10"/>
            <a:ext cx="12191980" cy="424280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68A38C-C08C-4E9D-876D-681EBF1FB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9936"/>
            <a:ext cx="8991600" cy="1645759"/>
          </a:xfrm>
        </p:spPr>
        <p:txBody>
          <a:bodyPr>
            <a:normAutofit/>
          </a:bodyPr>
          <a:lstStyle/>
          <a:p>
            <a:r>
              <a:rPr lang="cs-CZ" dirty="0"/>
              <a:t>KLEPÝTKATCI A KORÝŠI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ED61D05-C58D-47BF-AFFE-CA6CBBB7A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371138"/>
            <a:ext cx="6801612" cy="760155"/>
          </a:xfrm>
        </p:spPr>
        <p:txBody>
          <a:bodyPr>
            <a:normAutofit/>
          </a:bodyPr>
          <a:lstStyle/>
          <a:p>
            <a:r>
              <a:rPr lang="cs-CZ"/>
              <a:t>VERONIKA ŠIMKOVÁ</a:t>
            </a:r>
          </a:p>
        </p:txBody>
      </p:sp>
    </p:spTree>
    <p:extLst>
      <p:ext uri="{BB962C8B-B14F-4D97-AF65-F5344CB8AC3E}">
        <p14:creationId xmlns:p14="http://schemas.microsoft.com/office/powerpoint/2010/main" val="389960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8AC6193-DA49-481C-BDA1-078BB2EA7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452" r="3" b="3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122329-5A92-4815-BED4-CD02828A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dirty="0">
                <a:solidFill>
                  <a:srgbClr val="262626"/>
                </a:solidFill>
              </a:rPr>
              <a:t>roztoči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F6C6F05E-BF5D-4C2F-BE37-00365D1D9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8" r="3" b="880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58B1080-EBE1-4EE8-98E2-AD14D9684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732" y="2858703"/>
            <a:ext cx="5285791" cy="30425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Dravci, saprofágové, parazité</a:t>
            </a:r>
          </a:p>
          <a:p>
            <a:r>
              <a:rPr lang="cs-CZ" sz="2400" dirty="0">
                <a:solidFill>
                  <a:srgbClr val="FFFFFF"/>
                </a:solidFill>
              </a:rPr>
              <a:t>Často v prostředí člověka</a:t>
            </a:r>
          </a:p>
          <a:p>
            <a:r>
              <a:rPr lang="cs-CZ" sz="2400" dirty="0">
                <a:solidFill>
                  <a:srgbClr val="FFFFFF"/>
                </a:solidFill>
              </a:rPr>
              <a:t>Čmelík kuří – saje krev slepicím</a:t>
            </a:r>
          </a:p>
          <a:p>
            <a:r>
              <a:rPr lang="cs-CZ" sz="2400" dirty="0" err="1">
                <a:solidFill>
                  <a:srgbClr val="FFFFFF"/>
                </a:solidFill>
              </a:rPr>
              <a:t>Kleštík</a:t>
            </a:r>
            <a:r>
              <a:rPr lang="cs-CZ" sz="2400" dirty="0">
                <a:solidFill>
                  <a:srgbClr val="FFFFFF"/>
                </a:solidFill>
              </a:rPr>
              <a:t> včelí – parazit včel</a:t>
            </a:r>
          </a:p>
          <a:p>
            <a:r>
              <a:rPr lang="cs-CZ" sz="2400" dirty="0">
                <a:solidFill>
                  <a:srgbClr val="FFFFFF"/>
                </a:solidFill>
              </a:rPr>
              <a:t>Klíště obecné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8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9AE5B-36AD-4580-B4CB-841E3B07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>
            <a:normAutofit/>
          </a:bodyPr>
          <a:lstStyle/>
          <a:p>
            <a:r>
              <a:rPr lang="cs-CZ" sz="4400" dirty="0" err="1"/>
              <a:t>nohatky</a:t>
            </a:r>
            <a:endParaRPr lang="cs-CZ" sz="4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61A025-085E-4459-A3B2-9AC1C9B18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5" r="27372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0B7074-4E25-45A9-839A-8719CAC53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672" y="2640692"/>
            <a:ext cx="4486656" cy="3531508"/>
          </a:xfrm>
        </p:spPr>
        <p:txBody>
          <a:bodyPr>
            <a:noAutofit/>
          </a:bodyPr>
          <a:lstStyle/>
          <a:p>
            <a:r>
              <a:rPr lang="cs-CZ" sz="2400" dirty="0"/>
              <a:t>Mořští členovci, žijí v různých hloubkách</a:t>
            </a:r>
          </a:p>
          <a:p>
            <a:r>
              <a:rPr lang="cs-CZ" sz="2400" dirty="0"/>
              <a:t>Hlava, hruď a zadeček, tenké tělo, 4-6 párů dlouhých nohou</a:t>
            </a:r>
          </a:p>
          <a:p>
            <a:r>
              <a:rPr lang="cs-CZ" sz="2400" dirty="0"/>
              <a:t>Velikost od několika milimetrů až do desítek centimetrů</a:t>
            </a:r>
          </a:p>
          <a:p>
            <a:r>
              <a:rPr lang="cs-CZ" sz="2400" dirty="0"/>
              <a:t>Draví, často se živí žahavci či polypy korálů</a:t>
            </a:r>
          </a:p>
        </p:txBody>
      </p:sp>
    </p:spTree>
    <p:extLst>
      <p:ext uri="{BB962C8B-B14F-4D97-AF65-F5344CB8AC3E}">
        <p14:creationId xmlns:p14="http://schemas.microsoft.com/office/powerpoint/2010/main" val="21280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2A1FC-4784-414B-B4E4-40C0061F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964692"/>
            <a:ext cx="3881578" cy="1188720"/>
          </a:xfrm>
        </p:spPr>
        <p:txBody>
          <a:bodyPr>
            <a:noAutofit/>
          </a:bodyPr>
          <a:lstStyle/>
          <a:p>
            <a:r>
              <a:rPr lang="cs-CZ" sz="4400" dirty="0"/>
              <a:t>hrotnatci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5497F-44CC-4021-B52B-4D7A6172F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cs-CZ" sz="2400" dirty="0"/>
              <a:t>Ostrorepi a </a:t>
            </a:r>
            <a:r>
              <a:rPr lang="cs-CZ" sz="2400" dirty="0" err="1"/>
              <a:t>kyjonožci</a:t>
            </a:r>
            <a:r>
              <a:rPr lang="cs-CZ" sz="2400" dirty="0"/>
              <a:t> (vyhynulí)</a:t>
            </a:r>
          </a:p>
          <a:p>
            <a:r>
              <a:rPr lang="cs-CZ" sz="2400" dirty="0"/>
              <a:t>Vnější žábry</a:t>
            </a:r>
          </a:p>
          <a:p>
            <a:r>
              <a:rPr lang="cs-CZ" sz="2400" dirty="0"/>
              <a:t>Pobřežní vody</a:t>
            </a:r>
          </a:p>
          <a:p>
            <a:r>
              <a:rPr lang="cs-CZ" sz="2400" dirty="0"/>
              <a:t>Trn k vyhrabávání kořisti</a:t>
            </a:r>
          </a:p>
          <a:p>
            <a:r>
              <a:rPr lang="cs-CZ" sz="2400" dirty="0"/>
              <a:t>Ostrorep americký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4522A-C691-4F68-84C3-4ABAD2F7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A2F9AC-B2D0-4F61-B15D-48754CA2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D13534-2019-4B0A-A439-05837B12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354688"/>
            <a:ext cx="6227064" cy="41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7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5A3054-0FC3-443F-978B-F1B44C7A1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4400" dirty="0"/>
              <a:t>korýši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E19CD5-2F85-4B53-88B2-73D52A9A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 sz="2400" dirty="0"/>
              <a:t>Popsáno kolem 40 000 druhů, nás asi 350 druhů</a:t>
            </a:r>
          </a:p>
          <a:p>
            <a:r>
              <a:rPr lang="cs-CZ" sz="2400" dirty="0">
                <a:solidFill>
                  <a:srgbClr val="404040"/>
                </a:solidFill>
              </a:rPr>
              <a:t>Přispívají k samočištění vod, </a:t>
            </a:r>
            <a:r>
              <a:rPr lang="cs-CZ" sz="2400" dirty="0" err="1">
                <a:solidFill>
                  <a:srgbClr val="404040"/>
                </a:solidFill>
              </a:rPr>
              <a:t>bioindikační</a:t>
            </a:r>
            <a:r>
              <a:rPr lang="cs-CZ" sz="2400" dirty="0">
                <a:solidFill>
                  <a:srgbClr val="404040"/>
                </a:solidFill>
              </a:rPr>
              <a:t> a užitkové druhy, mezihostitelé parazitů, škůdci rostlin, součást potravního řetězce</a:t>
            </a:r>
          </a:p>
          <a:p>
            <a:r>
              <a:rPr lang="cs-CZ" sz="2400" dirty="0">
                <a:solidFill>
                  <a:srgbClr val="404040"/>
                </a:solidFill>
              </a:rPr>
              <a:t>Žijí ve sladké i slané vodě, </a:t>
            </a:r>
            <a:r>
              <a:rPr lang="cs-CZ" sz="2400" dirty="0" err="1">
                <a:solidFill>
                  <a:srgbClr val="404040"/>
                </a:solidFill>
              </a:rPr>
              <a:t>výjímečně</a:t>
            </a:r>
            <a:r>
              <a:rPr lang="cs-CZ" sz="2400" dirty="0">
                <a:solidFill>
                  <a:srgbClr val="404040"/>
                </a:solidFill>
              </a:rPr>
              <a:t> na souši či jako parazité v tělech hostitelů</a:t>
            </a:r>
          </a:p>
          <a:p>
            <a:r>
              <a:rPr lang="cs-CZ" sz="2400" dirty="0">
                <a:solidFill>
                  <a:srgbClr val="404040"/>
                </a:solidFill>
              </a:rPr>
              <a:t>Vývoj přímý přes larvu</a:t>
            </a:r>
          </a:p>
        </p:txBody>
      </p:sp>
    </p:spTree>
    <p:extLst>
      <p:ext uri="{BB962C8B-B14F-4D97-AF65-F5344CB8AC3E}">
        <p14:creationId xmlns:p14="http://schemas.microsoft.com/office/powerpoint/2010/main" val="29811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C43E011-9D75-4047-B5D2-C63792C58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641" r="3" b="3342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F8BA3C-E8BA-4EA5-8E21-A87E2BA6B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90581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Žábronožci</a:t>
            </a:r>
          </a:p>
        </p:txBody>
      </p:sp>
      <p:pic>
        <p:nvPicPr>
          <p:cNvPr id="10" name="Zástupný obsah 5">
            <a:extLst>
              <a:ext uri="{FF2B5EF4-FFF2-40B4-BE49-F238E27FC236}">
                <a16:creationId xmlns:a16="http://schemas.microsoft.com/office/drawing/2014/main" id="{00FCFE23-6B78-4E86-9A5E-5C7DE6BF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2" r="3" b="8391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208616D-5062-4684-BCEA-E2182A63B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5268" y="2267848"/>
            <a:ext cx="5285791" cy="368433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Žábronožky a listonozi</a:t>
            </a:r>
          </a:p>
          <a:p>
            <a:r>
              <a:rPr lang="cs-CZ" sz="2400" dirty="0">
                <a:solidFill>
                  <a:srgbClr val="FFFFFF"/>
                </a:solidFill>
              </a:rPr>
              <a:t>Extrémní biotopy (periodické tůně, slaná i sladká voda), celý svět</a:t>
            </a:r>
          </a:p>
          <a:p>
            <a:r>
              <a:rPr lang="cs-CZ" sz="2400" dirty="0">
                <a:solidFill>
                  <a:srgbClr val="FFFFFF"/>
                </a:solidFill>
              </a:rPr>
              <a:t>Nožky nesou žábry a filtrují potravu, dravci, rozkladači</a:t>
            </a:r>
          </a:p>
          <a:p>
            <a:r>
              <a:rPr lang="cs-CZ" sz="2400" dirty="0">
                <a:solidFill>
                  <a:srgbClr val="FFFFFF"/>
                </a:solidFill>
              </a:rPr>
              <a:t>Vajíčka snesou vyschnutí</a:t>
            </a:r>
          </a:p>
          <a:p>
            <a:r>
              <a:rPr lang="cs-CZ" sz="2400" dirty="0">
                <a:solidFill>
                  <a:srgbClr val="FFFFFF"/>
                </a:solidFill>
              </a:rPr>
              <a:t>Žábronožka sněžní</a:t>
            </a:r>
          </a:p>
          <a:p>
            <a:r>
              <a:rPr lang="cs-CZ" sz="2400" dirty="0">
                <a:solidFill>
                  <a:srgbClr val="FFFFFF"/>
                </a:solidFill>
              </a:rPr>
              <a:t>Listonoh americký</a:t>
            </a:r>
          </a:p>
          <a:p>
            <a:r>
              <a:rPr lang="cs-CZ" sz="2400" dirty="0">
                <a:solidFill>
                  <a:srgbClr val="FFFFFF"/>
                </a:solidFill>
              </a:rPr>
              <a:t>U nás listonoh letní a jarní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3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991785-5416-41A8-A33A-E4C6F4709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FB0717-97D5-412E-B41F-8AC1A8D95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981075"/>
            <a:ext cx="4475892" cy="5486400"/>
          </a:xfrm>
        </p:spPr>
        <p:txBody>
          <a:bodyPr>
            <a:normAutofit fontScale="92500" lnSpcReduction="20000"/>
          </a:bodyPr>
          <a:lstStyle/>
          <a:p>
            <a:endParaRPr lang="cs-CZ" sz="2800" dirty="0">
              <a:solidFill>
                <a:srgbClr val="FFFFFF"/>
              </a:solidFill>
            </a:endParaRPr>
          </a:p>
          <a:p>
            <a:r>
              <a:rPr lang="cs-CZ" sz="2800" dirty="0">
                <a:solidFill>
                  <a:srgbClr val="FFFFFF"/>
                </a:solidFill>
              </a:rPr>
              <a:t>Perloočky a </a:t>
            </a:r>
            <a:r>
              <a:rPr lang="cs-CZ" sz="2800" dirty="0" err="1">
                <a:solidFill>
                  <a:srgbClr val="FFFFFF"/>
                </a:solidFill>
              </a:rPr>
              <a:t>škeblovky</a:t>
            </a:r>
            <a:endParaRPr lang="cs-CZ" sz="2800" dirty="0">
              <a:solidFill>
                <a:srgbClr val="FFFFFF"/>
              </a:solidFill>
            </a:endParaRPr>
          </a:p>
          <a:p>
            <a:r>
              <a:rPr lang="cs-CZ" sz="2800" dirty="0">
                <a:solidFill>
                  <a:srgbClr val="FFFFFF"/>
                </a:solidFill>
              </a:rPr>
              <a:t>I periodické tůně</a:t>
            </a:r>
          </a:p>
          <a:p>
            <a:r>
              <a:rPr lang="cs-CZ" sz="2800" dirty="0">
                <a:solidFill>
                  <a:srgbClr val="FFFFFF"/>
                </a:solidFill>
              </a:rPr>
              <a:t>Malí vodní živočichové (hlavně sladkovodní)</a:t>
            </a:r>
          </a:p>
          <a:p>
            <a:r>
              <a:rPr lang="cs-CZ" sz="2800" dirty="0">
                <a:solidFill>
                  <a:srgbClr val="FFFFFF"/>
                </a:solidFill>
              </a:rPr>
              <a:t>Součást planktonu (potrava pro ryby), bioindikátory</a:t>
            </a:r>
          </a:p>
          <a:p>
            <a:r>
              <a:rPr lang="cs-CZ" sz="2800" dirty="0">
                <a:solidFill>
                  <a:srgbClr val="FFFFFF"/>
                </a:solidFill>
              </a:rPr>
              <a:t>Zároveň se planktonem živí</a:t>
            </a:r>
          </a:p>
          <a:p>
            <a:r>
              <a:rPr lang="cs-CZ" sz="2800" dirty="0">
                <a:solidFill>
                  <a:srgbClr val="FFFFFF"/>
                </a:solidFill>
              </a:rPr>
              <a:t>Žábry na nožkách</a:t>
            </a:r>
          </a:p>
          <a:p>
            <a:r>
              <a:rPr lang="cs-CZ" sz="2800" dirty="0">
                <a:solidFill>
                  <a:srgbClr val="FFFFFF"/>
                </a:solidFill>
              </a:rPr>
              <a:t>Hrotnatka velká – stojaté sladké vody, až 5 mm</a:t>
            </a:r>
          </a:p>
          <a:p>
            <a:r>
              <a:rPr lang="cs-CZ" sz="2800" dirty="0">
                <a:solidFill>
                  <a:srgbClr val="FFFFFF"/>
                </a:solidFill>
              </a:rPr>
              <a:t>Hrotnatka obecná – 0.5 – 1 mm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BACEEE-3388-4947-A68B-EE6628785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C77BFB-D3A6-4673-BE19-821CE0AF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062" y="531833"/>
            <a:ext cx="2880360" cy="32546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06567C3-F28D-4347-98E9-8685B37F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A7158F-4D1B-4A36-B1CC-21A2AE1C5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C02E10-73E9-45B5-A5DB-3C9A101EB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040" y="3195025"/>
            <a:ext cx="1783661" cy="20620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4FBC1E-53F4-499B-9B21-9484380B9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7573" y="4157447"/>
            <a:ext cx="3206709" cy="2378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9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AC94D-12A2-400A-8307-7A00B226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/>
              <a:t>rakovci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57DC0A-CB2D-4562-BB20-D862E9BD3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Více než 20 000 druhů</a:t>
            </a:r>
          </a:p>
          <a:p>
            <a:r>
              <a:rPr lang="cs-CZ" sz="2400" dirty="0"/>
              <a:t>Většinou pevný krunýř, může být </a:t>
            </a:r>
            <a:r>
              <a:rPr lang="cs-CZ" sz="2400" dirty="0" err="1"/>
              <a:t>karapax</a:t>
            </a:r>
            <a:endParaRPr lang="cs-CZ" sz="2400" dirty="0"/>
          </a:p>
          <a:p>
            <a:r>
              <a:rPr lang="cs-CZ" sz="2400" dirty="0"/>
              <a:t>20 článků</a:t>
            </a:r>
          </a:p>
          <a:p>
            <a:r>
              <a:rPr lang="cs-CZ" sz="2400" dirty="0"/>
              <a:t>Dělí se na mnoho řádů: stejnonožci, různonožci, desetinožci, </a:t>
            </a:r>
            <a:r>
              <a:rPr lang="cs-CZ" sz="2400" dirty="0" err="1"/>
              <a:t>nebálie</a:t>
            </a:r>
            <a:r>
              <a:rPr lang="cs-CZ" sz="2400" dirty="0"/>
              <a:t>, </a:t>
            </a:r>
            <a:r>
              <a:rPr lang="cs-CZ" sz="2400" dirty="0" err="1"/>
              <a:t>ústonožci</a:t>
            </a:r>
            <a:r>
              <a:rPr lang="cs-CZ" sz="2400" dirty="0"/>
              <a:t>, </a:t>
            </a:r>
            <a:r>
              <a:rPr lang="cs-CZ" sz="2400" dirty="0" err="1"/>
              <a:t>bezkrunýřky</a:t>
            </a:r>
            <a:r>
              <a:rPr lang="cs-CZ" sz="2400" dirty="0"/>
              <a:t> a </a:t>
            </a:r>
            <a:r>
              <a:rPr lang="cs-CZ" sz="2400" dirty="0" err="1"/>
              <a:t>vidlonožci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5337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162FC3-0BD5-4EFD-B9D6-1753B76F4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77" y="947371"/>
            <a:ext cx="3388703" cy="2481629"/>
          </a:xfrm>
        </p:spPr>
        <p:txBody>
          <a:bodyPr>
            <a:normAutofit/>
          </a:bodyPr>
          <a:lstStyle/>
          <a:p>
            <a:r>
              <a:rPr lang="cs-CZ" sz="2400" dirty="0"/>
              <a:t>Strašek paví (</a:t>
            </a:r>
            <a:r>
              <a:rPr lang="cs-CZ" sz="2400" dirty="0" err="1"/>
              <a:t>ústonožci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sz="2400" dirty="0" err="1"/>
              <a:t>Bezkrunýřka</a:t>
            </a:r>
            <a:endParaRPr lang="en-US" sz="2400" dirty="0"/>
          </a:p>
        </p:txBody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5AB46F2B-E132-412A-9BA0-5D2F27D1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74" y="947371"/>
            <a:ext cx="3590155" cy="5398729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DBDAD8-5709-4B86-9046-F2820A02F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310" y="947371"/>
            <a:ext cx="4116448" cy="5398730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60B9F8-A57D-4BF7-82F0-5059AD748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77" y="3688239"/>
            <a:ext cx="3543816" cy="2657861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7046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75E8B1-28C9-44D7-9746-F701C3082F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" b="13983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D464A1-48BF-4159-B756-600397D6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stejnonožci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D6E70A-FD6A-44D9-B6A7-98967D99E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45" r="3" b="2238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A06BE-0199-4B7E-803B-29463E1D0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732" y="2858703"/>
            <a:ext cx="5285791" cy="304254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vodní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suchozemští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err="1">
                <a:solidFill>
                  <a:srgbClr val="FFFFFF"/>
                </a:solidFill>
              </a:rPr>
              <a:t>stínka</a:t>
            </a:r>
            <a:r>
              <a:rPr lang="en-US" sz="2400" dirty="0">
                <a:solidFill>
                  <a:srgbClr val="FFFFFF"/>
                </a:solidFill>
              </a:rPr>
              <a:t>) – </a:t>
            </a:r>
            <a:r>
              <a:rPr lang="en-US" sz="2400" dirty="0" err="1">
                <a:solidFill>
                  <a:srgbClr val="FFFFFF"/>
                </a:solidFill>
              </a:rPr>
              <a:t>stinná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vlhká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místa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zploštěné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či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klenuté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tělo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hlava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srůstá</a:t>
            </a:r>
            <a:r>
              <a:rPr lang="en-US" sz="2400" dirty="0">
                <a:solidFill>
                  <a:srgbClr val="FFFFFF"/>
                </a:solidFill>
              </a:rPr>
              <a:t> s </a:t>
            </a:r>
            <a:r>
              <a:rPr lang="en-US" sz="2400" dirty="0" err="1">
                <a:solidFill>
                  <a:srgbClr val="FFFFFF"/>
                </a:solidFill>
              </a:rPr>
              <a:t>prvním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hrudním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článkem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Dravci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bíložravci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</a:t>
            </a:r>
            <a:r>
              <a:rPr lang="en-US" sz="2400" dirty="0">
                <a:solidFill>
                  <a:srgbClr val="FFFFFF"/>
                </a:solidFill>
              </a:rPr>
              <a:t> para</a:t>
            </a:r>
            <a:r>
              <a:rPr lang="cs-CZ" sz="2400" dirty="0" err="1">
                <a:solidFill>
                  <a:srgbClr val="FFFFFF"/>
                </a:solidFill>
              </a:rPr>
              <a:t>zité</a:t>
            </a:r>
            <a:endParaRPr lang="cs-CZ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Stínka</a:t>
            </a:r>
            <a:r>
              <a:rPr lang="cs-CZ" sz="2400" dirty="0">
                <a:solidFill>
                  <a:srgbClr val="FFFFFF"/>
                </a:solidFill>
              </a:rPr>
              <a:t> zední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Batynomus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obrovský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33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FBCB0-B715-4382-B141-D436F690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59286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dirty="0"/>
              <a:t>různonožci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D78B8-512B-4E0F-8993-00B8164E2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638044"/>
            <a:ext cx="5925312" cy="31019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Převážně</a:t>
            </a:r>
            <a:r>
              <a:rPr lang="en-US" sz="2400" dirty="0"/>
              <a:t> v </a:t>
            </a:r>
            <a:r>
              <a:rPr lang="en-US" sz="2400" dirty="0" err="1"/>
              <a:t>oceánech</a:t>
            </a:r>
            <a:endParaRPr lang="en-US" sz="2400" dirty="0"/>
          </a:p>
          <a:p>
            <a:r>
              <a:rPr lang="en-US" sz="2400" dirty="0" err="1"/>
              <a:t>Aktivní</a:t>
            </a:r>
            <a:r>
              <a:rPr lang="en-US" sz="2400" dirty="0"/>
              <a:t> v </a:t>
            </a:r>
            <a:r>
              <a:rPr lang="en-US" sz="2400" dirty="0" err="1"/>
              <a:t>noci</a:t>
            </a:r>
            <a:endParaRPr lang="en-US" sz="2400" dirty="0"/>
          </a:p>
          <a:p>
            <a:r>
              <a:rPr lang="en-US" sz="2400" dirty="0" err="1"/>
              <a:t>Živí</a:t>
            </a:r>
            <a:r>
              <a:rPr lang="en-US" sz="2400" dirty="0"/>
              <a:t> se </a:t>
            </a:r>
            <a:r>
              <a:rPr lang="en-US" sz="2400" dirty="0" err="1"/>
              <a:t>mrtvými</a:t>
            </a:r>
            <a:r>
              <a:rPr lang="en-US" sz="2400" dirty="0"/>
              <a:t> </a:t>
            </a:r>
            <a:r>
              <a:rPr lang="en-US" sz="2400" dirty="0" err="1"/>
              <a:t>organismy</a:t>
            </a:r>
            <a:r>
              <a:rPr lang="en-US" sz="2400" dirty="0"/>
              <a:t>, </a:t>
            </a:r>
            <a:r>
              <a:rPr lang="en-US" sz="2400" dirty="0" err="1"/>
              <a:t>detritem</a:t>
            </a:r>
            <a:r>
              <a:rPr lang="en-US" sz="2400" dirty="0"/>
              <a:t> a </a:t>
            </a:r>
            <a:r>
              <a:rPr lang="en-US" sz="2400" dirty="0" err="1"/>
              <a:t>řasami</a:t>
            </a:r>
            <a:endParaRPr lang="en-US" sz="2400" dirty="0"/>
          </a:p>
          <a:p>
            <a:r>
              <a:rPr lang="en-US" sz="2400" dirty="0" err="1"/>
              <a:t>Hlava</a:t>
            </a:r>
            <a:r>
              <a:rPr lang="en-US" sz="2400" dirty="0"/>
              <a:t>, </a:t>
            </a:r>
            <a:r>
              <a:rPr lang="en-US" sz="2400" dirty="0" err="1"/>
              <a:t>hruď</a:t>
            </a:r>
            <a:r>
              <a:rPr lang="en-US" sz="2400" dirty="0"/>
              <a:t> a </a:t>
            </a:r>
            <a:r>
              <a:rPr lang="en-US" sz="2400" dirty="0" err="1"/>
              <a:t>zadeček</a:t>
            </a:r>
            <a:endParaRPr lang="en-US" sz="2400" dirty="0"/>
          </a:p>
          <a:p>
            <a:endParaRPr lang="en-US" dirty="0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9150AB3D-E8D4-4A24-B404-DC534E79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72BD498-5646-4908-B30E-7A9B21797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20" y="315301"/>
            <a:ext cx="4014216" cy="562356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9E1C4A0D-94DC-4FD4-AB90-50637C178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0812" y="479893"/>
            <a:ext cx="3685032" cy="529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2BCFDE1-A1B6-40C3-97C5-1E6909F2A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9" r="5" b="12086"/>
          <a:stretch/>
        </p:blipFill>
        <p:spPr>
          <a:xfrm>
            <a:off x="8186411" y="665018"/>
            <a:ext cx="3353834" cy="2032419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F94094F-EFBF-4E80-A87A-77AA9391CF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3992" r="1" b="8573"/>
          <a:stretch/>
        </p:blipFill>
        <p:spPr>
          <a:xfrm>
            <a:off x="8186411" y="2854035"/>
            <a:ext cx="3353834" cy="27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8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8DA06C-3C56-4B65-87F4-471AAF3C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3000">
                <a:solidFill>
                  <a:srgbClr val="FFFFFF"/>
                </a:solidFill>
              </a:rPr>
              <a:t>KMEN</a:t>
            </a:r>
            <a:br>
              <a:rPr lang="cs-CZ" sz="3000">
                <a:solidFill>
                  <a:srgbClr val="FFFFFF"/>
                </a:solidFill>
              </a:rPr>
            </a:br>
            <a:r>
              <a:rPr lang="cs-CZ" sz="3000">
                <a:solidFill>
                  <a:srgbClr val="FFFFFF"/>
                </a:solidFill>
              </a:rPr>
              <a:t>ČLENOVCI</a:t>
            </a:r>
            <a:endParaRPr lang="cs-CZ" sz="3000" dirty="0">
              <a:solidFill>
                <a:srgbClr val="FFFFFF"/>
              </a:solidFill>
            </a:endParaRP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6D764951-5CB9-4B8C-B166-F40CD8179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r>
              <a:rPr lang="cs-CZ"/>
              <a:t>Nejpočetnější kmen, doposud popsán asi milion druhů</a:t>
            </a:r>
          </a:p>
          <a:p>
            <a:r>
              <a:rPr lang="cs-CZ"/>
              <a:t>4 podkmeny: </a:t>
            </a:r>
          </a:p>
          <a:p>
            <a:pPr marL="0" indent="0">
              <a:buNone/>
            </a:pPr>
            <a:r>
              <a:rPr lang="cs-CZ"/>
              <a:t>	Klepítkatci</a:t>
            </a:r>
          </a:p>
          <a:p>
            <a:pPr marL="0" indent="0">
              <a:buNone/>
            </a:pPr>
            <a:r>
              <a:rPr lang="cs-CZ"/>
              <a:t>	</a:t>
            </a:r>
            <a:r>
              <a:rPr lang="cs-CZ" err="1"/>
              <a:t>Stonožkovci</a:t>
            </a:r>
            <a:endParaRPr lang="cs-CZ"/>
          </a:p>
          <a:p>
            <a:pPr marL="0" indent="0">
              <a:buNone/>
            </a:pPr>
            <a:r>
              <a:rPr lang="cs-CZ"/>
              <a:t>	Šestinozí</a:t>
            </a:r>
          </a:p>
          <a:p>
            <a:pPr marL="0" indent="0">
              <a:buNone/>
            </a:pPr>
            <a:r>
              <a:rPr lang="cs-CZ"/>
              <a:t>	Korýši</a:t>
            </a:r>
          </a:p>
        </p:txBody>
      </p:sp>
    </p:spTree>
    <p:extLst>
      <p:ext uri="{BB962C8B-B14F-4D97-AF65-F5344CB8AC3E}">
        <p14:creationId xmlns:p14="http://schemas.microsoft.com/office/powerpoint/2010/main" val="76456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D0A75-F4A8-484F-BCA9-6686A9B2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desetinožci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8CFAC-80EB-49D7-B9D6-9864E5770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Více než 10 000 druhů</a:t>
            </a:r>
          </a:p>
          <a:p>
            <a:r>
              <a:rPr lang="cs-CZ" sz="2400" dirty="0"/>
              <a:t>Tělo kryté </a:t>
            </a:r>
            <a:r>
              <a:rPr lang="cs-CZ" sz="2400" dirty="0" err="1"/>
              <a:t>karapaxem</a:t>
            </a:r>
            <a:endParaRPr lang="cs-CZ" sz="2400" dirty="0"/>
          </a:p>
          <a:p>
            <a:r>
              <a:rPr lang="cs-CZ" sz="2400" dirty="0"/>
              <a:t>Ve vodním prostředí</a:t>
            </a:r>
          </a:p>
          <a:p>
            <a:r>
              <a:rPr lang="cs-CZ" sz="2400" dirty="0"/>
              <a:t>Živí se převážně zbytky živočichů</a:t>
            </a:r>
          </a:p>
          <a:p>
            <a:r>
              <a:rPr lang="cs-CZ" sz="2400" dirty="0"/>
              <a:t>Raci, krevety, langusty, poustevníčci, krabi a další</a:t>
            </a:r>
          </a:p>
          <a:p>
            <a:r>
              <a:rPr lang="cs-CZ" sz="2400" dirty="0"/>
              <a:t>5 párů kráčivých končetin, klepeta</a:t>
            </a:r>
          </a:p>
        </p:txBody>
      </p:sp>
    </p:spTree>
    <p:extLst>
      <p:ext uri="{BB962C8B-B14F-4D97-AF65-F5344CB8AC3E}">
        <p14:creationId xmlns:p14="http://schemas.microsoft.com/office/powerpoint/2010/main" val="4170090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5C426ED-1F1F-42D4-951A-3C823B50C8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8726" r="3" b="4243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1BD066-0116-488C-9555-46CEA6B1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raci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B28CBA-7EB5-43B2-8A32-854ECFE7B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7" r="3" b="3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F21C27-A558-4F12-B355-E73E5DE60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9732" y="2858703"/>
            <a:ext cx="5285791" cy="30425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Sladké i slané vody</a:t>
            </a:r>
          </a:p>
          <a:p>
            <a:r>
              <a:rPr lang="cs-CZ" sz="2400" dirty="0">
                <a:solidFill>
                  <a:srgbClr val="FFFFFF"/>
                </a:solidFill>
              </a:rPr>
              <a:t>Oči na stopkách, klepítka</a:t>
            </a:r>
          </a:p>
          <a:p>
            <a:r>
              <a:rPr lang="cs-CZ" sz="2400" dirty="0">
                <a:solidFill>
                  <a:srgbClr val="FFFFFF"/>
                </a:solidFill>
              </a:rPr>
              <a:t>Svlékají se</a:t>
            </a:r>
          </a:p>
          <a:p>
            <a:r>
              <a:rPr lang="cs-CZ" sz="2400" dirty="0">
                <a:solidFill>
                  <a:srgbClr val="FFFFFF"/>
                </a:solidFill>
              </a:rPr>
              <a:t>Humr evropský</a:t>
            </a:r>
          </a:p>
          <a:p>
            <a:r>
              <a:rPr lang="cs-CZ" sz="2400" dirty="0">
                <a:solidFill>
                  <a:srgbClr val="FFFFFF"/>
                </a:solidFill>
              </a:rPr>
              <a:t>Rak říční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32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FF852-1ED1-4A62-8B98-E0B605A5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dirty="0"/>
              <a:t>Langusty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991E45-85A4-4A0B-A0DF-BE11E87CA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244" y="2638044"/>
            <a:ext cx="3525374" cy="32632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dirty="0"/>
              <a:t>Nemají klepeta</a:t>
            </a:r>
          </a:p>
          <a:p>
            <a:r>
              <a:rPr lang="cs-CZ" sz="2400" dirty="0"/>
              <a:t>Žijí v moři</a:t>
            </a:r>
          </a:p>
          <a:p>
            <a:r>
              <a:rPr lang="cs-CZ" sz="2400" dirty="0"/>
              <a:t>V noci loví mlže a ostnokožce</a:t>
            </a:r>
          </a:p>
          <a:p>
            <a:r>
              <a:rPr lang="cs-CZ" sz="2400" dirty="0"/>
              <a:t>Loveny a chovány pro maso</a:t>
            </a:r>
          </a:p>
          <a:p>
            <a:r>
              <a:rPr lang="cs-CZ" sz="2400" dirty="0"/>
              <a:t>Langusta kalifornská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4522A-C691-4F68-84C3-4ABAD2F7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A2F9AC-B2D0-4F61-B15D-48754CA2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D512EA-71B1-4698-905A-D5CD301768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23366" y="1362472"/>
            <a:ext cx="6227064" cy="41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83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BB87E-150D-45D5-90F0-30E72820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59286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poustevníčci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92A88B-5D90-4E68-BC18-9D4345ADA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638044"/>
            <a:ext cx="5925312" cy="31019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Měkký</a:t>
            </a:r>
            <a:r>
              <a:rPr lang="en-US" sz="2400" dirty="0"/>
              <a:t> </a:t>
            </a:r>
            <a:r>
              <a:rPr lang="en-US" sz="2400" dirty="0" err="1"/>
              <a:t>stočený</a:t>
            </a:r>
            <a:r>
              <a:rPr lang="en-US" sz="2400" dirty="0"/>
              <a:t> </a:t>
            </a:r>
            <a:r>
              <a:rPr lang="en-US" sz="2400" dirty="0" err="1"/>
              <a:t>ocas</a:t>
            </a:r>
            <a:r>
              <a:rPr lang="en-US" sz="2400" dirty="0"/>
              <a:t> </a:t>
            </a:r>
            <a:r>
              <a:rPr lang="en-US" sz="2400" dirty="0" err="1"/>
              <a:t>ukrývají</a:t>
            </a:r>
            <a:r>
              <a:rPr lang="en-US" sz="2400" dirty="0"/>
              <a:t> v </a:t>
            </a:r>
            <a:r>
              <a:rPr lang="en-US" sz="2400" dirty="0" err="1"/>
              <a:t>cizích</a:t>
            </a:r>
            <a:r>
              <a:rPr lang="en-US" sz="2400" dirty="0"/>
              <a:t> </a:t>
            </a:r>
            <a:r>
              <a:rPr lang="en-US" sz="2400" dirty="0" err="1"/>
              <a:t>lasturách</a:t>
            </a:r>
            <a:endParaRPr lang="en-US" sz="2400" dirty="0"/>
          </a:p>
          <a:p>
            <a:r>
              <a:rPr lang="en-US" sz="2400" dirty="0" err="1"/>
              <a:t>Žijí</a:t>
            </a:r>
            <a:r>
              <a:rPr lang="en-US" sz="2400" dirty="0"/>
              <a:t> v </a:t>
            </a:r>
            <a:r>
              <a:rPr lang="en-US" sz="2400" dirty="0" err="1"/>
              <a:t>moři</a:t>
            </a:r>
            <a:r>
              <a:rPr lang="cs-CZ" sz="2400" dirty="0"/>
              <a:t> ale existují i suchozemské druhy (např. krab palmový)</a:t>
            </a:r>
          </a:p>
          <a:p>
            <a:r>
              <a:rPr lang="cs-CZ" sz="2400" dirty="0"/>
              <a:t>Symbióza s korály a se sasankami</a:t>
            </a:r>
            <a:endParaRPr lang="en-US" sz="2400" dirty="0"/>
          </a:p>
          <a:p>
            <a:r>
              <a:rPr lang="en-US" sz="2400" dirty="0" err="1"/>
              <a:t>Často</a:t>
            </a:r>
            <a:r>
              <a:rPr lang="en-US" sz="2400" dirty="0"/>
              <a:t> </a:t>
            </a:r>
            <a:r>
              <a:rPr lang="en-US" sz="2400" dirty="0" err="1"/>
              <a:t>nesouměrná</a:t>
            </a:r>
            <a:r>
              <a:rPr lang="en-US" sz="2400" dirty="0"/>
              <a:t> </a:t>
            </a:r>
            <a:r>
              <a:rPr lang="en-US" sz="2400" dirty="0" err="1"/>
              <a:t>klepeta</a:t>
            </a:r>
            <a:endParaRPr lang="en-US" sz="2400" dirty="0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150AB3D-E8D4-4A24-B404-DC534E79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2BD498-5646-4908-B30E-7A9B21797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20" y="315301"/>
            <a:ext cx="4014216" cy="562356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1C4A0D-94DC-4FD4-AB90-50637C178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0812" y="479893"/>
            <a:ext cx="3685032" cy="529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D02FC1C-7834-435D-A064-3AE808557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213" r="5" b="5"/>
          <a:stretch/>
        </p:blipFill>
        <p:spPr>
          <a:xfrm>
            <a:off x="8186411" y="665018"/>
            <a:ext cx="3353834" cy="20324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C7904C2-AE9A-40DF-8E2E-D9D1AA74B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9" r="4" b="4"/>
          <a:stretch/>
        </p:blipFill>
        <p:spPr>
          <a:xfrm>
            <a:off x="8186411" y="2854035"/>
            <a:ext cx="3353834" cy="27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10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17A0C5-F3CC-44B3-8826-A414641B8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4" r="3" b="7549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9B2837-DE15-4C37-A4F1-E0CCAC8A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946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krevety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E895687-0B98-46B7-A8D1-293D4843D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" b="13982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F52BFB45-6B85-4E42-AFA0-BB0194E34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4980" y="1947834"/>
            <a:ext cx="4271771" cy="3101982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Slouží jako čističi</a:t>
            </a:r>
          </a:p>
          <a:p>
            <a:r>
              <a:rPr lang="cs-CZ" sz="2400" dirty="0"/>
              <a:t>Dravé, potravu vyhledávají s pomocí tykadel</a:t>
            </a:r>
          </a:p>
          <a:p>
            <a:r>
              <a:rPr lang="cs-CZ" sz="2400" dirty="0"/>
              <a:t>Loveny pro maso</a:t>
            </a:r>
          </a:p>
          <a:p>
            <a:r>
              <a:rPr lang="cs-CZ" sz="2400" dirty="0"/>
              <a:t>Svlékají se</a:t>
            </a:r>
          </a:p>
          <a:p>
            <a:r>
              <a:rPr lang="cs-CZ" sz="2400" dirty="0"/>
              <a:t>Kreveta durbanská a mramorovaná</a:t>
            </a:r>
          </a:p>
        </p:txBody>
      </p:sp>
    </p:spTree>
    <p:extLst>
      <p:ext uri="{BB962C8B-B14F-4D97-AF65-F5344CB8AC3E}">
        <p14:creationId xmlns:p14="http://schemas.microsoft.com/office/powerpoint/2010/main" val="1000202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ED76CCD-7D3C-4133-AA48-1AA9EB5D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AE9B9EB-F565-44DA-8675-88349F64CA2F}"/>
              </a:ext>
            </a:extLst>
          </p:cNvPr>
          <p:cNvSpPr txBox="1"/>
          <p:nvPr/>
        </p:nvSpPr>
        <p:spPr>
          <a:xfrm>
            <a:off x="9746166" y="5575609"/>
            <a:ext cx="305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KREVETA ZVEDNUTÁ</a:t>
            </a:r>
          </a:p>
        </p:txBody>
      </p:sp>
    </p:spTree>
    <p:extLst>
      <p:ext uri="{BB962C8B-B14F-4D97-AF65-F5344CB8AC3E}">
        <p14:creationId xmlns:p14="http://schemas.microsoft.com/office/powerpoint/2010/main" val="2372890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72898EF-35B7-4F4D-B957-A72776FCB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7" r="2678" b="-2"/>
          <a:stretch/>
        </p:blipFill>
        <p:spPr>
          <a:xfrm>
            <a:off x="-2" y="10"/>
            <a:ext cx="7973942" cy="68579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915C656-E4BC-488C-B27B-0DEC58387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73" r="-3" b="4963"/>
          <a:stretch/>
        </p:blipFill>
        <p:spPr>
          <a:xfrm>
            <a:off x="8129873" y="1"/>
            <a:ext cx="4062127" cy="217627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6FB13CD-8D5E-46D8-9448-00A09C9C3F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33" r="-3" b="-3"/>
          <a:stretch/>
        </p:blipFill>
        <p:spPr>
          <a:xfrm>
            <a:off x="8129871" y="2346665"/>
            <a:ext cx="4062128" cy="21762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CE27872-46EE-405D-8E2A-6EDCCA07F3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39" r="-3" b="-3"/>
          <a:stretch/>
        </p:blipFill>
        <p:spPr>
          <a:xfrm>
            <a:off x="8129871" y="4681728"/>
            <a:ext cx="406212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3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9868B-99EA-48D2-8C93-72385082C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473" y="442864"/>
            <a:ext cx="7729728" cy="1188720"/>
          </a:xfrm>
        </p:spPr>
        <p:txBody>
          <a:bodyPr/>
          <a:lstStyle/>
          <a:p>
            <a:r>
              <a:rPr lang="cs-CZ"/>
              <a:t>krabi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6F3C87-15AD-4B15-8FC3-732B05F8D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516" y="1932792"/>
            <a:ext cx="4271771" cy="3101982"/>
          </a:xfrm>
        </p:spPr>
        <p:txBody>
          <a:bodyPr/>
          <a:lstStyle/>
          <a:p>
            <a:r>
              <a:rPr lang="cs-CZ" dirty="0"/>
              <a:t>Mořští, vzácně sladkovodní</a:t>
            </a:r>
          </a:p>
          <a:p>
            <a:r>
              <a:rPr lang="cs-CZ" dirty="0"/>
              <a:t>Klepeta</a:t>
            </a:r>
          </a:p>
          <a:p>
            <a:r>
              <a:rPr lang="cs-CZ" dirty="0"/>
              <a:t>Redukovaný zadeček</a:t>
            </a:r>
          </a:p>
          <a:p>
            <a:r>
              <a:rPr lang="cs-CZ" dirty="0"/>
              <a:t>Loveni pro maso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16F889-5809-4D80-A4B0-7388D6474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715" y="2765503"/>
            <a:ext cx="4676798" cy="39140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A5B9AB8-ADAC-4B2A-9745-5EC0A1D2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180" y="2056619"/>
            <a:ext cx="4145639" cy="31031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BF02BC-6733-4F3E-9DB7-80D2468D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43" y="3608186"/>
            <a:ext cx="3566469" cy="28531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466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B7D7FAB-D47F-4F16-8E4E-0ED316743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95" y="1895475"/>
            <a:ext cx="6911009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57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1A49AB-5AEC-41A0-AC8D-A38408F83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EB27AB-B424-4475-A421-4EE742485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2" r="16363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369341B-E6CC-447E-8424-7A673A3A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7" y="2679105"/>
            <a:ext cx="3564823" cy="1499790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cs-CZ" sz="36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18738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A807B4-5178-49CB-A24F-A10F517EC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4400" dirty="0"/>
              <a:t>KLEPÝTKATCI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994416-B429-4954-B9BA-C761389F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rgbClr val="404040"/>
                </a:solidFill>
              </a:rPr>
              <a:t>Dravci, škůdci rostlin, škůdci skladů, cizopasníci, půdní druhy</a:t>
            </a:r>
          </a:p>
          <a:p>
            <a:r>
              <a:rPr lang="cs-CZ" sz="2400" dirty="0">
                <a:solidFill>
                  <a:srgbClr val="404040"/>
                </a:solidFill>
              </a:rPr>
              <a:t>U nás asi 2000 druhů, celkem popsáno asi 75 000</a:t>
            </a:r>
          </a:p>
          <a:p>
            <a:r>
              <a:rPr lang="cs-CZ" sz="2400" dirty="0">
                <a:solidFill>
                  <a:srgbClr val="404040"/>
                </a:solidFill>
              </a:rPr>
              <a:t>Převážně suchozemští</a:t>
            </a:r>
          </a:p>
          <a:p>
            <a:r>
              <a:rPr lang="cs-CZ" sz="2400" dirty="0">
                <a:solidFill>
                  <a:srgbClr val="404040"/>
                </a:solidFill>
              </a:rPr>
              <a:t>3 třídy: </a:t>
            </a:r>
            <a:r>
              <a:rPr lang="cs-CZ" sz="2400" dirty="0" err="1">
                <a:solidFill>
                  <a:srgbClr val="404040"/>
                </a:solidFill>
              </a:rPr>
              <a:t>Nohatci</a:t>
            </a:r>
            <a:endParaRPr lang="cs-CZ" sz="2400" dirty="0">
              <a:solidFill>
                <a:srgbClr val="404040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404040"/>
                </a:solidFill>
              </a:rPr>
              <a:t>	Pavoukovci</a:t>
            </a:r>
          </a:p>
          <a:p>
            <a:pPr marL="0" indent="0">
              <a:buNone/>
            </a:pPr>
            <a:r>
              <a:rPr lang="cs-CZ" sz="2400">
                <a:solidFill>
                  <a:srgbClr val="404040"/>
                </a:solidFill>
              </a:rPr>
              <a:t>	Hrotnatci</a:t>
            </a:r>
            <a:endParaRPr lang="cs-CZ" sz="2400" dirty="0">
              <a:solidFill>
                <a:srgbClr val="404040"/>
              </a:solidFill>
            </a:endParaRPr>
          </a:p>
          <a:p>
            <a:endParaRPr lang="cs-CZ" dirty="0">
              <a:solidFill>
                <a:srgbClr val="404040"/>
              </a:solidFill>
            </a:endParaRPr>
          </a:p>
          <a:p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46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40E77-C53B-4A9D-92DF-995215FF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0568A3-1F21-4EA8-BD4D-B849327D4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hlinkClick r:id="rId2"/>
              </a:rPr>
              <a:t>https://is.muni.cz/el/1431/podzim2014/Bi1030c/um/10_cv_Pancrustacea.pdf</a:t>
            </a:r>
            <a:endParaRPr lang="cs-CZ" dirty="0"/>
          </a:p>
          <a:p>
            <a:r>
              <a:rPr lang="cs-CZ" u="sng" dirty="0">
                <a:hlinkClick r:id="rId3"/>
              </a:rPr>
              <a:t>http://uzrhv.af.mendelu.cz/wcd/w-af-uzrhv/zoo/zoo_vyukove_materialy/zoologie_komb/7.clenovci_kleptkatci_korysi.pdf</a:t>
            </a:r>
            <a:endParaRPr lang="cs-CZ" dirty="0"/>
          </a:p>
          <a:p>
            <a:r>
              <a:rPr lang="cs-CZ" u="sng" dirty="0">
                <a:hlinkClick r:id="rId4"/>
              </a:rPr>
              <a:t>http://ziva.avcr.cz/files/ziva/pdf/co-vsechno-vime-o-nohatkach.pdf</a:t>
            </a:r>
            <a:endParaRPr lang="cs-CZ" dirty="0"/>
          </a:p>
          <a:p>
            <a:r>
              <a:rPr lang="cs-CZ" u="sng" dirty="0">
                <a:hlinkClick r:id="rId5"/>
              </a:rPr>
              <a:t>http://www.biomach.cz/biologie-zivocichua/clenovci/klepitkatci</a:t>
            </a:r>
            <a:endParaRPr lang="cs-CZ" dirty="0"/>
          </a:p>
          <a:p>
            <a:r>
              <a:rPr lang="cs-CZ" dirty="0">
                <a:hlinkClick r:id="rId6"/>
              </a:rPr>
              <a:t>www.wikipedie.cz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8647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DB01A-D4AC-47B2-A478-1EC9C08B6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C7E47F-3F6F-4D45-9676-08D8857AF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err="1"/>
              <a:t>Vodouch</a:t>
            </a:r>
            <a:r>
              <a:rPr lang="cs-CZ" dirty="0"/>
              <a:t>: </a:t>
            </a:r>
            <a:r>
              <a:rPr lang="cs-CZ" u="sng" dirty="0">
                <a:hlinkClick r:id="rId2"/>
              </a:rPr>
              <a:t>http://www.hlasek.com/argyroneta_aquatica_hy6499.html</a:t>
            </a:r>
            <a:r>
              <a:rPr lang="cs-CZ" dirty="0"/>
              <a:t> </a:t>
            </a:r>
          </a:p>
          <a:p>
            <a:r>
              <a:rPr lang="cs-CZ" dirty="0"/>
              <a:t>Skákavka: </a:t>
            </a:r>
            <a:r>
              <a:rPr lang="cs-CZ" u="sng" dirty="0">
                <a:hlinkClick r:id="rId3"/>
              </a:rPr>
              <a:t>http://arachnos.eu/cs/araneomorphae/salticidae/item/48-piddipus-regius-the-jewel-between-spider-predators</a:t>
            </a:r>
            <a:endParaRPr lang="cs-CZ" dirty="0"/>
          </a:p>
          <a:p>
            <a:r>
              <a:rPr lang="cs-CZ" dirty="0"/>
              <a:t>Sekáč na dřevě: </a:t>
            </a:r>
            <a:r>
              <a:rPr lang="cs-CZ" u="sng" dirty="0">
                <a:hlinkClick r:id="rId4"/>
              </a:rPr>
              <a:t>http://www.naturfoto.cz/sekac-fotografie-25824.html</a:t>
            </a:r>
            <a:endParaRPr lang="cs-CZ" dirty="0"/>
          </a:p>
          <a:p>
            <a:r>
              <a:rPr lang="cs-CZ" dirty="0"/>
              <a:t>Sekáč 2: </a:t>
            </a:r>
            <a:r>
              <a:rPr lang="cs-CZ" u="sng" dirty="0">
                <a:hlinkClick r:id="rId5"/>
              </a:rPr>
              <a:t>http://m.bednature.webnode.cz/album/fotogalerie-mravenci-pavouci/sekac-domaci-opilio-parietinus-jpg/</a:t>
            </a:r>
            <a:endParaRPr lang="cs-CZ" dirty="0"/>
          </a:p>
          <a:p>
            <a:r>
              <a:rPr lang="cs-CZ" dirty="0"/>
              <a:t>Mrňous: </a:t>
            </a:r>
            <a:r>
              <a:rPr lang="cs-CZ" u="sng" dirty="0">
                <a:hlinkClick r:id="rId6"/>
              </a:rPr>
              <a:t>https://fanart.tv/series/80926/minuscule/</a:t>
            </a:r>
            <a:endParaRPr lang="cs-CZ" dirty="0"/>
          </a:p>
          <a:p>
            <a:r>
              <a:rPr lang="cs-CZ" dirty="0"/>
              <a:t>Štírek: </a:t>
            </a:r>
            <a:r>
              <a:rPr lang="cs-CZ" u="sng" dirty="0">
                <a:hlinkClick r:id="rId7"/>
              </a:rPr>
              <a:t>https://www.biolib.cz/cz/image/id11712/</a:t>
            </a:r>
            <a:endParaRPr lang="cs-CZ" dirty="0"/>
          </a:p>
          <a:p>
            <a:r>
              <a:rPr lang="cs-CZ" dirty="0"/>
              <a:t>Štírek2: </a:t>
            </a:r>
            <a:r>
              <a:rPr lang="cs-CZ" u="sng" dirty="0">
                <a:hlinkClick r:id="rId8"/>
              </a:rPr>
              <a:t>http://www.chovzvirat.cz/zvire/1424-stirek-obecny/</a:t>
            </a:r>
            <a:endParaRPr lang="cs-CZ" dirty="0"/>
          </a:p>
          <a:p>
            <a:r>
              <a:rPr lang="cs-CZ" dirty="0"/>
              <a:t>Štír </a:t>
            </a:r>
            <a:r>
              <a:rPr lang="cs-CZ" dirty="0" err="1"/>
              <a:t>smrtonoš</a:t>
            </a:r>
            <a:r>
              <a:rPr lang="cs-CZ" dirty="0"/>
              <a:t>: </a:t>
            </a:r>
            <a:r>
              <a:rPr lang="cs-CZ" u="sng" dirty="0">
                <a:hlinkClick r:id="rId9"/>
              </a:rPr>
              <a:t>http://www.milanzygmunt.com/macro/buthus-australis/leiurus-quinquestriatus-deathstalker-stir-smrtonos/</a:t>
            </a:r>
            <a:endParaRPr lang="cs-CZ" dirty="0"/>
          </a:p>
          <a:p>
            <a:r>
              <a:rPr lang="cs-CZ" dirty="0"/>
              <a:t>Štíří samička: </a:t>
            </a:r>
            <a:r>
              <a:rPr lang="cs-CZ" u="sng" dirty="0">
                <a:hlinkClick r:id="rId10"/>
              </a:rPr>
              <a:t>https://www.abicko.cz/clanek/precti-si-priroda/17619/stir-se-zacpou-vysoka-cena-za-preziti.html</a:t>
            </a:r>
            <a:endParaRPr lang="cs-CZ" dirty="0"/>
          </a:p>
          <a:p>
            <a:r>
              <a:rPr lang="cs-CZ" dirty="0"/>
              <a:t>Čmelík kuří: </a:t>
            </a:r>
            <a:r>
              <a:rPr lang="cs-CZ" u="sng" dirty="0">
                <a:hlinkClick r:id="rId11"/>
              </a:rPr>
              <a:t>https://www.deraplus.cz/blog/164-objevili-jste-v-kurniku-cmeliky-desinsekce-je-na-skutecne-na-miste</a:t>
            </a:r>
            <a:endParaRPr lang="cs-CZ" dirty="0"/>
          </a:p>
          <a:p>
            <a:r>
              <a:rPr lang="cs-CZ" dirty="0" err="1"/>
              <a:t>Kleštík</a:t>
            </a:r>
            <a:r>
              <a:rPr lang="cs-CZ" dirty="0"/>
              <a:t> včelí: </a:t>
            </a:r>
            <a:r>
              <a:rPr lang="cs-CZ" u="sng" dirty="0">
                <a:hlinkClick r:id="rId12"/>
              </a:rPr>
              <a:t>http://www.vcelarisobe.cz/2018/10/roztoc-varroa-vcelam-krev-nepije/</a:t>
            </a:r>
            <a:endParaRPr lang="cs-CZ" dirty="0"/>
          </a:p>
          <a:p>
            <a:r>
              <a:rPr lang="cs-CZ" dirty="0" err="1"/>
              <a:t>Nohatka</a:t>
            </a:r>
            <a:r>
              <a:rPr lang="cs-CZ" dirty="0"/>
              <a:t>: </a:t>
            </a:r>
            <a:r>
              <a:rPr lang="cs-CZ" u="sng" dirty="0">
                <a:hlinkClick r:id="rId13"/>
              </a:rPr>
              <a:t>https://www.stoplusjednicka.cz/nohatky-jsou-jako-z-vesmiru-krev-jim-pohaneji-stahy-streva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0381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3EF12B-A387-4A6F-A0B9-45A71810A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80976"/>
            <a:ext cx="7729728" cy="653415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Ostrorep </a:t>
            </a:r>
            <a:r>
              <a:rPr lang="cs-CZ" dirty="0" err="1"/>
              <a:t>am</a:t>
            </a:r>
            <a:r>
              <a:rPr lang="cs-CZ" dirty="0"/>
              <a:t>.: </a:t>
            </a:r>
            <a:r>
              <a:rPr lang="cs-CZ" u="sng" dirty="0">
                <a:hlinkClick r:id="rId2"/>
              </a:rPr>
              <a:t>https://www.zoo-olomouc.cz/ostrorep-americky</a:t>
            </a:r>
            <a:endParaRPr lang="cs-CZ" dirty="0"/>
          </a:p>
          <a:p>
            <a:r>
              <a:rPr lang="cs-CZ" dirty="0"/>
              <a:t>KORÝŠI</a:t>
            </a:r>
          </a:p>
          <a:p>
            <a:r>
              <a:rPr lang="cs-CZ" dirty="0"/>
              <a:t>Hrotnatka obecná: </a:t>
            </a:r>
            <a:r>
              <a:rPr lang="cs-CZ" u="sng" dirty="0">
                <a:hlinkClick r:id="rId3"/>
              </a:rPr>
              <a:t>https://uloz.to/!fLnmhkiZu/032-perloocka-hrotnatka-obecna-b-jpg</a:t>
            </a:r>
            <a:endParaRPr lang="cs-CZ" dirty="0"/>
          </a:p>
          <a:p>
            <a:r>
              <a:rPr lang="cs-CZ" dirty="0"/>
              <a:t>Hrotnatka velká: </a:t>
            </a:r>
            <a:r>
              <a:rPr lang="cs-CZ" u="sng" dirty="0">
                <a:hlinkClick r:id="rId4"/>
              </a:rPr>
              <a:t>https://www.biolib.cz/cz/image/id278533/</a:t>
            </a:r>
            <a:endParaRPr lang="cs-CZ" dirty="0"/>
          </a:p>
          <a:p>
            <a:r>
              <a:rPr lang="cs-CZ" dirty="0"/>
              <a:t>Žábronožka sněžní: </a:t>
            </a:r>
            <a:r>
              <a:rPr lang="cs-CZ" u="sng" dirty="0">
                <a:hlinkClick r:id="rId5"/>
              </a:rPr>
              <a:t>https://www.prirodovedci.cz/magazin/jarni-tune-vodni-zivot-bez-vody</a:t>
            </a:r>
            <a:endParaRPr lang="cs-CZ" dirty="0"/>
          </a:p>
          <a:p>
            <a:r>
              <a:rPr lang="cs-CZ" dirty="0"/>
              <a:t>Listonoh: </a:t>
            </a:r>
            <a:r>
              <a:rPr lang="cs-CZ" u="sng" dirty="0">
                <a:hlinkClick r:id="rId6"/>
              </a:rPr>
              <a:t>http://strixik.blogspot.com/2014/11/du-z-25-9-2014-listonoh.html</a:t>
            </a:r>
            <a:endParaRPr lang="cs-CZ" dirty="0"/>
          </a:p>
          <a:p>
            <a:r>
              <a:rPr lang="cs-CZ" dirty="0"/>
              <a:t>Strašek paví: </a:t>
            </a:r>
            <a:r>
              <a:rPr lang="cs-CZ" u="sng" dirty="0">
                <a:hlinkClick r:id="rId7"/>
              </a:rPr>
              <a:t>http://zefill.blogspot.com/2013/05/zamysleni-na-tyden.html</a:t>
            </a:r>
            <a:endParaRPr lang="cs-CZ" dirty="0"/>
          </a:p>
          <a:p>
            <a:r>
              <a:rPr lang="cs-CZ" dirty="0" err="1"/>
              <a:t>Bezkrunýřka</a:t>
            </a:r>
            <a:r>
              <a:rPr lang="cs-CZ" dirty="0"/>
              <a:t>: </a:t>
            </a:r>
            <a:r>
              <a:rPr lang="cs-CZ" u="sng" dirty="0">
                <a:hlinkClick r:id="rId8"/>
              </a:rPr>
              <a:t>https://www.prirodovedci.cz/magazin/malo-znami-obyvatele-jeskyni</a:t>
            </a:r>
            <a:endParaRPr lang="cs-CZ" dirty="0"/>
          </a:p>
          <a:p>
            <a:r>
              <a:rPr lang="cs-CZ" dirty="0" err="1"/>
              <a:t>Batynomus</a:t>
            </a:r>
            <a:r>
              <a:rPr lang="cs-CZ" dirty="0"/>
              <a:t>: </a:t>
            </a:r>
            <a:r>
              <a:rPr lang="cs-CZ" u="sng" dirty="0">
                <a:hlinkClick r:id="rId9"/>
              </a:rPr>
              <a:t>https://www.biolib.cz/cz/image/id208414/</a:t>
            </a:r>
            <a:endParaRPr lang="cs-CZ" dirty="0"/>
          </a:p>
          <a:p>
            <a:r>
              <a:rPr lang="cs-CZ" dirty="0"/>
              <a:t>Stínka: </a:t>
            </a:r>
            <a:r>
              <a:rPr lang="cs-CZ" u="sng" dirty="0">
                <a:hlinkClick r:id="rId10"/>
              </a:rPr>
              <a:t>https://www.biolib.cz/cz/image/id1944/</a:t>
            </a:r>
            <a:endParaRPr lang="cs-CZ" dirty="0"/>
          </a:p>
          <a:p>
            <a:r>
              <a:rPr lang="cs-CZ" dirty="0"/>
              <a:t>Různonožec: </a:t>
            </a:r>
            <a:r>
              <a:rPr lang="cs-CZ" u="sng" dirty="0">
                <a:hlinkClick r:id="rId11"/>
              </a:rPr>
              <a:t>https://www.biolib.cz/cz/taxonimage/id34471/?taxonid=400942</a:t>
            </a:r>
            <a:endParaRPr lang="cs-CZ" dirty="0"/>
          </a:p>
          <a:p>
            <a:r>
              <a:rPr lang="cs-CZ" dirty="0"/>
              <a:t>Rak: </a:t>
            </a:r>
            <a:r>
              <a:rPr lang="cs-CZ" u="sng" dirty="0">
                <a:hlinkClick r:id="rId12"/>
              </a:rPr>
              <a:t>http://www.naturfoto.cz/rak-ricni-fotografie-2513.html</a:t>
            </a:r>
            <a:endParaRPr lang="cs-CZ" dirty="0"/>
          </a:p>
          <a:p>
            <a:r>
              <a:rPr lang="cs-CZ" dirty="0"/>
              <a:t>Humr: </a:t>
            </a:r>
            <a:r>
              <a:rPr lang="cs-CZ" u="sng" dirty="0">
                <a:hlinkClick r:id="rId13"/>
              </a:rPr>
              <a:t>http://zabaci.cz/fauna-a-flora/128-humr-evropsky.html</a:t>
            </a:r>
            <a:endParaRPr lang="cs-CZ" dirty="0"/>
          </a:p>
          <a:p>
            <a:r>
              <a:rPr lang="cs-CZ" dirty="0"/>
              <a:t>Langusta kalifornská: </a:t>
            </a:r>
            <a:r>
              <a:rPr lang="cs-CZ" u="sng" dirty="0">
                <a:hlinkClick r:id="rId14"/>
              </a:rPr>
              <a:t>https://www.biolib.cz/cz/image/id26481/</a:t>
            </a:r>
            <a:endParaRPr lang="cs-CZ" dirty="0"/>
          </a:p>
          <a:p>
            <a:r>
              <a:rPr lang="cs-CZ" dirty="0"/>
              <a:t>3 Krevety: </a:t>
            </a:r>
            <a:r>
              <a:rPr lang="cs-CZ" u="sng" dirty="0">
                <a:hlinkClick r:id="rId15"/>
              </a:rPr>
              <a:t>http://www.redseadiving.cz/krevety-rude-more.aspx</a:t>
            </a:r>
            <a:r>
              <a:rPr lang="cs-CZ" dirty="0"/>
              <a:t> </a:t>
            </a:r>
          </a:p>
          <a:p>
            <a:r>
              <a:rPr lang="cs-CZ" dirty="0"/>
              <a:t>kreveta: </a:t>
            </a:r>
            <a:r>
              <a:rPr lang="cs-CZ" u="sng" dirty="0">
                <a:hlinkClick r:id="rId16"/>
              </a:rPr>
              <a:t>https://featuredcreature.com/sexy-shrimp-is-bringing-sexy-back/</a:t>
            </a:r>
            <a:endParaRPr lang="cs-CZ" dirty="0"/>
          </a:p>
          <a:p>
            <a:r>
              <a:rPr lang="cs-CZ" dirty="0"/>
              <a:t>kreveta: </a:t>
            </a:r>
            <a:r>
              <a:rPr lang="cs-CZ" u="sng" dirty="0">
                <a:hlinkClick r:id="rId17"/>
              </a:rPr>
              <a:t>https://reefbuilders.com/tag/urocaridella-antonbruunii/</a:t>
            </a:r>
            <a:r>
              <a:rPr lang="cs-CZ" dirty="0"/>
              <a:t> </a:t>
            </a:r>
          </a:p>
          <a:p>
            <a:r>
              <a:rPr lang="cs-CZ" dirty="0"/>
              <a:t>kreveta: </a:t>
            </a:r>
            <a:r>
              <a:rPr lang="cs-CZ" u="sng" dirty="0">
                <a:hlinkClick r:id="rId18"/>
              </a:rPr>
              <a:t>https://commons.wikimedia.org/wiki/File:Periclimenes_brevicarpalis_sur_Cryptodendrum_adhaesivum.jpg</a:t>
            </a:r>
            <a:endParaRPr lang="cs-CZ" dirty="0"/>
          </a:p>
          <a:p>
            <a:r>
              <a:rPr lang="cs-CZ" dirty="0"/>
              <a:t>kreveta: </a:t>
            </a:r>
            <a:r>
              <a:rPr lang="cs-CZ" u="sng" dirty="0">
                <a:hlinkClick r:id="rId19"/>
              </a:rPr>
              <a:t>https://www.fotocommunity.de/photo/periclimenes-longicarpus-olivier-notz/23676506</a:t>
            </a:r>
            <a:r>
              <a:rPr lang="cs-CZ" dirty="0"/>
              <a:t> </a:t>
            </a:r>
          </a:p>
          <a:p>
            <a:r>
              <a:rPr lang="cs-CZ" dirty="0"/>
              <a:t>kreveta poslední: </a:t>
            </a:r>
            <a:r>
              <a:rPr lang="cs-CZ" u="sng" dirty="0">
                <a:hlinkClick r:id="rId20"/>
              </a:rPr>
              <a:t>https://es.m.wikipedia.org/wiki/Archivo:Hymenocera_picta_en_train_de_retourner_Fromia_milleporella.JPG</a:t>
            </a:r>
            <a:endParaRPr lang="cs-CZ" dirty="0"/>
          </a:p>
          <a:p>
            <a:r>
              <a:rPr lang="cs-CZ" dirty="0"/>
              <a:t>Poustevníček: </a:t>
            </a:r>
            <a:r>
              <a:rPr lang="cs-CZ" u="sng" dirty="0">
                <a:hlinkClick r:id="rId21"/>
              </a:rPr>
              <a:t>https://www.megapixel.cz/foto/367855</a:t>
            </a:r>
            <a:endParaRPr lang="cs-CZ" dirty="0"/>
          </a:p>
          <a:p>
            <a:r>
              <a:rPr lang="cs-CZ" dirty="0"/>
              <a:t>Poustevníček: </a:t>
            </a:r>
            <a:r>
              <a:rPr lang="cs-CZ" u="sng" dirty="0">
                <a:hlinkClick r:id="rId22"/>
              </a:rPr>
              <a:t>http://www.fotogaleriehasek.cz/asie/maledivy/ostrov-kihaad-kihaaddhufaru/6292-krab-poustevnicek-pagurus-prideaux.html</a:t>
            </a:r>
            <a:endParaRPr lang="cs-CZ" dirty="0"/>
          </a:p>
          <a:p>
            <a:r>
              <a:rPr lang="cs-CZ" dirty="0"/>
              <a:t>Krab: </a:t>
            </a:r>
            <a:r>
              <a:rPr lang="cs-CZ" u="sng" dirty="0">
                <a:hlinkClick r:id="rId23"/>
              </a:rPr>
              <a:t>https://www.imagenesmy.com/imagenes/blue-fiddler-crab-17.html</a:t>
            </a:r>
            <a:endParaRPr lang="cs-CZ" dirty="0"/>
          </a:p>
          <a:p>
            <a:r>
              <a:rPr lang="cs-CZ" dirty="0"/>
              <a:t>Krab: </a:t>
            </a:r>
            <a:r>
              <a:rPr lang="cs-CZ" u="sng" dirty="0">
                <a:hlinkClick r:id="rId24"/>
              </a:rPr>
              <a:t>http://skaphandrus.com/en/underwater-photography/photo/9945</a:t>
            </a:r>
            <a:endParaRPr lang="cs-CZ" dirty="0"/>
          </a:p>
          <a:p>
            <a:r>
              <a:rPr lang="cs-CZ" dirty="0"/>
              <a:t>Pavouk: </a:t>
            </a:r>
            <a:r>
              <a:rPr lang="cs-CZ" u="sng" dirty="0">
                <a:hlinkClick r:id="rId25"/>
              </a:rPr>
              <a:t>https://www.youtube.com/watch?v=5F076MllFc8</a:t>
            </a:r>
            <a:endParaRPr lang="cs-CZ" u="sng" dirty="0"/>
          </a:p>
          <a:p>
            <a:r>
              <a:rPr lang="cs-CZ" u="sng" dirty="0" err="1"/>
              <a:t>Gif</a:t>
            </a:r>
            <a:r>
              <a:rPr lang="cs-CZ" u="sng"/>
              <a:t>: </a:t>
            </a:r>
            <a:r>
              <a:rPr lang="cs-CZ" u="sng">
                <a:hlinkClick r:id="rId26"/>
              </a:rPr>
              <a:t>https://giphy.com/gifs/pirates-of-the-caribbean-fLz5jwDojXAKQ</a:t>
            </a:r>
            <a:r>
              <a:rPr lang="cs-CZ" u="sng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006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8E520C-76D1-4F5E-833F-B7D75E3D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PAVOUKOVCI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40713D-1AEC-4DBD-BC23-7BB2D9730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7612" y="2418969"/>
            <a:ext cx="4271771" cy="3101982"/>
          </a:xfrm>
        </p:spPr>
        <p:txBody>
          <a:bodyPr/>
          <a:lstStyle/>
          <a:p>
            <a:r>
              <a:rPr lang="cs-CZ" dirty="0"/>
              <a:t>Hlavohruď a zadeček, 4 páry kráčivých končetin, chelicery a pedipalpy</a:t>
            </a:r>
          </a:p>
          <a:p>
            <a:r>
              <a:rPr lang="cs-CZ" dirty="0"/>
              <a:t>Tekutá strava, mimotělní trávení</a:t>
            </a:r>
          </a:p>
          <a:p>
            <a:r>
              <a:rPr lang="cs-CZ" dirty="0"/>
              <a:t>Larva nymfa dospělec (roztoči) / mládě dospělec (sekáči, pavouci, štíři, štírci)</a:t>
            </a:r>
          </a:p>
          <a:p>
            <a:r>
              <a:rPr lang="cs-CZ" dirty="0"/>
              <a:t>Někteří mají </a:t>
            </a:r>
            <a:r>
              <a:rPr lang="cs-CZ" dirty="0" err="1"/>
              <a:t>karapax</a:t>
            </a:r>
            <a:r>
              <a:rPr lang="cs-CZ" dirty="0"/>
              <a:t> (vrchní část krunýře kryjící hlavohruď)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10A2169-52DE-40EA-BDA7-9C53E3CCD9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ŘÁDY: pavouci </a:t>
            </a:r>
          </a:p>
          <a:p>
            <a:pPr marL="0" indent="0">
              <a:buNone/>
            </a:pPr>
            <a:r>
              <a:rPr lang="cs-CZ" dirty="0"/>
              <a:t>	štírci</a:t>
            </a:r>
          </a:p>
          <a:p>
            <a:pPr marL="0" indent="0">
              <a:buNone/>
            </a:pPr>
            <a:r>
              <a:rPr lang="cs-CZ" dirty="0"/>
              <a:t>	štíři</a:t>
            </a:r>
          </a:p>
          <a:p>
            <a:pPr marL="0" indent="0">
              <a:buNone/>
            </a:pPr>
            <a:r>
              <a:rPr lang="cs-CZ" dirty="0"/>
              <a:t>	sekáči</a:t>
            </a:r>
          </a:p>
          <a:p>
            <a:pPr marL="0" indent="0">
              <a:buNone/>
            </a:pPr>
            <a:r>
              <a:rPr lang="cs-CZ" dirty="0"/>
              <a:t>	roztoči</a:t>
            </a:r>
          </a:p>
          <a:p>
            <a:pPr marL="0" indent="0">
              <a:buNone/>
            </a:pPr>
            <a:r>
              <a:rPr lang="cs-CZ" dirty="0"/>
              <a:t>	…</a:t>
            </a:r>
          </a:p>
        </p:txBody>
      </p:sp>
    </p:spTree>
    <p:extLst>
      <p:ext uri="{BB962C8B-B14F-4D97-AF65-F5344CB8AC3E}">
        <p14:creationId xmlns:p14="http://schemas.microsoft.com/office/powerpoint/2010/main" val="202969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4C243-9D02-45E6-9C52-19A4C1F1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013" y="329692"/>
            <a:ext cx="646366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Pavouci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A6D507-8971-4AF6-B834-E5F9764C6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964692"/>
            <a:ext cx="4366893" cy="73202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cs-CZ" dirty="0"/>
              <a:t>VODOUCH STŘÍBŘITÝ</a:t>
            </a:r>
          </a:p>
          <a:p>
            <a:r>
              <a:rPr lang="cs-CZ" dirty="0"/>
              <a:t>SKÁKAVKA KRÁLOVSKÁ</a:t>
            </a:r>
            <a:endParaRPr lang="en-US" dirty="0"/>
          </a:p>
        </p:txBody>
      </p:sp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83BBC519-6E48-4B50-90F8-907FBE4AC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8" r="4" b="4"/>
          <a:stretch/>
        </p:blipFill>
        <p:spPr>
          <a:xfrm>
            <a:off x="960121" y="2017944"/>
            <a:ext cx="3734243" cy="4321895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92ED182-C715-4C18-8299-C3C1EDAE0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14" y="2030728"/>
            <a:ext cx="6463666" cy="4309111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9695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46A1B81B-3B78-4100-9822-D09656ACC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6757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B18DCB-300E-4841-BB87-035AED95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sekáči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959C234-CC7B-4234-91FE-265F2DCEB2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" b="8815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4F43AEE-0E9A-4221-B47B-441DBD206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732" y="2858703"/>
            <a:ext cx="5285791" cy="34290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Na rozdíl od pavouků mají srostlou hlavohruď a zadeček</a:t>
            </a:r>
          </a:p>
          <a:p>
            <a:r>
              <a:rPr lang="cs-CZ" sz="2400" dirty="0">
                <a:solidFill>
                  <a:srgbClr val="FFFFFF"/>
                </a:solidFill>
              </a:rPr>
              <a:t>Umějí odlamovat končetiny</a:t>
            </a:r>
          </a:p>
          <a:p>
            <a:r>
              <a:rPr lang="cs-CZ" sz="2400" dirty="0">
                <a:solidFill>
                  <a:srgbClr val="FFFFFF"/>
                </a:solidFill>
              </a:rPr>
              <a:t>Nesnovají sítě</a:t>
            </a:r>
          </a:p>
          <a:p>
            <a:r>
              <a:rPr lang="cs-CZ" sz="2400" dirty="0">
                <a:solidFill>
                  <a:srgbClr val="FFFFFF"/>
                </a:solidFill>
              </a:rPr>
              <a:t>Společenští </a:t>
            </a:r>
          </a:p>
          <a:p>
            <a:r>
              <a:rPr lang="cs-CZ" sz="2400" dirty="0">
                <a:solidFill>
                  <a:srgbClr val="FFFFFF"/>
                </a:solidFill>
              </a:rPr>
              <a:t>Jsou všežraví</a:t>
            </a:r>
          </a:p>
          <a:p>
            <a:r>
              <a:rPr lang="cs-CZ" sz="2400" dirty="0">
                <a:solidFill>
                  <a:srgbClr val="FFFFFF"/>
                </a:solidFill>
              </a:rPr>
              <a:t>Sekáč domácí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2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9773BC-C311-4EEA-AA41-A6E1F4965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31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4CD6B292-74F1-4C71-86A2-0C06FA60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5" r="3" b="3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FF8A635-76E3-4ABD-B709-A3A4048C3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štírci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0AA5029-5997-4C6C-9E38-B8F690899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949" r="3" b="402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CBD701-CB16-412E-B3A7-BC8B91173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732" y="2858703"/>
            <a:ext cx="5285791" cy="30425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Jedová žláza na pedipalpách</a:t>
            </a:r>
          </a:p>
          <a:p>
            <a:r>
              <a:rPr lang="cs-CZ" sz="2400" dirty="0">
                <a:solidFill>
                  <a:srgbClr val="FFFFFF"/>
                </a:solidFill>
              </a:rPr>
              <a:t>Pod kůrou, ve spadlém listí, v domácnostech,…</a:t>
            </a:r>
          </a:p>
          <a:p>
            <a:r>
              <a:rPr lang="cs-CZ" sz="2400" dirty="0">
                <a:solidFill>
                  <a:srgbClr val="FFFFFF"/>
                </a:solidFill>
              </a:rPr>
              <a:t>Draví, loví hlavně roztoče a pisivky</a:t>
            </a:r>
          </a:p>
          <a:p>
            <a:r>
              <a:rPr lang="cs-CZ" sz="2400" dirty="0">
                <a:solidFill>
                  <a:srgbClr val="FFFFFF"/>
                </a:solidFill>
              </a:rPr>
              <a:t>Štírek obecný</a:t>
            </a:r>
          </a:p>
          <a:p>
            <a:r>
              <a:rPr lang="cs-CZ" sz="2400" dirty="0">
                <a:solidFill>
                  <a:srgbClr val="FFFFFF"/>
                </a:solidFill>
              </a:rPr>
              <a:t>Štírek domácí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7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FACF3-8EC6-4033-8FC5-B7DF9308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68960"/>
            <a:ext cx="7729728" cy="1188720"/>
          </a:xfrm>
        </p:spPr>
        <p:txBody>
          <a:bodyPr/>
          <a:lstStyle/>
          <a:p>
            <a:r>
              <a:rPr lang="cs-CZ" dirty="0"/>
              <a:t>štíři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9269C2-8E68-4D69-BE77-0E15C5ACDA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9264" y="2621281"/>
            <a:ext cx="5498891" cy="36677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2A39BB7-5AB1-450E-9DA0-726CBC7D5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1877" y="2621280"/>
            <a:ext cx="5501641" cy="36677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0545004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1267</Words>
  <Application>Microsoft Office PowerPoint</Application>
  <PresentationFormat>Širokoúhlá obrazovka</PresentationFormat>
  <Paragraphs>184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5" baseType="lpstr">
      <vt:lpstr>Arial</vt:lpstr>
      <vt:lpstr>Gill Sans MT</vt:lpstr>
      <vt:lpstr>Balík</vt:lpstr>
      <vt:lpstr>KLEPÝTKATCI A KORÝŠI</vt:lpstr>
      <vt:lpstr>KMEN ČLENOVCI</vt:lpstr>
      <vt:lpstr>KLEPÝTKATCI</vt:lpstr>
      <vt:lpstr>PAVOUKOVCI</vt:lpstr>
      <vt:lpstr>Pavouci</vt:lpstr>
      <vt:lpstr>sekáči</vt:lpstr>
      <vt:lpstr>Prezentace aplikace PowerPoint</vt:lpstr>
      <vt:lpstr>štírci</vt:lpstr>
      <vt:lpstr>štíři</vt:lpstr>
      <vt:lpstr>roztoči</vt:lpstr>
      <vt:lpstr>nohatky</vt:lpstr>
      <vt:lpstr>hrotnatci</vt:lpstr>
      <vt:lpstr>korýši</vt:lpstr>
      <vt:lpstr>Žábronožci</vt:lpstr>
      <vt:lpstr>Prezentace aplikace PowerPoint</vt:lpstr>
      <vt:lpstr>rakovci</vt:lpstr>
      <vt:lpstr>Prezentace aplikace PowerPoint</vt:lpstr>
      <vt:lpstr>stejnonožci</vt:lpstr>
      <vt:lpstr>různonožci</vt:lpstr>
      <vt:lpstr>desetinožci</vt:lpstr>
      <vt:lpstr>raci</vt:lpstr>
      <vt:lpstr>Langusty</vt:lpstr>
      <vt:lpstr>poustevníčci</vt:lpstr>
      <vt:lpstr>krevety</vt:lpstr>
      <vt:lpstr>Prezentace aplikace PowerPoint</vt:lpstr>
      <vt:lpstr>Prezentace aplikace PowerPoint</vt:lpstr>
      <vt:lpstr>krabi</vt:lpstr>
      <vt:lpstr>Prezentace aplikace PowerPoint</vt:lpstr>
      <vt:lpstr>Děkuji za pozornost</vt:lpstr>
      <vt:lpstr>zdroje</vt:lpstr>
      <vt:lpstr>obrázky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KLEPÝTKATCI A KORÝŠI</dc:title>
  <dc:creator>verouch</dc:creator>
  <cp:lastModifiedBy>verouch</cp:lastModifiedBy>
  <cp:revision>12</cp:revision>
  <dcterms:created xsi:type="dcterms:W3CDTF">2019-03-22T12:34:05Z</dcterms:created>
  <dcterms:modified xsi:type="dcterms:W3CDTF">2019-03-24T15:06:30Z</dcterms:modified>
</cp:coreProperties>
</file>