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287000" cy="6858000" type="35mm"/>
  <p:notesSz cx="6858000" cy="9144000"/>
  <p:defaultTextStyle>
    <a:defPPr>
      <a:defRPr lang="sk-SK"/>
    </a:defPPr>
    <a:lvl1pPr marL="0" algn="l" defTabSz="599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99825" algn="l" defTabSz="599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99650" algn="l" defTabSz="599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9475" algn="l" defTabSz="599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99301" algn="l" defTabSz="599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499126" algn="l" defTabSz="599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798951" algn="l" defTabSz="599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098776" algn="l" defTabSz="599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398601" algn="l" defTabSz="599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1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BD5D2-6886-45A7-874F-CC36EFAEEE52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5AA83-37E9-405C-8C23-7D990B1129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56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96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9825" algn="l" defTabSz="5996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99650" algn="l" defTabSz="5996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99475" algn="l" defTabSz="5996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99301" algn="l" defTabSz="5996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99126" algn="l" defTabSz="5996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98951" algn="l" defTabSz="5996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98776" algn="l" defTabSz="5996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98601" algn="l" defTabSz="59965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AA83-37E9-405C-8C23-7D990B11296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76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130431"/>
            <a:ext cx="8743951" cy="147002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1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9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9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9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9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98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72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301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458078" y="274646"/>
            <a:ext cx="2314575" cy="585152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14351" y="274646"/>
            <a:ext cx="6772274" cy="5851523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31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934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601" y="4406903"/>
            <a:ext cx="8743951" cy="1362075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12601" y="2906719"/>
            <a:ext cx="8743951" cy="150018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998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996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994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9930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9912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9895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987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39860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34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1" y="1600200"/>
            <a:ext cx="4543426" cy="452596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29227" y="1600200"/>
            <a:ext cx="4543426" cy="452596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880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14351" y="1535115"/>
            <a:ext cx="4545212" cy="639766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9825" indent="0">
              <a:buNone/>
              <a:defRPr sz="1400" b="1"/>
            </a:lvl2pPr>
            <a:lvl3pPr marL="599650" indent="0">
              <a:buNone/>
              <a:defRPr sz="1200" b="1"/>
            </a:lvl3pPr>
            <a:lvl4pPr marL="899475" indent="0">
              <a:buNone/>
              <a:defRPr sz="1100" b="1"/>
            </a:lvl4pPr>
            <a:lvl5pPr marL="1199301" indent="0">
              <a:buNone/>
              <a:defRPr sz="1100" b="1"/>
            </a:lvl5pPr>
            <a:lvl6pPr marL="1499126" indent="0">
              <a:buNone/>
              <a:defRPr sz="1100" b="1"/>
            </a:lvl6pPr>
            <a:lvl7pPr marL="1798951" indent="0">
              <a:buNone/>
              <a:defRPr sz="1100" b="1"/>
            </a:lvl7pPr>
            <a:lvl8pPr marL="2098776" indent="0">
              <a:buNone/>
              <a:defRPr sz="1100" b="1"/>
            </a:lvl8pPr>
            <a:lvl9pPr marL="2398601" indent="0">
              <a:buNone/>
              <a:defRPr sz="11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4351" y="2174881"/>
            <a:ext cx="4545212" cy="395128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225655" y="1535115"/>
            <a:ext cx="4546997" cy="639766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9825" indent="0">
              <a:buNone/>
              <a:defRPr sz="1400" b="1"/>
            </a:lvl2pPr>
            <a:lvl3pPr marL="599650" indent="0">
              <a:buNone/>
              <a:defRPr sz="1200" b="1"/>
            </a:lvl3pPr>
            <a:lvl4pPr marL="899475" indent="0">
              <a:buNone/>
              <a:defRPr sz="1100" b="1"/>
            </a:lvl4pPr>
            <a:lvl5pPr marL="1199301" indent="0">
              <a:buNone/>
              <a:defRPr sz="1100" b="1"/>
            </a:lvl5pPr>
            <a:lvl6pPr marL="1499126" indent="0">
              <a:buNone/>
              <a:defRPr sz="1100" b="1"/>
            </a:lvl6pPr>
            <a:lvl7pPr marL="1798951" indent="0">
              <a:buNone/>
              <a:defRPr sz="1100" b="1"/>
            </a:lvl7pPr>
            <a:lvl8pPr marL="2098776" indent="0">
              <a:buNone/>
              <a:defRPr sz="1100" b="1"/>
            </a:lvl8pPr>
            <a:lvl9pPr marL="2398601" indent="0">
              <a:buNone/>
              <a:defRPr sz="11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225655" y="2174881"/>
            <a:ext cx="4546997" cy="395128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697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931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1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2" y="273053"/>
            <a:ext cx="3384352" cy="116205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21932" y="273057"/>
            <a:ext cx="5750719" cy="5853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14352" y="1435106"/>
            <a:ext cx="3384352" cy="4691063"/>
          </a:xfrm>
        </p:spPr>
        <p:txBody>
          <a:bodyPr/>
          <a:lstStyle>
            <a:lvl1pPr marL="0" indent="0">
              <a:buNone/>
              <a:defRPr sz="1000"/>
            </a:lvl1pPr>
            <a:lvl2pPr marL="299825" indent="0">
              <a:buNone/>
              <a:defRPr sz="800"/>
            </a:lvl2pPr>
            <a:lvl3pPr marL="599650" indent="0">
              <a:buNone/>
              <a:defRPr sz="700"/>
            </a:lvl3pPr>
            <a:lvl4pPr marL="899475" indent="0">
              <a:buNone/>
              <a:defRPr sz="500"/>
            </a:lvl4pPr>
            <a:lvl5pPr marL="1199301" indent="0">
              <a:buNone/>
              <a:defRPr sz="500"/>
            </a:lvl5pPr>
            <a:lvl6pPr marL="1499126" indent="0">
              <a:buNone/>
              <a:defRPr sz="500"/>
            </a:lvl6pPr>
            <a:lvl7pPr marL="1798951" indent="0">
              <a:buNone/>
              <a:defRPr sz="500"/>
            </a:lvl7pPr>
            <a:lvl8pPr marL="2098776" indent="0">
              <a:buNone/>
              <a:defRPr sz="500"/>
            </a:lvl8pPr>
            <a:lvl9pPr marL="2398601" indent="0">
              <a:buNone/>
              <a:defRPr sz="5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36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325" y="4800603"/>
            <a:ext cx="6172200" cy="56673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016325" y="612773"/>
            <a:ext cx="61722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299825" indent="0">
              <a:buNone/>
              <a:defRPr sz="1800"/>
            </a:lvl2pPr>
            <a:lvl3pPr marL="599650" indent="0">
              <a:buNone/>
              <a:defRPr sz="1600"/>
            </a:lvl3pPr>
            <a:lvl4pPr marL="899475" indent="0">
              <a:buNone/>
              <a:defRPr sz="1400"/>
            </a:lvl4pPr>
            <a:lvl5pPr marL="1199301" indent="0">
              <a:buNone/>
              <a:defRPr sz="1400"/>
            </a:lvl5pPr>
            <a:lvl6pPr marL="1499126" indent="0">
              <a:buNone/>
              <a:defRPr sz="1400"/>
            </a:lvl6pPr>
            <a:lvl7pPr marL="1798951" indent="0">
              <a:buNone/>
              <a:defRPr sz="1400"/>
            </a:lvl7pPr>
            <a:lvl8pPr marL="2098776" indent="0">
              <a:buNone/>
              <a:defRPr sz="1400"/>
            </a:lvl8pPr>
            <a:lvl9pPr marL="2398601" indent="0">
              <a:buNone/>
              <a:defRPr sz="14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016325" y="5367342"/>
            <a:ext cx="6172200" cy="804863"/>
          </a:xfrm>
        </p:spPr>
        <p:txBody>
          <a:bodyPr/>
          <a:lstStyle>
            <a:lvl1pPr marL="0" indent="0">
              <a:buNone/>
              <a:defRPr sz="1000"/>
            </a:lvl1pPr>
            <a:lvl2pPr marL="299825" indent="0">
              <a:buNone/>
              <a:defRPr sz="800"/>
            </a:lvl2pPr>
            <a:lvl3pPr marL="599650" indent="0">
              <a:buNone/>
              <a:defRPr sz="700"/>
            </a:lvl3pPr>
            <a:lvl4pPr marL="899475" indent="0">
              <a:buNone/>
              <a:defRPr sz="500"/>
            </a:lvl4pPr>
            <a:lvl5pPr marL="1199301" indent="0">
              <a:buNone/>
              <a:defRPr sz="500"/>
            </a:lvl5pPr>
            <a:lvl6pPr marL="1499126" indent="0">
              <a:buNone/>
              <a:defRPr sz="500"/>
            </a:lvl6pPr>
            <a:lvl7pPr marL="1798951" indent="0">
              <a:buNone/>
              <a:defRPr sz="500"/>
            </a:lvl7pPr>
            <a:lvl8pPr marL="2098776" indent="0">
              <a:buNone/>
              <a:defRPr sz="500"/>
            </a:lvl8pPr>
            <a:lvl9pPr marL="2398601" indent="0">
              <a:buNone/>
              <a:defRPr sz="5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527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514351" y="274634"/>
            <a:ext cx="9258300" cy="1143000"/>
          </a:xfrm>
          <a:prstGeom prst="rect">
            <a:avLst/>
          </a:prstGeom>
        </p:spPr>
        <p:txBody>
          <a:bodyPr vert="horz" lIns="59965" tIns="29982" rIns="59965" bIns="29982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14351" y="1600200"/>
            <a:ext cx="9258300" cy="4525965"/>
          </a:xfrm>
          <a:prstGeom prst="rect">
            <a:avLst/>
          </a:prstGeom>
        </p:spPr>
        <p:txBody>
          <a:bodyPr vert="horz" lIns="59965" tIns="29982" rIns="59965" bIns="29982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514350" y="6356358"/>
            <a:ext cx="2400300" cy="365122"/>
          </a:xfrm>
          <a:prstGeom prst="rect">
            <a:avLst/>
          </a:prstGeom>
        </p:spPr>
        <p:txBody>
          <a:bodyPr vert="horz" lIns="59965" tIns="29982" rIns="59965" bIns="29982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E7B9-A0A3-4E42-8701-31344E4FB211}" type="datetimeFigureOut">
              <a:rPr lang="sk-SK" smtClean="0"/>
              <a:t>24.04.2019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514726" y="6356358"/>
            <a:ext cx="3257550" cy="365122"/>
          </a:xfrm>
          <a:prstGeom prst="rect">
            <a:avLst/>
          </a:prstGeom>
        </p:spPr>
        <p:txBody>
          <a:bodyPr vert="horz" lIns="59965" tIns="29982" rIns="59965" bIns="29982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372350" y="6356358"/>
            <a:ext cx="2400300" cy="365122"/>
          </a:xfrm>
          <a:prstGeom prst="rect">
            <a:avLst/>
          </a:prstGeom>
        </p:spPr>
        <p:txBody>
          <a:bodyPr vert="horz" lIns="59965" tIns="29982" rIns="59965" bIns="29982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48F7-146E-44AE-8804-545E61E49A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93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99650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869" indent="-224869" algn="l" defTabSz="5996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216" indent="-187391" algn="l" defTabSz="59965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9562" indent="-149912" algn="l" defTabSz="59965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49387" indent="-149912" algn="l" defTabSz="59965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212" indent="-149912" algn="l" defTabSz="59965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9038" indent="-149912" algn="l" defTabSz="5996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863" indent="-149912" algn="l" defTabSz="5996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688" indent="-149912" algn="l" defTabSz="5996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48513" indent="-149912" algn="l" defTabSz="5996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5996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9825" algn="l" defTabSz="5996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9650" algn="l" defTabSz="5996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9475" algn="l" defTabSz="5996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9301" algn="l" defTabSz="5996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126" algn="l" defTabSz="5996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8951" algn="l" defTabSz="5996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8776" algn="l" defTabSz="5996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98601" algn="l" defTabSz="59965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ironmentalscience.org/birds-changing-climate" TargetMode="External"/><Relationship Id="rId2" Type="http://schemas.openxmlformats.org/officeDocument/2006/relationships/hyperlink" Target="https://cees.iupui.edu/blog/why-birds-matte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jstor.org/stable/20445808?seq=1#metadata_info_tab_contents" TargetMode="External"/><Relationship Id="rId5" Type="http://schemas.openxmlformats.org/officeDocument/2006/relationships/hyperlink" Target="http://www.vtaky.sk/" TargetMode="External"/><Relationship Id="rId4" Type="http://schemas.openxmlformats.org/officeDocument/2006/relationships/hyperlink" Target="https://www.birdlife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87000" cy="68580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984149" y="2348880"/>
            <a:ext cx="6804756" cy="2592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65" tIns="29982" rIns="59965" bIns="29982" spcCol="0"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389195" y="2916494"/>
            <a:ext cx="5994667" cy="799213"/>
          </a:xfrm>
          <a:prstGeom prst="rect">
            <a:avLst/>
          </a:prstGeom>
          <a:noFill/>
        </p:spPr>
        <p:txBody>
          <a:bodyPr wrap="square" lIns="59965" tIns="29982" rIns="59965" bIns="29982" rtlCol="0">
            <a:spAutoFit/>
          </a:bodyPr>
          <a:lstStyle/>
          <a:p>
            <a:pPr algn="ctr"/>
            <a:r>
              <a:rPr lang="sk-SK" sz="4800" dirty="0">
                <a:latin typeface="Calisto MT" pitchFamily="18" charset="0"/>
              </a:rPr>
              <a:t>Vtáctvo a my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401808" y="3849210"/>
            <a:ext cx="3969442" cy="337548"/>
          </a:xfrm>
          <a:prstGeom prst="rect">
            <a:avLst/>
          </a:prstGeom>
          <a:noFill/>
        </p:spPr>
        <p:txBody>
          <a:bodyPr wrap="square" lIns="59965" tIns="29982" rIns="59965" bIns="29982" rtlCol="0">
            <a:spAutoFit/>
          </a:bodyPr>
          <a:lstStyle/>
          <a:p>
            <a:pPr algn="ctr"/>
            <a:r>
              <a:rPr lang="sk-SK" sz="1800" dirty="0" smtClean="0">
                <a:latin typeface="Calisto MT" pitchFamily="18" charset="0"/>
              </a:rPr>
              <a:t>Katarína Kováčová 483711 </a:t>
            </a:r>
            <a:endParaRPr lang="sk-SK" sz="1800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73" y="908720"/>
            <a:ext cx="9258300" cy="1143000"/>
          </a:xfrm>
        </p:spPr>
        <p:txBody>
          <a:bodyPr>
            <a:normAutofit/>
          </a:bodyPr>
          <a:lstStyle/>
          <a:p>
            <a:pPr algn="l"/>
            <a:r>
              <a:rPr lang="sk-SK" sz="4400" dirty="0" smtClean="0">
                <a:latin typeface="Calisto MT" pitchFamily="18" charset="0"/>
              </a:rPr>
              <a:t>Obsah</a:t>
            </a:r>
            <a:endParaRPr lang="sk-SK" sz="4400" dirty="0">
              <a:latin typeface="Calisto MT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8" r="14243" b="-1031"/>
          <a:stretch/>
        </p:blipFill>
        <p:spPr>
          <a:xfrm>
            <a:off x="5619328" y="1052736"/>
            <a:ext cx="4157845" cy="496855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62980" y="2204864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Význam vtáctva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Environmentálne problémy a dopady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Ako vieme pomôcť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Moja skúsenosť</a:t>
            </a:r>
          </a:p>
        </p:txBody>
      </p:sp>
    </p:spTree>
    <p:extLst>
      <p:ext uri="{BB962C8B-B14F-4D97-AF65-F5344CB8AC3E}">
        <p14:creationId xmlns:p14="http://schemas.microsoft.com/office/powerpoint/2010/main" val="4647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980" y="1039594"/>
            <a:ext cx="9258300" cy="1143000"/>
          </a:xfrm>
        </p:spPr>
        <p:txBody>
          <a:bodyPr>
            <a:normAutofit/>
          </a:bodyPr>
          <a:lstStyle/>
          <a:p>
            <a:pPr algn="l"/>
            <a:r>
              <a:rPr lang="sk-SK" sz="4000" dirty="0" smtClean="0">
                <a:latin typeface="Calisto MT" pitchFamily="18" charset="0"/>
              </a:rPr>
              <a:t>Význam vtáctva</a:t>
            </a:r>
            <a:endParaRPr lang="sk-SK" sz="4000" dirty="0">
              <a:latin typeface="Calisto MT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791572" y="2636911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Opeľovanie a roznášanie semien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Požieranie škodcov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Zneškodňovanie mršín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Pôdna formácia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Ekosystémové inžinierstvo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Kultúra – náboženstvo, umenie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err="1" smtClean="0">
                <a:latin typeface="Calisto MT" pitchFamily="18" charset="0"/>
              </a:rPr>
              <a:t>Guano</a:t>
            </a:r>
            <a:r>
              <a:rPr lang="sk-SK" sz="2000" dirty="0" smtClean="0">
                <a:latin typeface="Calisto MT" pitchFamily="18" charset="0"/>
              </a:rPr>
              <a:t> </a:t>
            </a:r>
          </a:p>
        </p:txBody>
      </p:sp>
      <p:pic>
        <p:nvPicPr>
          <p:cNvPr id="5" name="Picture 4" descr="Výsledok vyhľadávania obrázkov pre dopyt bir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r="8663" b="9874"/>
          <a:stretch/>
        </p:blipFill>
        <p:spPr bwMode="auto">
          <a:xfrm>
            <a:off x="462980" y="2204864"/>
            <a:ext cx="5207667" cy="33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ok vyhľadávania obrázkov pre dopyt climate change bi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" y="-1"/>
            <a:ext cx="1029156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76424" y="404664"/>
            <a:ext cx="885698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540978" y="626785"/>
            <a:ext cx="852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Calisto MT" pitchFamily="18" charset="0"/>
              </a:rPr>
              <a:t>Dopady klimatickej zmeny na vtáctvo</a:t>
            </a:r>
            <a:endParaRPr lang="sk-SK" sz="4000" dirty="0">
              <a:latin typeface="Calisto MT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76424" y="1860793"/>
            <a:ext cx="4896544" cy="616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46433" y="1970265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Calisto MT" pitchFamily="18" charset="0"/>
              </a:rPr>
              <a:t>Načasovanie hniezdenia</a:t>
            </a:r>
            <a:endParaRPr lang="sk-SK" sz="2000" dirty="0">
              <a:latin typeface="Calisto MT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76424" y="2636912"/>
            <a:ext cx="4896544" cy="616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76424" y="3428999"/>
            <a:ext cx="4908570" cy="616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629593" y="2744924"/>
            <a:ext cx="439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Calisto MT" pitchFamily="18" charset="0"/>
              </a:rPr>
              <a:t>Deštrukcia </a:t>
            </a:r>
            <a:r>
              <a:rPr lang="sk-SK" sz="2000" dirty="0" err="1" smtClean="0">
                <a:latin typeface="Calisto MT" pitchFamily="18" charset="0"/>
              </a:rPr>
              <a:t>habitatu</a:t>
            </a:r>
            <a:endParaRPr lang="sk-SK" sz="2000" dirty="0">
              <a:latin typeface="Calisto MT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75868" y="3537011"/>
            <a:ext cx="431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Calisto MT" pitchFamily="18" charset="0"/>
              </a:rPr>
              <a:t>Invazívne druhy a choroby</a:t>
            </a:r>
            <a:endParaRPr lang="sk-SK" sz="2000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980" y="908720"/>
            <a:ext cx="9258300" cy="1143000"/>
          </a:xfrm>
        </p:spPr>
        <p:txBody>
          <a:bodyPr>
            <a:normAutofit/>
          </a:bodyPr>
          <a:lstStyle/>
          <a:p>
            <a:pPr algn="l"/>
            <a:r>
              <a:rPr lang="sk-SK" sz="4400" dirty="0" smtClean="0">
                <a:latin typeface="Calisto MT" pitchFamily="18" charset="0"/>
              </a:rPr>
              <a:t>Ako vieme pomôcť?</a:t>
            </a:r>
            <a:endParaRPr lang="sk-SK" sz="4400" dirty="0">
              <a:latin typeface="Calisto MT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34988" y="2132856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Zimné prikrmovanie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Vtáčie búdky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Vtáčie záhrady </a:t>
            </a:r>
            <a:endParaRPr lang="sk-SK" sz="2000" dirty="0" smtClean="0">
              <a:latin typeface="Calisto MT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Osveta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latin typeface="Calisto MT" pitchFamily="18" charset="0"/>
              </a:rPr>
              <a:t>Ochranné fólie</a:t>
            </a:r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4"/>
          <a:stretch/>
        </p:blipFill>
        <p:spPr bwMode="auto">
          <a:xfrm>
            <a:off x="5431532" y="4195785"/>
            <a:ext cx="4252228" cy="242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4" y="4195785"/>
            <a:ext cx="4248471" cy="23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400" dirty="0" smtClean="0">
                <a:latin typeface="Calisto MT" pitchFamily="18" charset="0"/>
              </a:rPr>
              <a:t>Moja skúsenosť </a:t>
            </a:r>
            <a:endParaRPr lang="sk-SK" sz="4400" dirty="0">
              <a:latin typeface="Calisto MT" pitchFamily="18" charset="0"/>
            </a:endParaRPr>
          </a:p>
        </p:txBody>
      </p:sp>
      <p:pic>
        <p:nvPicPr>
          <p:cNvPr id="3" name="Picture 2" descr="https://scontent-fra3-1.xx.fbcdn.net/t31.0-8/11162057_10205931904278665_362324338455069113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76" y="476672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6" y="1628800"/>
            <a:ext cx="3062974" cy="460851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33" y="3501008"/>
            <a:ext cx="4065818" cy="304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Fotka Imricha Kovaca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t="9286" r="1" b="9286"/>
          <a:stretch/>
        </p:blipFill>
        <p:spPr bwMode="auto">
          <a:xfrm>
            <a:off x="-37705" y="487890"/>
            <a:ext cx="5212822" cy="31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otka Imricha Kovaca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2" b="32548"/>
          <a:stretch/>
        </p:blipFill>
        <p:spPr bwMode="auto">
          <a:xfrm>
            <a:off x="5123733" y="487890"/>
            <a:ext cx="5178652" cy="310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otka Imricha Kovaca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2" b="29528"/>
          <a:stretch/>
        </p:blipFill>
        <p:spPr bwMode="auto">
          <a:xfrm>
            <a:off x="5390" y="3595081"/>
            <a:ext cx="5126632" cy="307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otka Imricha Kovaca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27500"/>
          <a:stretch/>
        </p:blipFill>
        <p:spPr bwMode="auto">
          <a:xfrm>
            <a:off x="5129868" y="3579413"/>
            <a:ext cx="5172517" cy="310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7215" y="553498"/>
            <a:ext cx="14041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Calisto MT" pitchFamily="18" charset="0"/>
              </a:rPr>
              <a:t>16.3.2019</a:t>
            </a:r>
            <a:endParaRPr lang="sk-SK" sz="2000" dirty="0">
              <a:latin typeface="Calisto MT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254708" y="553498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Calisto MT" pitchFamily="18" charset="0"/>
              </a:rPr>
              <a:t>6.4.2019</a:t>
            </a:r>
            <a:endParaRPr lang="sk-SK" sz="2000" dirty="0">
              <a:latin typeface="Calisto MT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7215" y="3703657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Calisto MT" pitchFamily="18" charset="0"/>
              </a:rPr>
              <a:t>20.4.2019</a:t>
            </a:r>
            <a:endParaRPr lang="sk-SK" sz="2000" dirty="0">
              <a:latin typeface="Calisto MT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254708" y="3703657"/>
            <a:ext cx="14009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Calisto MT" pitchFamily="18" charset="0"/>
              </a:rPr>
              <a:t>25.4.2019</a:t>
            </a:r>
            <a:endParaRPr lang="sk-SK" sz="2000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400" dirty="0" smtClean="0">
                <a:latin typeface="Calisto MT" pitchFamily="18" charset="0"/>
              </a:rPr>
              <a:t>Zdroje </a:t>
            </a:r>
            <a:endParaRPr lang="sk-SK" sz="4400" dirty="0">
              <a:latin typeface="Calisto MT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34988" y="1772816"/>
            <a:ext cx="885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hlinkClick r:id="rId2"/>
              </a:rPr>
              <a:t>https://cees.iupui.edu/blog/why-birds-matter</a:t>
            </a:r>
            <a:endParaRPr lang="sk-SK" sz="1600" dirty="0" smtClean="0"/>
          </a:p>
          <a:p>
            <a:endParaRPr lang="sk-SK" sz="1600" dirty="0"/>
          </a:p>
          <a:p>
            <a:r>
              <a:rPr lang="sk-SK" sz="1600" dirty="0" smtClean="0">
                <a:hlinkClick r:id="rId3"/>
              </a:rPr>
              <a:t>https://www.environmentalscience.org/birds-changing-climate</a:t>
            </a:r>
            <a:endParaRPr lang="sk-SK" sz="1600" dirty="0" smtClean="0"/>
          </a:p>
          <a:p>
            <a:endParaRPr lang="sk-SK" sz="1600" dirty="0"/>
          </a:p>
          <a:p>
            <a:r>
              <a:rPr lang="sk-SK" sz="1600" dirty="0" smtClean="0">
                <a:hlinkClick r:id="rId4"/>
              </a:rPr>
              <a:t>https://www.birdlife.cz/</a:t>
            </a:r>
            <a:endParaRPr lang="sk-SK" sz="1600" dirty="0" smtClean="0"/>
          </a:p>
          <a:p>
            <a:endParaRPr lang="sk-SK" sz="1600" dirty="0"/>
          </a:p>
          <a:p>
            <a:r>
              <a:rPr lang="sk-SK" sz="1600" dirty="0" smtClean="0">
                <a:hlinkClick r:id="rId5"/>
              </a:rPr>
              <a:t>http://www.vtaky.sk/</a:t>
            </a:r>
            <a:endParaRPr lang="sk-SK" sz="1600" dirty="0" smtClean="0"/>
          </a:p>
          <a:p>
            <a:endParaRPr lang="sk-SK" sz="1600" dirty="0"/>
          </a:p>
          <a:p>
            <a:r>
              <a:rPr lang="sk-SK" sz="1600" dirty="0" smtClean="0">
                <a:hlinkClick r:id="rId6"/>
              </a:rPr>
              <a:t>https://www.jstor.org/stable/20445808?seq=1#metadata_info_tab_contents</a:t>
            </a:r>
            <a:endParaRPr lang="sk-SK" sz="1600" dirty="0" smtClean="0"/>
          </a:p>
          <a:p>
            <a:endParaRPr lang="sk-SK" sz="1600" dirty="0"/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1980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89</Words>
  <Application>Microsoft Office PowerPoint</Application>
  <PresentationFormat>Diapozitívy</PresentationFormat>
  <Paragraphs>41</Paragraphs>
  <Slides>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Prezentácia programu PowerPoint</vt:lpstr>
      <vt:lpstr>Obsah</vt:lpstr>
      <vt:lpstr>Význam vtáctva</vt:lpstr>
      <vt:lpstr>Prezentácia programu PowerPoint</vt:lpstr>
      <vt:lpstr>Ako vieme pomôcť?</vt:lpstr>
      <vt:lpstr>Moja skúsenosť </vt:lpstr>
      <vt:lpstr>Prezentácia programu PowerPoint</vt:lpstr>
      <vt:lpstr>Zdroje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NTB</dc:creator>
  <cp:lastModifiedBy>NTB</cp:lastModifiedBy>
  <cp:revision>8</cp:revision>
  <dcterms:created xsi:type="dcterms:W3CDTF">2019-04-24T21:27:19Z</dcterms:created>
  <dcterms:modified xsi:type="dcterms:W3CDTF">2019-04-24T22:39:20Z</dcterms:modified>
</cp:coreProperties>
</file>