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1"/>
  </p:notesMasterIdLst>
  <p:handoutMasterIdLst>
    <p:handoutMasterId r:id="rId32"/>
  </p:handoutMasterIdLst>
  <p:sldIdLst>
    <p:sldId id="256" r:id="rId2"/>
    <p:sldId id="349" r:id="rId3"/>
    <p:sldId id="354" r:id="rId4"/>
    <p:sldId id="353" r:id="rId5"/>
    <p:sldId id="352" r:id="rId6"/>
    <p:sldId id="351" r:id="rId7"/>
    <p:sldId id="356" r:id="rId8"/>
    <p:sldId id="357" r:id="rId9"/>
    <p:sldId id="288" r:id="rId10"/>
    <p:sldId id="358" r:id="rId11"/>
    <p:sldId id="359" r:id="rId12"/>
    <p:sldId id="376" r:id="rId13"/>
    <p:sldId id="378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47B5F34-A019-45BC-BDA1-B575DABE52B2}">
          <p14:sldIdLst>
            <p14:sldId id="256"/>
            <p14:sldId id="349"/>
            <p14:sldId id="354"/>
            <p14:sldId id="353"/>
            <p14:sldId id="352"/>
            <p14:sldId id="351"/>
            <p14:sldId id="356"/>
            <p14:sldId id="357"/>
            <p14:sldId id="288"/>
            <p14:sldId id="358"/>
            <p14:sldId id="359"/>
            <p14:sldId id="376"/>
            <p14:sldId id="378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6754" autoAdjust="0"/>
  </p:normalViewPr>
  <p:slideViewPr>
    <p:cSldViewPr snapToGrid="0">
      <p:cViewPr varScale="1">
        <p:scale>
          <a:sx n="56" d="100"/>
          <a:sy n="56" d="100"/>
        </p:scale>
        <p:origin x="1036" y="4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A0B1C1E-DA88-48CF-BEB4-68888A4C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British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Brexit </a:t>
            </a:r>
            <a:r>
              <a:rPr lang="cs-CZ" dirty="0" err="1"/>
              <a:t>challenge</a:t>
            </a:r>
            <a:br>
              <a:rPr lang="cs-CZ" dirty="0"/>
            </a:br>
            <a:r>
              <a:rPr lang="cs-CZ" dirty="0"/>
              <a:t> </a:t>
            </a:r>
            <a:endParaRPr lang="cs-CZ" dirty="0">
              <a:effectLst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5516B2E-E99E-44F0-883C-8AEF917E1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Dr Monika Brusenbauch Meislová</a:t>
            </a:r>
          </a:p>
          <a:p>
            <a:r>
              <a:rPr lang="cs-CZ" dirty="0"/>
              <a:t>EVS465: </a:t>
            </a:r>
            <a:r>
              <a:rPr lang="en-US" dirty="0"/>
              <a:t>Brexit: Politics, Policies and Processes</a:t>
            </a:r>
            <a:endParaRPr lang="cs-CZ" dirty="0"/>
          </a:p>
          <a:p>
            <a:endParaRPr lang="cs-CZ" dirty="0"/>
          </a:p>
          <a:p>
            <a:r>
              <a:rPr lang="cs-CZ" dirty="0"/>
              <a:t>7 May 2019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999F754-8061-4183-9DCE-98754ACC1D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14672" r="10628"/>
          <a:stretch/>
        </p:blipFill>
        <p:spPr>
          <a:xfrm>
            <a:off x="10091033" y="3915704"/>
            <a:ext cx="1723069" cy="2564296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3B38D47-4C92-48C0-80E7-8952C8DCA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46"/>
    </mc:Choice>
    <mc:Fallback>
      <p:transition spd="slow" advTm="3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81C6D-71D2-4D77-8FAF-46A48B00E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Brexit </a:t>
            </a:r>
            <a:r>
              <a:rPr lang="cs-CZ" dirty="0" err="1"/>
              <a:t>narrative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685F88-3C28-4DDF-9EB7-33372A03F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UK referendum triggered a </a:t>
            </a:r>
            <a:r>
              <a:rPr lang="en-US" sz="1800" b="1" dirty="0"/>
              <a:t>series of processes in the UK </a:t>
            </a:r>
            <a:r>
              <a:rPr lang="en-US" sz="1800" dirty="0"/>
              <a:t>(not just about handling the exit but also about defining what sort of country the UK wants to be). </a:t>
            </a:r>
            <a:endParaRPr lang="cs-CZ" sz="1800" dirty="0"/>
          </a:p>
          <a:p>
            <a:endParaRPr lang="en-US" sz="1800" dirty="0"/>
          </a:p>
          <a:p>
            <a:r>
              <a:rPr lang="en-US" sz="1800" dirty="0"/>
              <a:t>British politics defined by a fight to </a:t>
            </a:r>
            <a:r>
              <a:rPr lang="en-US" sz="1800" b="1" dirty="0"/>
              <a:t>define the Brexit narrative</a:t>
            </a:r>
            <a:endParaRPr lang="cs-CZ" sz="1800" b="1" dirty="0"/>
          </a:p>
          <a:p>
            <a:endParaRPr lang="en-US" sz="1800" dirty="0"/>
          </a:p>
          <a:p>
            <a:r>
              <a:rPr lang="en-US" sz="1800" dirty="0"/>
              <a:t>Why has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process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defining</a:t>
            </a:r>
            <a:r>
              <a:rPr lang="cs-CZ" sz="1800" dirty="0"/>
              <a:t> Brexit </a:t>
            </a:r>
            <a:r>
              <a:rPr lang="cs-CZ" sz="1800" dirty="0" err="1"/>
              <a:t>narrative</a:t>
            </a:r>
            <a:r>
              <a:rPr lang="en-US" sz="1800" dirty="0"/>
              <a:t> been</a:t>
            </a:r>
            <a:r>
              <a:rPr lang="cs-CZ" sz="1800" dirty="0"/>
              <a:t> </a:t>
            </a:r>
            <a:r>
              <a:rPr lang="en-US" sz="1800" dirty="0"/>
              <a:t>so difficult? </a:t>
            </a:r>
            <a:endParaRPr lang="cs-CZ" sz="1800" dirty="0"/>
          </a:p>
          <a:p>
            <a:pPr lvl="1"/>
            <a:r>
              <a:rPr lang="en-US" sz="1800" dirty="0"/>
              <a:t>Theresa May struggling to find unity within her govt over what Brexit should mean</a:t>
            </a:r>
            <a:r>
              <a:rPr lang="cs-CZ" sz="1800" dirty="0"/>
              <a:t>.</a:t>
            </a:r>
          </a:p>
          <a:p>
            <a:pPr lvl="1"/>
            <a:endParaRPr lang="en-US" sz="1800" dirty="0"/>
          </a:p>
          <a:p>
            <a:r>
              <a:rPr lang="en-US" sz="1800" dirty="0"/>
              <a:t>Churchill: </a:t>
            </a:r>
            <a:r>
              <a:rPr lang="en-US" sz="1800" b="1" dirty="0"/>
              <a:t>history is written by the victors</a:t>
            </a:r>
            <a:r>
              <a:rPr lang="en-US" sz="1800" dirty="0"/>
              <a:t>. Is it really so in the case of Brexit?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en-US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4B9D24F-BA47-4410-97EE-2F2F02C7D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3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95"/>
    </mc:Choice>
    <mc:Fallback>
      <p:transition spd="slow" advTm="19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F7596E-B7DF-481F-BFB5-CD46481E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Brexit </a:t>
            </a:r>
            <a:r>
              <a:rPr lang="cs-CZ" dirty="0" err="1"/>
              <a:t>narrative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5D4C24-A129-47C3-90BC-E747A7DAD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C00000"/>
                </a:solidFill>
              </a:rPr>
              <a:t>‘Brexit means Brexit‘ motto </a:t>
            </a:r>
            <a:r>
              <a:rPr lang="en-US" sz="1800" dirty="0"/>
              <a:t>sounds self-explanatory but is meaningless unless Brexit itself is defined</a:t>
            </a:r>
            <a:r>
              <a:rPr lang="cs-CZ" sz="1800" dirty="0"/>
              <a:t>.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99EA16-EF39-43C9-9B6C-E4B4999AC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70" y="2412204"/>
            <a:ext cx="5923597" cy="372579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33C3417-C1AA-476A-9E6F-7527E4666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42"/>
    </mc:Choice>
    <mc:Fallback>
      <p:transition spd="slow" advTm="2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4A5F9-B72B-480F-B524-8A3F9F5A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Brexit </a:t>
            </a:r>
            <a:r>
              <a:rPr lang="cs-CZ" dirty="0" err="1"/>
              <a:t>narrative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1F857-AC46-4409-BEBC-46A61C050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TM’s Brexit narrative defined in </a:t>
            </a:r>
            <a:r>
              <a:rPr lang="cs-CZ" sz="1800" dirty="0"/>
              <a:t>“</a:t>
            </a:r>
            <a:r>
              <a:rPr lang="en-US" sz="1800" b="1" dirty="0"/>
              <a:t>big speeches on Brexit</a:t>
            </a:r>
            <a:r>
              <a:rPr lang="cs-CZ" sz="1800" dirty="0"/>
              <a:t>“ (</a:t>
            </a:r>
            <a:r>
              <a:rPr lang="cs-CZ" sz="1800" dirty="0" err="1"/>
              <a:t>Lancaster</a:t>
            </a:r>
            <a:r>
              <a:rPr lang="cs-CZ" sz="1800" dirty="0"/>
              <a:t>; Florence </a:t>
            </a:r>
            <a:r>
              <a:rPr lang="cs-CZ" sz="1800" dirty="0" err="1"/>
              <a:t>etc</a:t>
            </a:r>
            <a:r>
              <a:rPr lang="cs-CZ" sz="1800" dirty="0"/>
              <a:t>.) </a:t>
            </a:r>
          </a:p>
          <a:p>
            <a:endParaRPr lang="en-US" sz="1800" dirty="0"/>
          </a:p>
          <a:p>
            <a:pPr lvl="1"/>
            <a:r>
              <a:rPr lang="en-US" sz="1800" dirty="0"/>
              <a:t>Three most important aims:</a:t>
            </a:r>
            <a:endParaRPr lang="cs-CZ" sz="1800" dirty="0"/>
          </a:p>
          <a:p>
            <a:pPr lvl="1"/>
            <a:endParaRPr lang="en-US" sz="1800" dirty="0"/>
          </a:p>
          <a:p>
            <a:pPr lvl="2"/>
            <a:r>
              <a:rPr lang="en-US" sz="1800" dirty="0"/>
              <a:t>Ending immigration from elsewhere in the EU</a:t>
            </a:r>
            <a:endParaRPr lang="cs-CZ" sz="1800" dirty="0"/>
          </a:p>
          <a:p>
            <a:pPr lvl="2"/>
            <a:endParaRPr lang="en-US" sz="1800" dirty="0"/>
          </a:p>
          <a:p>
            <a:pPr lvl="2"/>
            <a:r>
              <a:rPr lang="en-US" sz="1800" dirty="0"/>
              <a:t>Ending the jurisdiction of the CJEU</a:t>
            </a:r>
            <a:endParaRPr lang="cs-CZ" sz="1800" dirty="0"/>
          </a:p>
          <a:p>
            <a:pPr lvl="2"/>
            <a:endParaRPr lang="en-US" sz="1800" dirty="0"/>
          </a:p>
          <a:p>
            <a:pPr lvl="2"/>
            <a:r>
              <a:rPr lang="en-US" sz="1800" dirty="0"/>
              <a:t>Opting for free trade agreements with European markets</a:t>
            </a:r>
            <a:endParaRPr lang="cs-CZ" sz="1800" dirty="0"/>
          </a:p>
          <a:p>
            <a:endParaRPr lang="en-US" sz="1800" dirty="0"/>
          </a:p>
          <a:p>
            <a:r>
              <a:rPr lang="en-US" sz="1800" dirty="0"/>
              <a:t>Her </a:t>
            </a:r>
            <a:r>
              <a:rPr lang="cs-CZ" sz="1800" dirty="0"/>
              <a:t>Brexit </a:t>
            </a:r>
            <a:r>
              <a:rPr lang="en-US" sz="1800" dirty="0"/>
              <a:t>narratives </a:t>
            </a:r>
            <a:r>
              <a:rPr lang="en-US" sz="1800" b="1" dirty="0"/>
              <a:t>challenged from many sides</a:t>
            </a:r>
            <a:r>
              <a:rPr lang="cs-CZ" sz="1800" b="1" dirty="0"/>
              <a:t>.</a:t>
            </a:r>
            <a:endParaRPr lang="en-US" sz="1800" b="1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DF28B4B-A9AC-4D86-BE9F-97381CBA7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8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953"/>
    </mc:Choice>
    <mc:Fallback>
      <p:transition spd="slow" advTm="159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0A37C-E96C-4110-976B-50074C241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96CB790-B119-40BC-9647-CEF590BB4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" y="1407795"/>
            <a:ext cx="8920004" cy="4995202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B3B9C05-B959-4A6A-85D4-D19F95853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7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8"/>
    </mc:Choice>
    <mc:Fallback>
      <p:transition spd="slow" advTm="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549E5-19A6-4D32-B69B-2FA9E795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Defining</a:t>
            </a:r>
            <a:r>
              <a:rPr lang="cs-CZ" dirty="0"/>
              <a:t> Brexit </a:t>
            </a:r>
            <a:r>
              <a:rPr lang="cs-CZ" dirty="0" err="1"/>
              <a:t>narrative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EA50CB-B1BB-4C10-A1BB-47FB2745D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 err="1">
                <a:solidFill>
                  <a:srgbClr val="C00000"/>
                </a:solidFill>
              </a:rPr>
              <a:t>Global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b="1" dirty="0" err="1">
                <a:solidFill>
                  <a:srgbClr val="C00000"/>
                </a:solidFill>
              </a:rPr>
              <a:t>Britain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b="1" dirty="0" err="1">
                <a:solidFill>
                  <a:srgbClr val="C00000"/>
                </a:solidFill>
              </a:rPr>
              <a:t>narrative</a:t>
            </a:r>
            <a:endParaRPr lang="cs-CZ" sz="1800" b="1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0210D6-99E3-4A85-8074-C28B0530C06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43" y="2505709"/>
            <a:ext cx="5968313" cy="384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1DE4E50-AC08-4742-9EF2-26E52576A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5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16"/>
    </mc:Choice>
    <mc:Fallback>
      <p:transition spd="slow" advTm="2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AF714-A9AA-433C-B1B0-B83D45DE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 </a:t>
            </a:r>
            <a:r>
              <a:rPr lang="cs-CZ" dirty="0" err="1"/>
              <a:t>Government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D42E68-E559-4726-BEBB-AAA6C4089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Brexit = for the gov</a:t>
            </a:r>
            <a:r>
              <a:rPr lang="cs-CZ" sz="1800" dirty="0" err="1"/>
              <a:t>ernmen</a:t>
            </a:r>
            <a:r>
              <a:rPr lang="en-US" sz="1800" dirty="0"/>
              <a:t>t</a:t>
            </a:r>
            <a:r>
              <a:rPr lang="cs-CZ" sz="1800" dirty="0"/>
              <a:t>, </a:t>
            </a:r>
            <a:r>
              <a:rPr lang="cs-CZ" sz="1800" dirty="0" err="1"/>
              <a:t>it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en-US" sz="1800" dirty="0"/>
              <a:t>an </a:t>
            </a:r>
            <a:r>
              <a:rPr lang="en-US" sz="1800" b="1" dirty="0"/>
              <a:t>unprecedented peacetime challenge in terms of political unity, administration and delivery</a:t>
            </a:r>
            <a:endParaRPr lang="cs-CZ" sz="1800" b="1" dirty="0"/>
          </a:p>
          <a:p>
            <a:endParaRPr lang="en-US" sz="1800" b="1" dirty="0"/>
          </a:p>
          <a:p>
            <a:pPr marL="7200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Unity/collective responsibility</a:t>
            </a:r>
            <a:endParaRPr lang="en-US" sz="1800" dirty="0">
              <a:solidFill>
                <a:srgbClr val="C00000"/>
              </a:solidFill>
            </a:endParaRPr>
          </a:p>
          <a:p>
            <a:pPr lvl="0"/>
            <a:r>
              <a:rPr lang="en-US" sz="1800" dirty="0">
                <a:solidFill>
                  <a:srgbClr val="0000DC"/>
                </a:solidFill>
              </a:rPr>
              <a:t>TM’s premiership </a:t>
            </a:r>
            <a:r>
              <a:rPr lang="en-US" sz="1800" dirty="0"/>
              <a:t>struggled </a:t>
            </a:r>
            <a:r>
              <a:rPr lang="en-US" sz="1800" dirty="0" err="1"/>
              <a:t>bc</a:t>
            </a:r>
            <a:r>
              <a:rPr lang="en-US" sz="1800" dirty="0"/>
              <a:t> of </a:t>
            </a:r>
            <a:r>
              <a:rPr lang="en-US" sz="1800" b="1" dirty="0"/>
              <a:t>Conservative divisions over Europe </a:t>
            </a:r>
            <a:r>
              <a:rPr lang="en-US" sz="1800" dirty="0"/>
              <a:t>(something many of her predecessors faced)</a:t>
            </a:r>
          </a:p>
          <a:p>
            <a:r>
              <a:rPr lang="en-US" sz="1800" dirty="0"/>
              <a:t>In appointing her first cabinet she tried to bring in some balance into this by </a:t>
            </a:r>
            <a:r>
              <a:rPr lang="en-US" sz="1800" b="1" dirty="0"/>
              <a:t>appointing leading pro-Leave campaigners</a:t>
            </a:r>
          </a:p>
          <a:p>
            <a:r>
              <a:rPr lang="en-US" sz="1800" dirty="0"/>
              <a:t>TM‘s leadership overshadowed by </a:t>
            </a:r>
            <a:r>
              <a:rPr lang="en-US" sz="1800" b="1" dirty="0"/>
              <a:t>doubts from the very beginning</a:t>
            </a:r>
          </a:p>
          <a:p>
            <a:pPr lvl="1"/>
            <a:r>
              <a:rPr lang="en-US" sz="1800" dirty="0"/>
              <a:t>She won the leadership race without a </a:t>
            </a:r>
            <a:r>
              <a:rPr lang="en-US" sz="1800" dirty="0" err="1"/>
              <a:t>vot</a:t>
            </a:r>
            <a:r>
              <a:rPr lang="cs-CZ" sz="1800" dirty="0"/>
              <a:t>e.</a:t>
            </a:r>
          </a:p>
          <a:p>
            <a:pPr lvl="1"/>
            <a:endParaRPr lang="cs-CZ" sz="1800" dirty="0"/>
          </a:p>
          <a:p>
            <a:r>
              <a:rPr lang="en-US" sz="1800" dirty="0"/>
              <a:t>Her leadership has been a </a:t>
            </a:r>
            <a:r>
              <a:rPr lang="en-US" sz="1800" b="1" dirty="0"/>
              <a:t>sore point for many </a:t>
            </a:r>
            <a:r>
              <a:rPr lang="en-US" sz="1800" dirty="0"/>
              <a:t>– not least </a:t>
            </a:r>
            <a:r>
              <a:rPr lang="en-US" sz="1800" dirty="0" err="1"/>
              <a:t>bc</a:t>
            </a:r>
            <a:r>
              <a:rPr lang="en-US" sz="1800" dirty="0"/>
              <a:t> of the </a:t>
            </a:r>
            <a:r>
              <a:rPr lang="en-US" sz="1800" b="1" dirty="0" err="1"/>
              <a:t>centralisation</a:t>
            </a:r>
            <a:r>
              <a:rPr lang="en-US" sz="1800" b="1" dirty="0"/>
              <a:t> of decision making in Downing Street 10 </a:t>
            </a:r>
            <a:r>
              <a:rPr lang="en-US" sz="1800" dirty="0"/>
              <a:t>around her two closest advisors: Nick Timothy and Fiona Hill. </a:t>
            </a:r>
          </a:p>
          <a:p>
            <a:endParaRPr lang="cs-CZ" sz="1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22D0EE7-B118-49BE-8D33-7439338EA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8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65"/>
    </mc:Choice>
    <mc:Fallback>
      <p:transition spd="slow" advTm="111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6BEBCF-DB6B-4B89-9B13-6F58CEF31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 </a:t>
            </a:r>
            <a:r>
              <a:rPr lang="cs-CZ" dirty="0" err="1"/>
              <a:t>Government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528DF-845B-46CD-ACF5-F8BE1719B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Her decision to </a:t>
            </a:r>
            <a:r>
              <a:rPr lang="en-GB" sz="1800" b="1" dirty="0"/>
              <a:t>call snap elections </a:t>
            </a:r>
            <a:r>
              <a:rPr lang="en-GB" sz="1800" dirty="0"/>
              <a:t>(in part on the advice of some of her advisors) caught many in her cabinet by surprise. </a:t>
            </a:r>
            <a:endParaRPr lang="cs-CZ" sz="1800" dirty="0"/>
          </a:p>
          <a:p>
            <a:pPr lvl="1"/>
            <a:r>
              <a:rPr lang="en-GB" sz="1800" dirty="0"/>
              <a:t>Her weak </a:t>
            </a:r>
            <a:r>
              <a:rPr lang="en-GB" sz="1800" dirty="0" err="1"/>
              <a:t>campaining</a:t>
            </a:r>
            <a:r>
              <a:rPr lang="en-GB" sz="1800" dirty="0"/>
              <a:t> skills and dire c</a:t>
            </a:r>
            <a:r>
              <a:rPr lang="cs-CZ" sz="1800" dirty="0"/>
              <a:t>a</a:t>
            </a:r>
            <a:r>
              <a:rPr lang="en-GB" sz="1800" dirty="0" err="1"/>
              <a:t>mpaign</a:t>
            </a:r>
            <a:r>
              <a:rPr lang="en-GB" sz="1800" dirty="0"/>
              <a:t> – left her even more vuln</a:t>
            </a:r>
            <a:r>
              <a:rPr lang="cs-CZ" sz="1800" dirty="0"/>
              <a:t>e</a:t>
            </a:r>
            <a:r>
              <a:rPr lang="en-GB" sz="1800" dirty="0" err="1"/>
              <a:t>rable</a:t>
            </a:r>
            <a:r>
              <a:rPr lang="en-GB" sz="1800" dirty="0"/>
              <a:t> post-election. 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F09D905-7C66-44F8-B3C1-69519B544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4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783"/>
    </mc:Choice>
    <mc:Fallback>
      <p:transition spd="slow" advTm="13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2ACD3-706F-46C4-8C52-05F770CCE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 </a:t>
            </a:r>
            <a:r>
              <a:rPr lang="cs-CZ" dirty="0" err="1"/>
              <a:t>Government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37616A-34CA-4ACD-ABE7-83F2C89FC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The administrative challenge </a:t>
            </a:r>
            <a:endParaRPr lang="cs-CZ" sz="1800" b="1" dirty="0">
              <a:solidFill>
                <a:srgbClr val="C00000"/>
              </a:solidFill>
            </a:endParaRPr>
          </a:p>
          <a:p>
            <a:pPr marL="72000" indent="0"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pPr lvl="0"/>
            <a:r>
              <a:rPr lang="en-US" sz="1800" dirty="0"/>
              <a:t>Brexit = </a:t>
            </a:r>
            <a:r>
              <a:rPr lang="en-US" sz="1800" b="1" dirty="0"/>
              <a:t>the biggest set of administrative, legal, negotiating and constitutional task since 1945</a:t>
            </a:r>
          </a:p>
          <a:p>
            <a:pPr lvl="0"/>
            <a:endParaRPr lang="en-US" sz="1800" b="1" dirty="0"/>
          </a:p>
          <a:p>
            <a:pPr lvl="0"/>
            <a:r>
              <a:rPr lang="en-US" sz="1800" dirty="0" err="1"/>
              <a:t>Organising</a:t>
            </a:r>
            <a:r>
              <a:rPr lang="en-US" sz="1800" dirty="0"/>
              <a:t> British govt for Brexit = a formidable task: </a:t>
            </a:r>
            <a:r>
              <a:rPr lang="en-US" sz="1800" dirty="0" err="1"/>
              <a:t>i.a.</a:t>
            </a:r>
            <a:r>
              <a:rPr lang="en-US" sz="1800" dirty="0"/>
              <a:t> because new departments had to be established: </a:t>
            </a:r>
          </a:p>
          <a:p>
            <a:pPr lvl="1"/>
            <a:r>
              <a:rPr lang="en-US" sz="1800" dirty="0"/>
              <a:t>Department for Exiting the EU (</a:t>
            </a:r>
            <a:r>
              <a:rPr lang="en-US" sz="1800" dirty="0" err="1"/>
              <a:t>DexEU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Department for International Trade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r>
              <a:rPr lang="en-US" sz="1800" dirty="0"/>
              <a:t>Some departments busier than others  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Enormous </a:t>
            </a:r>
            <a:r>
              <a:rPr lang="en-US" sz="1800" b="1" dirty="0"/>
              <a:t>stretch of UK-EU links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B2DC989-21DD-46A7-9C83-DF69448AF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6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35"/>
    </mc:Choice>
    <mc:Fallback>
      <p:transition spd="slow" advTm="11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1D1412-83D9-4DCD-B553-706F5776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HM </a:t>
            </a:r>
            <a:r>
              <a:rPr lang="cs-CZ" dirty="0" err="1"/>
              <a:t>Government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A54C05-6974-4DD6-A7D4-26D18AA9C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67288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The search for strategy </a:t>
            </a:r>
          </a:p>
          <a:p>
            <a:pPr marL="72000" indent="0"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pPr lvl="0"/>
            <a:r>
              <a:rPr lang="en-US" sz="1800" dirty="0"/>
              <a:t>The </a:t>
            </a:r>
            <a:r>
              <a:rPr lang="en-US" sz="1800" b="1" dirty="0"/>
              <a:t>inability </a:t>
            </a:r>
            <a:r>
              <a:rPr lang="en-US" sz="1800" dirty="0"/>
              <a:t>of British decision makers to know what they want and whether they can get it. </a:t>
            </a:r>
          </a:p>
          <a:p>
            <a:pPr lvl="0"/>
            <a:endParaRPr lang="en-US" sz="1800" dirty="0"/>
          </a:p>
          <a:p>
            <a:pPr lvl="0"/>
            <a:r>
              <a:rPr lang="en-US" sz="1800" b="1" dirty="0"/>
              <a:t>No clear ends and confused ways </a:t>
            </a:r>
            <a:r>
              <a:rPr lang="en-US" sz="1800" dirty="0"/>
              <a:t>(no surprise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UK has </a:t>
            </a:r>
            <a:r>
              <a:rPr lang="en-US" sz="1800" dirty="0"/>
              <a:t>struggled to prepare)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TM triggered Article 50 on 29 March 2017: by choosing this time she made time an ally of the EU </a:t>
            </a:r>
          </a:p>
          <a:p>
            <a:pPr lvl="0"/>
            <a:endParaRPr lang="en-US" sz="1800" dirty="0"/>
          </a:p>
          <a:p>
            <a:pPr lvl="0"/>
            <a:r>
              <a:rPr lang="cs-CZ" sz="1800" dirty="0"/>
              <a:t>Q</a:t>
            </a:r>
            <a:r>
              <a:rPr lang="en-US" sz="1800" dirty="0" err="1"/>
              <a:t>uick</a:t>
            </a:r>
            <a:r>
              <a:rPr lang="en-US" sz="1800" dirty="0"/>
              <a:t> realization that the UK lacked the </a:t>
            </a:r>
            <a:r>
              <a:rPr lang="en-US" sz="1800" b="1" dirty="0"/>
              <a:t>ways and means to secure a </a:t>
            </a:r>
            <a:r>
              <a:rPr lang="cs-CZ" sz="1800" b="1" dirty="0"/>
              <a:t>‘</a:t>
            </a:r>
            <a:r>
              <a:rPr lang="en-US" sz="1800" b="1" dirty="0"/>
              <a:t>quick victory</a:t>
            </a:r>
            <a:r>
              <a:rPr lang="cs-CZ" sz="1800" b="1" dirty="0"/>
              <a:t>‘</a:t>
            </a:r>
            <a:r>
              <a:rPr lang="en-US" sz="1800" b="1" dirty="0"/>
              <a:t>. 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Repeated failures to </a:t>
            </a:r>
            <a:r>
              <a:rPr lang="en-US" sz="1800" dirty="0" err="1"/>
              <a:t>analyse</a:t>
            </a:r>
            <a:r>
              <a:rPr lang="en-US" sz="1800" dirty="0"/>
              <a:t> and understand the position of the rest of the EU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361E0BD-3233-4188-8742-769D87FDD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4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892"/>
    </mc:Choice>
    <mc:Fallback>
      <p:transition spd="slow" advTm="22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099C5-33BA-448F-845C-366344D7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Parliament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03EC3C-830A-4CA9-9965-7F6CF5ECD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Brexit and t</a:t>
            </a:r>
            <a:r>
              <a:rPr lang="en-US" sz="1800" dirty="0"/>
              <a:t>he </a:t>
            </a:r>
            <a:r>
              <a:rPr lang="en-US" sz="1800" b="1" dirty="0"/>
              <a:t>notion of parliamentary sovereignty in the UK</a:t>
            </a:r>
            <a:endParaRPr lang="cs-CZ" sz="1800" b="1" dirty="0"/>
          </a:p>
          <a:p>
            <a:pPr lvl="1"/>
            <a:r>
              <a:rPr lang="cs-CZ" sz="1800" dirty="0"/>
              <a:t>D</a:t>
            </a:r>
            <a:r>
              <a:rPr lang="en-GB" sz="1800" dirty="0" err="1"/>
              <a:t>ilemma</a:t>
            </a:r>
            <a:r>
              <a:rPr lang="en-GB" sz="1800" dirty="0"/>
              <a:t> for Remain</a:t>
            </a:r>
            <a:r>
              <a:rPr lang="cs-CZ" sz="1800" dirty="0"/>
              <a:t>-</a:t>
            </a:r>
            <a:r>
              <a:rPr lang="en-GB" sz="1800" dirty="0"/>
              <a:t>backing MPs</a:t>
            </a:r>
            <a:r>
              <a:rPr lang="cs-CZ" sz="1800" dirty="0"/>
              <a:t> (</a:t>
            </a:r>
            <a:r>
              <a:rPr lang="en-US" sz="1800" dirty="0"/>
              <a:t>nearly three quarters of MPs voted Remain in the 2016 referendum</a:t>
            </a:r>
            <a:r>
              <a:rPr lang="cs-CZ" sz="1800" dirty="0"/>
              <a:t>)</a:t>
            </a:r>
          </a:p>
          <a:p>
            <a:pPr lvl="1"/>
            <a:r>
              <a:rPr lang="en-GB" sz="1800" dirty="0"/>
              <a:t>Impact of 2017 snap elections</a:t>
            </a:r>
            <a:endParaRPr lang="cs-CZ" sz="1800" dirty="0"/>
          </a:p>
          <a:p>
            <a:endParaRPr lang="cs-CZ" sz="1800" dirty="0"/>
          </a:p>
          <a:p>
            <a:r>
              <a:rPr lang="en-GB" sz="1800" dirty="0"/>
              <a:t>UK’s legislative system – nothing more than an elected dictatorship?</a:t>
            </a:r>
            <a:endParaRPr lang="cs-CZ" sz="1800" dirty="0"/>
          </a:p>
          <a:p>
            <a:endParaRPr lang="cs-CZ" sz="1800" dirty="0"/>
          </a:p>
          <a:p>
            <a:r>
              <a:rPr lang="en-GB" sz="1800" dirty="0"/>
              <a:t>Brexit highlighted the </a:t>
            </a:r>
            <a:r>
              <a:rPr lang="en-GB" sz="1800" b="1" dirty="0"/>
              <a:t>centralisation and high degree of power exercised by the UK government </a:t>
            </a:r>
            <a:endParaRPr lang="cs-CZ" sz="1800" b="1" dirty="0"/>
          </a:p>
          <a:p>
            <a:endParaRPr lang="cs-CZ" sz="1800" dirty="0"/>
          </a:p>
          <a:p>
            <a:r>
              <a:rPr lang="cs-CZ" sz="1800" dirty="0" err="1"/>
              <a:t>Parl</a:t>
            </a:r>
            <a:r>
              <a:rPr lang="cs-CZ" sz="1800" dirty="0"/>
              <a:t>. = </a:t>
            </a:r>
            <a:r>
              <a:rPr lang="en-GB" sz="1800" dirty="0"/>
              <a:t>site of </a:t>
            </a:r>
            <a:r>
              <a:rPr lang="en-GB" sz="1800" b="1" dirty="0"/>
              <a:t>intense arguments and differences </a:t>
            </a:r>
            <a:r>
              <a:rPr lang="en-GB" sz="1800" dirty="0"/>
              <a:t>over what the UK’s vote to leave </a:t>
            </a:r>
            <a:r>
              <a:rPr lang="en-GB" sz="1800" b="1" dirty="0"/>
              <a:t>should mean</a:t>
            </a:r>
            <a:endParaRPr lang="cs-CZ" sz="1800" b="1" dirty="0"/>
          </a:p>
          <a:p>
            <a:endParaRPr lang="cs-CZ" sz="800" b="1" dirty="0"/>
          </a:p>
          <a:p>
            <a:r>
              <a:rPr lang="en-GB" sz="1800" dirty="0"/>
              <a:t>The deep </a:t>
            </a:r>
            <a:r>
              <a:rPr lang="en-GB" sz="1800" b="1" dirty="0"/>
              <a:t>divisions in the Conservative and Labour</a:t>
            </a:r>
            <a:r>
              <a:rPr lang="en-GB" sz="1800" dirty="0"/>
              <a:t> parties reflect </a:t>
            </a:r>
            <a:r>
              <a:rPr lang="en-GB" sz="1800" b="1" dirty="0"/>
              <a:t>similar divisions in British society</a:t>
            </a:r>
            <a:r>
              <a:rPr lang="cs-CZ" sz="1800" b="1" dirty="0"/>
              <a:t>!</a:t>
            </a:r>
            <a:br>
              <a:rPr lang="en-GB" sz="1800" dirty="0"/>
            </a:b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7C13B5D-E3BC-4EFB-BB5F-40FE46568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599"/>
    </mc:Choice>
    <mc:Fallback>
      <p:transition spd="slow" advTm="18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FA846B-F09A-4B44-874B-AA1BCDC1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8EEA26-2A7B-48D5-9546-0C3EE2DEE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June 24, 2016</a:t>
            </a:r>
            <a:r>
              <a:rPr lang="en-US" sz="1800" dirty="0"/>
              <a:t>: The referendum result is announced, David Cameron </a:t>
            </a:r>
            <a:r>
              <a:rPr lang="en-US" sz="1800" b="1" dirty="0"/>
              <a:t>resigns</a:t>
            </a:r>
            <a:r>
              <a:rPr lang="en-US" sz="1800" dirty="0"/>
              <a:t> as British prime minister</a:t>
            </a:r>
            <a:r>
              <a:rPr lang="cs-CZ" sz="1800" dirty="0"/>
              <a:t>, </a:t>
            </a:r>
            <a:r>
              <a:rPr lang="en-US" sz="1800" dirty="0"/>
              <a:t>the pound plunges to a </a:t>
            </a:r>
            <a:r>
              <a:rPr lang="en-US" sz="1800" b="1" dirty="0"/>
              <a:t>three-decade low</a:t>
            </a:r>
            <a:r>
              <a:rPr lang="en-US" sz="1800" dirty="0"/>
              <a:t>. European Commission President Jean-Claude Juncker, European Council President Donald Tusk, European Parliament President Martin Schulz and Dutch Prime Minister Mark </a:t>
            </a:r>
            <a:r>
              <a:rPr lang="en-US" sz="1800" dirty="0" err="1"/>
              <a:t>Rutte</a:t>
            </a:r>
            <a:r>
              <a:rPr lang="en-US" sz="1800" dirty="0"/>
              <a:t> </a:t>
            </a:r>
            <a:r>
              <a:rPr lang="cs-CZ" sz="1800" dirty="0"/>
              <a:t>(</a:t>
            </a:r>
            <a:r>
              <a:rPr lang="en-US" sz="1800" dirty="0"/>
              <a:t>representing the EU presidency</a:t>
            </a:r>
            <a:r>
              <a:rPr lang="cs-CZ" sz="1800" dirty="0"/>
              <a:t>)</a:t>
            </a:r>
            <a:r>
              <a:rPr lang="en-US" sz="1800" dirty="0"/>
              <a:t>, issue a joint statement on the outcome: “We regret this decision but respect it." </a:t>
            </a:r>
          </a:p>
          <a:p>
            <a:endParaRPr lang="en-US" sz="800" dirty="0"/>
          </a:p>
          <a:p>
            <a:r>
              <a:rPr lang="en-US" sz="1800" b="1" dirty="0"/>
              <a:t>June 28, 2016</a:t>
            </a:r>
            <a:r>
              <a:rPr lang="en-US" sz="1800" dirty="0"/>
              <a:t>: David Cameron’s last European Council summit. </a:t>
            </a:r>
            <a:endParaRPr lang="cs-CZ" sz="1800" dirty="0"/>
          </a:p>
          <a:p>
            <a:endParaRPr lang="cs-CZ" sz="800" dirty="0"/>
          </a:p>
          <a:p>
            <a:r>
              <a:rPr lang="en-US" sz="1800" b="1" dirty="0"/>
              <a:t>June 30, 2016</a:t>
            </a:r>
            <a:r>
              <a:rPr lang="en-US" sz="1800" dirty="0"/>
              <a:t>: Home Secretary Theresa May formally declares her </a:t>
            </a:r>
            <a:r>
              <a:rPr lang="en-US" sz="1800" b="1" dirty="0"/>
              <a:t>candidacy for the Conservative Party leadership </a:t>
            </a:r>
            <a:r>
              <a:rPr lang="en-US" sz="1800" dirty="0"/>
              <a:t>“to unite the party and country.”</a:t>
            </a: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72000" indent="0">
              <a:buNone/>
            </a:pPr>
            <a:endParaRPr lang="en-US" sz="1800" dirty="0"/>
          </a:p>
          <a:p>
            <a:endParaRPr lang="en-US" sz="1800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E608304-49C6-49DD-8FFF-FC4F1D270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0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66"/>
    </mc:Choice>
    <mc:Fallback>
      <p:transition spd="slow" advTm="26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044638-F36F-43A5-9FF8-93FE7CB0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Parliament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DEB282-6731-4ABC-AE4C-9DEA377F5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Parliament’s role in </a:t>
            </a:r>
            <a:r>
              <a:rPr lang="en-GB" sz="1800" b="1" dirty="0"/>
              <a:t>constant flux</a:t>
            </a:r>
            <a:r>
              <a:rPr lang="en-GB" sz="1800" dirty="0"/>
              <a:t>, as demonstrated by the three roles it has played in the </a:t>
            </a:r>
            <a:r>
              <a:rPr lang="cs-CZ" sz="1800" dirty="0"/>
              <a:t>Brexit </a:t>
            </a:r>
            <a:r>
              <a:rPr lang="en-GB" sz="1800" dirty="0"/>
              <a:t>negotiations: </a:t>
            </a:r>
            <a:r>
              <a:rPr lang="en-GB" sz="1800" b="1" dirty="0"/>
              <a:t>approving, scrutinising and instructing Brexit.</a:t>
            </a:r>
            <a:endParaRPr lang="cs-CZ" sz="1800" b="1" dirty="0"/>
          </a:p>
          <a:p>
            <a:endParaRPr lang="cs-CZ" sz="1800" dirty="0"/>
          </a:p>
          <a:p>
            <a:pPr lvl="1"/>
            <a:r>
              <a:rPr lang="en-GB" sz="1800" b="1" dirty="0"/>
              <a:t>EU Withdrawal Act 2018 </a:t>
            </a:r>
            <a:r>
              <a:rPr lang="en-GB" sz="1800" dirty="0"/>
              <a:t>gave parliament a defined role in approving any deal with the EU and in scrutinising and approving any course of action in the event of there being no agreement.</a:t>
            </a:r>
            <a:endParaRPr lang="cs-CZ" sz="1800" dirty="0"/>
          </a:p>
          <a:p>
            <a:pPr lvl="1"/>
            <a:endParaRPr lang="cs-CZ" sz="1800" dirty="0"/>
          </a:p>
          <a:p>
            <a:pPr marL="72000" indent="0">
              <a:buNone/>
            </a:pPr>
            <a:r>
              <a:rPr lang="cs-CZ" sz="2000" b="1" dirty="0" err="1">
                <a:solidFill>
                  <a:srgbClr val="C00000"/>
                </a:solidFill>
              </a:rPr>
              <a:t>Approving</a:t>
            </a:r>
            <a:r>
              <a:rPr lang="cs-CZ" sz="2000" b="1" dirty="0">
                <a:solidFill>
                  <a:srgbClr val="C00000"/>
                </a:solidFill>
              </a:rPr>
              <a:t> Brexit</a:t>
            </a:r>
          </a:p>
          <a:p>
            <a:r>
              <a:rPr lang="cs-CZ" sz="1800" dirty="0"/>
              <a:t>I</a:t>
            </a:r>
            <a:r>
              <a:rPr lang="en-US" sz="1800" dirty="0" err="1"/>
              <a:t>mplementing</a:t>
            </a:r>
            <a:r>
              <a:rPr lang="en-US" sz="1800" dirty="0"/>
              <a:t> withdrawal could</a:t>
            </a:r>
            <a:r>
              <a:rPr lang="cs-CZ" sz="1800" dirty="0"/>
              <a:t> not</a:t>
            </a:r>
            <a:r>
              <a:rPr lang="en-US" sz="1800" dirty="0"/>
              <a:t> be done through </a:t>
            </a:r>
            <a:r>
              <a:rPr lang="en-US" sz="1800" b="1" dirty="0"/>
              <a:t>Royal Prerogatives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en-US" sz="1800" dirty="0"/>
              <a:t>powers government wields without much parliamentary oversight</a:t>
            </a:r>
            <a:r>
              <a:rPr lang="cs-CZ" sz="1800" dirty="0"/>
              <a:t>)</a:t>
            </a:r>
            <a:r>
              <a:rPr lang="en-US" sz="1800" dirty="0"/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/>
              <a:t>Britain’s Supreme Court ruled in January 2017 against the British government</a:t>
            </a:r>
            <a:r>
              <a:rPr lang="cs-CZ" sz="1800" dirty="0"/>
              <a:t>.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96294BB-24D0-4D9D-9BDE-022E27A65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4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45"/>
    </mc:Choice>
    <mc:Fallback>
      <p:transition spd="slow" advTm="8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90D03A-CB55-4EEE-A291-E5B92853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Parliament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4CD9DF-4DE6-40B4-8F52-EB6ECBABE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Tensions between the executive and legislature </a:t>
            </a:r>
            <a:r>
              <a:rPr lang="en-US" sz="1800" dirty="0"/>
              <a:t>clearer when the Conservative Party lost its majority in the 2017 general election (confidence and supply arrangement with the ten MPs of Northern Ireland’s </a:t>
            </a:r>
            <a:r>
              <a:rPr lang="en-US" sz="1800" b="1" dirty="0"/>
              <a:t>Democratic Unionist Party</a:t>
            </a:r>
            <a:r>
              <a:rPr lang="cs-CZ" sz="1800" b="1" dirty="0"/>
              <a:t>/</a:t>
            </a:r>
            <a:r>
              <a:rPr lang="cs-CZ" sz="1800" dirty="0"/>
              <a:t>DUP</a:t>
            </a:r>
            <a:r>
              <a:rPr lang="en-US" sz="1800" dirty="0"/>
              <a:t>)</a:t>
            </a:r>
            <a:r>
              <a:rPr lang="cs-CZ" sz="1800" dirty="0"/>
              <a:t>. </a:t>
            </a:r>
          </a:p>
          <a:p>
            <a:pPr marL="72000" indent="0">
              <a:buNone/>
            </a:pPr>
            <a:endParaRPr lang="en-US" sz="1800" dirty="0"/>
          </a:p>
          <a:p>
            <a:r>
              <a:rPr lang="cs-CZ" sz="1800" b="1" dirty="0"/>
              <a:t>M</a:t>
            </a:r>
            <a:r>
              <a:rPr lang="en-US" sz="1800" b="1" dirty="0" err="1"/>
              <a:t>eaningful</a:t>
            </a:r>
            <a:r>
              <a:rPr lang="en-US" sz="1800" b="1" dirty="0"/>
              <a:t> vote on Brexit </a:t>
            </a:r>
            <a:r>
              <a:rPr lang="en-US" sz="1800" dirty="0"/>
              <a:t>(one that </a:t>
            </a:r>
            <a:r>
              <a:rPr lang="cs-CZ" sz="1800" dirty="0" err="1"/>
              <a:t>is</a:t>
            </a:r>
            <a:r>
              <a:rPr lang="en-US" sz="1800" dirty="0"/>
              <a:t> more than simply rejecting or accepting any agreement put forward) </a:t>
            </a:r>
          </a:p>
          <a:p>
            <a:pPr lvl="1"/>
            <a:r>
              <a:rPr lang="cs-CZ" sz="1800" dirty="0"/>
              <a:t>So far </a:t>
            </a:r>
            <a:r>
              <a:rPr lang="cs-CZ" sz="1800" b="1" dirty="0"/>
              <a:t>3 (</a:t>
            </a:r>
            <a:r>
              <a:rPr lang="en-US" sz="1800" b="1" dirty="0"/>
              <a:t>2.5</a:t>
            </a:r>
            <a:r>
              <a:rPr lang="cs-CZ" sz="1800" b="1" dirty="0"/>
              <a:t>)</a:t>
            </a:r>
            <a:r>
              <a:rPr lang="en-US" sz="1800" b="1" dirty="0"/>
              <a:t> meaningful votes</a:t>
            </a:r>
            <a:r>
              <a:rPr lang="cs-CZ" sz="1800" b="1" dirty="0"/>
              <a:t> </a:t>
            </a:r>
            <a:r>
              <a:rPr lang="cs-CZ" sz="1800" dirty="0"/>
              <a:t>on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Withdrawal</a:t>
            </a:r>
            <a:r>
              <a:rPr lang="cs-CZ" sz="1800" dirty="0"/>
              <a:t> </a:t>
            </a:r>
            <a:r>
              <a:rPr lang="cs-CZ" sz="1800" dirty="0" err="1"/>
              <a:t>agreement</a:t>
            </a:r>
            <a:r>
              <a:rPr lang="cs-CZ" sz="1800" dirty="0"/>
              <a:t>.</a:t>
            </a:r>
          </a:p>
          <a:p>
            <a:pPr marL="324000" lvl="1" indent="0">
              <a:buNone/>
            </a:pPr>
            <a:r>
              <a:rPr lang="cs-CZ" sz="1800" dirty="0"/>
              <a:t> </a:t>
            </a:r>
            <a:endParaRPr lang="en-US" sz="1800" dirty="0"/>
          </a:p>
          <a:p>
            <a:r>
              <a:rPr lang="cs-CZ" sz="1800" b="1" dirty="0"/>
              <a:t>C</a:t>
            </a:r>
            <a:r>
              <a:rPr lang="en-US" sz="1800" b="1" dirty="0"/>
              <a:t>ross-party talks</a:t>
            </a:r>
            <a:r>
              <a:rPr lang="en-US" sz="1800" dirty="0"/>
              <a:t> (difficult </a:t>
            </a:r>
            <a:r>
              <a:rPr lang="en-US" sz="1800" dirty="0" err="1"/>
              <a:t>bc</a:t>
            </a:r>
            <a:r>
              <a:rPr lang="en-US" sz="1800" dirty="0"/>
              <a:t> of the </a:t>
            </a:r>
            <a:r>
              <a:rPr lang="en-US" sz="1800" b="1" dirty="0"/>
              <a:t>majoritarian nature of politics </a:t>
            </a:r>
            <a:r>
              <a:rPr lang="en-US" sz="1800" dirty="0"/>
              <a:t>in the House of Commons - a single party system of governing has long prevailed; </a:t>
            </a:r>
            <a:r>
              <a:rPr lang="en-US" sz="1800" b="1" dirty="0"/>
              <a:t>consensus politics </a:t>
            </a:r>
            <a:r>
              <a:rPr lang="en-US" sz="1800" dirty="0"/>
              <a:t>between parties does not come easy in the UK)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1F8F7E7-562A-4D49-B920-7CBC10DF7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5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92"/>
    </mc:Choice>
    <mc:Fallback>
      <p:transition spd="slow" advTm="88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0494B-655B-4B92-9CD5-647095EA7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Parliament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20D586-824F-4C2C-8279-851261217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Scrutinising Brexit</a:t>
            </a:r>
            <a:endParaRPr lang="cs-CZ" sz="1800" b="1" dirty="0">
              <a:solidFill>
                <a:srgbClr val="C00000"/>
              </a:solidFill>
            </a:endParaRPr>
          </a:p>
          <a:p>
            <a:pPr marL="72000" indent="0">
              <a:buNone/>
            </a:pPr>
            <a:endParaRPr lang="cs-CZ" sz="1800" b="1" dirty="0"/>
          </a:p>
          <a:p>
            <a:r>
              <a:rPr lang="en-GB" sz="1800" dirty="0"/>
              <a:t>Parliament has succeeded in scrutinising the </a:t>
            </a:r>
            <a:r>
              <a:rPr lang="en-GB" sz="1800" b="1" dirty="0"/>
              <a:t>handling of Brexit by the British government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en-GB" sz="1800" dirty="0"/>
              <a:t>which has a long-standing reputation for being centralised and secretive</a:t>
            </a:r>
            <a:r>
              <a:rPr lang="cs-CZ" sz="1800" dirty="0"/>
              <a:t>).</a:t>
            </a:r>
          </a:p>
          <a:p>
            <a:endParaRPr lang="cs-CZ" sz="1800" dirty="0"/>
          </a:p>
          <a:p>
            <a:pPr lvl="1"/>
            <a:r>
              <a:rPr lang="cs-CZ" sz="1800" dirty="0" err="1"/>
              <a:t>E.g</a:t>
            </a:r>
            <a:r>
              <a:rPr lang="cs-CZ" sz="1800" dirty="0"/>
              <a:t>. </a:t>
            </a:r>
            <a:r>
              <a:rPr lang="en-US" sz="1800" dirty="0"/>
              <a:t>House of Commons successfully compelled the British government to reveal more than 58 internal government studies on the economic effects of Brexit</a:t>
            </a:r>
            <a:r>
              <a:rPr lang="cs-CZ" sz="1800" dirty="0"/>
              <a:t>.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E3B794C-A016-48F5-BF9E-DC086D523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5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67"/>
    </mc:Choice>
    <mc:Fallback>
      <p:transition spd="slow" advTm="65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B1515-473F-476B-90C2-A00BE5A57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Parliament</a:t>
            </a:r>
            <a:r>
              <a:rPr lang="cs-CZ" dirty="0"/>
              <a:t>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7AEEA-8D85-42D6-B016-0C1EC94A2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Instructing Brexit </a:t>
            </a:r>
            <a:endParaRPr lang="cs-CZ" sz="2000" b="1" dirty="0">
              <a:solidFill>
                <a:srgbClr val="C00000"/>
              </a:solidFill>
            </a:endParaRPr>
          </a:p>
          <a:p>
            <a:pPr marL="72000" indent="0">
              <a:buNone/>
            </a:pPr>
            <a:endParaRPr lang="en-US" sz="1800" dirty="0"/>
          </a:p>
          <a:p>
            <a:r>
              <a:rPr lang="en-US" sz="1800" dirty="0"/>
              <a:t>Brexit has raised some </a:t>
            </a:r>
            <a:r>
              <a:rPr lang="en-US" sz="1800" b="1" dirty="0"/>
              <a:t>unique questions </a:t>
            </a:r>
            <a:r>
              <a:rPr lang="en-US" sz="1800" dirty="0"/>
              <a:t>about the </a:t>
            </a:r>
            <a:r>
              <a:rPr lang="en-US" sz="1800" b="1" dirty="0"/>
              <a:t>ability of parliament to instruct government </a:t>
            </a:r>
            <a:r>
              <a:rPr lang="en-US" sz="1800" dirty="0"/>
              <a:t>(traditionally the role of parliament, especially in international negotiations, has been to react to the executive instead of defining what policy should be)</a:t>
            </a:r>
            <a:r>
              <a:rPr lang="cs-CZ" sz="1800" dirty="0"/>
              <a:t>. </a:t>
            </a:r>
          </a:p>
          <a:p>
            <a:endParaRPr lang="en-US" sz="1800" dirty="0"/>
          </a:p>
          <a:p>
            <a:r>
              <a:rPr lang="en-US" sz="1800" dirty="0"/>
              <a:t>Late March 2019: MPs have finally taken control of the Brexit process</a:t>
            </a:r>
            <a:r>
              <a:rPr lang="cs-CZ" sz="1800" dirty="0"/>
              <a:t> (</a:t>
            </a:r>
            <a:r>
              <a:rPr lang="cs-CZ" sz="1800" dirty="0" err="1"/>
              <a:t>question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you</a:t>
            </a:r>
            <a:r>
              <a:rPr lang="cs-CZ" sz="1800" dirty="0"/>
              <a:t>: </a:t>
            </a:r>
            <a:r>
              <a:rPr lang="cs-CZ" sz="1800" dirty="0" err="1"/>
              <a:t>how</a:t>
            </a:r>
            <a:r>
              <a:rPr lang="cs-CZ" sz="1800" dirty="0"/>
              <a:t> </a:t>
            </a:r>
            <a:r>
              <a:rPr lang="cs-CZ" sz="1800" dirty="0" err="1"/>
              <a:t>successful</a:t>
            </a:r>
            <a:r>
              <a:rPr lang="cs-CZ" sz="1800" dirty="0"/>
              <a:t> </a:t>
            </a:r>
            <a:r>
              <a:rPr lang="cs-CZ" sz="1800" dirty="0" err="1"/>
              <a:t>was</a:t>
            </a:r>
            <a:r>
              <a:rPr lang="cs-CZ" sz="1800" dirty="0"/>
              <a:t> </a:t>
            </a:r>
            <a:r>
              <a:rPr lang="cs-CZ" sz="1800" dirty="0" err="1"/>
              <a:t>it</a:t>
            </a:r>
            <a:r>
              <a:rPr lang="cs-CZ" sz="1800" dirty="0"/>
              <a:t>?)</a:t>
            </a:r>
            <a:endParaRPr lang="en-US" sz="1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C3D579B-22CF-458B-ABA6-9C5A71844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1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03"/>
    </mc:Choice>
    <mc:Fallback>
      <p:transition spd="slow" advTm="5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D20E0-1C74-4CA1-9E53-24396E91B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90089"/>
            <a:ext cx="10753200" cy="451576"/>
          </a:xfrm>
        </p:spPr>
        <p:txBody>
          <a:bodyPr/>
          <a:lstStyle/>
          <a:p>
            <a:r>
              <a:rPr lang="cs-CZ" dirty="0" err="1"/>
              <a:t>Judiciary</a:t>
            </a:r>
            <a:r>
              <a:rPr lang="cs-CZ" dirty="0"/>
              <a:t> and Brexit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5D1BC2-3A79-4260-907C-66885742F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Brexit → series of legal challenges that eventually reached the UK’s Supreme Court. </a:t>
            </a:r>
            <a:endParaRPr lang="cs-CZ" sz="1800" dirty="0"/>
          </a:p>
          <a:p>
            <a:pPr marL="72000" indent="0">
              <a:buNone/>
            </a:pPr>
            <a:endParaRPr lang="cs-CZ" sz="1800" dirty="0"/>
          </a:p>
          <a:p>
            <a:r>
              <a:rPr lang="en-US" sz="1800" b="1" dirty="0"/>
              <a:t>24 January</a:t>
            </a:r>
            <a:r>
              <a:rPr lang="cs-CZ" sz="1800" b="1" dirty="0"/>
              <a:t>, 2017</a:t>
            </a:r>
            <a:r>
              <a:rPr lang="en-US" sz="1800" b="1" dirty="0"/>
              <a:t>: </a:t>
            </a:r>
            <a:r>
              <a:rPr lang="en-US" sz="1800" dirty="0"/>
              <a:t>Supreme Court rules in </a:t>
            </a:r>
            <a:r>
              <a:rPr lang="en-US" sz="1800" dirty="0" err="1"/>
              <a:t>favour</a:t>
            </a:r>
            <a:r>
              <a:rPr lang="en-US" sz="1800" dirty="0"/>
              <a:t> of campaigner Gina Miller, that the </a:t>
            </a:r>
            <a:r>
              <a:rPr lang="en-US" sz="1800" b="1" dirty="0"/>
              <a:t>Government must obtain the approval of Parliament before starting the Brexit process</a:t>
            </a:r>
            <a:r>
              <a:rPr lang="cs-CZ" sz="1800" b="1" dirty="0"/>
              <a:t>. </a:t>
            </a:r>
          </a:p>
          <a:p>
            <a:pPr marL="72000" indent="0">
              <a:buNone/>
            </a:pPr>
            <a:endParaRPr lang="cs-CZ" sz="1800" dirty="0"/>
          </a:p>
          <a:p>
            <a:r>
              <a:rPr lang="en-GB" sz="1800" b="1" dirty="0"/>
              <a:t>Press attacks </a:t>
            </a:r>
            <a:r>
              <a:rPr lang="en-GB" sz="1800" dirty="0"/>
              <a:t>on the judiciary </a:t>
            </a:r>
            <a:endParaRPr lang="cs-CZ" sz="1800" dirty="0"/>
          </a:p>
          <a:p>
            <a:pPr marL="72000" indent="0">
              <a:buNone/>
            </a:pPr>
            <a:endParaRPr lang="cs-CZ" sz="1800" dirty="0"/>
          </a:p>
          <a:p>
            <a:r>
              <a:rPr lang="en-GB" sz="1800" dirty="0"/>
              <a:t>Can a second referendum be called? </a:t>
            </a:r>
            <a:endParaRPr lang="cs-CZ" sz="1800" dirty="0"/>
          </a:p>
          <a:p>
            <a:pPr marL="72000" indent="0">
              <a:buNone/>
            </a:pPr>
            <a:endParaRPr lang="cs-CZ" sz="1800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DB8C55-B3E2-4074-AFE3-E0AC8A10A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594" y="2984734"/>
            <a:ext cx="2793651" cy="374603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3CB2246-2A7F-4813-9DC1-F0C3CFD59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0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810"/>
    </mc:Choice>
    <mc:Fallback>
      <p:transition spd="slow" advTm="259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7A5BB0-3EDF-412A-A242-CA8AE3D1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Party </a:t>
            </a:r>
            <a:r>
              <a:rPr lang="cs-CZ" dirty="0" err="1"/>
              <a:t>politics</a:t>
            </a:r>
            <a:r>
              <a:rPr lang="cs-CZ" dirty="0"/>
              <a:t> and Brexit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E60755-580E-4CF7-BA0B-AA34E1D6A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b="1" dirty="0"/>
              <a:t>All parties (and their leader) have struggled to cope with the referendum result</a:t>
            </a:r>
            <a:r>
              <a:rPr lang="cs-CZ" sz="1800" b="1" dirty="0"/>
              <a:t>. </a:t>
            </a:r>
          </a:p>
          <a:p>
            <a:endParaRPr lang="cs-CZ" sz="1800" dirty="0"/>
          </a:p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Conservative Party </a:t>
            </a:r>
            <a:endParaRPr lang="cs-CZ" sz="1800" b="1" dirty="0">
              <a:solidFill>
                <a:srgbClr val="C00000"/>
              </a:solidFill>
            </a:endParaRPr>
          </a:p>
          <a:p>
            <a:r>
              <a:rPr lang="en-GB" sz="1800" dirty="0"/>
              <a:t>Divided over Britain’s EU membership more than ever</a:t>
            </a:r>
            <a:endParaRPr lang="cs-CZ" sz="1800" dirty="0"/>
          </a:p>
          <a:p>
            <a:r>
              <a:rPr lang="en-GB" sz="1800" dirty="0"/>
              <a:t>Theresa Ma proved </a:t>
            </a:r>
            <a:r>
              <a:rPr lang="en-GB" sz="1800" b="1" dirty="0"/>
              <a:t>incapable of bringing order to the party </a:t>
            </a:r>
            <a:r>
              <a:rPr lang="en-GB" sz="1800" dirty="0"/>
              <a:t>(her agenda pushed to a </a:t>
            </a:r>
            <a:r>
              <a:rPr lang="en-GB" sz="1800" b="1" dirty="0"/>
              <a:t>more traditional </a:t>
            </a:r>
            <a:r>
              <a:rPr lang="cs-CZ" sz="1800" b="1" dirty="0"/>
              <a:t>r</a:t>
            </a:r>
            <a:r>
              <a:rPr lang="en-GB" sz="1800" b="1" dirty="0" err="1"/>
              <a:t>ight</a:t>
            </a:r>
            <a:r>
              <a:rPr lang="en-GB" sz="1800" b="1" dirty="0"/>
              <a:t> wing</a:t>
            </a:r>
            <a:r>
              <a:rPr lang="en-GB" sz="1800" dirty="0"/>
              <a:t> in British politics, incl. hard Brexit)</a:t>
            </a:r>
            <a:endParaRPr lang="cs-CZ" sz="1800" dirty="0"/>
          </a:p>
          <a:p>
            <a:r>
              <a:rPr lang="cs-CZ" sz="1800" dirty="0"/>
              <a:t>TM: “</a:t>
            </a:r>
            <a:r>
              <a:rPr lang="en-GB" sz="1800" dirty="0"/>
              <a:t>If you believe you’re a citizen of the world, you’re a citizen of nowhere</a:t>
            </a:r>
            <a:r>
              <a:rPr lang="cs-CZ" sz="1800" dirty="0"/>
              <a:t>“</a:t>
            </a:r>
            <a:r>
              <a:rPr lang="en-GB" sz="1800" dirty="0"/>
              <a:t> (2016) </a:t>
            </a:r>
            <a:endParaRPr lang="cs-CZ" sz="1800" dirty="0"/>
          </a:p>
          <a:p>
            <a:r>
              <a:rPr lang="en-GB" sz="1800" dirty="0"/>
              <a:t>2017 elections – the result of hung parliament reignited </a:t>
            </a:r>
            <a:r>
              <a:rPr lang="en-GB" sz="1800" b="1" dirty="0"/>
              <a:t>challenges to her leadership </a:t>
            </a:r>
            <a:endParaRPr lang="cs-CZ" sz="1800" b="1" dirty="0"/>
          </a:p>
          <a:p>
            <a:pPr marL="72000" indent="0">
              <a:buNone/>
            </a:pPr>
            <a:endParaRPr lang="cs-CZ" sz="1800" dirty="0"/>
          </a:p>
          <a:p>
            <a:pPr marL="72000" indent="0">
              <a:buNone/>
            </a:pP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499ADE4-2816-40D6-A325-B8289849E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4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107"/>
    </mc:Choice>
    <mc:Fallback>
      <p:transition spd="slow" advTm="19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3E0765-01D9-44CA-BC6D-7E7ACF66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Party </a:t>
            </a:r>
            <a:r>
              <a:rPr lang="cs-CZ" dirty="0" err="1"/>
              <a:t>politics</a:t>
            </a:r>
            <a:r>
              <a:rPr lang="cs-CZ" dirty="0"/>
              <a:t> and Brexit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0CF200-7593-498E-B9D0-AB0A8D8C6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The Labour Party </a:t>
            </a:r>
            <a:endParaRPr lang="cs-CZ" sz="1800" b="1" dirty="0">
              <a:solidFill>
                <a:srgbClr val="C00000"/>
              </a:solidFill>
            </a:endParaRPr>
          </a:p>
          <a:p>
            <a:r>
              <a:rPr lang="en-GB" sz="1800" dirty="0"/>
              <a:t>Conservative divisions over the EU have distracted attention from Labour’s own problems with the issue</a:t>
            </a:r>
            <a:endParaRPr lang="cs-CZ" sz="1800" dirty="0"/>
          </a:p>
          <a:p>
            <a:r>
              <a:rPr lang="en-GB" sz="1800" dirty="0"/>
              <a:t>Jeremy Corbyn’s pathetic efforts </a:t>
            </a:r>
            <a:r>
              <a:rPr lang="cs-CZ" sz="1800" dirty="0"/>
              <a:t>(</a:t>
            </a:r>
            <a:r>
              <a:rPr lang="cs-CZ" sz="1800" dirty="0" err="1"/>
              <a:t>according</a:t>
            </a:r>
            <a:r>
              <a:rPr lang="cs-CZ" sz="1800" dirty="0"/>
              <a:t> to many)</a:t>
            </a:r>
            <a:r>
              <a:rPr lang="en-GB" sz="1800" dirty="0"/>
              <a:t>→ </a:t>
            </a:r>
            <a:r>
              <a:rPr lang="en-GB" sz="1800" b="1" dirty="0"/>
              <a:t>leadership challenges</a:t>
            </a:r>
            <a:endParaRPr lang="cs-CZ" sz="1800" b="1" dirty="0"/>
          </a:p>
          <a:p>
            <a:r>
              <a:rPr lang="en-GB" sz="1800" b="1" dirty="0"/>
              <a:t>2017 elections changes the narrative on Corbyn’s leadership </a:t>
            </a:r>
            <a:r>
              <a:rPr lang="en-GB" sz="1800" dirty="0"/>
              <a:t>→ Corbyn emerged a strengthened and popular leader (but still facing the issue about how to approach the EU)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A844A23-2946-4B80-AF0B-56B7B26BD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6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46"/>
    </mc:Choice>
    <mc:Fallback>
      <p:transition spd="slow" advTm="17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BF600-6284-4263-9825-E7CB01DC9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Party </a:t>
            </a:r>
            <a:r>
              <a:rPr lang="cs-CZ" dirty="0" err="1"/>
              <a:t>politics</a:t>
            </a:r>
            <a:r>
              <a:rPr lang="cs-CZ" dirty="0"/>
              <a:t> and Brexit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7B9AD9-9B4A-4930-8E0A-B4D9A9FC7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Liberal Democrats </a:t>
            </a:r>
            <a:endParaRPr lang="cs-CZ" sz="1800" b="1" dirty="0">
              <a:solidFill>
                <a:srgbClr val="C00000"/>
              </a:solidFill>
            </a:endParaRPr>
          </a:p>
          <a:p>
            <a:r>
              <a:rPr lang="en-GB" sz="1800" dirty="0"/>
              <a:t>Have </a:t>
            </a:r>
            <a:r>
              <a:rPr lang="en-GB" sz="1800" b="1" dirty="0"/>
              <a:t>failed to benefit from the Brexit vote </a:t>
            </a:r>
            <a:r>
              <a:rPr lang="en-GB" sz="1800" dirty="0"/>
              <a:t>(despite the surge in new members) </a:t>
            </a:r>
            <a:endParaRPr lang="cs-CZ" sz="1800" dirty="0"/>
          </a:p>
          <a:p>
            <a:r>
              <a:rPr lang="en-GB" sz="1800" b="1" dirty="0"/>
              <a:t>Reasons for this failure?</a:t>
            </a:r>
            <a:endParaRPr lang="cs-CZ" sz="1800" b="1" dirty="0"/>
          </a:p>
          <a:p>
            <a:r>
              <a:rPr lang="en-GB" sz="1800" dirty="0"/>
              <a:t>Large number of members in the House of Lords = a pivotal position in votes over Brexit legislation in the upper house. </a:t>
            </a:r>
            <a:endParaRPr lang="cs-CZ" sz="1800" dirty="0"/>
          </a:p>
          <a:p>
            <a:endParaRPr lang="cs-CZ" sz="1800" dirty="0"/>
          </a:p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UKIP </a:t>
            </a:r>
            <a:endParaRPr lang="cs-CZ" sz="1800" b="1" dirty="0">
              <a:solidFill>
                <a:srgbClr val="C00000"/>
              </a:solidFill>
            </a:endParaRPr>
          </a:p>
          <a:p>
            <a:r>
              <a:rPr lang="en-GB" sz="1800" dirty="0"/>
              <a:t>A party in search of both </a:t>
            </a:r>
            <a:r>
              <a:rPr lang="en-GB" sz="1800" b="1" dirty="0"/>
              <a:t>unity and a cause </a:t>
            </a:r>
            <a:endParaRPr lang="cs-CZ" sz="1800" b="1" dirty="0"/>
          </a:p>
          <a:p>
            <a:r>
              <a:rPr lang="en-GB" sz="1800" dirty="0"/>
              <a:t>Is UKIP </a:t>
            </a:r>
            <a:r>
              <a:rPr lang="en-GB" sz="1800" b="1" dirty="0"/>
              <a:t>doomed?</a:t>
            </a:r>
            <a:endParaRPr lang="cs-CZ" sz="1800" b="1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5EDA2F1-DA5D-4623-A166-31FF27133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2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556"/>
    </mc:Choice>
    <mc:Fallback>
      <p:transition spd="slow" advTm="136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B21CBB-2D10-48C1-BDA2-8D35EA09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Union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5E42A-067D-4A6B-AAD3-B0D15D76A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b="1" dirty="0"/>
              <a:t>Brexit = a test to the constitutional, legal, political and social frameworks that hold the union together. </a:t>
            </a:r>
            <a:endParaRPr lang="cs-CZ" sz="1800" b="1" dirty="0"/>
          </a:p>
          <a:p>
            <a:endParaRPr lang="cs-CZ" sz="1800" dirty="0"/>
          </a:p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A United Kingdom?</a:t>
            </a:r>
            <a:endParaRPr lang="cs-CZ" sz="1800" b="1" dirty="0">
              <a:solidFill>
                <a:srgbClr val="C00000"/>
              </a:solidFill>
            </a:endParaRPr>
          </a:p>
          <a:p>
            <a:r>
              <a:rPr lang="en-GB" sz="1800" dirty="0"/>
              <a:t>Implementing Brexit requires the UK govt to make decisions on behalf of the whole UK</a:t>
            </a:r>
            <a:r>
              <a:rPr lang="cs-CZ" sz="1800" dirty="0"/>
              <a:t> (in</a:t>
            </a:r>
            <a:r>
              <a:rPr lang="en-GB" sz="1800" dirty="0"/>
              <a:t> some policy areas legally required to consult with devolved bodies</a:t>
            </a:r>
            <a:r>
              <a:rPr lang="cs-CZ" sz="1800" dirty="0"/>
              <a:t>). </a:t>
            </a:r>
          </a:p>
          <a:p>
            <a:r>
              <a:rPr lang="en-GB" sz="1800" b="1" dirty="0"/>
              <a:t>Supreme Court ruling</a:t>
            </a:r>
            <a:r>
              <a:rPr lang="en-GB" sz="1800" dirty="0"/>
              <a:t>: the UK govt did not have to consult devolved administrations over triggering Article 50 (setback for devolved administrations) </a:t>
            </a:r>
            <a:endParaRPr lang="cs-CZ" sz="1800" dirty="0"/>
          </a:p>
          <a:p>
            <a:r>
              <a:rPr lang="en-GB" sz="1800" dirty="0"/>
              <a:t>UK govt holds meetings through the </a:t>
            </a:r>
            <a:r>
              <a:rPr lang="en-GB" sz="1800" b="1" dirty="0"/>
              <a:t>Joint Ministerial Committee </a:t>
            </a:r>
            <a:r>
              <a:rPr lang="en-GB" sz="1800" dirty="0"/>
              <a:t>+ representatives of the devolved bodies have sought meetings with EU negotiators BUT the power to negotiate Brexit firmly in the hands of the UK govt.</a:t>
            </a:r>
            <a:endParaRPr lang="cs-CZ" sz="1800" dirty="0"/>
          </a:p>
          <a:p>
            <a:pPr lvl="1"/>
            <a:r>
              <a:rPr lang="en-GB" sz="1600" dirty="0"/>
              <a:t>Since 1973 </a:t>
            </a:r>
            <a:r>
              <a:rPr lang="en-GB" sz="1600" b="1" dirty="0"/>
              <a:t>significant changes to the UK’s constitutional set-up</a:t>
            </a:r>
            <a:r>
              <a:rPr lang="cs-CZ" sz="1600" b="1" dirty="0"/>
              <a:t> (</a:t>
            </a:r>
            <a:r>
              <a:rPr lang="cs-CZ" sz="1600" dirty="0"/>
              <a:t>d</a:t>
            </a:r>
            <a:r>
              <a:rPr lang="en-GB" sz="1600" dirty="0"/>
              <a:t>evolution has happened within a framework of UK membership of the EU</a:t>
            </a:r>
            <a:r>
              <a:rPr lang="cs-CZ" sz="1600" dirty="0"/>
              <a:t>).</a:t>
            </a:r>
          </a:p>
          <a:p>
            <a:pPr marL="72000" indent="0">
              <a:buNone/>
            </a:pP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8653739-F477-445A-9307-8C96EC76A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941"/>
    </mc:Choice>
    <mc:Fallback>
      <p:transition spd="slow" advTm="17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EB395-CA17-4C96-9656-31A56A26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Union and Brexit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215066-2D48-45E2-8D49-83AD8E047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Scotland </a:t>
            </a:r>
            <a:endParaRPr lang="cs-CZ" sz="1800" b="1" dirty="0">
              <a:solidFill>
                <a:srgbClr val="C00000"/>
              </a:solidFill>
            </a:endParaRPr>
          </a:p>
          <a:p>
            <a:r>
              <a:rPr lang="en-GB" sz="1800" dirty="0"/>
              <a:t>Possibility of the </a:t>
            </a:r>
            <a:r>
              <a:rPr lang="en-GB" sz="1800" b="1" dirty="0"/>
              <a:t>second Scottish independence referendum </a:t>
            </a:r>
            <a:r>
              <a:rPr lang="en-GB" sz="1800" dirty="0"/>
              <a:t>(dampened by 2017 election result)</a:t>
            </a:r>
            <a:endParaRPr lang="cs-CZ" sz="1800" dirty="0"/>
          </a:p>
          <a:p>
            <a:r>
              <a:rPr lang="en-GB" sz="1800" b="1" dirty="0"/>
              <a:t>Exiting the UK and </a:t>
            </a:r>
            <a:r>
              <a:rPr lang="en-GB" sz="1800" b="1" dirty="0" err="1"/>
              <a:t>rejoining</a:t>
            </a:r>
            <a:r>
              <a:rPr lang="en-GB" sz="1800" b="1" dirty="0"/>
              <a:t> the EU</a:t>
            </a:r>
            <a:r>
              <a:rPr lang="en-GB" sz="1800" dirty="0"/>
              <a:t>= many political, economic, social, constitutional and legal questions </a:t>
            </a:r>
            <a:endParaRPr lang="cs-CZ" sz="1800" dirty="0"/>
          </a:p>
          <a:p>
            <a:endParaRPr lang="cs-CZ" sz="1800" dirty="0"/>
          </a:p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Northern Ireland </a:t>
            </a:r>
            <a:endParaRPr lang="cs-CZ" sz="1800" b="1" dirty="0">
              <a:solidFill>
                <a:srgbClr val="C00000"/>
              </a:solidFill>
            </a:endParaRPr>
          </a:p>
          <a:p>
            <a:r>
              <a:rPr lang="en-GB" sz="1800" dirty="0"/>
              <a:t>Unique place within the UK; </a:t>
            </a:r>
            <a:r>
              <a:rPr lang="en-GB" sz="1800" b="1" dirty="0"/>
              <a:t>unique politic</a:t>
            </a:r>
            <a:r>
              <a:rPr lang="cs-CZ" sz="1800" b="1" dirty="0"/>
              <a:t>s </a:t>
            </a:r>
          </a:p>
          <a:p>
            <a:r>
              <a:rPr lang="en-GB" sz="1800" b="1" dirty="0"/>
              <a:t>The Irish border issue </a:t>
            </a:r>
            <a:r>
              <a:rPr lang="en-GB" sz="1800" dirty="0"/>
              <a:t>(about much more than just trade)</a:t>
            </a:r>
            <a:endParaRPr lang="cs-CZ" sz="1800" dirty="0"/>
          </a:p>
          <a:p>
            <a:endParaRPr lang="cs-CZ" sz="1800" dirty="0"/>
          </a:p>
          <a:p>
            <a:pPr marL="72000" indent="0">
              <a:buNone/>
            </a:pPr>
            <a:r>
              <a:rPr lang="en-GB" sz="1800" b="1" dirty="0">
                <a:solidFill>
                  <a:srgbClr val="C00000"/>
                </a:solidFill>
              </a:rPr>
              <a:t>London </a:t>
            </a:r>
            <a:endParaRPr lang="cs-CZ" sz="1800" b="1" dirty="0">
              <a:solidFill>
                <a:srgbClr val="C00000"/>
              </a:solidFill>
            </a:endParaRPr>
          </a:p>
          <a:p>
            <a:pPr marL="72000" indent="0">
              <a:buNone/>
            </a:pPr>
            <a:endParaRPr lang="cs-CZ" sz="1800" b="1" dirty="0">
              <a:solidFill>
                <a:srgbClr val="C00000"/>
              </a:solidFill>
            </a:endParaRPr>
          </a:p>
          <a:p>
            <a:pPr marL="72000" indent="0">
              <a:buNone/>
            </a:pPr>
            <a:r>
              <a:rPr lang="cs-CZ" sz="1800" b="1" dirty="0" err="1">
                <a:solidFill>
                  <a:srgbClr val="C00000"/>
                </a:solidFill>
              </a:rPr>
              <a:t>England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BEE781D-2356-485B-8A16-3D2EB8250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4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903"/>
    </mc:Choice>
    <mc:Fallback>
      <p:transition spd="slow" advTm="747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5D476-9289-40B7-8EB2-AE6D5AB1A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A6D8B5-6E5D-4B56-A115-DF1823AA5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J</a:t>
            </a:r>
            <a:r>
              <a:rPr lang="en-US" sz="1800" b="1" dirty="0" err="1"/>
              <a:t>uly</a:t>
            </a:r>
            <a:r>
              <a:rPr lang="en-US" sz="1800" b="1" dirty="0"/>
              <a:t> 13, 2016: May becomes prime minister</a:t>
            </a:r>
            <a:r>
              <a:rPr lang="cs-CZ" sz="1800" b="1" dirty="0"/>
              <a:t> (</a:t>
            </a:r>
            <a:r>
              <a:rPr lang="cs-CZ" sz="1800" b="1" dirty="0" err="1"/>
              <a:t>the</a:t>
            </a:r>
            <a:r>
              <a:rPr lang="cs-CZ" sz="1800" b="1" dirty="0"/>
              <a:t> UK </a:t>
            </a:r>
            <a:r>
              <a:rPr lang="en-US" sz="1800" dirty="0"/>
              <a:t>will “forge a bold new positive role for ourselves in the world.”</a:t>
            </a:r>
            <a:r>
              <a:rPr lang="cs-CZ" sz="1800" dirty="0"/>
              <a:t>)</a:t>
            </a:r>
            <a:r>
              <a:rPr lang="en-US" sz="1800" dirty="0"/>
              <a:t> </a:t>
            </a:r>
            <a:endParaRPr lang="cs-CZ" sz="1800" dirty="0"/>
          </a:p>
          <a:p>
            <a:pPr lvl="1"/>
            <a:r>
              <a:rPr lang="en-US" sz="1600" dirty="0"/>
              <a:t>Boris Johnson as foreign secretary, David Davis as Brexit secretary, Liam Fox as international trade secretary and Philip Hammond as chancellor of the exchequer.</a:t>
            </a:r>
            <a:endParaRPr lang="cs-CZ" sz="1600" dirty="0"/>
          </a:p>
          <a:p>
            <a:endParaRPr lang="cs-CZ" sz="1800" b="1" dirty="0"/>
          </a:p>
          <a:p>
            <a:r>
              <a:rPr lang="en-US" sz="1800" b="1" dirty="0"/>
              <a:t>July 27, 2016</a:t>
            </a:r>
            <a:r>
              <a:rPr lang="en-US" sz="1800" dirty="0"/>
              <a:t>: Frenchman Michel </a:t>
            </a:r>
            <a:r>
              <a:rPr lang="en-US" sz="1800" dirty="0" err="1"/>
              <a:t>Barnier</a:t>
            </a:r>
            <a:r>
              <a:rPr lang="en-US" sz="1800" dirty="0"/>
              <a:t> </a:t>
            </a:r>
            <a:r>
              <a:rPr lang="cs-CZ" sz="1800" dirty="0" err="1"/>
              <a:t>nominated</a:t>
            </a:r>
            <a:r>
              <a:rPr lang="cs-CZ" sz="1800" dirty="0"/>
              <a:t> by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European</a:t>
            </a:r>
            <a:r>
              <a:rPr lang="cs-CZ" sz="1800" dirty="0"/>
              <a:t> </a:t>
            </a:r>
            <a:r>
              <a:rPr lang="cs-CZ" sz="1800" dirty="0" err="1"/>
              <a:t>Commission</a:t>
            </a:r>
            <a:r>
              <a:rPr lang="cs-CZ" sz="1800" dirty="0"/>
              <a:t> </a:t>
            </a:r>
            <a:r>
              <a:rPr lang="en-US" sz="1800" dirty="0"/>
              <a:t>to lead the EU’s Brexit negotiations. </a:t>
            </a:r>
            <a:endParaRPr lang="cs-CZ" sz="1800" dirty="0"/>
          </a:p>
          <a:p>
            <a:endParaRPr lang="cs-CZ" sz="800" dirty="0"/>
          </a:p>
          <a:p>
            <a:r>
              <a:rPr lang="en-US" sz="1800" b="1" dirty="0"/>
              <a:t>December 7, 2016</a:t>
            </a:r>
            <a:r>
              <a:rPr lang="en-US" sz="1800" dirty="0"/>
              <a:t>: The House of Commons votes 461 to 89 in favor of May’s plan to trigger Brexit by the end of March 2017</a:t>
            </a:r>
            <a:r>
              <a:rPr lang="cs-CZ" sz="1800" dirty="0"/>
              <a:t> (</a:t>
            </a:r>
            <a:r>
              <a:rPr lang="en-US" sz="1800" dirty="0"/>
              <a:t>David Davis</a:t>
            </a:r>
            <a:r>
              <a:rPr lang="cs-CZ" sz="1800" dirty="0"/>
              <a:t>: </a:t>
            </a:r>
            <a:r>
              <a:rPr lang="en-US" sz="1800" dirty="0"/>
              <a:t>it will be “the most important and complex negotiations in modern times.”</a:t>
            </a:r>
            <a:r>
              <a:rPr lang="cs-CZ" sz="1800" dirty="0"/>
              <a:t>)</a:t>
            </a:r>
          </a:p>
          <a:p>
            <a:endParaRPr lang="cs-CZ" sz="800" dirty="0"/>
          </a:p>
          <a:p>
            <a:r>
              <a:rPr lang="en-US" sz="1800" b="1" dirty="0"/>
              <a:t>December 15</a:t>
            </a:r>
            <a:r>
              <a:rPr lang="en-US" sz="1800" dirty="0"/>
              <a:t>, 2016: EU leaders meet in Brussels without the UK at an informal summit and adopt guidelines for negotiating procedures during the talks. 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0F38918-F335-4626-AA2C-6DDA16374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5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2"/>
    </mc:Choice>
    <mc:Fallback>
      <p:transition spd="slow" advTm="4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2C385A-6F7A-477C-BD36-1D47F474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AA2F0B-D2BB-4B69-87BD-B601BC08D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24 January</a:t>
            </a:r>
            <a:r>
              <a:rPr lang="cs-CZ" sz="1800" b="1" dirty="0"/>
              <a:t>, 2017</a:t>
            </a:r>
            <a:r>
              <a:rPr lang="en-US" sz="1800" dirty="0"/>
              <a:t>: </a:t>
            </a:r>
            <a:r>
              <a:rPr lang="en-US" sz="1800" b="1" dirty="0"/>
              <a:t>Supreme Court rules in </a:t>
            </a:r>
            <a:r>
              <a:rPr lang="en-US" sz="1800" b="1" dirty="0" err="1"/>
              <a:t>favour</a:t>
            </a:r>
            <a:r>
              <a:rPr lang="en-US" sz="1800" b="1" dirty="0"/>
              <a:t> of campaigner Gina Miller</a:t>
            </a:r>
            <a:r>
              <a:rPr lang="en-US" sz="1800" dirty="0"/>
              <a:t>, that the Government must obtain the approval of Parliament before starting the Brexit process</a:t>
            </a:r>
            <a:r>
              <a:rPr lang="cs-CZ" sz="1800" dirty="0"/>
              <a:t>. </a:t>
            </a:r>
          </a:p>
          <a:p>
            <a:endParaRPr lang="cs-CZ" sz="1800" dirty="0"/>
          </a:p>
          <a:p>
            <a:r>
              <a:rPr lang="en-US" sz="1800" b="1" dirty="0"/>
              <a:t>29 March</a:t>
            </a:r>
            <a:r>
              <a:rPr lang="cs-CZ" sz="1800" b="1" dirty="0"/>
              <a:t>, 2017</a:t>
            </a:r>
            <a:r>
              <a:rPr lang="en-US" sz="1800" dirty="0"/>
              <a:t>: UK delivers formal </a:t>
            </a:r>
            <a:r>
              <a:rPr lang="en-US" sz="1800" b="1" dirty="0"/>
              <a:t>notice of its intention </a:t>
            </a:r>
            <a:r>
              <a:rPr lang="en-US" sz="1800" dirty="0"/>
              <a:t>to leave the bloc under Article 50 of the EU’s Lisbon Treaty, to European Council President Donald Tusk</a:t>
            </a:r>
            <a:r>
              <a:rPr lang="cs-CZ" sz="1800" dirty="0"/>
              <a:t>. </a:t>
            </a:r>
            <a:endParaRPr lang="en-US" sz="1800" dirty="0"/>
          </a:p>
          <a:p>
            <a:endParaRPr lang="en-US" sz="1800" dirty="0"/>
          </a:p>
          <a:p>
            <a:r>
              <a:rPr lang="en-US" sz="1800" b="1" dirty="0"/>
              <a:t>18 April</a:t>
            </a:r>
            <a:r>
              <a:rPr lang="cs-CZ" sz="1800" b="1" dirty="0"/>
              <a:t>, 2017</a:t>
            </a:r>
            <a:r>
              <a:rPr lang="en-US" sz="1800" b="1" dirty="0"/>
              <a:t>: </a:t>
            </a:r>
            <a:r>
              <a:rPr lang="en-US" sz="1800" dirty="0"/>
              <a:t>May calls a snap General Election</a:t>
            </a:r>
            <a:r>
              <a:rPr lang="cs-CZ" sz="1800" dirty="0"/>
              <a:t>. </a:t>
            </a:r>
          </a:p>
          <a:p>
            <a:endParaRPr lang="cs-CZ" sz="1800" dirty="0"/>
          </a:p>
          <a:p>
            <a:r>
              <a:rPr lang="en-US" sz="1800" b="1" dirty="0"/>
              <a:t>9 June</a:t>
            </a:r>
            <a:r>
              <a:rPr lang="cs-CZ" sz="1800" b="1" dirty="0"/>
              <a:t>, 2017</a:t>
            </a:r>
            <a:r>
              <a:rPr lang="en-US" sz="1800" dirty="0"/>
              <a:t>: Election results show a hung Parliament</a:t>
            </a:r>
            <a:r>
              <a:rPr lang="cs-CZ" sz="1800" dirty="0"/>
              <a:t> (</a:t>
            </a:r>
            <a:r>
              <a:rPr lang="en-US" sz="1800" dirty="0" err="1"/>
              <a:t>Labour</a:t>
            </a:r>
            <a:r>
              <a:rPr lang="en-US" sz="1800" dirty="0"/>
              <a:t> gains and the Tories lo</a:t>
            </a:r>
            <a:r>
              <a:rPr lang="cs-CZ" sz="1800" dirty="0"/>
              <a:t>se</a:t>
            </a:r>
            <a:r>
              <a:rPr lang="en-US" sz="1800" dirty="0"/>
              <a:t> </a:t>
            </a:r>
            <a:r>
              <a:rPr lang="cs-CZ" sz="1800" dirty="0" err="1"/>
              <a:t>their</a:t>
            </a:r>
            <a:r>
              <a:rPr lang="en-US" sz="1800" dirty="0"/>
              <a:t> majority</a:t>
            </a:r>
            <a:r>
              <a:rPr lang="cs-CZ" sz="1800" dirty="0"/>
              <a:t>) </a:t>
            </a:r>
            <a:endParaRPr lang="en-US" sz="1800" dirty="0"/>
          </a:p>
          <a:p>
            <a:endParaRPr lang="en-US" sz="1800" dirty="0"/>
          </a:p>
          <a:p>
            <a:r>
              <a:rPr lang="en-US" sz="1800" b="1" dirty="0"/>
              <a:t>13 June</a:t>
            </a:r>
            <a:r>
              <a:rPr lang="cs-CZ" sz="1800" b="1" dirty="0"/>
              <a:t>, 2017</a:t>
            </a:r>
            <a:r>
              <a:rPr lang="en-US" sz="1800" dirty="0"/>
              <a:t>: May secures a deal with the DUP to support her in Parliament</a:t>
            </a:r>
            <a:endParaRPr lang="cs-CZ" sz="1800" dirty="0"/>
          </a:p>
          <a:p>
            <a:endParaRPr lang="cs-CZ" sz="1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A70830F-E174-4100-9051-5386B4E03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4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6"/>
    </mc:Choice>
    <mc:Fallback>
      <p:transition spd="slow" advTm="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EA15A5-4459-4113-A55F-F95E482F0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EE6997-9AFE-4738-B503-B05019930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19 June</a:t>
            </a:r>
            <a:r>
              <a:rPr lang="cs-CZ" sz="1800" b="1" dirty="0"/>
              <a:t>, 2017</a:t>
            </a:r>
            <a:r>
              <a:rPr lang="en-US" sz="1800" b="1" dirty="0"/>
              <a:t>: </a:t>
            </a:r>
            <a:r>
              <a:rPr lang="en-US" sz="1800" dirty="0"/>
              <a:t>Then-Brexit Secretary David Davis and Michel </a:t>
            </a:r>
            <a:r>
              <a:rPr lang="en-US" sz="1800" dirty="0" err="1"/>
              <a:t>Barnier</a:t>
            </a:r>
            <a:r>
              <a:rPr lang="en-US" sz="1800" dirty="0"/>
              <a:t> meet to begin formal Brexit negotiations </a:t>
            </a:r>
            <a:endParaRPr lang="cs-CZ" sz="1800" dirty="0"/>
          </a:p>
          <a:p>
            <a:endParaRPr lang="cs-CZ" sz="1800" dirty="0"/>
          </a:p>
          <a:p>
            <a:r>
              <a:rPr lang="en-US" sz="1800" b="1" dirty="0"/>
              <a:t>22 September</a:t>
            </a:r>
            <a:r>
              <a:rPr lang="cs-CZ" sz="1800" b="1" dirty="0"/>
              <a:t>, 2017</a:t>
            </a:r>
            <a:r>
              <a:rPr lang="en-US" sz="1800" dirty="0"/>
              <a:t>: May gives landmark Brexit speech in Florence, where she outlined the UK’s proposals to the EU</a:t>
            </a:r>
            <a:endParaRPr lang="cs-CZ" sz="1800" dirty="0"/>
          </a:p>
          <a:p>
            <a:endParaRPr lang="en-US" sz="1800" dirty="0"/>
          </a:p>
          <a:p>
            <a:r>
              <a:rPr lang="en-US" sz="1800" b="1" dirty="0"/>
              <a:t>8 December</a:t>
            </a:r>
            <a:r>
              <a:rPr lang="cs-CZ" sz="1800" b="1" dirty="0"/>
              <a:t>, 2017</a:t>
            </a:r>
            <a:r>
              <a:rPr lang="en-US" sz="1800" dirty="0"/>
              <a:t>: Joint report published outlining early details of the Withdrawal </a:t>
            </a:r>
            <a:r>
              <a:rPr lang="en-US" sz="1800" dirty="0" err="1"/>
              <a:t>Agreemen</a:t>
            </a:r>
            <a:r>
              <a:rPr lang="cs-CZ" sz="1800" dirty="0"/>
              <a:t> </a:t>
            </a:r>
          </a:p>
          <a:p>
            <a:endParaRPr lang="cs-CZ" sz="1800" dirty="0"/>
          </a:p>
          <a:p>
            <a:r>
              <a:rPr lang="en-US" sz="1800" b="1" dirty="0"/>
              <a:t>19 March</a:t>
            </a:r>
            <a:r>
              <a:rPr lang="cs-CZ" sz="1800" b="1" dirty="0"/>
              <a:t>, 2018</a:t>
            </a:r>
            <a:r>
              <a:rPr lang="en-US" sz="1800" dirty="0"/>
              <a:t>: Details of the Transitional Period agreed in principle </a:t>
            </a:r>
            <a:endParaRPr lang="cs-CZ" sz="1800" dirty="0"/>
          </a:p>
          <a:p>
            <a:endParaRPr lang="cs-CZ" sz="1800" dirty="0"/>
          </a:p>
          <a:p>
            <a:r>
              <a:rPr lang="en-US" sz="1800" b="1" dirty="0"/>
              <a:t>6 July</a:t>
            </a:r>
            <a:r>
              <a:rPr lang="cs-CZ" sz="1800" b="1" dirty="0"/>
              <a:t>, 20198</a:t>
            </a:r>
            <a:r>
              <a:rPr lang="en-US" sz="1800" dirty="0"/>
              <a:t>: May hosts Cabinet at her country retreat </a:t>
            </a:r>
            <a:r>
              <a:rPr lang="en-US" sz="1800" b="1" dirty="0" err="1"/>
              <a:t>Chequers</a:t>
            </a:r>
            <a:r>
              <a:rPr lang="en-US" sz="1800" dirty="0"/>
              <a:t> to launch her Brexit plan </a:t>
            </a:r>
            <a:r>
              <a:rPr lang="cs-CZ" sz="1800" dirty="0"/>
              <a:t>(</a:t>
            </a:r>
            <a:r>
              <a:rPr lang="en-US" sz="1800" dirty="0"/>
              <a:t>named the </a:t>
            </a:r>
            <a:r>
              <a:rPr lang="en-US" sz="1800" dirty="0" err="1"/>
              <a:t>Chequers</a:t>
            </a:r>
            <a:r>
              <a:rPr lang="en-US" sz="1800" dirty="0"/>
              <a:t> deal</a:t>
            </a:r>
            <a:r>
              <a:rPr lang="cs-CZ" sz="1800" dirty="0"/>
              <a:t>)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800" dirty="0"/>
              <a:t>several ministerial resignations </a:t>
            </a:r>
            <a:endParaRPr lang="cs-CZ" sz="1800" dirty="0"/>
          </a:p>
          <a:p>
            <a:endParaRPr lang="cs-CZ" sz="1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7A06B02-6E0F-4690-BFDD-D1CFF3A47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9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"/>
    </mc:Choice>
    <mc:Fallback>
      <p:transition spd="slow" advTm="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CF43B-9B1A-4B46-9291-22CED057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1CD30A-8ED2-4632-8E3D-37DE032DF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25 September</a:t>
            </a:r>
            <a:r>
              <a:rPr lang="cs-CZ" sz="1800" b="1" dirty="0"/>
              <a:t>, 2018</a:t>
            </a:r>
            <a:r>
              <a:rPr lang="en-US" sz="1800" dirty="0"/>
              <a:t>: </a:t>
            </a:r>
            <a:r>
              <a:rPr lang="en-US" sz="1800" dirty="0" err="1"/>
              <a:t>Labour</a:t>
            </a:r>
            <a:r>
              <a:rPr lang="en-US" sz="1800" dirty="0"/>
              <a:t> conference votes to consider option of a </a:t>
            </a:r>
            <a:r>
              <a:rPr lang="en-US" sz="1800" b="1" dirty="0"/>
              <a:t>second Brexit vote</a:t>
            </a:r>
            <a:endParaRPr lang="cs-CZ" sz="1800" b="1" dirty="0"/>
          </a:p>
          <a:p>
            <a:pPr marL="72000" indent="0">
              <a:buNone/>
            </a:pPr>
            <a:endParaRPr lang="cs-CZ" sz="1800" dirty="0"/>
          </a:p>
          <a:p>
            <a:r>
              <a:rPr lang="en-US" sz="1800" b="1" dirty="0"/>
              <a:t>14 November</a:t>
            </a:r>
            <a:r>
              <a:rPr lang="cs-CZ" sz="1800" b="1" dirty="0"/>
              <a:t>, 2018</a:t>
            </a:r>
            <a:r>
              <a:rPr lang="en-US" sz="1800" b="1" dirty="0"/>
              <a:t>: </a:t>
            </a:r>
            <a:r>
              <a:rPr lang="en-US" sz="1800" dirty="0"/>
              <a:t>Government publishes </a:t>
            </a:r>
            <a:r>
              <a:rPr lang="en-US" sz="1800" b="1" dirty="0"/>
              <a:t>585-page Draft Withdrawal Agreement </a:t>
            </a:r>
            <a:r>
              <a:rPr lang="en-US" sz="1800" dirty="0"/>
              <a:t>and Political Declaration</a:t>
            </a:r>
            <a:endParaRPr lang="cs-CZ" sz="1800" dirty="0"/>
          </a:p>
          <a:p>
            <a:endParaRPr lang="cs-CZ" sz="1800" dirty="0"/>
          </a:p>
          <a:p>
            <a:r>
              <a:rPr lang="en-US" sz="1800" b="1" dirty="0"/>
              <a:t>11 December</a:t>
            </a:r>
            <a:r>
              <a:rPr lang="cs-CZ" sz="1800" b="1" dirty="0"/>
              <a:t>, 2018</a:t>
            </a:r>
            <a:r>
              <a:rPr lang="en-US" sz="1800" dirty="0"/>
              <a:t>: ECJ rules that UK can unilaterally revoke Article 50, and thus reverse Brexit</a:t>
            </a:r>
          </a:p>
          <a:p>
            <a:endParaRPr lang="en-US" sz="1800" dirty="0"/>
          </a:p>
          <a:p>
            <a:r>
              <a:rPr lang="en-US" sz="1800" b="1" dirty="0"/>
              <a:t>10 December</a:t>
            </a:r>
            <a:r>
              <a:rPr lang="cs-CZ" sz="1800" b="1" dirty="0"/>
              <a:t>, 2018</a:t>
            </a:r>
            <a:r>
              <a:rPr lang="en-US" sz="1800" dirty="0"/>
              <a:t>: May delays a planned Meaningful Vote on the Brexit deal</a:t>
            </a:r>
          </a:p>
          <a:p>
            <a:endParaRPr lang="en-US" sz="1800" dirty="0"/>
          </a:p>
          <a:p>
            <a:r>
              <a:rPr lang="en-US" sz="1800" b="1" dirty="0"/>
              <a:t>12 December</a:t>
            </a:r>
            <a:r>
              <a:rPr lang="cs-CZ" sz="1800" b="1" dirty="0"/>
              <a:t>, 2018</a:t>
            </a:r>
            <a:r>
              <a:rPr lang="en-US" sz="1800" dirty="0"/>
              <a:t>: May survives a vote of no confidence from within her own party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D6F3AED-6F6B-41F3-BE32-5BF42C84B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8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"/>
    </mc:Choice>
    <mc:Fallback>
      <p:transition spd="slow" advTm="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B45A1-CD15-4404-B973-F57D1D1B3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7D9A96-C198-4E5A-AB43-A53255F0F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15</a:t>
            </a:r>
            <a:r>
              <a:rPr lang="cs-CZ" sz="1800" b="1" dirty="0"/>
              <a:t> </a:t>
            </a:r>
            <a:r>
              <a:rPr lang="en-US" sz="1800" b="1" dirty="0"/>
              <a:t>January</a:t>
            </a:r>
            <a:r>
              <a:rPr lang="cs-CZ" sz="1800" b="1" dirty="0"/>
              <a:t>, </a:t>
            </a:r>
            <a:r>
              <a:rPr lang="en-US" sz="1800" b="1" dirty="0"/>
              <a:t>2019</a:t>
            </a:r>
            <a:r>
              <a:rPr lang="en-US" sz="1800" dirty="0"/>
              <a:t>: Theresa May </a:t>
            </a:r>
            <a:r>
              <a:rPr lang="cs-CZ" sz="1800" dirty="0"/>
              <a:t>l</a:t>
            </a:r>
            <a:r>
              <a:rPr lang="en-US" sz="1800" b="1" dirty="0" err="1"/>
              <a:t>oses</a:t>
            </a:r>
            <a:r>
              <a:rPr lang="en-US" sz="1800" b="1" dirty="0"/>
              <a:t> Meaningful Vote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en-US" sz="1800" dirty="0"/>
              <a:t>432 MPs voted against it while 202 voted for it - a majority of 230, making it the biggest government defeat since 1924</a:t>
            </a:r>
            <a:r>
              <a:rPr lang="cs-CZ" sz="1800" dirty="0"/>
              <a:t>). </a:t>
            </a:r>
          </a:p>
          <a:p>
            <a:endParaRPr lang="cs-CZ" sz="1800" dirty="0"/>
          </a:p>
          <a:p>
            <a:r>
              <a:rPr lang="en-US" sz="1800" b="1" dirty="0"/>
              <a:t>16</a:t>
            </a:r>
            <a:r>
              <a:rPr lang="cs-CZ" sz="1800" b="1" dirty="0"/>
              <a:t> </a:t>
            </a:r>
            <a:r>
              <a:rPr lang="en-US" sz="1800" b="1" dirty="0"/>
              <a:t>January</a:t>
            </a:r>
            <a:r>
              <a:rPr lang="cs-CZ" sz="1800" b="1" dirty="0"/>
              <a:t>, </a:t>
            </a:r>
            <a:r>
              <a:rPr lang="en-US" sz="1800" b="1" dirty="0"/>
              <a:t>2019</a:t>
            </a:r>
            <a:r>
              <a:rPr lang="en-US" sz="1800" dirty="0"/>
              <a:t>: Theresa May wins second no confidence vote</a:t>
            </a:r>
            <a:endParaRPr lang="cs-CZ" sz="1800" dirty="0"/>
          </a:p>
          <a:p>
            <a:endParaRPr lang="cs-CZ" sz="1800" dirty="0"/>
          </a:p>
          <a:p>
            <a:r>
              <a:rPr lang="en-US" sz="1800" b="1" dirty="0"/>
              <a:t>7 February</a:t>
            </a:r>
            <a:r>
              <a:rPr lang="cs-CZ" sz="1800" b="1" dirty="0"/>
              <a:t>, </a:t>
            </a:r>
            <a:r>
              <a:rPr lang="en-US" sz="1800" b="1" dirty="0"/>
              <a:t>2019: </a:t>
            </a:r>
            <a:r>
              <a:rPr lang="en-US" sz="1800" dirty="0"/>
              <a:t>EU rejects changes To Withdrawal Agreement</a:t>
            </a:r>
            <a:endParaRPr lang="cs-CZ" sz="1800" dirty="0"/>
          </a:p>
          <a:p>
            <a:endParaRPr lang="cs-CZ" sz="1800" dirty="0"/>
          </a:p>
          <a:p>
            <a:r>
              <a:rPr lang="en-US" sz="1800" b="1" dirty="0"/>
              <a:t>18 February</a:t>
            </a:r>
            <a:r>
              <a:rPr lang="cs-CZ" sz="1800" b="1" dirty="0"/>
              <a:t>, </a:t>
            </a:r>
            <a:r>
              <a:rPr lang="en-US" sz="1800" b="1" dirty="0"/>
              <a:t>2019</a:t>
            </a:r>
            <a:r>
              <a:rPr lang="en-US" sz="1800" dirty="0"/>
              <a:t>: MPs split from </a:t>
            </a:r>
            <a:r>
              <a:rPr lang="en-US" sz="1800" dirty="0" err="1"/>
              <a:t>Labour</a:t>
            </a:r>
            <a:r>
              <a:rPr lang="en-US" sz="1800" dirty="0"/>
              <a:t> Party to form "The Independent Group</a:t>
            </a:r>
            <a:r>
              <a:rPr lang="cs-CZ" sz="1800" dirty="0"/>
              <a:t>“</a:t>
            </a:r>
          </a:p>
          <a:p>
            <a:endParaRPr lang="cs-CZ" sz="1800" dirty="0"/>
          </a:p>
          <a:p>
            <a:r>
              <a:rPr lang="en-US" sz="1800" b="1" dirty="0"/>
              <a:t>12 Marc</a:t>
            </a:r>
            <a:r>
              <a:rPr lang="cs-CZ" sz="1800" b="1" dirty="0"/>
              <a:t>h,</a:t>
            </a:r>
            <a:r>
              <a:rPr lang="en-US" sz="1800" b="1" dirty="0"/>
              <a:t> 2019</a:t>
            </a:r>
            <a:r>
              <a:rPr lang="en-US" sz="1800" dirty="0"/>
              <a:t>: MPs </a:t>
            </a:r>
            <a:r>
              <a:rPr lang="cs-CZ" sz="1800" dirty="0"/>
              <a:t>r</a:t>
            </a:r>
            <a:r>
              <a:rPr lang="en-US" sz="1800" b="1" dirty="0"/>
              <a:t>eject Theresa May's Withdrawal Agreement </a:t>
            </a:r>
            <a:r>
              <a:rPr lang="cs-CZ" sz="1800" dirty="0"/>
              <a:t>f</a:t>
            </a:r>
            <a:r>
              <a:rPr lang="en-US" sz="1800" dirty="0"/>
              <a:t>or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en-US" sz="1800" dirty="0"/>
              <a:t> </a:t>
            </a:r>
            <a:r>
              <a:rPr lang="cs-CZ" sz="1800" dirty="0"/>
              <a:t>s</a:t>
            </a:r>
            <a:r>
              <a:rPr lang="en-US" sz="1800" dirty="0" err="1"/>
              <a:t>econd</a:t>
            </a:r>
            <a:r>
              <a:rPr lang="en-US" sz="1800" dirty="0"/>
              <a:t> </a:t>
            </a:r>
            <a:r>
              <a:rPr lang="cs-CZ" sz="1800" dirty="0"/>
              <a:t>t</a:t>
            </a:r>
            <a:r>
              <a:rPr lang="en-US" sz="1800" dirty="0" err="1"/>
              <a:t>ime</a:t>
            </a:r>
            <a:endParaRPr lang="cs-CZ" sz="1800" dirty="0"/>
          </a:p>
          <a:p>
            <a:pPr marL="72000" indent="0">
              <a:buNone/>
            </a:pPr>
            <a:endParaRPr lang="cs-CZ" sz="1800" dirty="0"/>
          </a:p>
          <a:p>
            <a:endParaRPr lang="cs-CZ" sz="1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9C7D3AF-1912-47E9-841B-71CEFDCB8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5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"/>
    </mc:Choice>
    <mc:Fallback>
      <p:transition spd="slow" advTm="1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121D94-B1F2-4E18-9ABE-87C5330B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Brexit </a:t>
            </a:r>
            <a:r>
              <a:rPr lang="cs-CZ" dirty="0" err="1"/>
              <a:t>challenge</a:t>
            </a:r>
            <a:r>
              <a:rPr lang="cs-CZ" dirty="0"/>
              <a:t>: basic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881481-7FC9-41B9-AF2F-4765B160E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18 March</a:t>
            </a:r>
            <a:r>
              <a:rPr lang="cs-CZ" sz="1800" b="1" dirty="0"/>
              <a:t>, </a:t>
            </a:r>
            <a:r>
              <a:rPr lang="en-US" sz="1800" b="1" dirty="0"/>
              <a:t>2019</a:t>
            </a:r>
            <a:r>
              <a:rPr lang="en-US" sz="1800" dirty="0"/>
              <a:t>: Speaker John Bercow </a:t>
            </a:r>
            <a:r>
              <a:rPr lang="cs-CZ" sz="1800" dirty="0"/>
              <a:t>t</a:t>
            </a:r>
            <a:r>
              <a:rPr lang="en-US" sz="1800" dirty="0"/>
              <a:t>ells Theresa May </a:t>
            </a:r>
            <a:r>
              <a:rPr lang="en-US" sz="1800" b="1" dirty="0"/>
              <a:t>Meaningful Vote 3 must be different</a:t>
            </a:r>
            <a:endParaRPr lang="cs-CZ" sz="1800" b="1" dirty="0"/>
          </a:p>
          <a:p>
            <a:endParaRPr lang="cs-CZ" sz="1800" dirty="0"/>
          </a:p>
          <a:p>
            <a:r>
              <a:rPr lang="en-US" sz="1800" b="1" dirty="0"/>
              <a:t>21 March</a:t>
            </a:r>
            <a:r>
              <a:rPr lang="cs-CZ" sz="1800" b="1" dirty="0"/>
              <a:t>, </a:t>
            </a:r>
            <a:r>
              <a:rPr lang="en-US" sz="1800" b="1" dirty="0"/>
              <a:t>2019</a:t>
            </a:r>
            <a:r>
              <a:rPr lang="en-US" sz="1800" dirty="0"/>
              <a:t>: EU </a:t>
            </a:r>
            <a:r>
              <a:rPr lang="cs-CZ" sz="1800" dirty="0"/>
              <a:t>a</a:t>
            </a:r>
            <a:r>
              <a:rPr lang="en-US" sz="1800" dirty="0" err="1"/>
              <a:t>ccepts</a:t>
            </a:r>
            <a:r>
              <a:rPr lang="en-US" sz="1800" dirty="0"/>
              <a:t> </a:t>
            </a:r>
            <a:r>
              <a:rPr lang="en-US" sz="1800" b="1" dirty="0"/>
              <a:t>Brexit </a:t>
            </a:r>
            <a:r>
              <a:rPr lang="cs-CZ" sz="1800" b="1" dirty="0"/>
              <a:t>d</a:t>
            </a:r>
            <a:r>
              <a:rPr lang="en-US" sz="1800" b="1" dirty="0" err="1"/>
              <a:t>elay</a:t>
            </a:r>
            <a:r>
              <a:rPr lang="en-US" sz="1800" b="1" dirty="0"/>
              <a:t> </a:t>
            </a:r>
            <a:r>
              <a:rPr lang="cs-CZ" sz="1800" b="1" dirty="0"/>
              <a:t>t</a:t>
            </a:r>
            <a:r>
              <a:rPr lang="en-US" sz="1800" b="1" dirty="0"/>
              <a:t>o April 12 </a:t>
            </a:r>
            <a:r>
              <a:rPr lang="cs-CZ" sz="1800" dirty="0"/>
              <a:t>u</a:t>
            </a:r>
            <a:r>
              <a:rPr lang="en-US" sz="1800" dirty="0" err="1"/>
              <a:t>nless</a:t>
            </a:r>
            <a:r>
              <a:rPr lang="en-US" sz="1800" dirty="0"/>
              <a:t> Theresa May‘s </a:t>
            </a:r>
            <a:r>
              <a:rPr lang="cs-CZ" sz="1800" dirty="0"/>
              <a:t>d</a:t>
            </a:r>
            <a:r>
              <a:rPr lang="en-US" sz="1800" dirty="0" err="1"/>
              <a:t>eal</a:t>
            </a:r>
            <a:r>
              <a:rPr lang="en-US" sz="1800" dirty="0"/>
              <a:t> </a:t>
            </a:r>
            <a:r>
              <a:rPr lang="cs-CZ" sz="1800" dirty="0"/>
              <a:t>p</a:t>
            </a:r>
            <a:r>
              <a:rPr lang="en-US" sz="1800" dirty="0"/>
              <a:t>asses </a:t>
            </a:r>
            <a:r>
              <a:rPr lang="cs-CZ" sz="1800" dirty="0"/>
              <a:t>b</a:t>
            </a:r>
            <a:r>
              <a:rPr lang="en-US" sz="1800" dirty="0"/>
              <a:t>y MPs</a:t>
            </a:r>
            <a:endParaRPr lang="cs-CZ" sz="1800" dirty="0"/>
          </a:p>
          <a:p>
            <a:endParaRPr lang="cs-CZ" sz="1800" dirty="0"/>
          </a:p>
          <a:p>
            <a:r>
              <a:rPr lang="en-US" sz="1800" b="1" dirty="0"/>
              <a:t>29 March</a:t>
            </a:r>
            <a:r>
              <a:rPr lang="cs-CZ" sz="1800" b="1" dirty="0"/>
              <a:t>, </a:t>
            </a:r>
            <a:r>
              <a:rPr lang="en-US" sz="1800" b="1" dirty="0"/>
              <a:t>2019</a:t>
            </a:r>
            <a:r>
              <a:rPr lang="en-US" sz="1800" dirty="0"/>
              <a:t>: MPs </a:t>
            </a:r>
            <a:r>
              <a:rPr lang="cs-CZ" sz="1800" dirty="0"/>
              <a:t>r</a:t>
            </a:r>
            <a:r>
              <a:rPr lang="en-US" sz="1800" dirty="0"/>
              <a:t>eject Withdrawal Agreement </a:t>
            </a:r>
            <a:r>
              <a:rPr lang="cs-CZ" sz="1800" dirty="0"/>
              <a:t>i</a:t>
            </a:r>
            <a:r>
              <a:rPr lang="en-US" sz="1800" dirty="0"/>
              <a:t>n </a:t>
            </a:r>
            <a:r>
              <a:rPr lang="en-US" sz="1800" b="1" dirty="0"/>
              <a:t>'Meaningful Vote 2.5‘</a:t>
            </a:r>
            <a:endParaRPr lang="cs-CZ" sz="1800" b="1" dirty="0"/>
          </a:p>
          <a:p>
            <a:endParaRPr lang="cs-CZ" sz="1800" dirty="0"/>
          </a:p>
          <a:p>
            <a:r>
              <a:rPr lang="en-US" sz="1800" b="1" dirty="0"/>
              <a:t>10 April</a:t>
            </a:r>
            <a:r>
              <a:rPr lang="cs-CZ" sz="1800" b="1" dirty="0"/>
              <a:t>, </a:t>
            </a:r>
            <a:r>
              <a:rPr lang="en-US" sz="1800" b="1" dirty="0"/>
              <a:t>2019: Emergency EU </a:t>
            </a:r>
            <a:r>
              <a:rPr lang="cs-CZ" sz="1800" b="1" dirty="0"/>
              <a:t>s</a:t>
            </a:r>
            <a:r>
              <a:rPr lang="en-US" sz="1800" b="1" dirty="0" err="1"/>
              <a:t>ummit</a:t>
            </a:r>
            <a:r>
              <a:rPr lang="cs-CZ" sz="1800" b="1" dirty="0"/>
              <a:t> (</a:t>
            </a:r>
            <a:r>
              <a:rPr lang="cs-CZ" sz="1800" b="1" dirty="0" err="1"/>
              <a:t>flexstation</a:t>
            </a:r>
            <a:r>
              <a:rPr lang="cs-CZ" sz="1800" dirty="0"/>
              <a:t>, </a:t>
            </a:r>
            <a:r>
              <a:rPr lang="cs-CZ" sz="1800" dirty="0" err="1"/>
              <a:t>flexible</a:t>
            </a:r>
            <a:r>
              <a:rPr lang="cs-CZ" sz="1800" dirty="0"/>
              <a:t> </a:t>
            </a:r>
            <a:r>
              <a:rPr lang="cs-CZ" sz="1800" dirty="0" err="1"/>
              <a:t>delay</a:t>
            </a:r>
            <a:r>
              <a:rPr lang="cs-CZ" sz="1800" dirty="0"/>
              <a:t> </a:t>
            </a:r>
            <a:r>
              <a:rPr lang="cs-CZ" sz="1800" dirty="0" err="1"/>
              <a:t>until</a:t>
            </a:r>
            <a:r>
              <a:rPr lang="cs-CZ" sz="1800" dirty="0"/>
              <a:t> 31 </a:t>
            </a:r>
            <a:r>
              <a:rPr lang="cs-CZ" sz="1800" dirty="0" err="1"/>
              <a:t>October</a:t>
            </a:r>
            <a:r>
              <a:rPr lang="cs-CZ" sz="1800" dirty="0"/>
              <a:t>)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4C7680F-3252-4BBE-A84C-8D4685AA5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9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2"/>
    </mc:Choice>
    <mc:Fallback>
      <p:transition spd="slow" advTm="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0B90D-84C8-4DD2-A41D-8F265B06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EF8448-F1E1-40BC-9F5A-C9F96866F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9D583055-FC15-425A-9D0A-61E925FDC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0688" y="717587"/>
            <a:ext cx="7598036" cy="545937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CC02C49-75AE-4CA1-BC43-2402656C3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0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"/>
    </mc:Choice>
    <mc:Fallback>
      <p:transition spd="slow" advTm="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Populism</Template>
  <TotalTime>11651</TotalTime>
  <Words>2207</Words>
  <Application>Microsoft Office PowerPoint</Application>
  <PresentationFormat>Širokoúhlá obrazovka</PresentationFormat>
  <Paragraphs>228</Paragraphs>
  <Slides>29</Slides>
  <Notes>0</Notes>
  <HiddenSlides>0</HiddenSlides>
  <MMClips>29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Tahoma</vt:lpstr>
      <vt:lpstr>Wingdings</vt:lpstr>
      <vt:lpstr>Presentation_MU_EN</vt:lpstr>
      <vt:lpstr>British politics and the Brexit challenge  </vt:lpstr>
      <vt:lpstr>Brexit challenge: basic timeline</vt:lpstr>
      <vt:lpstr>Brexit challenge: basic timeline</vt:lpstr>
      <vt:lpstr>Brexit challenge: basic timeline</vt:lpstr>
      <vt:lpstr>Brexit challenge: basic timeline</vt:lpstr>
      <vt:lpstr>Brexit challenge: basic timeline</vt:lpstr>
      <vt:lpstr>Brexit challenge: basic timeline</vt:lpstr>
      <vt:lpstr>Brexit challenge: basic timeline</vt:lpstr>
      <vt:lpstr>Prezentace aplikace PowerPoint</vt:lpstr>
      <vt:lpstr>Defining Brexit narrative </vt:lpstr>
      <vt:lpstr>Defining Brexit narrative </vt:lpstr>
      <vt:lpstr>Defining Brexit narrative </vt:lpstr>
      <vt:lpstr>Prezentace aplikace PowerPoint</vt:lpstr>
      <vt:lpstr>Defining Brexit narrative </vt:lpstr>
      <vt:lpstr>HM Government and Brexit </vt:lpstr>
      <vt:lpstr>HM Government and Brexit </vt:lpstr>
      <vt:lpstr>HM Government and Brexit </vt:lpstr>
      <vt:lpstr>HM Government and Brexit </vt:lpstr>
      <vt:lpstr>Parliament and Brexit </vt:lpstr>
      <vt:lpstr>Parliament and Brexit </vt:lpstr>
      <vt:lpstr>Parliament and Brexit </vt:lpstr>
      <vt:lpstr>Parliament and Brexit </vt:lpstr>
      <vt:lpstr>Parliament and Brexit </vt:lpstr>
      <vt:lpstr>Judiciary and Brexit </vt:lpstr>
      <vt:lpstr>Party politics and Brexit </vt:lpstr>
      <vt:lpstr>Party politics and Brexit</vt:lpstr>
      <vt:lpstr>Party politics and Brexit</vt:lpstr>
      <vt:lpstr>The Union and Brexit </vt:lpstr>
      <vt:lpstr>The Union and Brexit 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Populism in the Czech Republic</dc:title>
  <dc:creator>Monika Brusenbauch Meislová</dc:creator>
  <cp:lastModifiedBy>Monika Brusenbauch Meislová</cp:lastModifiedBy>
  <cp:revision>140</cp:revision>
  <cp:lastPrinted>1601-01-01T00:00:00Z</cp:lastPrinted>
  <dcterms:created xsi:type="dcterms:W3CDTF">2019-02-15T06:40:41Z</dcterms:created>
  <dcterms:modified xsi:type="dcterms:W3CDTF">2019-05-07T05:19:06Z</dcterms:modified>
</cp:coreProperties>
</file>