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303" r:id="rId3"/>
    <p:sldId id="257" r:id="rId4"/>
    <p:sldId id="287" r:id="rId5"/>
    <p:sldId id="302" r:id="rId6"/>
    <p:sldId id="286" r:id="rId7"/>
    <p:sldId id="285" r:id="rId8"/>
    <p:sldId id="299" r:id="rId9"/>
    <p:sldId id="289" r:id="rId10"/>
    <p:sldId id="297" r:id="rId11"/>
    <p:sldId id="290" r:id="rId12"/>
    <p:sldId id="304" r:id="rId13"/>
    <p:sldId id="291" r:id="rId14"/>
    <p:sldId id="305" r:id="rId15"/>
    <p:sldId id="292" r:id="rId16"/>
    <p:sldId id="293" r:id="rId17"/>
    <p:sldId id="300" r:id="rId18"/>
    <p:sldId id="294" r:id="rId19"/>
    <p:sldId id="301" r:id="rId20"/>
    <p:sldId id="295" r:id="rId21"/>
    <p:sldId id="298" r:id="rId22"/>
    <p:sldId id="288" r:id="rId23"/>
    <p:sldId id="306" r:id="rId24"/>
    <p:sldId id="271"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8"/>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50" d="100"/>
          <a:sy n="50" d="100"/>
        </p:scale>
        <p:origin x="1244" y="3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a:t>Brexit and the Visegrad Group (Dr Brusenbauch Meislová, Masaryk University)</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8C7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a:t>Brexit and the Visegrad Group (Dr Brusenbauch Meislová, Masaryk University)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66087"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8C7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087670" cy="2820491"/>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008C78"/>
                </a:solidFill>
              </a:defRPr>
            </a:lvl1pPr>
          </a:lstStyle>
          <a:p>
            <a:r>
              <a:rPr lang="en-US"/>
              <a:t>Brexit and the Visegrad Group (Dr Brusenbauch Meislová, Masaryk University)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8C7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51D826CB-0B0F-418C-B9F2-3FFBE770A80E}"/>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a:t>Brexit and the Visegrad Group (Dr Brusenbauch Meislová, Masaryk University)</a:t>
            </a:r>
            <a:endParaRPr lang="en-US" dirty="0"/>
          </a:p>
        </p:txBody>
      </p:sp>
      <p:sp>
        <p:nvSpPr>
          <p:cNvPr id="4" name="Zástupný symbol pro číslo snímku 2">
            <a:extLst>
              <a:ext uri="{FF2B5EF4-FFF2-40B4-BE49-F238E27FC236}">
                <a16:creationId xmlns:a16="http://schemas.microsoft.com/office/drawing/2014/main" id="{9DF2E72C-C858-414F-A1B2-C08F9606631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Brexit and the Visegrad Group (Dr Brusenbauch Meislová, Masaryk University)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Brexit and the Visegrad Group (Dr Brusenbauch Meislová, Masaryk University)</a:t>
            </a:r>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0" name="Obrázek 9">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a:t>Brexit and the Visegrad Group (Dr Brusenbauch Meislová, Masaryk University)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Brexit and the Visegrad Group (Dr Brusenbauch Meislová, Masaryk University)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Brexit and the Visegrad Group (Dr Brusenbauch Meislová, Masaryk University)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bc.com/news/uk-politics-26515129" TargetMode="External"/><Relationship Id="rId2" Type="http://schemas.openxmlformats.org/officeDocument/2006/relationships/hyperlink" Target="https://ukandeu.ac.uk/explainers/factsheet-on-timelin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rusenbauch.meislova@email.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A0B1C1E-DA88-48CF-BEB4-68888A4CF9D2}"/>
              </a:ext>
            </a:extLst>
          </p:cNvPr>
          <p:cNvSpPr>
            <a:spLocks noGrp="1"/>
          </p:cNvSpPr>
          <p:nvPr>
            <p:ph type="title"/>
          </p:nvPr>
        </p:nvSpPr>
        <p:spPr/>
        <p:txBody>
          <a:bodyPr/>
          <a:lstStyle/>
          <a:p>
            <a:r>
              <a:rPr lang="cs-CZ" dirty="0" err="1"/>
              <a:t>Understanding</a:t>
            </a:r>
            <a:r>
              <a:rPr lang="cs-CZ" dirty="0"/>
              <a:t> </a:t>
            </a:r>
            <a:r>
              <a:rPr lang="cs-CZ" dirty="0" err="1"/>
              <a:t>the</a:t>
            </a:r>
            <a:r>
              <a:rPr lang="cs-CZ" dirty="0"/>
              <a:t> background to Brexit:</a:t>
            </a:r>
            <a:br>
              <a:rPr lang="cs-CZ" dirty="0"/>
            </a:br>
            <a:r>
              <a:rPr lang="cs-CZ" dirty="0" err="1"/>
              <a:t>Brief</a:t>
            </a:r>
            <a:r>
              <a:rPr lang="cs-CZ" dirty="0"/>
              <a:t> </a:t>
            </a:r>
            <a:r>
              <a:rPr lang="cs-CZ" dirty="0" err="1"/>
              <a:t>history</a:t>
            </a:r>
            <a:r>
              <a:rPr lang="cs-CZ" dirty="0"/>
              <a:t> </a:t>
            </a:r>
            <a:r>
              <a:rPr lang="cs-CZ" dirty="0" err="1"/>
              <a:t>of</a:t>
            </a:r>
            <a:r>
              <a:rPr lang="cs-CZ" dirty="0"/>
              <a:t> UK-EU relations </a:t>
            </a:r>
          </a:p>
        </p:txBody>
      </p:sp>
      <p:sp>
        <p:nvSpPr>
          <p:cNvPr id="5" name="Podnadpis 4">
            <a:extLst>
              <a:ext uri="{FF2B5EF4-FFF2-40B4-BE49-F238E27FC236}">
                <a16:creationId xmlns:a16="http://schemas.microsoft.com/office/drawing/2014/main" id="{75516B2E-E99E-44F0-883C-8AEF917E1CDA}"/>
              </a:ext>
            </a:extLst>
          </p:cNvPr>
          <p:cNvSpPr>
            <a:spLocks noGrp="1"/>
          </p:cNvSpPr>
          <p:nvPr>
            <p:ph type="subTitle" idx="1"/>
          </p:nvPr>
        </p:nvSpPr>
        <p:spPr/>
        <p:txBody>
          <a:bodyPr/>
          <a:lstStyle/>
          <a:p>
            <a:endParaRPr lang="cs-CZ" dirty="0"/>
          </a:p>
          <a:p>
            <a:r>
              <a:rPr lang="cs-CZ" dirty="0"/>
              <a:t>Dr Monika Brusenbauch Meislová</a:t>
            </a:r>
          </a:p>
          <a:p>
            <a:r>
              <a:rPr lang="cs-CZ" dirty="0"/>
              <a:t>EVS465: </a:t>
            </a:r>
            <a:r>
              <a:rPr lang="en-US" dirty="0"/>
              <a:t>Brexit: Politics, Policies and Processes</a:t>
            </a:r>
            <a:endParaRPr lang="cs-CZ" dirty="0"/>
          </a:p>
        </p:txBody>
      </p:sp>
      <p:pic>
        <p:nvPicPr>
          <p:cNvPr id="8" name="Picture 5">
            <a:extLst>
              <a:ext uri="{FF2B5EF4-FFF2-40B4-BE49-F238E27FC236}">
                <a16:creationId xmlns:a16="http://schemas.microsoft.com/office/drawing/2014/main" id="{3999F754-8061-4183-9DCE-98754ACC1DAE}"/>
              </a:ext>
            </a:extLst>
          </p:cNvPr>
          <p:cNvPicPr>
            <a:picLocks noChangeAspect="1"/>
          </p:cNvPicPr>
          <p:nvPr/>
        </p:nvPicPr>
        <p:blipFill rotWithShape="1">
          <a:blip r:embed="rId2">
            <a:extLst>
              <a:ext uri="{28A0092B-C50C-407E-A947-70E740481C1C}">
                <a14:useLocalDpi xmlns:a14="http://schemas.microsoft.com/office/drawing/2010/main" val="0"/>
              </a:ext>
            </a:extLst>
          </a:blip>
          <a:srcRect l="8692" t="14672" r="10628"/>
          <a:stretch/>
        </p:blipFill>
        <p:spPr>
          <a:xfrm>
            <a:off x="10091033" y="3915704"/>
            <a:ext cx="1723069" cy="2564296"/>
          </a:xfrm>
          <a:prstGeom prst="rect">
            <a:avLst/>
          </a:prstGeom>
        </p:spPr>
      </p:pic>
    </p:spTree>
    <p:extLst>
      <p:ext uri="{BB962C8B-B14F-4D97-AF65-F5344CB8AC3E}">
        <p14:creationId xmlns:p14="http://schemas.microsoft.com/office/powerpoint/2010/main" val="8952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E4C0C-637C-4470-ADAC-6F8195AF37EC}"/>
              </a:ext>
            </a:extLst>
          </p:cNvPr>
          <p:cNvSpPr>
            <a:spLocks noGrp="1"/>
          </p:cNvSpPr>
          <p:nvPr>
            <p:ph type="title"/>
          </p:nvPr>
        </p:nvSpPr>
        <p:spPr/>
        <p:txBody>
          <a:bodyPr/>
          <a:lstStyle/>
          <a:p>
            <a:r>
              <a:rPr lang="en-US" dirty="0"/>
              <a:t>Why did the UK join so late</a:t>
            </a:r>
            <a:r>
              <a:rPr lang="cs-CZ" dirty="0"/>
              <a:t>? </a:t>
            </a:r>
          </a:p>
        </p:txBody>
      </p:sp>
      <p:sp>
        <p:nvSpPr>
          <p:cNvPr id="3" name="Zástupný obsah 2">
            <a:extLst>
              <a:ext uri="{FF2B5EF4-FFF2-40B4-BE49-F238E27FC236}">
                <a16:creationId xmlns:a16="http://schemas.microsoft.com/office/drawing/2014/main" id="{904FFD97-99BB-49B9-9DFC-E75E6EE4D94D}"/>
              </a:ext>
            </a:extLst>
          </p:cNvPr>
          <p:cNvSpPr>
            <a:spLocks noGrp="1"/>
          </p:cNvSpPr>
          <p:nvPr>
            <p:ph idx="1"/>
          </p:nvPr>
        </p:nvSpPr>
        <p:spPr/>
        <p:txBody>
          <a:bodyPr/>
          <a:lstStyle/>
          <a:p>
            <a:r>
              <a:rPr lang="en-GB" sz="2000" b="1" dirty="0"/>
              <a:t>Unsure of its role in the world</a:t>
            </a:r>
            <a:r>
              <a:rPr lang="cs-CZ" sz="2000" b="1" dirty="0"/>
              <a:t>. </a:t>
            </a:r>
          </a:p>
          <a:p>
            <a:endParaRPr lang="cs-CZ" sz="2000" dirty="0"/>
          </a:p>
          <a:p>
            <a:pPr lvl="1"/>
            <a:r>
              <a:rPr lang="cs-CZ" sz="1800" dirty="0"/>
              <a:t>Imperial </a:t>
            </a:r>
            <a:r>
              <a:rPr lang="cs-CZ" sz="1800" dirty="0" err="1"/>
              <a:t>hangover</a:t>
            </a:r>
            <a:endParaRPr lang="cs-CZ" sz="1800" dirty="0"/>
          </a:p>
          <a:p>
            <a:pPr lvl="1"/>
            <a:endParaRPr lang="cs-CZ" sz="1800" dirty="0"/>
          </a:p>
          <a:p>
            <a:pPr lvl="1"/>
            <a:r>
              <a:rPr lang="en-GB" sz="1800" dirty="0"/>
              <a:t>1962: Dean Acheson (former US Secretary of state). Speech at US military academy West Point. </a:t>
            </a:r>
            <a:endParaRPr lang="cs-CZ" sz="1800" dirty="0"/>
          </a:p>
          <a:p>
            <a:pPr lvl="1"/>
            <a:endParaRPr lang="cs-CZ" sz="1800" dirty="0"/>
          </a:p>
          <a:p>
            <a:pPr lvl="2"/>
            <a:r>
              <a:rPr lang="en-GB" sz="1800" i="1" dirty="0"/>
              <a:t>Great Britain has lost an empire and has not yet found a role. The attempt to play a separate power role — that is, a role apart from Europe, a role based on a ‘special relationship’ with the United States, a role based on being head of a ‘commonwealth’ which has no political structure, or unity, or strength — this role is about played out. Great Britain, attempting to be a broker between the United States and Russia, has seemed to conduct policy as weak as its military power.</a:t>
            </a:r>
            <a:endParaRPr lang="cs-CZ" sz="1800" dirty="0"/>
          </a:p>
          <a:p>
            <a:endParaRPr lang="cs-CZ" dirty="0"/>
          </a:p>
        </p:txBody>
      </p:sp>
    </p:spTree>
    <p:extLst>
      <p:ext uri="{BB962C8B-B14F-4D97-AF65-F5344CB8AC3E}">
        <p14:creationId xmlns:p14="http://schemas.microsoft.com/office/powerpoint/2010/main" val="99655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3872D-51F5-4BA9-909B-1F9CE7611EA8}"/>
              </a:ext>
            </a:extLst>
          </p:cNvPr>
          <p:cNvSpPr>
            <a:spLocks noGrp="1"/>
          </p:cNvSpPr>
          <p:nvPr>
            <p:ph type="title"/>
          </p:nvPr>
        </p:nvSpPr>
        <p:spPr/>
        <p:txBody>
          <a:bodyPr/>
          <a:lstStyle/>
          <a:p>
            <a:r>
              <a:rPr lang="en-US" dirty="0"/>
              <a:t>Why did the UK join so late</a:t>
            </a:r>
            <a:r>
              <a:rPr lang="cs-CZ" dirty="0"/>
              <a:t>? </a:t>
            </a:r>
          </a:p>
        </p:txBody>
      </p:sp>
      <p:sp>
        <p:nvSpPr>
          <p:cNvPr id="3" name="Zástupný obsah 2">
            <a:extLst>
              <a:ext uri="{FF2B5EF4-FFF2-40B4-BE49-F238E27FC236}">
                <a16:creationId xmlns:a16="http://schemas.microsoft.com/office/drawing/2014/main" id="{513DB168-8D4A-402A-A878-A4264A8B7575}"/>
              </a:ext>
            </a:extLst>
          </p:cNvPr>
          <p:cNvSpPr>
            <a:spLocks noGrp="1"/>
          </p:cNvSpPr>
          <p:nvPr>
            <p:ph idx="1"/>
          </p:nvPr>
        </p:nvSpPr>
        <p:spPr>
          <a:xfrm>
            <a:off x="720000" y="1692002"/>
            <a:ext cx="10753200" cy="4139998"/>
          </a:xfrm>
        </p:spPr>
        <p:txBody>
          <a:bodyPr/>
          <a:lstStyle/>
          <a:p>
            <a:r>
              <a:rPr lang="en-GB" sz="2000" b="1" dirty="0"/>
              <a:t>Shifting economics</a:t>
            </a:r>
            <a:endParaRPr lang="cs-CZ" sz="2000" b="1" dirty="0"/>
          </a:p>
          <a:p>
            <a:pPr lvl="1"/>
            <a:r>
              <a:rPr lang="cs-CZ" sz="1800" dirty="0"/>
              <a:t>P</a:t>
            </a:r>
            <a:r>
              <a:rPr lang="en-GB" sz="1800" dirty="0" err="1"/>
              <a:t>rofound</a:t>
            </a:r>
            <a:r>
              <a:rPr lang="en-GB" sz="1800" dirty="0"/>
              <a:t> shift</a:t>
            </a:r>
            <a:r>
              <a:rPr lang="cs-CZ" sz="1800" dirty="0"/>
              <a:t>s</a:t>
            </a:r>
            <a:r>
              <a:rPr lang="en-GB" sz="1800" dirty="0"/>
              <a:t> in </a:t>
            </a:r>
            <a:r>
              <a:rPr lang="cs-CZ" sz="1800" dirty="0" err="1"/>
              <a:t>the</a:t>
            </a:r>
            <a:r>
              <a:rPr lang="cs-CZ" sz="1800" dirty="0"/>
              <a:t> </a:t>
            </a:r>
            <a:r>
              <a:rPr lang="cs-CZ" sz="1800" dirty="0" err="1"/>
              <a:t>UK‘s</a:t>
            </a:r>
            <a:r>
              <a:rPr lang="en-GB" sz="1800" dirty="0"/>
              <a:t> trading patterns</a:t>
            </a:r>
            <a:r>
              <a:rPr lang="cs-CZ" sz="1800" dirty="0"/>
              <a:t>.</a:t>
            </a:r>
          </a:p>
          <a:p>
            <a:pPr lvl="1"/>
            <a:r>
              <a:rPr lang="cs-CZ" sz="1800" dirty="0"/>
              <a:t>Establishment </a:t>
            </a:r>
            <a:r>
              <a:rPr lang="cs-CZ" sz="1800" dirty="0" err="1"/>
              <a:t>of</a:t>
            </a:r>
            <a:r>
              <a:rPr lang="cs-CZ" sz="1800" dirty="0"/>
              <a:t> EFTA (1960) </a:t>
            </a:r>
          </a:p>
          <a:p>
            <a:pPr lvl="1"/>
            <a:endParaRPr lang="cs-CZ" sz="1800" dirty="0"/>
          </a:p>
          <a:p>
            <a:r>
              <a:rPr lang="en-GB" sz="2000" b="1" dirty="0"/>
              <a:t>Doubts across the political spectrum</a:t>
            </a:r>
            <a:r>
              <a:rPr lang="cs-CZ" sz="2000" b="1" dirty="0"/>
              <a:t>. </a:t>
            </a:r>
          </a:p>
          <a:p>
            <a:pPr lvl="1"/>
            <a:r>
              <a:rPr lang="cs-CZ" sz="1800" dirty="0" err="1"/>
              <a:t>Both</a:t>
            </a:r>
            <a:r>
              <a:rPr lang="cs-CZ" sz="1800" dirty="0"/>
              <a:t> on </a:t>
            </a:r>
            <a:r>
              <a:rPr lang="cs-CZ" sz="1800" dirty="0" err="1"/>
              <a:t>the</a:t>
            </a:r>
            <a:r>
              <a:rPr lang="cs-CZ" sz="1800" dirty="0"/>
              <a:t> </a:t>
            </a:r>
            <a:r>
              <a:rPr lang="cs-CZ" sz="1800" dirty="0" err="1"/>
              <a:t>left</a:t>
            </a:r>
            <a:r>
              <a:rPr lang="cs-CZ" sz="1800" dirty="0"/>
              <a:t> (</a:t>
            </a:r>
            <a:r>
              <a:rPr lang="en-US" sz="1800" i="1" dirty="0"/>
              <a:t>The Durham miners won’t wear it</a:t>
            </a:r>
            <a:r>
              <a:rPr lang="cs-CZ" sz="1800" dirty="0"/>
              <a:t>)  and on </a:t>
            </a:r>
            <a:r>
              <a:rPr lang="cs-CZ" sz="1800" dirty="0" err="1"/>
              <a:t>the</a:t>
            </a:r>
            <a:r>
              <a:rPr lang="cs-CZ" sz="1800" dirty="0"/>
              <a:t> </a:t>
            </a:r>
            <a:r>
              <a:rPr lang="cs-CZ" sz="1800" dirty="0" err="1"/>
              <a:t>right</a:t>
            </a:r>
            <a:r>
              <a:rPr lang="cs-CZ" sz="1800" dirty="0"/>
              <a:t>.</a:t>
            </a:r>
          </a:p>
          <a:p>
            <a:pPr lvl="1"/>
            <a:endParaRPr lang="cs-CZ" b="1" dirty="0"/>
          </a:p>
          <a:p>
            <a:r>
              <a:rPr lang="en-GB" sz="2000" b="1" dirty="0"/>
              <a:t>UK’s political and constitutional set-up</a:t>
            </a:r>
            <a:r>
              <a:rPr lang="cs-CZ" sz="2000" b="1" dirty="0"/>
              <a:t>. </a:t>
            </a:r>
          </a:p>
          <a:p>
            <a:pPr lvl="1"/>
            <a:r>
              <a:rPr lang="en-GB" sz="1800" dirty="0"/>
              <a:t>No codified </a:t>
            </a:r>
            <a:r>
              <a:rPr lang="en-GB" sz="1800" dirty="0" err="1"/>
              <a:t>constitutio</a:t>
            </a:r>
            <a:r>
              <a:rPr lang="cs-CZ" sz="1800" dirty="0"/>
              <a:t>n.</a:t>
            </a:r>
          </a:p>
          <a:p>
            <a:pPr marL="324000" lvl="1" indent="0">
              <a:buNone/>
            </a:pPr>
            <a:endParaRPr lang="cs-CZ" sz="1800" dirty="0"/>
          </a:p>
          <a:p>
            <a:pPr lvl="1"/>
            <a:r>
              <a:rPr lang="en-GB" sz="1800" dirty="0"/>
              <a:t>Majoritarian system of govt</a:t>
            </a:r>
            <a:r>
              <a:rPr lang="cs-CZ" sz="1800" dirty="0"/>
              <a:t>.</a:t>
            </a:r>
          </a:p>
          <a:p>
            <a:pPr lvl="2"/>
            <a:r>
              <a:rPr lang="en-GB" sz="1800" dirty="0"/>
              <a:t>Confrontational political </a:t>
            </a:r>
            <a:r>
              <a:rPr lang="en-GB" sz="1800" dirty="0" err="1"/>
              <a:t>syst</a:t>
            </a:r>
            <a:r>
              <a:rPr lang="cs-CZ" sz="1800" dirty="0"/>
              <a:t>e</a:t>
            </a:r>
            <a:r>
              <a:rPr lang="en-GB" sz="1800" dirty="0"/>
              <a:t>m</a:t>
            </a:r>
            <a:r>
              <a:rPr lang="cs-CZ" sz="1800" dirty="0"/>
              <a:t>.</a:t>
            </a:r>
          </a:p>
          <a:p>
            <a:pPr lvl="2"/>
            <a:r>
              <a:rPr lang="cs-CZ" sz="1800" dirty="0" err="1"/>
              <a:t>Adversary</a:t>
            </a:r>
            <a:r>
              <a:rPr lang="cs-CZ" sz="1800" dirty="0"/>
              <a:t> </a:t>
            </a:r>
            <a:r>
              <a:rPr lang="cs-CZ" sz="1800" dirty="0" err="1"/>
              <a:t>politics</a:t>
            </a:r>
            <a:r>
              <a:rPr lang="cs-CZ" sz="1800" dirty="0"/>
              <a:t>.</a:t>
            </a:r>
          </a:p>
          <a:p>
            <a:pPr lvl="2"/>
            <a:r>
              <a:rPr lang="en-GB" sz="1800" dirty="0"/>
              <a:t>Westminster-style zero-sum mentality.</a:t>
            </a:r>
            <a:endParaRPr lang="cs-CZ" sz="1800" dirty="0"/>
          </a:p>
          <a:p>
            <a:pPr lvl="2"/>
            <a:endParaRPr lang="cs-CZ" sz="1800" dirty="0"/>
          </a:p>
          <a:p>
            <a:pPr lvl="1"/>
            <a:r>
              <a:rPr lang="en-GB" sz="1800" dirty="0"/>
              <a:t>Parliamentary sovereignty</a:t>
            </a:r>
            <a:r>
              <a:rPr lang="cs-CZ" sz="1800" dirty="0"/>
              <a:t>. </a:t>
            </a:r>
          </a:p>
        </p:txBody>
      </p:sp>
    </p:spTree>
    <p:extLst>
      <p:ext uri="{BB962C8B-B14F-4D97-AF65-F5344CB8AC3E}">
        <p14:creationId xmlns:p14="http://schemas.microsoft.com/office/powerpoint/2010/main" val="120942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538E0B-093F-4496-83E6-CB4B36D38BD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B1CC577-4B43-4339-8069-C9357B63AD5B}"/>
              </a:ext>
            </a:extLst>
          </p:cNvPr>
          <p:cNvSpPr>
            <a:spLocks noGrp="1"/>
          </p:cNvSpPr>
          <p:nvPr>
            <p:ph idx="1"/>
          </p:nvPr>
        </p:nvSpPr>
        <p:spPr/>
        <p:txBody>
          <a:bodyPr/>
          <a:lstStyle/>
          <a:p>
            <a:endParaRPr lang="cs-CZ"/>
          </a:p>
        </p:txBody>
      </p:sp>
      <p:pic>
        <p:nvPicPr>
          <p:cNvPr id="4" name="Zástupný symbol pro obsah 4">
            <a:extLst>
              <a:ext uri="{FF2B5EF4-FFF2-40B4-BE49-F238E27FC236}">
                <a16:creationId xmlns:a16="http://schemas.microsoft.com/office/drawing/2014/main" id="{A89FCA9B-45DB-41D5-B0E1-C2A43AA6D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62250" y="525462"/>
            <a:ext cx="5648325" cy="5807075"/>
          </a:xfrm>
          <a:prstGeom prst="rect">
            <a:avLst/>
          </a:prstGeom>
        </p:spPr>
      </p:pic>
    </p:spTree>
    <p:extLst>
      <p:ext uri="{BB962C8B-B14F-4D97-AF65-F5344CB8AC3E}">
        <p14:creationId xmlns:p14="http://schemas.microsoft.com/office/powerpoint/2010/main" val="263574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1ECD6-11CC-43AF-B6A5-B81D7D3054B1}"/>
              </a:ext>
            </a:extLst>
          </p:cNvPr>
          <p:cNvSpPr>
            <a:spLocks noGrp="1"/>
          </p:cNvSpPr>
          <p:nvPr>
            <p:ph type="title"/>
          </p:nvPr>
        </p:nvSpPr>
        <p:spPr/>
        <p:txBody>
          <a:bodyPr/>
          <a:lstStyle/>
          <a:p>
            <a:r>
              <a:rPr lang="en-US" dirty="0"/>
              <a:t>Why did the UK join so late</a:t>
            </a:r>
            <a:r>
              <a:rPr lang="cs-CZ" dirty="0"/>
              <a:t>? </a:t>
            </a:r>
          </a:p>
        </p:txBody>
      </p:sp>
      <p:sp>
        <p:nvSpPr>
          <p:cNvPr id="3" name="Zástupný obsah 2">
            <a:extLst>
              <a:ext uri="{FF2B5EF4-FFF2-40B4-BE49-F238E27FC236}">
                <a16:creationId xmlns:a16="http://schemas.microsoft.com/office/drawing/2014/main" id="{19757542-1ABF-4880-A3FB-CCA94FA15A08}"/>
              </a:ext>
            </a:extLst>
          </p:cNvPr>
          <p:cNvSpPr>
            <a:spLocks noGrp="1"/>
          </p:cNvSpPr>
          <p:nvPr>
            <p:ph idx="1"/>
          </p:nvPr>
        </p:nvSpPr>
        <p:spPr/>
        <p:txBody>
          <a:bodyPr/>
          <a:lstStyle/>
          <a:p>
            <a:pPr marL="72000" indent="0">
              <a:buNone/>
            </a:pPr>
            <a:endParaRPr lang="cs-CZ" sz="2000" b="1" dirty="0"/>
          </a:p>
          <a:p>
            <a:r>
              <a:rPr lang="en-GB" sz="2000" b="1" dirty="0"/>
              <a:t>Cultural and demographic differences</a:t>
            </a:r>
            <a:r>
              <a:rPr lang="cs-CZ" sz="2000" b="1" dirty="0"/>
              <a:t>.</a:t>
            </a:r>
          </a:p>
          <a:p>
            <a:endParaRPr lang="cs-CZ" sz="2000" dirty="0"/>
          </a:p>
          <a:p>
            <a:r>
              <a:rPr lang="en-GB" sz="2000" b="1" dirty="0"/>
              <a:t>Repeated attempts at membership</a:t>
            </a:r>
            <a:endParaRPr lang="cs-CZ" sz="2000" b="1" dirty="0"/>
          </a:p>
          <a:p>
            <a:pPr lvl="1"/>
            <a:r>
              <a:rPr lang="en-US" sz="1800" dirty="0"/>
              <a:t>1961: First British application for EEC membership</a:t>
            </a:r>
            <a:r>
              <a:rPr lang="cs-CZ" sz="1800" dirty="0"/>
              <a:t> (Harold </a:t>
            </a:r>
            <a:r>
              <a:rPr lang="cs-CZ" sz="1800" dirty="0" err="1"/>
              <a:t>Macmillan</a:t>
            </a:r>
            <a:r>
              <a:rPr lang="cs-CZ" sz="1800" dirty="0"/>
              <a:t>).</a:t>
            </a:r>
          </a:p>
          <a:p>
            <a:pPr lvl="1"/>
            <a:endParaRPr lang="cs-CZ" sz="1800" dirty="0"/>
          </a:p>
          <a:p>
            <a:pPr lvl="1"/>
            <a:r>
              <a:rPr lang="en-US" sz="1800" dirty="0"/>
              <a:t>1963: First French veto against </a:t>
            </a:r>
            <a:r>
              <a:rPr lang="en-US" sz="1800" dirty="0" err="1"/>
              <a:t>Britis</a:t>
            </a:r>
            <a:r>
              <a:rPr lang="cs-CZ" sz="1800" dirty="0"/>
              <a:t>h </a:t>
            </a:r>
            <a:r>
              <a:rPr lang="en-US" sz="1800" dirty="0"/>
              <a:t>membership</a:t>
            </a:r>
            <a:r>
              <a:rPr lang="cs-CZ" sz="1800" dirty="0"/>
              <a:t>.</a:t>
            </a:r>
          </a:p>
          <a:p>
            <a:pPr marL="1200150" lvl="2" indent="-285750">
              <a:buFont typeface="Wingdings" panose="05000000000000000000" pitchFamily="2" charset="2"/>
              <a:buChar char="q"/>
            </a:pPr>
            <a:r>
              <a:rPr lang="en-US" sz="1800" dirty="0"/>
              <a:t>deep-seated hostility" towards European construction</a:t>
            </a:r>
            <a:r>
              <a:rPr lang="cs-CZ" sz="1800" dirty="0"/>
              <a:t>; </a:t>
            </a:r>
            <a:r>
              <a:rPr lang="cs-CZ" sz="1800" dirty="0" err="1"/>
              <a:t>American</a:t>
            </a:r>
            <a:r>
              <a:rPr lang="cs-CZ" sz="1800" dirty="0"/>
              <a:t> Trojan </a:t>
            </a:r>
            <a:r>
              <a:rPr lang="cs-CZ" sz="1800" dirty="0" err="1"/>
              <a:t>Horse</a:t>
            </a:r>
            <a:r>
              <a:rPr lang="cs-CZ" sz="1800" dirty="0"/>
              <a:t>. </a:t>
            </a:r>
          </a:p>
          <a:p>
            <a:pPr marL="1200150" lvl="2" indent="-285750">
              <a:buFont typeface="Wingdings" panose="05000000000000000000" pitchFamily="2" charset="2"/>
              <a:buChar char="q"/>
            </a:pPr>
            <a:endParaRPr lang="en-US" sz="1800" dirty="0"/>
          </a:p>
          <a:p>
            <a:pPr lvl="1"/>
            <a:r>
              <a:rPr lang="en-US" sz="1800" dirty="0"/>
              <a:t>1967: Second British application for EEC</a:t>
            </a:r>
            <a:r>
              <a:rPr lang="cs-CZ" sz="1800" dirty="0"/>
              <a:t> </a:t>
            </a:r>
            <a:r>
              <a:rPr lang="en-US" sz="1800" dirty="0"/>
              <a:t>membership</a:t>
            </a:r>
            <a:r>
              <a:rPr lang="cs-CZ" sz="1800" dirty="0"/>
              <a:t> (Harold Wilson).</a:t>
            </a:r>
          </a:p>
          <a:p>
            <a:pPr lvl="1"/>
            <a:endParaRPr lang="cs-CZ" sz="1800" dirty="0"/>
          </a:p>
          <a:p>
            <a:pPr lvl="1"/>
            <a:r>
              <a:rPr lang="cs-CZ" sz="1800" dirty="0"/>
              <a:t>1967: </a:t>
            </a:r>
            <a:r>
              <a:rPr lang="en-US" sz="1800" dirty="0"/>
              <a:t>second French</a:t>
            </a:r>
            <a:r>
              <a:rPr lang="cs-CZ" sz="1800" dirty="0"/>
              <a:t> </a:t>
            </a:r>
            <a:r>
              <a:rPr lang="en-US" sz="1800" dirty="0"/>
              <a:t>veto against British membership</a:t>
            </a:r>
            <a:r>
              <a:rPr lang="cs-CZ" sz="1800" dirty="0"/>
              <a:t>.</a:t>
            </a:r>
          </a:p>
          <a:p>
            <a:pPr lvl="1"/>
            <a:endParaRPr lang="en-US" sz="1800" dirty="0"/>
          </a:p>
          <a:p>
            <a:pPr lvl="1"/>
            <a:r>
              <a:rPr lang="en-US" sz="1800" dirty="0"/>
              <a:t>1971: Third British application for EEC</a:t>
            </a:r>
            <a:r>
              <a:rPr lang="cs-CZ" sz="1800" dirty="0"/>
              <a:t> </a:t>
            </a:r>
            <a:r>
              <a:rPr lang="en-US" sz="1800" dirty="0"/>
              <a:t>membership  (</a:t>
            </a:r>
            <a:r>
              <a:rPr lang="cs-CZ" sz="1800" dirty="0"/>
              <a:t>Edward </a:t>
            </a:r>
            <a:r>
              <a:rPr lang="cs-CZ" sz="1800" dirty="0" err="1"/>
              <a:t>Heath</a:t>
            </a:r>
            <a:r>
              <a:rPr lang="en-US" sz="1800" dirty="0"/>
              <a:t>)</a:t>
            </a:r>
            <a:r>
              <a:rPr lang="cs-CZ" sz="1800" dirty="0"/>
              <a:t>. </a:t>
            </a:r>
            <a:endParaRPr lang="en-US" sz="1800" dirty="0"/>
          </a:p>
          <a:p>
            <a:endParaRPr lang="cs-CZ" dirty="0"/>
          </a:p>
          <a:p>
            <a:endParaRPr lang="cs-CZ" dirty="0"/>
          </a:p>
        </p:txBody>
      </p:sp>
      <p:pic>
        <p:nvPicPr>
          <p:cNvPr id="4" name="Obrázek 3">
            <a:extLst>
              <a:ext uri="{FF2B5EF4-FFF2-40B4-BE49-F238E27FC236}">
                <a16:creationId xmlns:a16="http://schemas.microsoft.com/office/drawing/2014/main" id="{0726D285-DCFD-4B24-A417-380BFC7513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6114" y="606900"/>
            <a:ext cx="3850135" cy="240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A9707-CDBC-43BB-8644-69955566765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C577A31-BF77-4DC0-93CE-C3482ED41D96}"/>
              </a:ext>
            </a:extLst>
          </p:cNvPr>
          <p:cNvSpPr>
            <a:spLocks noGrp="1"/>
          </p:cNvSpPr>
          <p:nvPr>
            <p:ph idx="1"/>
          </p:nvPr>
        </p:nvSpPr>
        <p:spPr/>
        <p:txBody>
          <a:bodyPr/>
          <a:lstStyle/>
          <a:p>
            <a:endParaRPr lang="cs-CZ" dirty="0"/>
          </a:p>
        </p:txBody>
      </p:sp>
      <p:pic>
        <p:nvPicPr>
          <p:cNvPr id="4" name="Zástupný symbol pro obsah 4">
            <a:extLst>
              <a:ext uri="{FF2B5EF4-FFF2-40B4-BE49-F238E27FC236}">
                <a16:creationId xmlns:a16="http://schemas.microsoft.com/office/drawing/2014/main" id="{9B8D9F99-5BBB-4B6C-BEE2-0B48CC863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74900" y="720000"/>
            <a:ext cx="6950075" cy="5653817"/>
          </a:xfrm>
          <a:prstGeom prst="rect">
            <a:avLst/>
          </a:prstGeom>
        </p:spPr>
      </p:pic>
    </p:spTree>
    <p:extLst>
      <p:ext uri="{BB962C8B-B14F-4D97-AF65-F5344CB8AC3E}">
        <p14:creationId xmlns:p14="http://schemas.microsoft.com/office/powerpoint/2010/main" val="310724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CFA1C-83B8-437F-A140-CC59323621E4}"/>
              </a:ext>
            </a:extLst>
          </p:cNvPr>
          <p:cNvSpPr>
            <a:spLocks noGrp="1"/>
          </p:cNvSpPr>
          <p:nvPr>
            <p:ph type="title"/>
          </p:nvPr>
        </p:nvSpPr>
        <p:spPr/>
        <p:txBody>
          <a:bodyPr/>
          <a:lstStyle/>
          <a:p>
            <a:r>
              <a:rPr lang="cs-CZ" dirty="0" err="1"/>
              <a:t>The</a:t>
            </a:r>
            <a:r>
              <a:rPr lang="cs-CZ" dirty="0"/>
              <a:t> UK as a </a:t>
            </a:r>
            <a:r>
              <a:rPr lang="cs-CZ" dirty="0" err="1"/>
              <a:t>two-faced</a:t>
            </a:r>
            <a:r>
              <a:rPr lang="cs-CZ" dirty="0"/>
              <a:t> </a:t>
            </a:r>
            <a:r>
              <a:rPr lang="cs-CZ" dirty="0" err="1"/>
              <a:t>European</a:t>
            </a:r>
            <a:endParaRPr lang="cs-CZ" dirty="0"/>
          </a:p>
        </p:txBody>
      </p:sp>
      <p:sp>
        <p:nvSpPr>
          <p:cNvPr id="3" name="Zástupný obsah 2">
            <a:extLst>
              <a:ext uri="{FF2B5EF4-FFF2-40B4-BE49-F238E27FC236}">
                <a16:creationId xmlns:a16="http://schemas.microsoft.com/office/drawing/2014/main" id="{DE94E4AD-698E-47EF-9797-4E6CD3CB9EBF}"/>
              </a:ext>
            </a:extLst>
          </p:cNvPr>
          <p:cNvSpPr>
            <a:spLocks noGrp="1"/>
          </p:cNvSpPr>
          <p:nvPr>
            <p:ph idx="1"/>
          </p:nvPr>
        </p:nvSpPr>
        <p:spPr/>
        <p:txBody>
          <a:bodyPr/>
          <a:lstStyle/>
          <a:p>
            <a:r>
              <a:rPr lang="cs-CZ" sz="2000" b="1" dirty="0"/>
              <a:t>T</a:t>
            </a:r>
            <a:r>
              <a:rPr lang="en-GB" sz="2000" b="1" dirty="0"/>
              <a:t>wo-faced</a:t>
            </a:r>
            <a:r>
              <a:rPr lang="cs-CZ" sz="2000" b="1" dirty="0"/>
              <a:t> </a:t>
            </a:r>
            <a:r>
              <a:rPr lang="cs-CZ" sz="2000" dirty="0"/>
              <a:t>(Janus-</a:t>
            </a:r>
            <a:r>
              <a:rPr lang="cs-CZ" sz="2000" dirty="0" err="1"/>
              <a:t>faced</a:t>
            </a:r>
            <a:r>
              <a:rPr lang="cs-CZ" sz="2000" dirty="0"/>
              <a:t>)</a:t>
            </a:r>
            <a:r>
              <a:rPr lang="en-GB" sz="2000" dirty="0"/>
              <a:t> approach</a:t>
            </a:r>
            <a:r>
              <a:rPr lang="cs-CZ" sz="1800" dirty="0"/>
              <a:t>: a</a:t>
            </a:r>
            <a:r>
              <a:rPr lang="en-GB" sz="1800" dirty="0" err="1"/>
              <a:t>wkward</a:t>
            </a:r>
            <a:r>
              <a:rPr lang="en-GB" sz="1800" dirty="0"/>
              <a:t> partner </a:t>
            </a:r>
            <a:r>
              <a:rPr lang="cs-CZ" sz="1800" dirty="0"/>
              <a:t>but </a:t>
            </a:r>
            <a:r>
              <a:rPr lang="cs-CZ" sz="1800" dirty="0" err="1"/>
              <a:t>at</a:t>
            </a:r>
            <a:r>
              <a:rPr lang="cs-CZ" sz="1800" dirty="0"/>
              <a:t> </a:t>
            </a:r>
            <a:r>
              <a:rPr lang="cs-CZ" sz="1800" dirty="0" err="1"/>
              <a:t>the</a:t>
            </a:r>
            <a:r>
              <a:rPr lang="cs-CZ" sz="1800" dirty="0"/>
              <a:t> </a:t>
            </a:r>
            <a:r>
              <a:rPr lang="cs-CZ" sz="1800" dirty="0" err="1"/>
              <a:t>same</a:t>
            </a:r>
            <a:r>
              <a:rPr lang="cs-CZ" sz="1800" dirty="0"/>
              <a:t> </a:t>
            </a:r>
            <a:r>
              <a:rPr lang="cs-CZ" sz="1800" dirty="0" err="1"/>
              <a:t>time</a:t>
            </a:r>
            <a:r>
              <a:rPr lang="cs-CZ" sz="1800" dirty="0"/>
              <a:t> (</a:t>
            </a:r>
            <a:r>
              <a:rPr lang="cs-CZ" sz="1800" dirty="0" err="1"/>
              <a:t>sometimes</a:t>
            </a:r>
            <a:r>
              <a:rPr lang="cs-CZ" sz="1800" dirty="0"/>
              <a:t>) a </a:t>
            </a:r>
            <a:r>
              <a:rPr lang="cs-CZ" sz="1800" dirty="0" err="1"/>
              <a:t>constructive</a:t>
            </a:r>
            <a:r>
              <a:rPr lang="cs-CZ" sz="1800" dirty="0"/>
              <a:t> </a:t>
            </a:r>
            <a:r>
              <a:rPr lang="cs-CZ" sz="1800" dirty="0" err="1"/>
              <a:t>one</a:t>
            </a:r>
            <a:r>
              <a:rPr lang="cs-CZ" sz="1800" dirty="0"/>
              <a:t> (</a:t>
            </a:r>
            <a:r>
              <a:rPr lang="cs-CZ" sz="1800" dirty="0" err="1"/>
              <a:t>quiet</a:t>
            </a:r>
            <a:r>
              <a:rPr lang="cs-CZ" sz="1800" dirty="0"/>
              <a:t> </a:t>
            </a:r>
            <a:r>
              <a:rPr lang="cs-CZ" sz="1800" dirty="0" err="1"/>
              <a:t>European</a:t>
            </a:r>
            <a:r>
              <a:rPr lang="cs-CZ" sz="1800" dirty="0"/>
              <a:t>). </a:t>
            </a:r>
          </a:p>
          <a:p>
            <a:endParaRPr lang="cs-CZ" sz="1800" dirty="0"/>
          </a:p>
          <a:p>
            <a:r>
              <a:rPr lang="en-US" sz="1800" dirty="0"/>
              <a:t>Good example</a:t>
            </a:r>
            <a:r>
              <a:rPr lang="cs-CZ" sz="1800" dirty="0"/>
              <a:t> </a:t>
            </a:r>
            <a:r>
              <a:rPr lang="cs-CZ" sz="1800" dirty="0" err="1"/>
              <a:t>of</a:t>
            </a:r>
            <a:r>
              <a:rPr lang="cs-CZ" sz="1800" dirty="0"/>
              <a:t> </a:t>
            </a:r>
            <a:r>
              <a:rPr lang="cs-CZ" sz="1800" dirty="0" err="1"/>
              <a:t>this</a:t>
            </a:r>
            <a:r>
              <a:rPr lang="cs-CZ" sz="1800" dirty="0"/>
              <a:t> </a:t>
            </a:r>
            <a:r>
              <a:rPr lang="cs-CZ" sz="1800" dirty="0" err="1"/>
              <a:t>approach</a:t>
            </a:r>
            <a:r>
              <a:rPr lang="en-US" sz="1800" dirty="0"/>
              <a:t>: </a:t>
            </a:r>
            <a:r>
              <a:rPr lang="en-US" sz="1800" b="1" dirty="0"/>
              <a:t>Margaret Thatcher Speech at the College of Europe </a:t>
            </a:r>
            <a:r>
              <a:rPr lang="cs-CZ" sz="1800" b="1" dirty="0"/>
              <a:t>                           </a:t>
            </a:r>
            <a:r>
              <a:rPr lang="en-US" sz="1800" b="1" dirty="0"/>
              <a:t>in Bruges 1988</a:t>
            </a:r>
            <a:r>
              <a:rPr lang="cs-CZ" sz="1800" b="1" dirty="0"/>
              <a:t>. </a:t>
            </a:r>
          </a:p>
        </p:txBody>
      </p:sp>
      <p:pic>
        <p:nvPicPr>
          <p:cNvPr id="5" name="Obrázek 4">
            <a:extLst>
              <a:ext uri="{FF2B5EF4-FFF2-40B4-BE49-F238E27FC236}">
                <a16:creationId xmlns:a16="http://schemas.microsoft.com/office/drawing/2014/main" id="{94E0DAB1-582B-4477-A210-145758978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220" y="2413000"/>
            <a:ext cx="2058880" cy="3217000"/>
          </a:xfrm>
          <a:prstGeom prst="rect">
            <a:avLst/>
          </a:prstGeom>
        </p:spPr>
      </p:pic>
      <p:pic>
        <p:nvPicPr>
          <p:cNvPr id="7" name="Obrázek 6">
            <a:extLst>
              <a:ext uri="{FF2B5EF4-FFF2-40B4-BE49-F238E27FC236}">
                <a16:creationId xmlns:a16="http://schemas.microsoft.com/office/drawing/2014/main" id="{C09E78B0-49E8-498D-96E6-5ED1D8DD5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500" y="3718581"/>
            <a:ext cx="4999037" cy="2499519"/>
          </a:xfrm>
          <a:prstGeom prst="rect">
            <a:avLst/>
          </a:prstGeom>
        </p:spPr>
      </p:pic>
    </p:spTree>
    <p:extLst>
      <p:ext uri="{BB962C8B-B14F-4D97-AF65-F5344CB8AC3E}">
        <p14:creationId xmlns:p14="http://schemas.microsoft.com/office/powerpoint/2010/main" val="46870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82100-D9DB-4A2A-A5CD-862EADC4A100}"/>
              </a:ext>
            </a:extLst>
          </p:cNvPr>
          <p:cNvSpPr>
            <a:spLocks noGrp="1"/>
          </p:cNvSpPr>
          <p:nvPr>
            <p:ph type="title"/>
          </p:nvPr>
        </p:nvSpPr>
        <p:spPr/>
        <p:txBody>
          <a:bodyPr/>
          <a:lstStyle/>
          <a:p>
            <a:r>
              <a:rPr lang="cs-CZ" dirty="0" err="1"/>
              <a:t>Awkward</a:t>
            </a:r>
            <a:r>
              <a:rPr lang="cs-CZ" dirty="0"/>
              <a:t> partner</a:t>
            </a:r>
          </a:p>
        </p:txBody>
      </p:sp>
      <p:sp>
        <p:nvSpPr>
          <p:cNvPr id="3" name="Zástupný obsah 2">
            <a:extLst>
              <a:ext uri="{FF2B5EF4-FFF2-40B4-BE49-F238E27FC236}">
                <a16:creationId xmlns:a16="http://schemas.microsoft.com/office/drawing/2014/main" id="{F22C1A33-0989-4A21-B9AB-AEA06FE4E23C}"/>
              </a:ext>
            </a:extLst>
          </p:cNvPr>
          <p:cNvSpPr>
            <a:spLocks noGrp="1"/>
          </p:cNvSpPr>
          <p:nvPr>
            <p:ph idx="1"/>
          </p:nvPr>
        </p:nvSpPr>
        <p:spPr/>
        <p:txBody>
          <a:bodyPr/>
          <a:lstStyle/>
          <a:p>
            <a:r>
              <a:rPr lang="en-GB" sz="2000" b="1" dirty="0"/>
              <a:t>Struggling to fit with the EU’s set-up</a:t>
            </a:r>
            <a:r>
              <a:rPr lang="cs-CZ" sz="2000" b="1" dirty="0"/>
              <a:t>. </a:t>
            </a:r>
          </a:p>
          <a:p>
            <a:pPr lvl="1"/>
            <a:r>
              <a:rPr lang="cs-CZ" dirty="0"/>
              <a:t>BBQ (Bloody </a:t>
            </a:r>
            <a:r>
              <a:rPr lang="cs-CZ" dirty="0" err="1"/>
              <a:t>British</a:t>
            </a:r>
            <a:r>
              <a:rPr lang="cs-CZ" dirty="0"/>
              <a:t> </a:t>
            </a:r>
            <a:r>
              <a:rPr lang="cs-CZ" dirty="0" err="1"/>
              <a:t>question</a:t>
            </a:r>
            <a:r>
              <a:rPr lang="cs-CZ" dirty="0"/>
              <a:t>); </a:t>
            </a:r>
            <a:r>
              <a:rPr lang="cs-CZ" dirty="0" err="1"/>
              <a:t>rebate</a:t>
            </a:r>
            <a:r>
              <a:rPr lang="cs-CZ" dirty="0"/>
              <a:t>. </a:t>
            </a:r>
          </a:p>
          <a:p>
            <a:pPr marL="324000" lvl="1" indent="0">
              <a:buNone/>
            </a:pPr>
            <a:endParaRPr lang="cs-CZ" dirty="0"/>
          </a:p>
          <a:p>
            <a:r>
              <a:rPr lang="en-GB" sz="2000" b="1" dirty="0"/>
              <a:t>Trying to fit and change the EU caused tensions in UK politics</a:t>
            </a:r>
            <a:r>
              <a:rPr lang="cs-CZ" sz="2000" b="1" dirty="0"/>
              <a:t>. </a:t>
            </a:r>
          </a:p>
          <a:p>
            <a:pPr lvl="1"/>
            <a:r>
              <a:rPr lang="cs-CZ" dirty="0"/>
              <a:t>1975 referendum. </a:t>
            </a:r>
          </a:p>
          <a:p>
            <a:pPr marL="1200150" lvl="2" indent="-285750">
              <a:buFont typeface="Wingdings" panose="05000000000000000000" pitchFamily="2" charset="2"/>
              <a:buChar char="q"/>
            </a:pPr>
            <a:r>
              <a:rPr lang="cs-CZ" altLang="nb-NO" sz="1600" dirty="0" err="1"/>
              <a:t>Organised</a:t>
            </a:r>
            <a:r>
              <a:rPr lang="cs-CZ" altLang="nb-NO" sz="1600" dirty="0"/>
              <a:t> by </a:t>
            </a:r>
            <a:r>
              <a:rPr lang="cs-CZ" altLang="nb-NO" sz="1600" dirty="0" err="1"/>
              <a:t>Labour</a:t>
            </a:r>
            <a:r>
              <a:rPr lang="cs-CZ" altLang="nb-NO" sz="1600" dirty="0"/>
              <a:t> Party (Harold Wilson)</a:t>
            </a:r>
          </a:p>
          <a:p>
            <a:pPr marL="1200150" lvl="2" indent="-285750">
              <a:buFont typeface="Wingdings" panose="05000000000000000000" pitchFamily="2" charset="2"/>
              <a:buChar char="q"/>
            </a:pPr>
            <a:r>
              <a:rPr lang="cs-CZ" altLang="nb-NO" sz="1600" dirty="0"/>
              <a:t>I</a:t>
            </a:r>
            <a:r>
              <a:rPr lang="en-GB" altLang="nb-NO" sz="1600" dirty="0"/>
              <a:t>n favour of continued</a:t>
            </a:r>
            <a:r>
              <a:rPr lang="cs-CZ" altLang="nb-NO" sz="1600" dirty="0"/>
              <a:t> </a:t>
            </a:r>
            <a:r>
              <a:rPr lang="en-GB" altLang="nb-NO" sz="1600" dirty="0"/>
              <a:t>membership (66% voter turnout, 2/3 said yes)</a:t>
            </a:r>
            <a:endParaRPr lang="cs-CZ" altLang="nb-NO" sz="1600" dirty="0"/>
          </a:p>
          <a:p>
            <a:pPr marL="1200150" lvl="2" indent="-285750">
              <a:buFont typeface="Wingdings" panose="05000000000000000000" pitchFamily="2" charset="2"/>
              <a:buChar char="q"/>
            </a:pPr>
            <a:r>
              <a:rPr lang="cs-CZ" sz="1600" dirty="0" err="1"/>
              <a:t>Remain</a:t>
            </a:r>
            <a:r>
              <a:rPr lang="cs-CZ" sz="1600" dirty="0"/>
              <a:t> </a:t>
            </a:r>
            <a:r>
              <a:rPr lang="cs-CZ" sz="1600" dirty="0" err="1"/>
              <a:t>supported</a:t>
            </a:r>
            <a:r>
              <a:rPr lang="cs-CZ" sz="1600" dirty="0"/>
              <a:t> by </a:t>
            </a:r>
            <a:r>
              <a:rPr lang="cs-CZ" sz="1600" dirty="0" err="1"/>
              <a:t>Britain's</a:t>
            </a:r>
            <a:r>
              <a:rPr lang="cs-CZ" sz="1600" dirty="0"/>
              <a:t> </a:t>
            </a:r>
            <a:r>
              <a:rPr lang="cs-CZ" sz="1600" dirty="0" err="1"/>
              <a:t>three</a:t>
            </a:r>
            <a:r>
              <a:rPr lang="cs-CZ" sz="1600" dirty="0"/>
              <a:t> </a:t>
            </a:r>
            <a:r>
              <a:rPr lang="cs-CZ" sz="1600" dirty="0" err="1"/>
              <a:t>main</a:t>
            </a:r>
            <a:r>
              <a:rPr lang="cs-CZ" sz="1600" dirty="0"/>
              <a:t> </a:t>
            </a:r>
            <a:r>
              <a:rPr lang="cs-CZ" sz="1600" dirty="0" err="1"/>
              <a:t>parties</a:t>
            </a:r>
            <a:r>
              <a:rPr lang="cs-CZ" sz="1600" dirty="0"/>
              <a:t> and </a:t>
            </a:r>
            <a:r>
              <a:rPr lang="cs-CZ" sz="1600" dirty="0" err="1"/>
              <a:t>all</a:t>
            </a:r>
            <a:r>
              <a:rPr lang="cs-CZ" sz="1600" dirty="0"/>
              <a:t> </a:t>
            </a:r>
            <a:r>
              <a:rPr lang="cs-CZ" sz="1600" dirty="0" err="1"/>
              <a:t>its</a:t>
            </a:r>
            <a:r>
              <a:rPr lang="cs-CZ" sz="1600" dirty="0"/>
              <a:t> </a:t>
            </a:r>
            <a:r>
              <a:rPr lang="cs-CZ" sz="1600" dirty="0" err="1"/>
              <a:t>national</a:t>
            </a:r>
            <a:r>
              <a:rPr lang="cs-CZ" sz="1600" dirty="0"/>
              <a:t> </a:t>
            </a:r>
            <a:r>
              <a:rPr lang="cs-CZ" sz="1600" dirty="0" err="1"/>
              <a:t>newspapers</a:t>
            </a:r>
            <a:endParaRPr lang="en-GB" altLang="nb-NO" sz="1600" dirty="0"/>
          </a:p>
          <a:p>
            <a:pPr lvl="1"/>
            <a:endParaRPr lang="cs-CZ" dirty="0"/>
          </a:p>
          <a:p>
            <a:pPr lvl="1"/>
            <a:endParaRPr lang="cs-CZ" dirty="0"/>
          </a:p>
          <a:p>
            <a:r>
              <a:rPr lang="en-GB" sz="2000" b="1" dirty="0"/>
              <a:t>Transactional approach to the membership</a:t>
            </a:r>
            <a:r>
              <a:rPr lang="cs-CZ" sz="2000" b="1" dirty="0"/>
              <a:t>. </a:t>
            </a:r>
          </a:p>
          <a:p>
            <a:endParaRPr lang="cs-CZ" sz="2000" b="1" dirty="0"/>
          </a:p>
          <a:p>
            <a:r>
              <a:rPr lang="cs-CZ" sz="2000" b="1" dirty="0" err="1"/>
              <a:t>The</a:t>
            </a:r>
            <a:r>
              <a:rPr lang="cs-CZ" sz="2000" b="1" dirty="0"/>
              <a:t> UK</a:t>
            </a:r>
            <a:r>
              <a:rPr lang="en-GB" sz="2000" b="1" dirty="0"/>
              <a:t> has secured many opt-out</a:t>
            </a:r>
            <a:r>
              <a:rPr lang="cs-CZ" sz="2000" b="1" dirty="0"/>
              <a:t>s. </a:t>
            </a:r>
          </a:p>
          <a:p>
            <a:pPr lvl="1"/>
            <a:r>
              <a:rPr lang="en-US" sz="1800" dirty="0"/>
              <a:t>Feeling of unfairness and special treatment. </a:t>
            </a:r>
            <a:r>
              <a:rPr lang="cs-CZ" sz="1800" dirty="0"/>
              <a:t>	</a:t>
            </a:r>
          </a:p>
          <a:p>
            <a:pPr marL="72000" indent="0">
              <a:buNone/>
            </a:pPr>
            <a:endParaRPr lang="cs-CZ" sz="2000" b="1" dirty="0"/>
          </a:p>
          <a:p>
            <a:endParaRPr lang="cs-CZ" sz="2000" b="1" dirty="0"/>
          </a:p>
          <a:p>
            <a:endParaRPr lang="cs-CZ" dirty="0"/>
          </a:p>
        </p:txBody>
      </p:sp>
      <p:pic>
        <p:nvPicPr>
          <p:cNvPr id="4" name="Obrázek 4">
            <a:extLst>
              <a:ext uri="{FF2B5EF4-FFF2-40B4-BE49-F238E27FC236}">
                <a16:creationId xmlns:a16="http://schemas.microsoft.com/office/drawing/2014/main" id="{6690FE12-DBDE-4797-B960-4B09E416D1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857" y="438779"/>
            <a:ext cx="3955357" cy="194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8">
            <a:extLst>
              <a:ext uri="{FF2B5EF4-FFF2-40B4-BE49-F238E27FC236}">
                <a16:creationId xmlns:a16="http://schemas.microsoft.com/office/drawing/2014/main" id="{E7873B5F-5300-4D74-BAA2-A0F2B9EEE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1090" y="2601266"/>
            <a:ext cx="2860910" cy="30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1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426D85-F5D9-4371-A916-7E63A0D3AB3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AB64ED2-505B-4AA4-8DAF-CEEFE44E9680}"/>
              </a:ext>
            </a:extLst>
          </p:cNvPr>
          <p:cNvSpPr>
            <a:spLocks noGrp="1"/>
          </p:cNvSpPr>
          <p:nvPr>
            <p:ph idx="1"/>
          </p:nvPr>
        </p:nvSpPr>
        <p:spPr/>
        <p:txBody>
          <a:bodyPr/>
          <a:lstStyle/>
          <a:p>
            <a:endParaRPr lang="cs-CZ"/>
          </a:p>
        </p:txBody>
      </p:sp>
      <p:pic>
        <p:nvPicPr>
          <p:cNvPr id="4" name="Zástupný symbol pro obsah 5">
            <a:extLst>
              <a:ext uri="{FF2B5EF4-FFF2-40B4-BE49-F238E27FC236}">
                <a16:creationId xmlns:a16="http://schemas.microsoft.com/office/drawing/2014/main" id="{248C407F-3A08-435C-9A66-AF900C22F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26" y="202541"/>
            <a:ext cx="10534147" cy="59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51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1B443-D842-4CB8-89E7-D49CE89FB5A2}"/>
              </a:ext>
            </a:extLst>
          </p:cNvPr>
          <p:cNvSpPr>
            <a:spLocks noGrp="1"/>
          </p:cNvSpPr>
          <p:nvPr>
            <p:ph type="title"/>
          </p:nvPr>
        </p:nvSpPr>
        <p:spPr/>
        <p:txBody>
          <a:bodyPr/>
          <a:lstStyle/>
          <a:p>
            <a:r>
              <a:rPr lang="cs-CZ" dirty="0" err="1"/>
              <a:t>Awkward</a:t>
            </a:r>
            <a:r>
              <a:rPr lang="cs-CZ" dirty="0"/>
              <a:t> partner</a:t>
            </a:r>
          </a:p>
        </p:txBody>
      </p:sp>
      <p:sp>
        <p:nvSpPr>
          <p:cNvPr id="3" name="Zástupný obsah 2">
            <a:extLst>
              <a:ext uri="{FF2B5EF4-FFF2-40B4-BE49-F238E27FC236}">
                <a16:creationId xmlns:a16="http://schemas.microsoft.com/office/drawing/2014/main" id="{E128A721-4CAD-4708-BF21-837B8AB5724E}"/>
              </a:ext>
            </a:extLst>
          </p:cNvPr>
          <p:cNvSpPr>
            <a:spLocks noGrp="1"/>
          </p:cNvSpPr>
          <p:nvPr>
            <p:ph idx="1"/>
          </p:nvPr>
        </p:nvSpPr>
        <p:spPr/>
        <p:txBody>
          <a:bodyPr/>
          <a:lstStyle/>
          <a:p>
            <a:r>
              <a:rPr lang="cs-CZ" sz="2000" b="1" dirty="0"/>
              <a:t>EC/EU h</a:t>
            </a:r>
            <a:r>
              <a:rPr lang="en-GB" sz="2000" b="1" dirty="0"/>
              <a:t>as been the bane of many PMs’ time in office</a:t>
            </a:r>
            <a:r>
              <a:rPr lang="cs-CZ" sz="2000" b="1" dirty="0"/>
              <a:t>.</a:t>
            </a:r>
          </a:p>
          <a:p>
            <a:endParaRPr lang="cs-CZ" sz="2000" b="1" dirty="0"/>
          </a:p>
          <a:p>
            <a:r>
              <a:rPr lang="en-GB" sz="2000" b="1" dirty="0"/>
              <a:t>Public and media debate defined by Euroscepticism</a:t>
            </a:r>
            <a:r>
              <a:rPr lang="cs-CZ" sz="2000" b="1" dirty="0"/>
              <a:t>.</a:t>
            </a:r>
          </a:p>
          <a:p>
            <a:pPr lvl="1"/>
            <a:r>
              <a:rPr lang="en-GB" sz="1800" dirty="0"/>
              <a:t>Constraining public debate</a:t>
            </a:r>
            <a:r>
              <a:rPr lang="cs-CZ" sz="1800" dirty="0"/>
              <a:t>.</a:t>
            </a:r>
          </a:p>
          <a:p>
            <a:pPr lvl="1"/>
            <a:r>
              <a:rPr lang="cs-CZ" sz="1800" dirty="0"/>
              <a:t>Negative, </a:t>
            </a:r>
            <a:r>
              <a:rPr lang="cs-CZ" sz="1800" dirty="0" err="1"/>
              <a:t>alarmist</a:t>
            </a:r>
            <a:r>
              <a:rPr lang="cs-CZ" sz="1800" dirty="0"/>
              <a:t> and </a:t>
            </a:r>
            <a:r>
              <a:rPr lang="cs-CZ" sz="1800" dirty="0" err="1"/>
              <a:t>sensationalist</a:t>
            </a:r>
            <a:r>
              <a:rPr lang="cs-CZ" sz="1800" dirty="0"/>
              <a:t> </a:t>
            </a:r>
            <a:r>
              <a:rPr lang="cs-CZ" sz="1800" dirty="0" err="1"/>
              <a:t>approach</a:t>
            </a:r>
            <a:r>
              <a:rPr lang="cs-CZ" sz="1800" dirty="0"/>
              <a:t> by </a:t>
            </a:r>
            <a:r>
              <a:rPr lang="cs-CZ" sz="1800" dirty="0" err="1"/>
              <a:t>the</a:t>
            </a:r>
            <a:r>
              <a:rPr lang="cs-CZ" sz="1800" dirty="0"/>
              <a:t> </a:t>
            </a:r>
            <a:r>
              <a:rPr lang="cs-CZ" sz="1800" dirty="0" err="1"/>
              <a:t>British</a:t>
            </a:r>
            <a:r>
              <a:rPr lang="cs-CZ" sz="1800" dirty="0"/>
              <a:t> media. </a:t>
            </a:r>
          </a:p>
          <a:p>
            <a:pPr lvl="1"/>
            <a:endParaRPr lang="cs-CZ" sz="1800" dirty="0"/>
          </a:p>
          <a:p>
            <a:r>
              <a:rPr lang="en-GB" sz="2000" b="1" dirty="0"/>
              <a:t>UK as the bad cop of European integration</a:t>
            </a:r>
            <a:r>
              <a:rPr lang="cs-CZ" sz="2000" b="1" dirty="0"/>
              <a:t>.</a:t>
            </a:r>
            <a:endParaRPr lang="cs-CZ" sz="1800" dirty="0"/>
          </a:p>
          <a:p>
            <a:pPr lvl="1"/>
            <a:r>
              <a:rPr lang="cs-CZ" sz="1800" dirty="0" err="1"/>
              <a:t>Willing</a:t>
            </a:r>
            <a:r>
              <a:rPr lang="cs-CZ" sz="1800" dirty="0"/>
              <a:t> to </a:t>
            </a:r>
            <a:r>
              <a:rPr lang="cs-CZ" sz="1800" dirty="0" err="1"/>
              <a:t>say</a:t>
            </a:r>
            <a:r>
              <a:rPr lang="cs-CZ" sz="1800" dirty="0"/>
              <a:t> no; </a:t>
            </a:r>
            <a:r>
              <a:rPr lang="cs-CZ" sz="1800" dirty="0" err="1"/>
              <a:t>shield</a:t>
            </a:r>
            <a:r>
              <a:rPr lang="cs-CZ" sz="1800" dirty="0"/>
              <a:t> </a:t>
            </a:r>
            <a:r>
              <a:rPr lang="cs-CZ" sz="1800" dirty="0" err="1"/>
              <a:t>for</a:t>
            </a:r>
            <a:r>
              <a:rPr lang="cs-CZ" sz="1800" dirty="0"/>
              <a:t> </a:t>
            </a:r>
            <a:r>
              <a:rPr lang="cs-CZ" sz="1800" dirty="0" err="1"/>
              <a:t>others</a:t>
            </a:r>
            <a:endParaRPr lang="cs-CZ" sz="1800" dirty="0"/>
          </a:p>
          <a:p>
            <a:pPr marL="324000" lvl="1" indent="0">
              <a:buNone/>
            </a:pPr>
            <a:endParaRPr lang="cs-CZ" sz="1800" dirty="0"/>
          </a:p>
          <a:p>
            <a:r>
              <a:rPr lang="en-GB" sz="2000" b="1" dirty="0"/>
              <a:t>UK has too often looked to the US</a:t>
            </a:r>
            <a:r>
              <a:rPr lang="cs-CZ" sz="2000" b="1" dirty="0"/>
              <a:t>. </a:t>
            </a:r>
          </a:p>
          <a:p>
            <a:endParaRPr lang="cs-CZ" sz="2000" b="1" dirty="0"/>
          </a:p>
          <a:p>
            <a:r>
              <a:rPr lang="en-GB" sz="2000" b="1" dirty="0"/>
              <a:t>Awkward because of its size</a:t>
            </a:r>
            <a:r>
              <a:rPr lang="cs-CZ" sz="2000" b="1" dirty="0"/>
              <a:t>. </a:t>
            </a:r>
          </a:p>
          <a:p>
            <a:endParaRPr lang="cs-CZ" dirty="0"/>
          </a:p>
        </p:txBody>
      </p:sp>
      <p:pic>
        <p:nvPicPr>
          <p:cNvPr id="5" name="Zástupný symbol pro obsah 5">
            <a:extLst>
              <a:ext uri="{FF2B5EF4-FFF2-40B4-BE49-F238E27FC236}">
                <a16:creationId xmlns:a16="http://schemas.microsoft.com/office/drawing/2014/main" id="{AAA0037E-A02E-44AA-A536-287FA28AE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618" y="357981"/>
            <a:ext cx="36179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29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DE35D-9EB1-4FAB-B511-A4898E93B9CC}"/>
              </a:ext>
            </a:extLst>
          </p:cNvPr>
          <p:cNvSpPr>
            <a:spLocks noGrp="1"/>
          </p:cNvSpPr>
          <p:nvPr>
            <p:ph type="title"/>
          </p:nvPr>
        </p:nvSpPr>
        <p:spPr/>
        <p:txBody>
          <a:bodyPr/>
          <a:lstStyle/>
          <a:p>
            <a:endParaRPr lang="cs-CZ"/>
          </a:p>
        </p:txBody>
      </p:sp>
      <p:sp>
        <p:nvSpPr>
          <p:cNvPr id="7" name="Zástupný obsah 6">
            <a:extLst>
              <a:ext uri="{FF2B5EF4-FFF2-40B4-BE49-F238E27FC236}">
                <a16:creationId xmlns:a16="http://schemas.microsoft.com/office/drawing/2014/main" id="{832B10F2-4399-4E9D-9B85-868EE0E89F6F}"/>
              </a:ext>
            </a:extLst>
          </p:cNvPr>
          <p:cNvSpPr>
            <a:spLocks noGrp="1"/>
          </p:cNvSpPr>
          <p:nvPr>
            <p:ph idx="1"/>
          </p:nvPr>
        </p:nvSpPr>
        <p:spPr/>
        <p:txBody>
          <a:bodyPr/>
          <a:lstStyle/>
          <a:p>
            <a:endParaRPr lang="cs-CZ" dirty="0"/>
          </a:p>
        </p:txBody>
      </p:sp>
      <p:pic>
        <p:nvPicPr>
          <p:cNvPr id="8" name="Zástupný symbol pro obsah 5">
            <a:extLst>
              <a:ext uri="{FF2B5EF4-FFF2-40B4-BE49-F238E27FC236}">
                <a16:creationId xmlns:a16="http://schemas.microsoft.com/office/drawing/2014/main" id="{0C4BEDEE-9DB3-4466-82C6-340FEED19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82875" y="387350"/>
            <a:ext cx="5645150" cy="6264275"/>
          </a:xfrm>
          <a:prstGeom prst="rect">
            <a:avLst/>
          </a:prstGeom>
        </p:spPr>
      </p:pic>
    </p:spTree>
    <p:extLst>
      <p:ext uri="{BB962C8B-B14F-4D97-AF65-F5344CB8AC3E}">
        <p14:creationId xmlns:p14="http://schemas.microsoft.com/office/powerpoint/2010/main" val="272364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C6C8D-7606-4B10-95A3-990964DA22AF}"/>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96EB8F59-EF71-4150-B43C-E8DE9A88D3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878" y="1442704"/>
            <a:ext cx="7538244" cy="5025496"/>
          </a:xfrm>
        </p:spPr>
      </p:pic>
    </p:spTree>
    <p:extLst>
      <p:ext uri="{BB962C8B-B14F-4D97-AF65-F5344CB8AC3E}">
        <p14:creationId xmlns:p14="http://schemas.microsoft.com/office/powerpoint/2010/main" val="32661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039C5-EB4B-428B-9D8C-DC9872282ED0}"/>
              </a:ext>
            </a:extLst>
          </p:cNvPr>
          <p:cNvSpPr>
            <a:spLocks noGrp="1"/>
          </p:cNvSpPr>
          <p:nvPr>
            <p:ph type="title"/>
          </p:nvPr>
        </p:nvSpPr>
        <p:spPr/>
        <p:txBody>
          <a:bodyPr/>
          <a:lstStyle/>
          <a:p>
            <a:r>
              <a:rPr lang="cs-CZ" dirty="0" err="1"/>
              <a:t>Quiet</a:t>
            </a:r>
            <a:r>
              <a:rPr lang="cs-CZ" dirty="0"/>
              <a:t> </a:t>
            </a:r>
            <a:r>
              <a:rPr lang="cs-CZ" dirty="0" err="1"/>
              <a:t>European</a:t>
            </a:r>
            <a:r>
              <a:rPr lang="cs-CZ" dirty="0"/>
              <a:t> </a:t>
            </a:r>
          </a:p>
        </p:txBody>
      </p:sp>
      <p:sp>
        <p:nvSpPr>
          <p:cNvPr id="3" name="Zástupný obsah 2">
            <a:extLst>
              <a:ext uri="{FF2B5EF4-FFF2-40B4-BE49-F238E27FC236}">
                <a16:creationId xmlns:a16="http://schemas.microsoft.com/office/drawing/2014/main" id="{4166998C-6CE1-4F10-989B-25281DB3370A}"/>
              </a:ext>
            </a:extLst>
          </p:cNvPr>
          <p:cNvSpPr>
            <a:spLocks noGrp="1"/>
          </p:cNvSpPr>
          <p:nvPr>
            <p:ph idx="1"/>
          </p:nvPr>
        </p:nvSpPr>
        <p:spPr/>
        <p:txBody>
          <a:bodyPr/>
          <a:lstStyle/>
          <a:p>
            <a:r>
              <a:rPr lang="en-GB" sz="2000" b="1" dirty="0"/>
              <a:t>Effective member</a:t>
            </a:r>
            <a:r>
              <a:rPr lang="cs-CZ" sz="2000" b="1" dirty="0"/>
              <a:t> </a:t>
            </a:r>
            <a:r>
              <a:rPr lang="cs-CZ" sz="2000" b="1" dirty="0" err="1"/>
              <a:t>state</a:t>
            </a:r>
            <a:r>
              <a:rPr lang="cs-CZ" sz="2000" b="1" dirty="0"/>
              <a:t>. </a:t>
            </a:r>
          </a:p>
          <a:p>
            <a:endParaRPr lang="cs-CZ" sz="2000" dirty="0"/>
          </a:p>
          <a:p>
            <a:r>
              <a:rPr lang="en-GB" sz="2000" b="1" dirty="0"/>
              <a:t>Had to assert itself to be taken seriously</a:t>
            </a:r>
            <a:r>
              <a:rPr lang="cs-CZ" sz="2000" b="1" dirty="0"/>
              <a:t>.</a:t>
            </a:r>
          </a:p>
          <a:p>
            <a:endParaRPr lang="cs-CZ" sz="2000" dirty="0"/>
          </a:p>
          <a:p>
            <a:r>
              <a:rPr lang="en-GB" sz="2000" b="1" dirty="0"/>
              <a:t>Atlanticism</a:t>
            </a:r>
            <a:r>
              <a:rPr lang="cs-CZ" sz="2000" b="1" dirty="0"/>
              <a:t> as </a:t>
            </a:r>
            <a:r>
              <a:rPr lang="en-GB" sz="2000" b="1" dirty="0"/>
              <a:t>the norm in EU</a:t>
            </a:r>
            <a:r>
              <a:rPr lang="cs-CZ" sz="2000" b="1" dirty="0"/>
              <a:t>.</a:t>
            </a:r>
          </a:p>
          <a:p>
            <a:endParaRPr lang="cs-CZ" sz="2000" b="1" dirty="0"/>
          </a:p>
          <a:p>
            <a:r>
              <a:rPr lang="en-GB" sz="2000" b="1" dirty="0"/>
              <a:t>UK has won on many policy areas</a:t>
            </a:r>
            <a:r>
              <a:rPr lang="en-GB" sz="2000" dirty="0"/>
              <a:t>. </a:t>
            </a:r>
            <a:endParaRPr lang="cs-CZ" sz="2000" dirty="0"/>
          </a:p>
          <a:p>
            <a:endParaRPr lang="cs-CZ" sz="2000" dirty="0"/>
          </a:p>
          <a:p>
            <a:r>
              <a:rPr lang="en-GB" sz="2000" b="1" dirty="0"/>
              <a:t>Good enforcer of EU laws</a:t>
            </a:r>
            <a:r>
              <a:rPr lang="cs-CZ" sz="2000" b="1" dirty="0"/>
              <a:t>.</a:t>
            </a:r>
            <a:endParaRPr lang="cs-CZ" sz="2000" dirty="0"/>
          </a:p>
          <a:p>
            <a:pPr marL="72000"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133564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CAF76D-C743-44EF-84D0-615FA9611714}"/>
              </a:ext>
            </a:extLst>
          </p:cNvPr>
          <p:cNvSpPr>
            <a:spLocks noGrp="1"/>
          </p:cNvSpPr>
          <p:nvPr>
            <p:ph type="title"/>
          </p:nvPr>
        </p:nvSpPr>
        <p:spPr/>
        <p:txBody>
          <a:bodyPr/>
          <a:lstStyle/>
          <a:p>
            <a:r>
              <a:rPr lang="cs-CZ" dirty="0" err="1"/>
              <a:t>History</a:t>
            </a:r>
            <a:r>
              <a:rPr lang="cs-CZ" dirty="0"/>
              <a:t> </a:t>
            </a:r>
            <a:r>
              <a:rPr lang="cs-CZ" dirty="0" err="1"/>
              <a:t>of</a:t>
            </a:r>
            <a:r>
              <a:rPr lang="cs-CZ" dirty="0"/>
              <a:t> UK-EU relations: </a:t>
            </a:r>
            <a:r>
              <a:rPr lang="cs-CZ" dirty="0" err="1"/>
              <a:t>key</a:t>
            </a:r>
            <a:r>
              <a:rPr lang="cs-CZ" dirty="0"/>
              <a:t> </a:t>
            </a:r>
            <a:r>
              <a:rPr lang="cs-CZ" dirty="0" err="1"/>
              <a:t>moments</a:t>
            </a:r>
            <a:r>
              <a:rPr lang="cs-CZ" dirty="0"/>
              <a:t> </a:t>
            </a:r>
          </a:p>
        </p:txBody>
      </p:sp>
      <p:sp>
        <p:nvSpPr>
          <p:cNvPr id="3" name="Zástupný obsah 2">
            <a:extLst>
              <a:ext uri="{FF2B5EF4-FFF2-40B4-BE49-F238E27FC236}">
                <a16:creationId xmlns:a16="http://schemas.microsoft.com/office/drawing/2014/main" id="{0FA0C42D-4CED-42BE-B5EF-FCFE7AAD9CE0}"/>
              </a:ext>
            </a:extLst>
          </p:cNvPr>
          <p:cNvSpPr>
            <a:spLocks noGrp="1"/>
          </p:cNvSpPr>
          <p:nvPr>
            <p:ph idx="1"/>
          </p:nvPr>
        </p:nvSpPr>
        <p:spPr/>
        <p:txBody>
          <a:bodyPr/>
          <a:lstStyle/>
          <a:p>
            <a:r>
              <a:rPr lang="cs-CZ" dirty="0" err="1"/>
              <a:t>History</a:t>
            </a:r>
            <a:r>
              <a:rPr lang="cs-CZ" dirty="0"/>
              <a:t> </a:t>
            </a:r>
            <a:r>
              <a:rPr lang="cs-CZ" dirty="0" err="1"/>
              <a:t>of</a:t>
            </a:r>
            <a:r>
              <a:rPr lang="cs-CZ" dirty="0"/>
              <a:t> UK-EU relations. </a:t>
            </a:r>
            <a:r>
              <a:rPr lang="cs-CZ" dirty="0" err="1"/>
              <a:t>For</a:t>
            </a:r>
            <a:r>
              <a:rPr lang="cs-CZ" dirty="0"/>
              <a:t> a </a:t>
            </a:r>
            <a:r>
              <a:rPr lang="cs-CZ" dirty="0" err="1"/>
              <a:t>timeline</a:t>
            </a:r>
            <a:r>
              <a:rPr lang="cs-CZ" dirty="0"/>
              <a:t> and </a:t>
            </a:r>
            <a:r>
              <a:rPr lang="cs-CZ" dirty="0" err="1"/>
              <a:t>key</a:t>
            </a:r>
            <a:r>
              <a:rPr lang="cs-CZ" dirty="0"/>
              <a:t> </a:t>
            </a:r>
            <a:r>
              <a:rPr lang="cs-CZ" dirty="0" err="1"/>
              <a:t>moments</a:t>
            </a:r>
            <a:r>
              <a:rPr lang="cs-CZ" dirty="0"/>
              <a:t>, </a:t>
            </a:r>
            <a:r>
              <a:rPr lang="cs-CZ" dirty="0" err="1"/>
              <a:t>see</a:t>
            </a:r>
            <a:r>
              <a:rPr lang="cs-CZ" dirty="0"/>
              <a:t>, </a:t>
            </a:r>
            <a:r>
              <a:rPr lang="cs-CZ" dirty="0" err="1"/>
              <a:t>for</a:t>
            </a:r>
            <a:r>
              <a:rPr lang="cs-CZ" dirty="0"/>
              <a:t> instance:   </a:t>
            </a:r>
          </a:p>
          <a:p>
            <a:r>
              <a:rPr lang="cs-CZ" dirty="0">
                <a:hlinkClick r:id="rId2"/>
              </a:rPr>
              <a:t>https://ukandeu.ac.uk/explainers/factsheet-on-timeline/</a:t>
            </a:r>
            <a:endParaRPr lang="cs-CZ" dirty="0"/>
          </a:p>
          <a:p>
            <a:endParaRPr lang="cs-CZ" dirty="0"/>
          </a:p>
          <a:p>
            <a:r>
              <a:rPr lang="cs-CZ" dirty="0">
                <a:hlinkClick r:id="rId3"/>
              </a:rPr>
              <a:t>https://www.bbc.com/news/uk-politics-26515129</a:t>
            </a:r>
            <a:r>
              <a:rPr lang="cs-CZ" dirty="0"/>
              <a:t> </a:t>
            </a:r>
          </a:p>
        </p:txBody>
      </p:sp>
    </p:spTree>
    <p:extLst>
      <p:ext uri="{BB962C8B-B14F-4D97-AF65-F5344CB8AC3E}">
        <p14:creationId xmlns:p14="http://schemas.microsoft.com/office/powerpoint/2010/main" val="307024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63082D-BDA1-4BDA-A7F7-6C352A72C556}"/>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A52A537C-F56E-4D9E-B1D8-B70FC9D08F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9048" y="1406836"/>
            <a:ext cx="1780405" cy="5287487"/>
          </a:xfrm>
        </p:spPr>
      </p:pic>
    </p:spTree>
    <p:extLst>
      <p:ext uri="{BB962C8B-B14F-4D97-AF65-F5344CB8AC3E}">
        <p14:creationId xmlns:p14="http://schemas.microsoft.com/office/powerpoint/2010/main" val="304712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8D238-E343-4DFB-B348-A4E131E1BF5D}"/>
              </a:ext>
            </a:extLst>
          </p:cNvPr>
          <p:cNvSpPr>
            <a:spLocks noGrp="1"/>
          </p:cNvSpPr>
          <p:nvPr>
            <p:ph type="title"/>
          </p:nvPr>
        </p:nvSpPr>
        <p:spPr/>
        <p:txBody>
          <a:bodyPr/>
          <a:lstStyle/>
          <a:p>
            <a:r>
              <a:rPr lang="cs-CZ" dirty="0"/>
              <a:t> </a:t>
            </a:r>
            <a:r>
              <a:rPr lang="cs-CZ" dirty="0" err="1"/>
              <a:t>The</a:t>
            </a:r>
            <a:r>
              <a:rPr lang="cs-CZ" dirty="0"/>
              <a:t> </a:t>
            </a:r>
            <a:r>
              <a:rPr lang="cs-CZ" dirty="0" err="1"/>
              <a:t>crystal</a:t>
            </a:r>
            <a:r>
              <a:rPr lang="cs-CZ" dirty="0"/>
              <a:t> </a:t>
            </a:r>
            <a:r>
              <a:rPr lang="cs-CZ" dirty="0" err="1"/>
              <a:t>ball</a:t>
            </a:r>
            <a:r>
              <a:rPr lang="cs-CZ" dirty="0"/>
              <a:t> </a:t>
            </a:r>
            <a:r>
              <a:rPr lang="cs-CZ" dirty="0" err="1"/>
              <a:t>excercise</a:t>
            </a:r>
            <a:r>
              <a:rPr lang="cs-CZ" dirty="0"/>
              <a:t>  </a:t>
            </a:r>
          </a:p>
        </p:txBody>
      </p:sp>
      <p:sp>
        <p:nvSpPr>
          <p:cNvPr id="3" name="Zástupný obsah 2">
            <a:extLst>
              <a:ext uri="{FF2B5EF4-FFF2-40B4-BE49-F238E27FC236}">
                <a16:creationId xmlns:a16="http://schemas.microsoft.com/office/drawing/2014/main" id="{3C9C0E30-15AF-4A51-AE33-48009FFD8E49}"/>
              </a:ext>
            </a:extLst>
          </p:cNvPr>
          <p:cNvSpPr>
            <a:spLocks noGrp="1"/>
          </p:cNvSpPr>
          <p:nvPr>
            <p:ph idx="1"/>
          </p:nvPr>
        </p:nvSpPr>
        <p:spPr/>
        <p:txBody>
          <a:bodyPr/>
          <a:lstStyle/>
          <a:p>
            <a:pPr marL="72000" indent="0" algn="ctr">
              <a:buNone/>
            </a:pPr>
            <a:r>
              <a:rPr lang="cs-CZ" b="1" dirty="0" err="1"/>
              <a:t>What</a:t>
            </a:r>
            <a:r>
              <a:rPr lang="cs-CZ" b="1" dirty="0"/>
              <a:t> </a:t>
            </a:r>
            <a:r>
              <a:rPr lang="cs-CZ" b="1" dirty="0" err="1"/>
              <a:t>will</a:t>
            </a:r>
            <a:r>
              <a:rPr lang="cs-CZ" b="1" dirty="0"/>
              <a:t> </a:t>
            </a:r>
            <a:r>
              <a:rPr lang="cs-CZ" b="1" dirty="0" err="1"/>
              <a:t>the</a:t>
            </a:r>
            <a:r>
              <a:rPr lang="cs-CZ" b="1" dirty="0"/>
              <a:t> “Brexit </a:t>
            </a:r>
            <a:r>
              <a:rPr lang="cs-CZ" b="1" dirty="0" err="1"/>
              <a:t>situation</a:t>
            </a:r>
            <a:r>
              <a:rPr lang="cs-CZ" b="1" dirty="0"/>
              <a:t>“ </a:t>
            </a:r>
            <a:r>
              <a:rPr lang="cs-CZ" b="1" dirty="0" err="1"/>
              <a:t>look</a:t>
            </a:r>
            <a:r>
              <a:rPr lang="cs-CZ" b="1" dirty="0"/>
              <a:t> </a:t>
            </a:r>
            <a:r>
              <a:rPr lang="cs-CZ" b="1" dirty="0" err="1"/>
              <a:t>like</a:t>
            </a:r>
            <a:r>
              <a:rPr lang="cs-CZ" b="1" dirty="0"/>
              <a:t> on 29 </a:t>
            </a:r>
            <a:r>
              <a:rPr lang="cs-CZ" b="1" dirty="0" err="1"/>
              <a:t>March</a:t>
            </a:r>
            <a:r>
              <a:rPr lang="cs-CZ" b="1" dirty="0"/>
              <a:t> 2019?</a:t>
            </a:r>
          </a:p>
          <a:p>
            <a:pPr marL="72000" indent="0">
              <a:buNone/>
            </a:pPr>
            <a:endParaRPr lang="cs-CZ" dirty="0"/>
          </a:p>
        </p:txBody>
      </p:sp>
      <p:pic>
        <p:nvPicPr>
          <p:cNvPr id="5" name="Obrázek 4">
            <a:extLst>
              <a:ext uri="{FF2B5EF4-FFF2-40B4-BE49-F238E27FC236}">
                <a16:creationId xmlns:a16="http://schemas.microsoft.com/office/drawing/2014/main" id="{3897A33E-981E-4A6C-87D4-F8068321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2647950"/>
            <a:ext cx="4121150" cy="2890956"/>
          </a:xfrm>
          <a:prstGeom prst="rect">
            <a:avLst/>
          </a:prstGeom>
        </p:spPr>
      </p:pic>
    </p:spTree>
    <p:extLst>
      <p:ext uri="{BB962C8B-B14F-4D97-AF65-F5344CB8AC3E}">
        <p14:creationId xmlns:p14="http://schemas.microsoft.com/office/powerpoint/2010/main" val="242111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36C47D6-4ED0-4F9A-AE6F-EDF83B0FC22F}"/>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DA13FB71-4652-4550-8DA4-4D3289368F62}"/>
              </a:ext>
            </a:extLst>
          </p:cNvPr>
          <p:cNvSpPr>
            <a:spLocks noGrp="1"/>
          </p:cNvSpPr>
          <p:nvPr>
            <p:ph idx="1"/>
          </p:nvPr>
        </p:nvSpPr>
        <p:spPr/>
        <p:txBody>
          <a:bodyPr/>
          <a:lstStyle/>
          <a:p>
            <a:pPr marL="72000" indent="0" algn="ctr">
              <a:buNone/>
            </a:pPr>
            <a:endParaRPr lang="cs-CZ" b="1" dirty="0"/>
          </a:p>
          <a:p>
            <a:pPr marL="72000" indent="0" algn="ctr">
              <a:buNone/>
            </a:pPr>
            <a:endParaRPr lang="cs-CZ" b="1" dirty="0"/>
          </a:p>
          <a:p>
            <a:pPr marL="72000" indent="0" algn="ctr">
              <a:buNone/>
            </a:pPr>
            <a:r>
              <a:rPr lang="cs-CZ" b="1" dirty="0" err="1"/>
              <a:t>Thank</a:t>
            </a:r>
            <a:r>
              <a:rPr lang="cs-CZ" b="1" dirty="0"/>
              <a:t> </a:t>
            </a:r>
            <a:r>
              <a:rPr lang="cs-CZ" b="1" dirty="0" err="1"/>
              <a:t>you</a:t>
            </a:r>
            <a:r>
              <a:rPr lang="cs-CZ" b="1" dirty="0"/>
              <a:t> very much </a:t>
            </a:r>
            <a:r>
              <a:rPr lang="cs-CZ" b="1" dirty="0" err="1"/>
              <a:t>for</a:t>
            </a:r>
            <a:r>
              <a:rPr lang="cs-CZ" b="1" dirty="0"/>
              <a:t> </a:t>
            </a:r>
            <a:r>
              <a:rPr lang="cs-CZ" b="1" dirty="0" err="1"/>
              <a:t>your</a:t>
            </a:r>
            <a:r>
              <a:rPr lang="cs-CZ" b="1" dirty="0"/>
              <a:t> </a:t>
            </a:r>
            <a:r>
              <a:rPr lang="cs-CZ" b="1" dirty="0" err="1"/>
              <a:t>attention</a:t>
            </a:r>
            <a:endParaRPr lang="cs-CZ" b="1" dirty="0"/>
          </a:p>
          <a:p>
            <a:pPr marL="72000" indent="0" algn="ctr">
              <a:buNone/>
            </a:pPr>
            <a:r>
              <a:rPr lang="cs-CZ" sz="2400" dirty="0"/>
              <a:t>(</a:t>
            </a:r>
            <a:r>
              <a:rPr lang="cs-CZ" sz="2400" dirty="0">
                <a:hlinkClick r:id="rId2"/>
              </a:rPr>
              <a:t>brusenbauch.meislova@email.cz</a:t>
            </a:r>
            <a:r>
              <a:rPr lang="cs-CZ" sz="2400" dirty="0"/>
              <a:t>) </a:t>
            </a:r>
            <a:br>
              <a:rPr lang="cs-CZ" dirty="0"/>
            </a:br>
            <a:endParaRPr lang="cs-CZ" dirty="0"/>
          </a:p>
        </p:txBody>
      </p:sp>
    </p:spTree>
    <p:extLst>
      <p:ext uri="{BB962C8B-B14F-4D97-AF65-F5344CB8AC3E}">
        <p14:creationId xmlns:p14="http://schemas.microsoft.com/office/powerpoint/2010/main" val="306672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CEC017-B663-4D69-8260-2E3104091567}"/>
              </a:ext>
            </a:extLst>
          </p:cNvPr>
          <p:cNvSpPr>
            <a:spLocks noGrp="1"/>
          </p:cNvSpPr>
          <p:nvPr>
            <p:ph type="title"/>
          </p:nvPr>
        </p:nvSpPr>
        <p:spPr/>
        <p:txBody>
          <a:bodyPr/>
          <a:lstStyle/>
          <a:p>
            <a:r>
              <a:rPr lang="cs-CZ" dirty="0" err="1"/>
              <a:t>Introduction</a:t>
            </a:r>
            <a:r>
              <a:rPr lang="cs-CZ" dirty="0"/>
              <a:t> </a:t>
            </a:r>
          </a:p>
        </p:txBody>
      </p:sp>
      <p:sp>
        <p:nvSpPr>
          <p:cNvPr id="5" name="Zástupný obsah 4">
            <a:extLst>
              <a:ext uri="{FF2B5EF4-FFF2-40B4-BE49-F238E27FC236}">
                <a16:creationId xmlns:a16="http://schemas.microsoft.com/office/drawing/2014/main" id="{CAA530D8-AE2D-4F93-A1E0-6AD9736D110A}"/>
              </a:ext>
            </a:extLst>
          </p:cNvPr>
          <p:cNvSpPr>
            <a:spLocks noGrp="1"/>
          </p:cNvSpPr>
          <p:nvPr>
            <p:ph idx="1"/>
          </p:nvPr>
        </p:nvSpPr>
        <p:spPr/>
        <p:txBody>
          <a:bodyPr/>
          <a:lstStyle/>
          <a:p>
            <a:r>
              <a:rPr lang="en-US" sz="1800" dirty="0"/>
              <a:t>E</a:t>
            </a:r>
            <a:r>
              <a:rPr lang="cs-CZ" sz="1800" dirty="0"/>
              <a:t>U as</a:t>
            </a:r>
            <a:r>
              <a:rPr lang="en-US" sz="1800" dirty="0"/>
              <a:t> a </a:t>
            </a:r>
            <a:r>
              <a:rPr lang="en-US" sz="1800" b="1" dirty="0"/>
              <a:t>toxic</a:t>
            </a:r>
            <a:r>
              <a:rPr lang="cs-CZ" sz="1800" b="1" dirty="0"/>
              <a:t>, </a:t>
            </a:r>
            <a:r>
              <a:rPr lang="cs-CZ" sz="1800" b="1" dirty="0" err="1"/>
              <a:t>one</a:t>
            </a:r>
            <a:r>
              <a:rPr lang="cs-CZ" sz="1800" b="1" dirty="0"/>
              <a:t> </a:t>
            </a:r>
            <a:r>
              <a:rPr lang="cs-CZ" sz="1800" b="1" dirty="0" err="1"/>
              <a:t>of</a:t>
            </a:r>
            <a:r>
              <a:rPr lang="cs-CZ" sz="1800" b="1" dirty="0"/>
              <a:t> </a:t>
            </a:r>
            <a:r>
              <a:rPr lang="cs-CZ" sz="1800" b="1" dirty="0" err="1"/>
              <a:t>the</a:t>
            </a:r>
            <a:r>
              <a:rPr lang="cs-CZ" sz="1800" b="1" dirty="0"/>
              <a:t> most </a:t>
            </a:r>
            <a:r>
              <a:rPr lang="cs-CZ" sz="1800" b="1" dirty="0" err="1"/>
              <a:t>divisive</a:t>
            </a:r>
            <a:r>
              <a:rPr lang="cs-CZ" sz="1800" b="1" dirty="0"/>
              <a:t> and </a:t>
            </a:r>
            <a:r>
              <a:rPr lang="cs-CZ" sz="1800" b="1" dirty="0" err="1"/>
              <a:t>emotive</a:t>
            </a:r>
            <a:r>
              <a:rPr lang="cs-CZ" sz="1800" b="1" dirty="0"/>
              <a:t> </a:t>
            </a:r>
            <a:r>
              <a:rPr lang="cs-CZ" sz="1800" b="1" dirty="0" err="1"/>
              <a:t>issues</a:t>
            </a:r>
            <a:r>
              <a:rPr lang="en-US" sz="1800" b="1" dirty="0"/>
              <a:t> </a:t>
            </a:r>
            <a:r>
              <a:rPr lang="cs-CZ" sz="1800" dirty="0"/>
              <a:t>in </a:t>
            </a:r>
            <a:r>
              <a:rPr lang="en-US" sz="1800" dirty="0"/>
              <a:t>British politics</a:t>
            </a:r>
            <a:r>
              <a:rPr lang="cs-CZ" sz="1800" dirty="0"/>
              <a:t> (</a:t>
            </a:r>
            <a:r>
              <a:rPr lang="en-US" sz="1800" dirty="0"/>
              <a:t>division between parties</a:t>
            </a:r>
            <a:r>
              <a:rPr lang="cs-CZ" sz="1800" dirty="0"/>
              <a:t> + </a:t>
            </a:r>
            <a:r>
              <a:rPr lang="en-US" sz="1800" dirty="0"/>
              <a:t>deep divisions within the parties</a:t>
            </a:r>
            <a:r>
              <a:rPr lang="cs-CZ" sz="1800" dirty="0"/>
              <a:t>). </a:t>
            </a:r>
          </a:p>
          <a:p>
            <a:pPr marL="72000" indent="0">
              <a:buNone/>
            </a:pPr>
            <a:endParaRPr lang="cs-CZ" sz="1800" dirty="0"/>
          </a:p>
          <a:p>
            <a:r>
              <a:rPr lang="cs-CZ" sz="1800" dirty="0" err="1"/>
              <a:t>According</a:t>
            </a:r>
            <a:r>
              <a:rPr lang="cs-CZ" sz="1800" dirty="0"/>
              <a:t> to </a:t>
            </a:r>
            <a:r>
              <a:rPr lang="cs-CZ" sz="1800" dirty="0" err="1"/>
              <a:t>some</a:t>
            </a:r>
            <a:r>
              <a:rPr lang="cs-CZ" sz="1800" dirty="0"/>
              <a:t>, </a:t>
            </a:r>
            <a:r>
              <a:rPr lang="en-US" sz="1800" dirty="0"/>
              <a:t>fundamental conflict</a:t>
            </a:r>
            <a:r>
              <a:rPr lang="cs-CZ" sz="1800" dirty="0"/>
              <a:t>/</a:t>
            </a:r>
            <a:r>
              <a:rPr lang="cs-CZ" sz="1800" dirty="0" err="1"/>
              <a:t>cleavage</a:t>
            </a:r>
            <a:r>
              <a:rPr lang="cs-CZ" sz="1800" dirty="0"/>
              <a:t> </a:t>
            </a:r>
            <a:r>
              <a:rPr lang="en-US" sz="1800" dirty="0"/>
              <a:t> in post-war British politics is not so much between left and right as between those who believe that Britain's future lies with Europe and those who believe it does not.</a:t>
            </a:r>
            <a:endParaRPr lang="cs-CZ" sz="1800" dirty="0"/>
          </a:p>
          <a:p>
            <a:endParaRPr lang="cs-CZ" dirty="0">
              <a:latin typeface="+mj-lt"/>
            </a:endParaRPr>
          </a:p>
        </p:txBody>
      </p:sp>
    </p:spTree>
    <p:extLst>
      <p:ext uri="{BB962C8B-B14F-4D97-AF65-F5344CB8AC3E}">
        <p14:creationId xmlns:p14="http://schemas.microsoft.com/office/powerpoint/2010/main" val="229905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998AF1-0E76-48AE-81B7-8FE7BC5CD7AE}"/>
              </a:ext>
            </a:extLst>
          </p:cNvPr>
          <p:cNvSpPr>
            <a:spLocks noGrp="1"/>
          </p:cNvSpPr>
          <p:nvPr>
            <p:ph type="title"/>
          </p:nvPr>
        </p:nvSpPr>
        <p:spPr/>
        <p:txBody>
          <a:bodyPr/>
          <a:lstStyle/>
          <a:p>
            <a:r>
              <a:rPr lang="cs-CZ" dirty="0" err="1"/>
              <a:t>What</a:t>
            </a:r>
            <a:r>
              <a:rPr lang="cs-CZ" dirty="0"/>
              <a:t> </a:t>
            </a:r>
            <a:r>
              <a:rPr lang="cs-CZ" dirty="0" err="1"/>
              <a:t>is</a:t>
            </a:r>
            <a:r>
              <a:rPr lang="cs-CZ" dirty="0"/>
              <a:t> Brexit?</a:t>
            </a:r>
          </a:p>
        </p:txBody>
      </p:sp>
      <p:sp>
        <p:nvSpPr>
          <p:cNvPr id="3" name="Zástupný obsah 2">
            <a:extLst>
              <a:ext uri="{FF2B5EF4-FFF2-40B4-BE49-F238E27FC236}">
                <a16:creationId xmlns:a16="http://schemas.microsoft.com/office/drawing/2014/main" id="{CB1C0994-6740-4962-91C4-3F248C7FFF09}"/>
              </a:ext>
            </a:extLst>
          </p:cNvPr>
          <p:cNvSpPr>
            <a:spLocks noGrp="1"/>
          </p:cNvSpPr>
          <p:nvPr>
            <p:ph idx="1"/>
          </p:nvPr>
        </p:nvSpPr>
        <p:spPr/>
        <p:txBody>
          <a:bodyPr/>
          <a:lstStyle/>
          <a:p>
            <a:r>
              <a:rPr lang="en-GB" sz="1800" b="1" dirty="0"/>
              <a:t>Oxford English Dictionary </a:t>
            </a:r>
            <a:r>
              <a:rPr lang="en-GB" sz="1800" dirty="0"/>
              <a:t>(2016): The withdrawal of the United Kingdom from the European Union. </a:t>
            </a:r>
            <a:endParaRPr lang="cs-CZ" sz="1800" dirty="0"/>
          </a:p>
          <a:p>
            <a:pPr lvl="1"/>
            <a:r>
              <a:rPr lang="cs-CZ" sz="1800" dirty="0" err="1"/>
              <a:t>Who</a:t>
            </a:r>
            <a:r>
              <a:rPr lang="cs-CZ" sz="1800" dirty="0"/>
              <a:t> </a:t>
            </a:r>
            <a:r>
              <a:rPr lang="cs-CZ" sz="1800" dirty="0" err="1"/>
              <a:t>coined</a:t>
            </a:r>
            <a:r>
              <a:rPr lang="cs-CZ" sz="1800" dirty="0"/>
              <a:t> </a:t>
            </a:r>
            <a:r>
              <a:rPr lang="cs-CZ" sz="1800" dirty="0" err="1"/>
              <a:t>it</a:t>
            </a:r>
            <a:r>
              <a:rPr lang="cs-CZ" sz="1800" dirty="0"/>
              <a:t>?</a:t>
            </a:r>
          </a:p>
          <a:p>
            <a:pPr lvl="1"/>
            <a:r>
              <a:rPr lang="cs-CZ" sz="1800" dirty="0"/>
              <a:t>T</a:t>
            </a:r>
            <a:r>
              <a:rPr lang="en-GB" sz="1800" dirty="0" err="1"/>
              <a:t>echnically</a:t>
            </a:r>
            <a:r>
              <a:rPr lang="en-GB" sz="1800" dirty="0"/>
              <a:t> inaccurate</a:t>
            </a:r>
            <a:r>
              <a:rPr lang="cs-CZ" sz="1800" dirty="0"/>
              <a:t>.</a:t>
            </a:r>
          </a:p>
          <a:p>
            <a:pPr marL="324000" lvl="1" indent="0">
              <a:buNone/>
            </a:pPr>
            <a:endParaRPr lang="cs-CZ" sz="1800" b="1" dirty="0"/>
          </a:p>
          <a:p>
            <a:r>
              <a:rPr lang="cs-CZ" sz="1800" dirty="0"/>
              <a:t>Brexit = a </a:t>
            </a:r>
            <a:r>
              <a:rPr lang="en-GB" sz="1800" b="1" dirty="0"/>
              <a:t>series of overlapping processes and debates taking place at many levels and involving multiple actors across the UK</a:t>
            </a:r>
            <a:r>
              <a:rPr lang="cs-CZ" sz="1800" b="1" dirty="0"/>
              <a:t> and </a:t>
            </a:r>
            <a:r>
              <a:rPr lang="cs-CZ" sz="1800" b="1" dirty="0" err="1"/>
              <a:t>the</a:t>
            </a:r>
            <a:r>
              <a:rPr lang="en-GB" sz="1800" b="1" dirty="0"/>
              <a:t> EU</a:t>
            </a:r>
            <a:r>
              <a:rPr lang="cs-CZ" sz="1800" b="1" dirty="0"/>
              <a:t>. </a:t>
            </a:r>
          </a:p>
          <a:p>
            <a:pPr marL="72000" indent="0">
              <a:buNone/>
            </a:pPr>
            <a:endParaRPr lang="cs-CZ" sz="1800" dirty="0"/>
          </a:p>
          <a:p>
            <a:r>
              <a:rPr lang="cs-CZ" sz="1800" dirty="0"/>
              <a:t>It </a:t>
            </a:r>
            <a:r>
              <a:rPr lang="en-GB" sz="1800" dirty="0"/>
              <a:t>confronts the UK with many questions and debates on </a:t>
            </a:r>
            <a:r>
              <a:rPr lang="en-GB" sz="1800" b="1" dirty="0"/>
              <a:t>identity, society, political economy, trade, security, party politics. </a:t>
            </a:r>
            <a:endParaRPr lang="cs-CZ" sz="1800" b="1" dirty="0"/>
          </a:p>
          <a:p>
            <a:endParaRPr lang="cs-CZ" dirty="0"/>
          </a:p>
        </p:txBody>
      </p:sp>
    </p:spTree>
    <p:extLst>
      <p:ext uri="{BB962C8B-B14F-4D97-AF65-F5344CB8AC3E}">
        <p14:creationId xmlns:p14="http://schemas.microsoft.com/office/powerpoint/2010/main" val="68309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5FF0EC-FAD0-4CF4-9260-F67D734544D3}"/>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31A23845-BC14-4E92-8C75-71BCF3AF5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6183" y="1692275"/>
            <a:ext cx="6461221" cy="4140200"/>
          </a:xfrm>
        </p:spPr>
      </p:pic>
    </p:spTree>
    <p:extLst>
      <p:ext uri="{BB962C8B-B14F-4D97-AF65-F5344CB8AC3E}">
        <p14:creationId xmlns:p14="http://schemas.microsoft.com/office/powerpoint/2010/main" val="390256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406E37-F095-4F1B-8640-D44A19D8E1E5}"/>
              </a:ext>
            </a:extLst>
          </p:cNvPr>
          <p:cNvSpPr>
            <a:spLocks noGrp="1"/>
          </p:cNvSpPr>
          <p:nvPr>
            <p:ph type="title"/>
          </p:nvPr>
        </p:nvSpPr>
        <p:spPr/>
        <p:txBody>
          <a:bodyPr/>
          <a:lstStyle/>
          <a:p>
            <a:r>
              <a:rPr lang="cs-CZ" dirty="0" err="1"/>
              <a:t>When</a:t>
            </a:r>
            <a:r>
              <a:rPr lang="cs-CZ" dirty="0"/>
              <a:t> </a:t>
            </a:r>
            <a:r>
              <a:rPr lang="cs-CZ" dirty="0" err="1"/>
              <a:t>is</a:t>
            </a:r>
            <a:r>
              <a:rPr lang="cs-CZ" dirty="0"/>
              <a:t> Brexit?</a:t>
            </a:r>
          </a:p>
        </p:txBody>
      </p:sp>
      <p:sp>
        <p:nvSpPr>
          <p:cNvPr id="3" name="Zástupný obsah 2">
            <a:extLst>
              <a:ext uri="{FF2B5EF4-FFF2-40B4-BE49-F238E27FC236}">
                <a16:creationId xmlns:a16="http://schemas.microsoft.com/office/drawing/2014/main" id="{C811E79A-8B89-493A-922D-5AB615AF7345}"/>
              </a:ext>
            </a:extLst>
          </p:cNvPr>
          <p:cNvSpPr>
            <a:spLocks noGrp="1"/>
          </p:cNvSpPr>
          <p:nvPr>
            <p:ph idx="1"/>
          </p:nvPr>
        </p:nvSpPr>
        <p:spPr/>
        <p:txBody>
          <a:bodyPr/>
          <a:lstStyle/>
          <a:p>
            <a:r>
              <a:rPr lang="cs-CZ" sz="1800" dirty="0"/>
              <a:t>Brexit-</a:t>
            </a:r>
            <a:r>
              <a:rPr lang="cs-CZ" sz="1800" dirty="0" err="1"/>
              <a:t>related</a:t>
            </a:r>
            <a:r>
              <a:rPr lang="cs-CZ" sz="1800" dirty="0"/>
              <a:t> p</a:t>
            </a:r>
            <a:r>
              <a:rPr lang="en-GB" sz="1800" dirty="0" err="1"/>
              <a:t>rocesses</a:t>
            </a:r>
            <a:r>
              <a:rPr lang="en-GB" sz="1800" dirty="0"/>
              <a:t> and debates are </a:t>
            </a:r>
            <a:r>
              <a:rPr lang="en-GB" sz="1800" b="1" dirty="0"/>
              <a:t>not limited to a certain time frame. </a:t>
            </a:r>
            <a:endParaRPr lang="cs-CZ" sz="1800" b="1" dirty="0"/>
          </a:p>
        </p:txBody>
      </p:sp>
      <p:pic>
        <p:nvPicPr>
          <p:cNvPr id="5" name="Obrázek 4">
            <a:extLst>
              <a:ext uri="{FF2B5EF4-FFF2-40B4-BE49-F238E27FC236}">
                <a16:creationId xmlns:a16="http://schemas.microsoft.com/office/drawing/2014/main" id="{0C8D2066-B7EE-4FD7-BDB1-7B20DF4D7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590" y="2694713"/>
            <a:ext cx="2242622" cy="3443287"/>
          </a:xfrm>
          <a:prstGeom prst="rect">
            <a:avLst/>
          </a:prstGeom>
        </p:spPr>
      </p:pic>
    </p:spTree>
    <p:extLst>
      <p:ext uri="{BB962C8B-B14F-4D97-AF65-F5344CB8AC3E}">
        <p14:creationId xmlns:p14="http://schemas.microsoft.com/office/powerpoint/2010/main" val="314770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6D8E1B-31EA-4B1D-8677-9DE7011D60A0}"/>
              </a:ext>
            </a:extLst>
          </p:cNvPr>
          <p:cNvSpPr>
            <a:spLocks noGrp="1"/>
          </p:cNvSpPr>
          <p:nvPr>
            <p:ph type="title"/>
          </p:nvPr>
        </p:nvSpPr>
        <p:spPr/>
        <p:txBody>
          <a:bodyPr/>
          <a:lstStyle/>
          <a:p>
            <a:r>
              <a:rPr lang="cs-CZ" dirty="0" err="1"/>
              <a:t>What</a:t>
            </a:r>
            <a:r>
              <a:rPr lang="cs-CZ" dirty="0"/>
              <a:t> </a:t>
            </a:r>
            <a:r>
              <a:rPr lang="en-GB" dirty="0"/>
              <a:t>is so special about Brexit?</a:t>
            </a:r>
            <a:br>
              <a:rPr lang="cs-CZ" dirty="0"/>
            </a:br>
            <a:endParaRPr lang="cs-CZ" dirty="0"/>
          </a:p>
        </p:txBody>
      </p:sp>
      <p:sp>
        <p:nvSpPr>
          <p:cNvPr id="3" name="Zástupný obsah 2">
            <a:extLst>
              <a:ext uri="{FF2B5EF4-FFF2-40B4-BE49-F238E27FC236}">
                <a16:creationId xmlns:a16="http://schemas.microsoft.com/office/drawing/2014/main" id="{24ED9AB2-67F4-4BAA-B235-46E8E1DEF28C}"/>
              </a:ext>
            </a:extLst>
          </p:cNvPr>
          <p:cNvSpPr>
            <a:spLocks noGrp="1"/>
          </p:cNvSpPr>
          <p:nvPr>
            <p:ph idx="1"/>
          </p:nvPr>
        </p:nvSpPr>
        <p:spPr/>
        <p:txBody>
          <a:bodyPr/>
          <a:lstStyle/>
          <a:p>
            <a:r>
              <a:rPr lang="en-GB" sz="2000" b="1" dirty="0"/>
              <a:t>Ideal topic though which to understand a changing UK</a:t>
            </a:r>
            <a:r>
              <a:rPr lang="cs-CZ" sz="2000" b="1" dirty="0"/>
              <a:t>. </a:t>
            </a:r>
          </a:p>
          <a:p>
            <a:pPr lvl="1"/>
            <a:r>
              <a:rPr lang="cs-CZ" sz="1800" dirty="0"/>
              <a:t>Brexit as a </a:t>
            </a:r>
            <a:r>
              <a:rPr lang="cs-CZ" sz="1800" dirty="0" err="1"/>
              <a:t>critical</a:t>
            </a:r>
            <a:r>
              <a:rPr lang="cs-CZ" sz="1800" dirty="0"/>
              <a:t> </a:t>
            </a:r>
            <a:r>
              <a:rPr lang="cs-CZ" sz="1800" dirty="0" err="1"/>
              <a:t>juncture</a:t>
            </a:r>
            <a:r>
              <a:rPr lang="cs-CZ" sz="1800" dirty="0"/>
              <a:t>?</a:t>
            </a:r>
          </a:p>
          <a:p>
            <a:pPr lvl="1"/>
            <a:endParaRPr lang="cs-CZ" sz="1800" dirty="0"/>
          </a:p>
          <a:p>
            <a:r>
              <a:rPr lang="en-GB" sz="2000" b="1" dirty="0"/>
              <a:t>UK and Brexit as a fascinating case study for the social sciences</a:t>
            </a:r>
            <a:r>
              <a:rPr lang="cs-CZ" sz="2000" b="1" dirty="0"/>
              <a:t>. </a:t>
            </a:r>
            <a:endParaRPr lang="cs-CZ" sz="2000" dirty="0"/>
          </a:p>
          <a:p>
            <a:pPr lvl="1"/>
            <a:r>
              <a:rPr lang="en-GB" sz="1800" dirty="0"/>
              <a:t>UK: long a good case study in international relations, political science, political economy. </a:t>
            </a:r>
            <a:endParaRPr lang="cs-CZ" sz="1800" dirty="0"/>
          </a:p>
          <a:p>
            <a:pPr marL="324000" lvl="1" indent="0">
              <a:buNone/>
            </a:pPr>
            <a:endParaRPr lang="cs-CZ" sz="1800" dirty="0"/>
          </a:p>
          <a:p>
            <a:r>
              <a:rPr lang="en-GB" sz="2000" b="1" dirty="0"/>
              <a:t>Pointers to the future of the EU and global politics</a:t>
            </a:r>
            <a:r>
              <a:rPr lang="cs-CZ" sz="2000" b="1" dirty="0"/>
              <a:t>. </a:t>
            </a:r>
            <a:endParaRPr lang="cs-CZ" sz="2000" dirty="0"/>
          </a:p>
          <a:p>
            <a:endParaRPr lang="cs-CZ" dirty="0"/>
          </a:p>
          <a:p>
            <a:endParaRPr lang="cs-CZ" dirty="0"/>
          </a:p>
        </p:txBody>
      </p:sp>
    </p:spTree>
    <p:extLst>
      <p:ext uri="{BB962C8B-B14F-4D97-AF65-F5344CB8AC3E}">
        <p14:creationId xmlns:p14="http://schemas.microsoft.com/office/powerpoint/2010/main" val="323513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1692DF-7691-4A8C-85B8-89832AD0A66D}"/>
              </a:ext>
            </a:extLst>
          </p:cNvPr>
          <p:cNvSpPr>
            <a:spLocks noGrp="1"/>
          </p:cNvSpPr>
          <p:nvPr>
            <p:ph type="title"/>
          </p:nvPr>
        </p:nvSpPr>
        <p:spPr/>
        <p:txBody>
          <a:bodyPr/>
          <a:lstStyle/>
          <a:p>
            <a:r>
              <a:rPr lang="en-US" dirty="0"/>
              <a:t>Why did the UK join so late</a:t>
            </a:r>
            <a:r>
              <a:rPr lang="cs-CZ" dirty="0"/>
              <a:t>? </a:t>
            </a:r>
          </a:p>
        </p:txBody>
      </p:sp>
      <p:sp>
        <p:nvSpPr>
          <p:cNvPr id="3" name="Zástupný obsah 2">
            <a:extLst>
              <a:ext uri="{FF2B5EF4-FFF2-40B4-BE49-F238E27FC236}">
                <a16:creationId xmlns:a16="http://schemas.microsoft.com/office/drawing/2014/main" id="{E2991E9D-0D2F-4BC6-A9BE-D96507DAF0B5}"/>
              </a:ext>
            </a:extLst>
          </p:cNvPr>
          <p:cNvSpPr>
            <a:spLocks noGrp="1"/>
          </p:cNvSpPr>
          <p:nvPr>
            <p:ph idx="1"/>
          </p:nvPr>
        </p:nvSpPr>
        <p:spPr/>
        <p:txBody>
          <a:bodyPr/>
          <a:lstStyle/>
          <a:p>
            <a:r>
              <a:rPr lang="en-GB" sz="1800" b="1" dirty="0"/>
              <a:t>Britain was involved in some way from the start. </a:t>
            </a:r>
            <a:endParaRPr lang="cs-CZ" sz="1800" b="1" dirty="0"/>
          </a:p>
          <a:p>
            <a:endParaRPr lang="cs-CZ" sz="1800" b="1" dirty="0"/>
          </a:p>
          <a:p>
            <a:pPr lvl="1"/>
            <a:r>
              <a:rPr lang="cs-CZ" sz="1800" dirty="0"/>
              <a:t>Winston Churchill: </a:t>
            </a:r>
            <a:r>
              <a:rPr lang="en-US" sz="1800" dirty="0"/>
              <a:t>United States of </a:t>
            </a:r>
            <a:r>
              <a:rPr lang="en-US" sz="1800" dirty="0" err="1"/>
              <a:t>Europ</a:t>
            </a:r>
            <a:r>
              <a:rPr lang="cs-CZ" sz="1800" dirty="0"/>
              <a:t>e (</a:t>
            </a:r>
            <a:r>
              <a:rPr lang="en-US" sz="1800" dirty="0"/>
              <a:t>September 19, 1946. University of Zurich</a:t>
            </a:r>
            <a:r>
              <a:rPr lang="cs-CZ" sz="1800" dirty="0"/>
              <a:t>) </a:t>
            </a:r>
          </a:p>
          <a:p>
            <a:pPr marL="324000" lvl="1" indent="0" algn="ctr">
              <a:buNone/>
            </a:pPr>
            <a:endParaRPr lang="en-US" sz="1800" dirty="0"/>
          </a:p>
          <a:p>
            <a:pPr marL="324000" lvl="1" indent="0" algn="ctr">
              <a:buNone/>
            </a:pPr>
            <a:r>
              <a:rPr lang="en-US" sz="1800" i="1" dirty="0"/>
              <a:t>We must build a kind of United States of Europe. In this way only will hundreds of millions of toilers be able to regain the simple joys and hopes which make life worth living. The process is simple. All that is needed is the resolve of hundreds of millions of men and women to do right instead of wrong and to gain as their reward blessing instead of cursing</a:t>
            </a:r>
            <a:r>
              <a:rPr lang="en-US" sz="1000" i="1" dirty="0"/>
              <a:t>.</a:t>
            </a:r>
            <a:endParaRPr lang="cs-CZ" sz="1000" i="1" dirty="0"/>
          </a:p>
        </p:txBody>
      </p:sp>
      <p:pic>
        <p:nvPicPr>
          <p:cNvPr id="5" name="Obrázek 3">
            <a:extLst>
              <a:ext uri="{FF2B5EF4-FFF2-40B4-BE49-F238E27FC236}">
                <a16:creationId xmlns:a16="http://schemas.microsoft.com/office/drawing/2014/main" id="{7007FA6A-1083-4894-B416-030DBE5BBE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626" y="4368801"/>
            <a:ext cx="384048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98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8D035-111F-4193-9B00-8C5001E76F98}"/>
              </a:ext>
            </a:extLst>
          </p:cNvPr>
          <p:cNvSpPr>
            <a:spLocks noGrp="1"/>
          </p:cNvSpPr>
          <p:nvPr>
            <p:ph type="title"/>
          </p:nvPr>
        </p:nvSpPr>
        <p:spPr/>
        <p:txBody>
          <a:bodyPr/>
          <a:lstStyle/>
          <a:p>
            <a:r>
              <a:rPr lang="en-US" dirty="0"/>
              <a:t>Why did the UK join so late</a:t>
            </a:r>
            <a:r>
              <a:rPr lang="cs-CZ" dirty="0"/>
              <a:t>? </a:t>
            </a:r>
          </a:p>
        </p:txBody>
      </p:sp>
      <p:sp>
        <p:nvSpPr>
          <p:cNvPr id="3" name="Zástupný obsah 2">
            <a:extLst>
              <a:ext uri="{FF2B5EF4-FFF2-40B4-BE49-F238E27FC236}">
                <a16:creationId xmlns:a16="http://schemas.microsoft.com/office/drawing/2014/main" id="{50E39B49-B88B-4BAB-A453-0938E8D70CC8}"/>
              </a:ext>
            </a:extLst>
          </p:cNvPr>
          <p:cNvSpPr>
            <a:spLocks noGrp="1"/>
          </p:cNvSpPr>
          <p:nvPr>
            <p:ph idx="1"/>
          </p:nvPr>
        </p:nvSpPr>
        <p:spPr>
          <a:xfrm>
            <a:off x="910500" y="1704702"/>
            <a:ext cx="10753200" cy="4139998"/>
          </a:xfrm>
        </p:spPr>
        <p:txBody>
          <a:bodyPr/>
          <a:lstStyle/>
          <a:p>
            <a:r>
              <a:rPr lang="en-GB" sz="2000" b="1" dirty="0"/>
              <a:t>Insular mentality</a:t>
            </a:r>
            <a:r>
              <a:rPr lang="cs-CZ" sz="2000" b="1" dirty="0"/>
              <a:t>. </a:t>
            </a:r>
          </a:p>
          <a:p>
            <a:endParaRPr lang="cs-CZ" sz="1800" dirty="0"/>
          </a:p>
          <a:p>
            <a:r>
              <a:rPr lang="en-GB" sz="2000" b="1" dirty="0"/>
              <a:t>Power and prestige</a:t>
            </a:r>
            <a:r>
              <a:rPr lang="cs-CZ" sz="2000" b="1" dirty="0"/>
              <a:t>. </a:t>
            </a:r>
          </a:p>
          <a:p>
            <a:pPr lvl="1"/>
            <a:r>
              <a:rPr lang="cs-CZ" sz="1800" dirty="0"/>
              <a:t>Imperial </a:t>
            </a:r>
            <a:r>
              <a:rPr lang="cs-CZ" sz="1800" dirty="0" err="1"/>
              <a:t>hubris</a:t>
            </a:r>
            <a:r>
              <a:rPr lang="cs-CZ" sz="1800" dirty="0"/>
              <a:t> </a:t>
            </a:r>
          </a:p>
          <a:p>
            <a:pPr marL="324000" lvl="1" indent="0">
              <a:buNone/>
            </a:pPr>
            <a:endParaRPr lang="cs-CZ" sz="1800" dirty="0"/>
          </a:p>
          <a:p>
            <a:r>
              <a:rPr lang="en-GB" sz="2000" b="1" dirty="0"/>
              <a:t>Strategic lessons from the 2WW</a:t>
            </a:r>
            <a:r>
              <a:rPr lang="cs-CZ" sz="2000" b="1" dirty="0"/>
              <a:t>. </a:t>
            </a:r>
          </a:p>
          <a:p>
            <a:pPr lvl="1"/>
            <a:r>
              <a:rPr lang="en-GB" sz="1800" dirty="0"/>
              <a:t>British narrative of 2WW important</a:t>
            </a:r>
            <a:r>
              <a:rPr lang="cs-CZ" sz="1800" dirty="0"/>
              <a:t>: </a:t>
            </a:r>
            <a:r>
              <a:rPr lang="cs-CZ" sz="1800" dirty="0" err="1"/>
              <a:t>the</a:t>
            </a:r>
            <a:r>
              <a:rPr lang="cs-CZ" sz="1800" dirty="0"/>
              <a:t> UK </a:t>
            </a:r>
            <a:r>
              <a:rPr lang="cs-CZ" sz="1800" dirty="0" err="1"/>
              <a:t>standing</a:t>
            </a:r>
            <a:r>
              <a:rPr lang="cs-CZ" sz="1800" dirty="0"/>
              <a:t> </a:t>
            </a:r>
            <a:r>
              <a:rPr lang="cs-CZ" sz="1800" dirty="0" err="1"/>
              <a:t>alone</a:t>
            </a:r>
            <a:r>
              <a:rPr lang="cs-CZ" sz="1800" dirty="0"/>
              <a:t>. </a:t>
            </a:r>
          </a:p>
          <a:p>
            <a:pPr lvl="1"/>
            <a:endParaRPr lang="cs-CZ" sz="1800" dirty="0"/>
          </a:p>
          <a:p>
            <a:r>
              <a:rPr lang="en-US" sz="2000" b="1" dirty="0"/>
              <a:t>Europe as only one of the three circles of British power</a:t>
            </a:r>
            <a:r>
              <a:rPr lang="cs-CZ" sz="2000" b="1" dirty="0"/>
              <a:t>. </a:t>
            </a:r>
            <a:endParaRPr lang="en-US" sz="2000" b="1" dirty="0"/>
          </a:p>
          <a:p>
            <a:pPr lvl="1"/>
            <a:r>
              <a:rPr lang="en-US" sz="1800" dirty="0"/>
              <a:t>UK at the heart of 3 overlapping circles that defined its place in the world: Europe, US and British Empire</a:t>
            </a:r>
            <a:r>
              <a:rPr lang="cs-CZ" sz="1800" dirty="0"/>
              <a:t>. </a:t>
            </a:r>
          </a:p>
          <a:p>
            <a:endParaRPr lang="cs-CZ" dirty="0"/>
          </a:p>
        </p:txBody>
      </p:sp>
      <p:pic>
        <p:nvPicPr>
          <p:cNvPr id="4" name="Zástupný symbol pro obsah 5">
            <a:extLst>
              <a:ext uri="{FF2B5EF4-FFF2-40B4-BE49-F238E27FC236}">
                <a16:creationId xmlns:a16="http://schemas.microsoft.com/office/drawing/2014/main" id="{9D4775BC-49FB-4EAD-A8F2-DE89ACF55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609" y="720000"/>
            <a:ext cx="2327891" cy="349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83167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FSS-EN.potx" id="{28E4EEE2-27E9-4A4B-9855-F0DB06A129FD}" vid="{9255ADBD-7AC4-4DD1-B712-D5745AAFBEF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Populism</Template>
  <TotalTime>3920</TotalTime>
  <Words>1063</Words>
  <Application>Microsoft Office PowerPoint</Application>
  <PresentationFormat>Širokoúhlá obrazovka</PresentationFormat>
  <Paragraphs>139</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Tahoma</vt:lpstr>
      <vt:lpstr>Wingdings</vt:lpstr>
      <vt:lpstr>Presentation_MU_EN</vt:lpstr>
      <vt:lpstr>Understanding the background to Brexit: Brief history of UK-EU relations </vt:lpstr>
      <vt:lpstr>Prezentace aplikace PowerPoint</vt:lpstr>
      <vt:lpstr>Introduction </vt:lpstr>
      <vt:lpstr>What is Brexit?</vt:lpstr>
      <vt:lpstr>Prezentace aplikace PowerPoint</vt:lpstr>
      <vt:lpstr>When is Brexit?</vt:lpstr>
      <vt:lpstr>What is so special about Brexit? </vt:lpstr>
      <vt:lpstr>Why did the UK join so late? </vt:lpstr>
      <vt:lpstr>Why did the UK join so late? </vt:lpstr>
      <vt:lpstr>Why did the UK join so late? </vt:lpstr>
      <vt:lpstr>Why did the UK join so late? </vt:lpstr>
      <vt:lpstr>Prezentace aplikace PowerPoint</vt:lpstr>
      <vt:lpstr>Why did the UK join so late? </vt:lpstr>
      <vt:lpstr>Prezentace aplikace PowerPoint</vt:lpstr>
      <vt:lpstr>The UK as a two-faced European</vt:lpstr>
      <vt:lpstr>Awkward partner</vt:lpstr>
      <vt:lpstr>Prezentace aplikace PowerPoint</vt:lpstr>
      <vt:lpstr>Awkward partner</vt:lpstr>
      <vt:lpstr>Prezentace aplikace PowerPoint</vt:lpstr>
      <vt:lpstr>Quiet European </vt:lpstr>
      <vt:lpstr>History of UK-EU relations: key moments </vt:lpstr>
      <vt:lpstr>Prezentace aplikace PowerPoint</vt:lpstr>
      <vt:lpstr> The crystal ball excercise  </vt:lpstr>
      <vt:lpstr>Prezentace aplikace PowerPoint</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in the Czech Republic</dc:title>
  <dc:creator>Monika Brusenbauch Meislová</dc:creator>
  <cp:lastModifiedBy>Monika Brusenbauch Meislová</cp:lastModifiedBy>
  <cp:revision>76</cp:revision>
  <cp:lastPrinted>1601-01-01T00:00:00Z</cp:lastPrinted>
  <dcterms:created xsi:type="dcterms:W3CDTF">2019-02-15T06:40:41Z</dcterms:created>
  <dcterms:modified xsi:type="dcterms:W3CDTF">2019-02-27T14:48:18Z</dcterms:modified>
</cp:coreProperties>
</file>