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74" r:id="rId5"/>
    <p:sldId id="275" r:id="rId6"/>
    <p:sldId id="276" r:id="rId7"/>
    <p:sldId id="280" r:id="rId8"/>
    <p:sldId id="277" r:id="rId9"/>
    <p:sldId id="278" r:id="rId10"/>
    <p:sldId id="279" r:id="rId11"/>
    <p:sldId id="271" r:id="rId12"/>
    <p:sldId id="27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14556D-7215-487F-BE45-2F8B0ABD74AC}" v="5" dt="2019-02-25T06:47:41.8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rubeš Milan" userId="22205d45-dc86-4c65-b820-7c465b9fc36c" providerId="ADAL" clId="{7314556D-7215-487F-BE45-2F8B0ABD74AC}"/>
    <pc:docChg chg="custSel addSld modSld">
      <pc:chgData name="Hrubeš Milan" userId="22205d45-dc86-4c65-b820-7c465b9fc36c" providerId="ADAL" clId="{7314556D-7215-487F-BE45-2F8B0ABD74AC}" dt="2019-02-25T06:53:15.295" v="395" actId="20577"/>
      <pc:docMkLst>
        <pc:docMk/>
      </pc:docMkLst>
      <pc:sldChg chg="modSp">
        <pc:chgData name="Hrubeš Milan" userId="22205d45-dc86-4c65-b820-7c465b9fc36c" providerId="ADAL" clId="{7314556D-7215-487F-BE45-2F8B0ABD74AC}" dt="2019-02-25T06:53:15.295" v="395" actId="20577"/>
        <pc:sldMkLst>
          <pc:docMk/>
          <pc:sldMk cId="2324595339" sldId="256"/>
        </pc:sldMkLst>
        <pc:spChg chg="mod">
          <ac:chgData name="Hrubeš Milan" userId="22205d45-dc86-4c65-b820-7c465b9fc36c" providerId="ADAL" clId="{7314556D-7215-487F-BE45-2F8B0ABD74AC}" dt="2019-02-25T06:53:15.295" v="395" actId="20577"/>
          <ac:spMkLst>
            <pc:docMk/>
            <pc:sldMk cId="2324595339" sldId="256"/>
            <ac:spMk id="3" creationId="{00000000-0000-0000-0000-000000000000}"/>
          </ac:spMkLst>
        </pc:spChg>
      </pc:sldChg>
      <pc:sldChg chg="modSp">
        <pc:chgData name="Hrubeš Milan" userId="22205d45-dc86-4c65-b820-7c465b9fc36c" providerId="ADAL" clId="{7314556D-7215-487F-BE45-2F8B0ABD74AC}" dt="2019-02-25T06:52:57.728" v="381" actId="5793"/>
        <pc:sldMkLst>
          <pc:docMk/>
          <pc:sldMk cId="3539918309" sldId="257"/>
        </pc:sldMkLst>
        <pc:spChg chg="mod">
          <ac:chgData name="Hrubeš Milan" userId="22205d45-dc86-4c65-b820-7c465b9fc36c" providerId="ADAL" clId="{7314556D-7215-487F-BE45-2F8B0ABD74AC}" dt="2019-02-25T06:52:57.728" v="381" actId="5793"/>
          <ac:spMkLst>
            <pc:docMk/>
            <pc:sldMk cId="3539918309" sldId="257"/>
            <ac:spMk id="3" creationId="{00000000-0000-0000-0000-000000000000}"/>
          </ac:spMkLst>
        </pc:spChg>
      </pc:sldChg>
      <pc:sldChg chg="addSp delSp modSp add">
        <pc:chgData name="Hrubeš Milan" userId="22205d45-dc86-4c65-b820-7c465b9fc36c" providerId="ADAL" clId="{7314556D-7215-487F-BE45-2F8B0ABD74AC}" dt="2019-02-25T06:41:35.713" v="10" actId="1076"/>
        <pc:sldMkLst>
          <pc:docMk/>
          <pc:sldMk cId="3735148640" sldId="280"/>
        </pc:sldMkLst>
        <pc:spChg chg="add del mod">
          <ac:chgData name="Hrubeš Milan" userId="22205d45-dc86-4c65-b820-7c465b9fc36c" providerId="ADAL" clId="{7314556D-7215-487F-BE45-2F8B0ABD74AC}" dt="2019-02-25T06:41:03.785" v="3"/>
          <ac:spMkLst>
            <pc:docMk/>
            <pc:sldMk cId="3735148640" sldId="280"/>
            <ac:spMk id="3" creationId="{00000000-0000-0000-0000-000000000000}"/>
          </ac:spMkLst>
        </pc:spChg>
        <pc:graphicFrameChg chg="add del mod">
          <ac:chgData name="Hrubeš Milan" userId="22205d45-dc86-4c65-b820-7c465b9fc36c" providerId="ADAL" clId="{7314556D-7215-487F-BE45-2F8B0ABD74AC}" dt="2019-02-25T06:41:03.785" v="3"/>
          <ac:graphicFrameMkLst>
            <pc:docMk/>
            <pc:sldMk cId="3735148640" sldId="280"/>
            <ac:graphicFrameMk id="4" creationId="{1A914E38-787B-4A84-9AD5-CF9DC3336DCC}"/>
          </ac:graphicFrameMkLst>
        </pc:graphicFrameChg>
        <pc:picChg chg="add mod">
          <ac:chgData name="Hrubeš Milan" userId="22205d45-dc86-4c65-b820-7c465b9fc36c" providerId="ADAL" clId="{7314556D-7215-487F-BE45-2F8B0ABD74AC}" dt="2019-02-25T06:41:35.713" v="10" actId="1076"/>
          <ac:picMkLst>
            <pc:docMk/>
            <pc:sldMk cId="3735148640" sldId="280"/>
            <ac:picMk id="5" creationId="{7CB2923B-8D8A-4740-9080-5ED2D0F3D4CA}"/>
          </ac:picMkLst>
        </pc:picChg>
      </pc:sldChg>
      <pc:sldChg chg="add">
        <pc:chgData name="Hrubeš Milan" userId="22205d45-dc86-4c65-b820-7c465b9fc36c" providerId="ADAL" clId="{7314556D-7215-487F-BE45-2F8B0ABD74AC}" dt="2019-02-25T06:47:41.841" v="11"/>
        <pc:sldMkLst>
          <pc:docMk/>
          <pc:sldMk cId="950052540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5B36-3D0F-49B0-9C83-4B043C7B6FB8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6A65-1A08-4087-ABB3-38E8FA91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08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5B36-3D0F-49B0-9C83-4B043C7B6FB8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6A65-1A08-4087-ABB3-38E8FA91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11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5B36-3D0F-49B0-9C83-4B043C7B6FB8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6A65-1A08-4087-ABB3-38E8FA91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38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5B36-3D0F-49B0-9C83-4B043C7B6FB8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6A65-1A08-4087-ABB3-38E8FA91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68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5B36-3D0F-49B0-9C83-4B043C7B6FB8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6A65-1A08-4087-ABB3-38E8FA91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93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5B36-3D0F-49B0-9C83-4B043C7B6FB8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6A65-1A08-4087-ABB3-38E8FA91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01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5B36-3D0F-49B0-9C83-4B043C7B6FB8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6A65-1A08-4087-ABB3-38E8FA91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5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5B36-3D0F-49B0-9C83-4B043C7B6FB8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6A65-1A08-4087-ABB3-38E8FA91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39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5B36-3D0F-49B0-9C83-4B043C7B6FB8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6A65-1A08-4087-ABB3-38E8FA91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51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5B36-3D0F-49B0-9C83-4B043C7B6FB8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6A65-1A08-4087-ABB3-38E8FA91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479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5B36-3D0F-49B0-9C83-4B043C7B6FB8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6A65-1A08-4087-ABB3-38E8FA91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61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B5B36-3D0F-49B0-9C83-4B043C7B6FB8}" type="datetimeFigureOut">
              <a:rPr lang="cs-CZ" smtClean="0"/>
              <a:t>25.02.2019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66A65-1A08-4087-ABB3-38E8FA910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21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Demokracie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486400"/>
            <a:ext cx="9667164" cy="1026994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r"/>
            <a:r>
              <a:rPr lang="cs-CZ" dirty="0"/>
              <a:t>Milan Hrubeš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595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818"/>
          </a:xfrm>
        </p:spPr>
        <p:txBody>
          <a:bodyPr>
            <a:normAutofit/>
          </a:bodyPr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943"/>
            <a:ext cx="10515600" cy="50945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Formy liberální demokracie</a:t>
            </a:r>
          </a:p>
          <a:p>
            <a:r>
              <a:rPr lang="cs-CZ" dirty="0"/>
              <a:t>liberální demokracie je v současnosti nejrozšířenější formou demokracie</a:t>
            </a:r>
          </a:p>
          <a:p>
            <a:r>
              <a:rPr lang="cs-CZ" dirty="0"/>
              <a:t>hlavní rysy:</a:t>
            </a:r>
          </a:p>
          <a:p>
            <a:pPr lvl="1"/>
            <a:r>
              <a:rPr lang="cs-CZ" dirty="0"/>
              <a:t>je demokracií nepřímou a zastupitelskou v tom smyslu, že politická funkce se získává v důsledku úspěchu v pravidelných volbách, které jsou organizovány na základě formální politické rovnosti (tj. všeobecného volebního práva)</a:t>
            </a:r>
          </a:p>
          <a:p>
            <a:pPr lvl="1"/>
            <a:r>
              <a:rPr lang="cs-CZ" dirty="0"/>
              <a:t>je založena na konkurenci a voličském výběru, toho se dosahuje politickým pluralismem, tj. tolerancí ˇširoké škály konkurujících si názorů a existenci soupeřících politických hnutí a stran</a:t>
            </a:r>
          </a:p>
          <a:p>
            <a:pPr lvl="1"/>
            <a:r>
              <a:rPr lang="cs-CZ" dirty="0"/>
              <a:t>stát je jasně odlišen od společnosti občanů, toto odlišení se udržuje existencí autonomních skupin a zájmů </a:t>
            </a:r>
            <a:r>
              <a:rPr lang="cs-CZ"/>
              <a:t>a tržních </a:t>
            </a:r>
            <a:r>
              <a:rPr lang="cs-CZ" dirty="0"/>
              <a:t>organizací ekonomického života</a:t>
            </a:r>
          </a:p>
          <a:p>
            <a:r>
              <a:rPr lang="cs-CZ" dirty="0"/>
              <a:t>různé formy sdílející tento základ (pluralismus, </a:t>
            </a:r>
            <a:r>
              <a:rPr lang="cs-CZ" dirty="0" err="1"/>
              <a:t>elitismus</a:t>
            </a:r>
            <a:r>
              <a:rPr lang="cs-CZ" dirty="0"/>
              <a:t>, korporatismus, nová pravice, marxismus)</a:t>
            </a:r>
          </a:p>
        </p:txBody>
      </p:sp>
    </p:spTree>
    <p:extLst>
      <p:ext uri="{BB962C8B-B14F-4D97-AF65-F5344CB8AC3E}">
        <p14:creationId xmlns:p14="http://schemas.microsoft.com/office/powerpoint/2010/main" val="1570574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8800" dirty="0"/>
          </a:p>
          <a:p>
            <a:pPr marL="0" indent="0" algn="ctr">
              <a:buNone/>
            </a:pPr>
            <a:r>
              <a:rPr lang="cs-CZ" sz="88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3074825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8800" dirty="0"/>
          </a:p>
          <a:p>
            <a:pPr marL="0" indent="0" algn="ctr">
              <a:buNone/>
            </a:pPr>
            <a:r>
              <a:rPr lang="cs-CZ" sz="44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46864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818"/>
          </a:xfrm>
        </p:spPr>
        <p:txBody>
          <a:bodyPr>
            <a:normAutofit/>
          </a:bodyPr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943"/>
            <a:ext cx="10515600" cy="5094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Demokracie je:</a:t>
            </a:r>
          </a:p>
          <a:p>
            <a:r>
              <a:rPr lang="cs-CZ" dirty="0"/>
              <a:t>jeden z nejspornějších pojmů</a:t>
            </a:r>
          </a:p>
          <a:p>
            <a:r>
              <a:rPr lang="cs-CZ" dirty="0"/>
              <a:t>neustále diskutovaný pojem</a:t>
            </a:r>
          </a:p>
          <a:p>
            <a:r>
              <a:rPr lang="cs-CZ" dirty="0"/>
              <a:t>nepodléhá jednomu významu – jedné autoritativní pravdě, význam se mění</a:t>
            </a:r>
          </a:p>
          <a:p>
            <a:pPr marL="0" indent="0">
              <a:buNone/>
            </a:pPr>
            <a:r>
              <a:rPr lang="cs-CZ" dirty="0"/>
              <a:t>Demokracie je:</a:t>
            </a:r>
          </a:p>
          <a:p>
            <a:r>
              <a:rPr lang="cs-CZ" dirty="0"/>
              <a:t>forma politického zřízení nebo způsob života </a:t>
            </a:r>
          </a:p>
          <a:p>
            <a:r>
              <a:rPr lang="cs-CZ" dirty="0"/>
              <a:t>deskriptivní nebo normativní pojem</a:t>
            </a:r>
          </a:p>
          <a:p>
            <a:r>
              <a:rPr lang="cs-CZ" dirty="0"/>
              <a:t>pozitivní nebo negativní</a:t>
            </a:r>
          </a:p>
          <a:p>
            <a:pPr marL="457200" lvl="1" indent="0">
              <a:buNone/>
            </a:pPr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539918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818"/>
          </a:xfrm>
        </p:spPr>
        <p:txBody>
          <a:bodyPr>
            <a:normAutofit/>
          </a:bodyPr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943"/>
            <a:ext cx="10515600" cy="509451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spojováno již se starověkým Řeckem </a:t>
            </a:r>
          </a:p>
          <a:p>
            <a:r>
              <a:rPr lang="cs-CZ" dirty="0"/>
              <a:t>„</a:t>
            </a:r>
            <a:r>
              <a:rPr lang="cs-CZ" dirty="0" err="1"/>
              <a:t>demos</a:t>
            </a:r>
            <a:r>
              <a:rPr lang="cs-CZ" dirty="0"/>
              <a:t>“ a „</a:t>
            </a:r>
            <a:r>
              <a:rPr lang="cs-CZ" dirty="0" err="1"/>
              <a:t>kratos</a:t>
            </a:r>
            <a:r>
              <a:rPr lang="cs-CZ" dirty="0"/>
              <a:t>“</a:t>
            </a:r>
          </a:p>
          <a:p>
            <a:r>
              <a:rPr lang="cs-CZ" dirty="0"/>
              <a:t>Aristoteles x Platón; spojující prvek svoboda</a:t>
            </a:r>
          </a:p>
          <a:p>
            <a:pPr lvl="1"/>
            <a:r>
              <a:rPr lang="cs-CZ" dirty="0"/>
              <a:t>Aristoteles (vláda chudých, kteří podléhají demagogii)</a:t>
            </a:r>
          </a:p>
          <a:p>
            <a:pPr lvl="1"/>
            <a:r>
              <a:rPr lang="cs-CZ" dirty="0"/>
              <a:t>Platón (absolutní svoboda, která se zvrhne v tyranidu)</a:t>
            </a:r>
          </a:p>
          <a:p>
            <a:r>
              <a:rPr lang="cs-CZ" dirty="0"/>
              <a:t>moderní pojetí demokracie se od výše zmíněného podstatně liší</a:t>
            </a:r>
          </a:p>
          <a:p>
            <a:r>
              <a:rPr lang="cs-CZ" dirty="0"/>
              <a:t>Lincoln: „vláda lidu a pro lid“</a:t>
            </a:r>
          </a:p>
          <a:p>
            <a:pPr lvl="1"/>
            <a:r>
              <a:rPr lang="cs-CZ" dirty="0"/>
              <a:t>legitimita pochází z lidu</a:t>
            </a:r>
          </a:p>
          <a:p>
            <a:pPr lvl="1"/>
            <a:r>
              <a:rPr lang="cs-CZ" dirty="0"/>
              <a:t>lid participuje na výkonu vládnutí</a:t>
            </a:r>
          </a:p>
          <a:p>
            <a:pPr lvl="1"/>
            <a:r>
              <a:rPr lang="cs-CZ" dirty="0"/>
              <a:t>vláda pro lid, pro blaho lidu</a:t>
            </a:r>
          </a:p>
          <a:p>
            <a:r>
              <a:rPr lang="cs-CZ" dirty="0"/>
              <a:t>hlavní rys: politická rovnost (historický vývoj)</a:t>
            </a:r>
          </a:p>
          <a:p>
            <a:r>
              <a:rPr lang="cs-CZ" dirty="0"/>
              <a:t>„vláda lidu“ x individuální práva</a:t>
            </a:r>
          </a:p>
          <a:p>
            <a:pPr marL="457200" lvl="1" indent="0">
              <a:buNone/>
            </a:pPr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5005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818"/>
          </a:xfrm>
        </p:spPr>
        <p:txBody>
          <a:bodyPr>
            <a:normAutofit/>
          </a:bodyPr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943"/>
            <a:ext cx="10515600" cy="50945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základní přístupy: přímá x zastupitelská</a:t>
            </a:r>
          </a:p>
          <a:p>
            <a:r>
              <a:rPr lang="cs-CZ" dirty="0"/>
              <a:t>přímá</a:t>
            </a:r>
          </a:p>
          <a:p>
            <a:pPr lvl="1"/>
            <a:r>
              <a:rPr lang="cs-CZ" dirty="0"/>
              <a:t>přímá, trvala a nezprostředkovaná participace </a:t>
            </a:r>
          </a:p>
          <a:p>
            <a:pPr lvl="1"/>
            <a:r>
              <a:rPr lang="cs-CZ" dirty="0"/>
              <a:t>spojována především s institutem referenda</a:t>
            </a:r>
          </a:p>
          <a:p>
            <a:r>
              <a:rPr lang="cs-CZ" dirty="0"/>
              <a:t>k přednostem přímé demokracie obecně patří:</a:t>
            </a:r>
          </a:p>
          <a:p>
            <a:pPr marL="808038" lvl="1" indent="-350838">
              <a:buFont typeface="+mj-lt"/>
              <a:buAutoNum type="arabicPeriod"/>
            </a:pPr>
            <a:r>
              <a:rPr lang="cs-CZ" dirty="0"/>
              <a:t>zdůrazňuje kontrolu občanů nad jejich vlastními osudy</a:t>
            </a:r>
          </a:p>
          <a:p>
            <a:pPr marL="808038" lvl="1" indent="-350838">
              <a:buFont typeface="+mj-lt"/>
              <a:buAutoNum type="arabicPeriod"/>
            </a:pPr>
            <a:r>
              <a:rPr lang="cs-CZ" dirty="0"/>
              <a:t>vytváří údajně lépe informované a vzdělanější občanstvo</a:t>
            </a:r>
          </a:p>
          <a:p>
            <a:pPr marL="808038" lvl="1" indent="-350838">
              <a:buFont typeface="+mj-lt"/>
              <a:buAutoNum type="arabicPeriod"/>
            </a:pPr>
            <a:r>
              <a:rPr lang="cs-CZ" dirty="0"/>
              <a:t>umožňuje, aby veřejnost sama vyjadřovala své názory a požadavky</a:t>
            </a:r>
          </a:p>
          <a:p>
            <a:pPr marL="808038" lvl="1" indent="-350838">
              <a:buFont typeface="+mj-lt"/>
              <a:buAutoNum type="arabicPeriod"/>
            </a:pPr>
            <a:r>
              <a:rPr lang="cs-CZ" dirty="0"/>
              <a:t>zajišťuje legitimitu vládnutí</a:t>
            </a:r>
          </a:p>
          <a:p>
            <a:r>
              <a:rPr lang="cs-CZ" dirty="0"/>
              <a:t>k nevýhodám patří:</a:t>
            </a:r>
          </a:p>
          <a:p>
            <a:pPr marL="808038" lvl="1" indent="-350838">
              <a:buFont typeface="+mj-lt"/>
              <a:buAutoNum type="arabicPeriod"/>
              <a:tabLst>
                <a:tab pos="808038" algn="l"/>
              </a:tabLst>
            </a:pPr>
            <a:r>
              <a:rPr lang="cs-CZ" dirty="0"/>
              <a:t>omezená uskutečnitelnost v podmínkách komplexních moderních společnostech</a:t>
            </a:r>
          </a:p>
          <a:p>
            <a:pPr marL="808038" lvl="1" indent="-350838">
              <a:buFont typeface="+mj-lt"/>
              <a:buAutoNum type="arabicPeriod"/>
              <a:tabLst>
                <a:tab pos="808038" algn="l"/>
              </a:tabLst>
            </a:pPr>
            <a:r>
              <a:rPr lang="cs-CZ" dirty="0"/>
              <a:t>důraz na politickou participaci, kterou v současné společnosti lidé často nepovažují za klíčovou </a:t>
            </a:r>
          </a:p>
          <a:p>
            <a:pPr marL="808038" lvl="1" indent="-350838">
              <a:buFont typeface="+mj-lt"/>
              <a:buAutoNum type="arabicPeriod"/>
              <a:tabLst>
                <a:tab pos="808038" algn="l"/>
              </a:tabLst>
            </a:pPr>
            <a:r>
              <a:rPr lang="cs-CZ" dirty="0"/>
              <a:t>i pokud bychom ji redukovali jen na referenda, jejich častá organizace vede časem k nízké účasti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916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818"/>
          </a:xfrm>
        </p:spPr>
        <p:txBody>
          <a:bodyPr>
            <a:normAutofit/>
          </a:bodyPr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943"/>
            <a:ext cx="10515600" cy="50945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základní přístupy: přímá x zastupitelská</a:t>
            </a:r>
          </a:p>
          <a:p>
            <a:r>
              <a:rPr lang="cs-CZ" dirty="0"/>
              <a:t>zastupitelská </a:t>
            </a:r>
          </a:p>
          <a:p>
            <a:pPr lvl="1"/>
            <a:r>
              <a:rPr lang="cs-CZ" dirty="0"/>
              <a:t>nepřímá, omezená, vyznačující se specifickými institucemi</a:t>
            </a:r>
          </a:p>
          <a:p>
            <a:pPr lvl="1"/>
            <a:r>
              <a:rPr lang="cs-CZ" dirty="0"/>
              <a:t>vychází z liberalismu (</a:t>
            </a:r>
            <a:r>
              <a:rPr lang="cs-CZ" dirty="0" err="1"/>
              <a:t>Lock</a:t>
            </a:r>
            <a:r>
              <a:rPr lang="cs-CZ" dirty="0"/>
              <a:t>)</a:t>
            </a:r>
          </a:p>
          <a:p>
            <a:r>
              <a:rPr lang="cs-CZ" dirty="0"/>
              <a:t>silné stránky zastupitelské demokracie</a:t>
            </a:r>
          </a:p>
          <a:p>
            <a:pPr marL="808038" lvl="1" indent="-350838">
              <a:buFont typeface="+mj-lt"/>
              <a:buAutoNum type="arabicPeriod"/>
            </a:pPr>
            <a:r>
              <a:rPr lang="cs-CZ" dirty="0"/>
              <a:t>nabízí prakticky uskutečnitelnou formu demokracie, neboť přímou demokracii lze realizovat jen v malých společenstvích.</a:t>
            </a:r>
          </a:p>
          <a:p>
            <a:pPr marL="808038" lvl="1" indent="-350838">
              <a:buFont typeface="+mj-lt"/>
              <a:buAutoNum type="arabicPeriod"/>
            </a:pPr>
            <a:r>
              <a:rPr lang="cs-CZ" dirty="0"/>
              <a:t>zbavuje řadové občany břemene rozhodovaní a v politice umožňuje dělbu práce</a:t>
            </a:r>
          </a:p>
          <a:p>
            <a:pPr marL="808038" lvl="1" indent="-350838">
              <a:buFont typeface="+mj-lt"/>
              <a:buAutoNum type="arabicPeriod"/>
            </a:pPr>
            <a:r>
              <a:rPr lang="cs-CZ" dirty="0"/>
              <a:t>umožňuje vložit vládnutí do rukou těch, kdo jsou vzdělanější a mají větší zkušenosti</a:t>
            </a:r>
          </a:p>
          <a:p>
            <a:pPr marL="808038" lvl="1" indent="-350838">
              <a:buFont typeface="+mj-lt"/>
              <a:buAutoNum type="arabicPeriod"/>
            </a:pPr>
            <a:r>
              <a:rPr lang="cs-CZ" dirty="0"/>
              <a:t>udržuje stabilitu, jelikož řadové občany drží dál od politiky, a tak je vede k tomu, aby akceptovali kompromis</a:t>
            </a:r>
          </a:p>
        </p:txBody>
      </p:sp>
    </p:spTree>
    <p:extLst>
      <p:ext uri="{BB962C8B-B14F-4D97-AF65-F5344CB8AC3E}">
        <p14:creationId xmlns:p14="http://schemas.microsoft.com/office/powerpoint/2010/main" val="1763181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818"/>
          </a:xfrm>
        </p:spPr>
        <p:txBody>
          <a:bodyPr>
            <a:normAutofit/>
          </a:bodyPr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943"/>
            <a:ext cx="10515600" cy="5094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kam by měla demokracie sahat?</a:t>
            </a:r>
          </a:p>
          <a:p>
            <a:r>
              <a:rPr lang="cs-CZ" dirty="0"/>
              <a:t>radikální demokracie se vymezuje vůči liberálnímu individualismu </a:t>
            </a:r>
          </a:p>
          <a:p>
            <a:r>
              <a:rPr lang="cs-CZ" dirty="0"/>
              <a:t>dle radikálního vymezení sahají mocenské vztahy do všech společenských sfér</a:t>
            </a:r>
          </a:p>
          <a:p>
            <a:r>
              <a:rPr lang="cs-CZ" dirty="0"/>
              <a:t>je tedy obecným principem, aplikovatelný na všechny oblasti sociální existence</a:t>
            </a:r>
          </a:p>
          <a:p>
            <a:r>
              <a:rPr lang="cs-CZ" dirty="0"/>
              <a:t>demokracie je kolektivní procedura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589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818"/>
          </a:xfrm>
        </p:spPr>
        <p:txBody>
          <a:bodyPr>
            <a:normAutofit/>
          </a:bodyPr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943"/>
            <a:ext cx="10515600" cy="5094514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CB2923B-8D8A-4740-9080-5ED2D0F3D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700" y="1337612"/>
            <a:ext cx="5782670" cy="535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148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818"/>
          </a:xfrm>
        </p:spPr>
        <p:txBody>
          <a:bodyPr>
            <a:normAutofit/>
          </a:bodyPr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943"/>
            <a:ext cx="10515600" cy="50945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Modely demokracie</a:t>
            </a:r>
          </a:p>
          <a:p>
            <a:r>
              <a:rPr lang="cs-CZ" dirty="0"/>
              <a:t>klasická demokracie</a:t>
            </a:r>
          </a:p>
          <a:p>
            <a:pPr lvl="1"/>
            <a:r>
              <a:rPr lang="cs-CZ" dirty="0"/>
              <a:t>opírá se o polis (athénské pojetí)</a:t>
            </a:r>
          </a:p>
          <a:p>
            <a:pPr lvl="1"/>
            <a:r>
              <a:rPr lang="cs-CZ" dirty="0"/>
              <a:t>vláda lidového shromáždění, pravidelné</a:t>
            </a:r>
          </a:p>
          <a:p>
            <a:pPr lvl="1"/>
            <a:r>
              <a:rPr lang="cs-CZ" dirty="0"/>
              <a:t>rada pěti set (výkonný orgán)</a:t>
            </a:r>
          </a:p>
          <a:p>
            <a:pPr lvl="1"/>
            <a:r>
              <a:rPr lang="cs-CZ" dirty="0"/>
              <a:t>vylučovala většinu obyvatelstva (občanství)</a:t>
            </a:r>
          </a:p>
          <a:p>
            <a:r>
              <a:rPr lang="cs-CZ" dirty="0"/>
              <a:t>demokracie jako ochrana</a:t>
            </a:r>
          </a:p>
          <a:p>
            <a:pPr lvl="1"/>
            <a:r>
              <a:rPr lang="cs-CZ" dirty="0"/>
              <a:t>17. a 18. st.</a:t>
            </a:r>
          </a:p>
          <a:p>
            <a:pPr lvl="1"/>
            <a:r>
              <a:rPr lang="cs-CZ" dirty="0"/>
              <a:t>nástroj ochrany občanů před státem</a:t>
            </a:r>
          </a:p>
          <a:p>
            <a:pPr lvl="1"/>
            <a:r>
              <a:rPr lang="cs-CZ" dirty="0"/>
              <a:t>vládnutí se souhlasem občanů</a:t>
            </a:r>
          </a:p>
          <a:p>
            <a:pPr lvl="1"/>
            <a:r>
              <a:rPr lang="cs-CZ" dirty="0"/>
              <a:t>stále vylučující, posun s utilitaristy (</a:t>
            </a:r>
            <a:r>
              <a:rPr lang="cs-CZ" dirty="0" err="1"/>
              <a:t>Bentham</a:t>
            </a:r>
            <a:r>
              <a:rPr lang="cs-CZ" dirty="0"/>
              <a:t>) – všeobecné volební právo (jen muži)</a:t>
            </a:r>
          </a:p>
          <a:p>
            <a:pPr lvl="1"/>
            <a:r>
              <a:rPr lang="cs-CZ" dirty="0"/>
              <a:t>konstituční (liberální) demokracie – dělba moci, omezená moc, dodržování základních práv a svobod</a:t>
            </a:r>
          </a:p>
          <a:p>
            <a:pPr lvl="1"/>
            <a:r>
              <a:rPr lang="cs-CZ" dirty="0"/>
              <a:t>omezené vnímání demokracie (politická rovnost jako volební rovnost)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665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818"/>
          </a:xfrm>
        </p:spPr>
        <p:txBody>
          <a:bodyPr>
            <a:normAutofit/>
          </a:bodyPr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943"/>
            <a:ext cx="10515600" cy="50945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Modely demokracie</a:t>
            </a:r>
          </a:p>
          <a:p>
            <a:r>
              <a:rPr lang="cs-CZ" dirty="0"/>
              <a:t>rozvojová demokracie</a:t>
            </a:r>
          </a:p>
          <a:p>
            <a:pPr lvl="1"/>
            <a:r>
              <a:rPr lang="cs-CZ" dirty="0"/>
              <a:t>výše uvedené včetně důrazu na rozvoj jednotlivců a společnosti</a:t>
            </a:r>
          </a:p>
          <a:p>
            <a:pPr lvl="1"/>
            <a:r>
              <a:rPr lang="cs-CZ" dirty="0"/>
              <a:t>spojeno s J.J. Rousseau </a:t>
            </a:r>
          </a:p>
          <a:p>
            <a:pPr lvl="1"/>
            <a:r>
              <a:rPr lang="cs-CZ" dirty="0"/>
              <a:t>svoboda v pozitivním vymezení, veřejná autonomie</a:t>
            </a:r>
          </a:p>
          <a:p>
            <a:pPr lvl="1"/>
            <a:r>
              <a:rPr lang="cs-CZ" dirty="0"/>
              <a:t>spojeno s participací – podílem na formování života (v obci), koncept obecné vůle</a:t>
            </a:r>
          </a:p>
          <a:p>
            <a:pPr lvl="1"/>
            <a:r>
              <a:rPr lang="cs-CZ" dirty="0"/>
              <a:t>suverenita lidu (moc pochází z lidu), důraz na přímý výkon vládnutí</a:t>
            </a:r>
          </a:p>
          <a:p>
            <a:pPr lvl="1"/>
            <a:r>
              <a:rPr lang="cs-CZ" dirty="0"/>
              <a:t>na toto pojetí navazuje tzv. Nová levice a radikální demokracie</a:t>
            </a:r>
          </a:p>
          <a:p>
            <a:r>
              <a:rPr lang="cs-CZ" dirty="0" err="1"/>
              <a:t>deliberativní</a:t>
            </a:r>
            <a:r>
              <a:rPr lang="cs-CZ" dirty="0"/>
              <a:t> demokracie</a:t>
            </a:r>
          </a:p>
          <a:p>
            <a:pPr lvl="1"/>
            <a:r>
              <a:rPr lang="cs-CZ" dirty="0"/>
              <a:t>pojem deliberace – demokracie jako diskuse (protiklad k demokracii volební)</a:t>
            </a:r>
          </a:p>
          <a:p>
            <a:pPr lvl="1"/>
            <a:r>
              <a:rPr lang="cs-CZ" dirty="0"/>
              <a:t>kritika redukce demokracie na tržní výběr, neexistuje prostor pro formování a formulování</a:t>
            </a:r>
          </a:p>
          <a:p>
            <a:pPr lvl="1"/>
            <a:r>
              <a:rPr lang="cs-CZ" dirty="0"/>
              <a:t>cílem deliberace je konsensus (</a:t>
            </a:r>
            <a:r>
              <a:rPr lang="cs-CZ" dirty="0" err="1"/>
              <a:t>Habermas</a:t>
            </a:r>
            <a:r>
              <a:rPr lang="cs-CZ" dirty="0"/>
              <a:t>), kritika z pohledu soutěživosti (pluralitní modely)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2730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2716</TotalTime>
  <Words>684</Words>
  <Application>Microsoft Office PowerPoint</Application>
  <PresentationFormat>Širokoúhlá obrazovka</PresentationFormat>
  <Paragraphs>97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Demokracie</vt:lpstr>
      <vt:lpstr>Demokracie</vt:lpstr>
      <vt:lpstr>Demokracie</vt:lpstr>
      <vt:lpstr>Demokracie</vt:lpstr>
      <vt:lpstr>Demokracie</vt:lpstr>
      <vt:lpstr>Demokracie</vt:lpstr>
      <vt:lpstr>Demokracie</vt:lpstr>
      <vt:lpstr>Demokracie</vt:lpstr>
      <vt:lpstr>Demokracie</vt:lpstr>
      <vt:lpstr>Demokracie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Politologie jako sociálně-vědní disciplína</dc:title>
  <dc:creator>Milan Hrubeš</dc:creator>
  <cp:lastModifiedBy>Milan Hrubeš</cp:lastModifiedBy>
  <cp:revision>334</cp:revision>
  <dcterms:created xsi:type="dcterms:W3CDTF">2016-09-27T05:29:32Z</dcterms:created>
  <dcterms:modified xsi:type="dcterms:W3CDTF">2019-02-25T06:53:18Z</dcterms:modified>
</cp:coreProperties>
</file>