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302" r:id="rId3"/>
    <p:sldId id="306" r:id="rId4"/>
    <p:sldId id="307" r:id="rId5"/>
    <p:sldId id="308" r:id="rId6"/>
    <p:sldId id="316" r:id="rId7"/>
    <p:sldId id="303" r:id="rId8"/>
    <p:sldId id="304" r:id="rId9"/>
    <p:sldId id="293" r:id="rId10"/>
    <p:sldId id="294" r:id="rId11"/>
    <p:sldId id="295" r:id="rId12"/>
    <p:sldId id="296" r:id="rId13"/>
    <p:sldId id="297" r:id="rId14"/>
    <p:sldId id="298" r:id="rId15"/>
    <p:sldId id="309" r:id="rId16"/>
    <p:sldId id="310" r:id="rId17"/>
    <p:sldId id="311" r:id="rId18"/>
    <p:sldId id="312" r:id="rId19"/>
    <p:sldId id="313" r:id="rId20"/>
    <p:sldId id="314" r:id="rId21"/>
    <p:sldId id="315" r:id="rId22"/>
  </p:sldIdLst>
  <p:sldSz cx="9144000" cy="6858000" type="screen4x3"/>
  <p:notesSz cx="6735763" cy="98694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049B7-E18C-4391-8A0A-38A0EC76D8A6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0FE4A-43DA-4E62-823F-95C2204B91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766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497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48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17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755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24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68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05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95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58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36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752F5-D1D0-4D35-94D7-2D16498360FF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79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N</a:t>
            </a:r>
            <a:r>
              <a:rPr lang="cs-CZ" b="1" dirty="0" smtClean="0"/>
              <a:t>ástup asijských ekonomik a integrace postkomunistických zemí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Evropa ve světové ekonomice</a:t>
            </a:r>
          </a:p>
          <a:p>
            <a:r>
              <a:rPr lang="cs-CZ" dirty="0" smtClean="0"/>
              <a:t>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5992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931841"/>
              </p:ext>
            </p:extLst>
          </p:nvPr>
        </p:nvGraphicFramePr>
        <p:xfrm>
          <a:off x="1115616" y="1628800"/>
          <a:ext cx="6740336" cy="4837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5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Spojené státy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Japonsko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Čína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Podíl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Změna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Podíl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Změna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Podíl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Změna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EU15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20,1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</a:rPr>
                        <a:t>1,17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15,6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</a:rPr>
                        <a:t>-2,32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13,5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</a:rPr>
                        <a:t>-2,02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EU25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20,8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</a:rPr>
                        <a:t>1,53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16,1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</a:rPr>
                        <a:t>-2,06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14,0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</a:rPr>
                        <a:t>-1,82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Spojené státy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/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/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16,3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-9,76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9,0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-1,28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Kanada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16,2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-2,74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1,9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-1,12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-1,31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Mexiko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10,6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2,29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0,22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0,17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Japonsko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10,1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-8,06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/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/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16,6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-1,41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Čína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16,1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10,46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28,8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16,70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/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/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Korea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3,2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-0,43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6,0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-0,32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12,0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5,05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Indie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0,52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-0,28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0,53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ASEAN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7,3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-1,98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14,2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1,04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11,1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4,68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Rusko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-0,08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-0,72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-0,85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Brazílie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0,33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-0,30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0,06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582428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Vývoj exportního podílu na hlavních trzích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(2005)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 jeho změna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(1995–2005) </a:t>
            </a:r>
            <a:endParaRPr kumimoji="0" lang="cs-CZ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231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032692"/>
              </p:ext>
            </p:extLst>
          </p:nvPr>
        </p:nvGraphicFramePr>
        <p:xfrm>
          <a:off x="1339184" y="1124744"/>
          <a:ext cx="5858577" cy="5248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0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0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0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0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02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Celkem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HT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LT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RB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PP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EU25</a:t>
                      </a:r>
                      <a:endParaRPr lang="cs-CZ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19,62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17,27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24,03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15,75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22,32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9,57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2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-1,39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-0,57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-1,32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-3,29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-1,49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-0,84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USA</a:t>
                      </a:r>
                      <a:endParaRPr lang="cs-CZ" sz="2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13,03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14,32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14,65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8,08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11,31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16,17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-</a:t>
                      </a:r>
                      <a:r>
                        <a:rPr lang="cs-CZ" sz="1800" dirty="0">
                          <a:effectLst/>
                        </a:rPr>
                        <a:t>4,35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-7,63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-3,07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-2,29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-3,65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-5,87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Japonsko</a:t>
                      </a:r>
                      <a:endParaRPr lang="cs-CZ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9,50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9,51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15,42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4,75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4,93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0,68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-4,08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-9,26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-5,16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-2,01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-0,58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0,13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Čína</a:t>
                      </a:r>
                      <a:endParaRPr lang="cs-CZ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13,96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17,79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8,75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28,16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6,65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5,16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87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8,20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13,94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0070C0"/>
                          </a:solidFill>
                          <a:effectLst/>
                        </a:rPr>
                        <a:t>5,53</a:t>
                      </a:r>
                      <a:endParaRPr lang="cs-CZ" sz="18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0070C0"/>
                          </a:solidFill>
                          <a:effectLst/>
                        </a:rPr>
                        <a:t>11,55</a:t>
                      </a:r>
                      <a:endParaRPr lang="cs-CZ" sz="18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3,40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1,03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Indie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1,46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0,39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0,83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3,05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2,65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2,84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089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0,43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0,18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0,42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0,68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1,11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0,44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Rusko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1,39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0,36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1,28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0,92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4,21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1,13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92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0,36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0,18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0,60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0,35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0,92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-0,35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Brazílie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1,69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0,59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1,57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1,11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2,70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7,12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226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0,32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0,36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0,42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-0,08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-0,05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3,69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552" y="188640"/>
            <a:ext cx="77048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Tržní podíly na světovém exportu podle technologické úrovně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(2005)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 jejich změna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(1995–2005)</a:t>
            </a:r>
            <a:endParaRPr kumimoji="0" lang="cs-CZ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785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591105"/>
              </p:ext>
            </p:extLst>
          </p:nvPr>
        </p:nvGraphicFramePr>
        <p:xfrm>
          <a:off x="1835696" y="1052736"/>
          <a:ext cx="4208272" cy="55732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6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4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HT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LT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RB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PP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EU25</a:t>
                      </a:r>
                      <a:endParaRPr lang="cs-CZ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23,7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3,4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42,3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1,5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13,8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-2,1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16,8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-1,5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2,6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-1,0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USA</a:t>
                      </a:r>
                      <a:endParaRPr lang="cs-CZ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29,6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-0,5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38,8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4,4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12,8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Japonsko</a:t>
                      </a:r>
                      <a:endParaRPr lang="cs-CZ" sz="16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27,0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-0,6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56,1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4,8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8,6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-0,1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0,4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Brazílie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9,4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5,4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32,1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3,6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11,3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-4,0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23,7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-8,8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22,7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4,4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Rusko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6,9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31,8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9,4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11,3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44,7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-6,9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4,4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-6,1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Indie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7,1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19,5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6,1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35,9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-4,6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26,7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10,5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-6,6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Čína</a:t>
                      </a:r>
                      <a:endParaRPr lang="cs-CZ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34,3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18,4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21,7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2,7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34,7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-15,9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7,0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-3,2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Svět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26,9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34,5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17,2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-0,3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14,8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5,4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116632"/>
            <a:ext cx="842493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Struktura exportu podle technologické úrovně (2005) a její změna 1995–2005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(procenta)</a:t>
            </a:r>
            <a:endParaRPr kumimoji="0" lang="cs-C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990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8127"/>
              </p:ext>
            </p:extLst>
          </p:nvPr>
        </p:nvGraphicFramePr>
        <p:xfrm>
          <a:off x="971600" y="1412776"/>
          <a:ext cx="6843269" cy="4451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6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9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7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7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7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78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70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Spodní segment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Střední segment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Horní segment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2004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změna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2004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změna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2004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změna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EU25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15,3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-2,27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17,5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-1,95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30,0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0,40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Japonsko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7,2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-2,55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10,9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-5,74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14,1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-4,45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>
                          <a:effectLst/>
                        </a:rPr>
                        <a:t>Korea</a:t>
                      </a:r>
                      <a:endParaRPr lang="cs-CZ" sz="1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4,8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0,20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5,0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1,38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4,4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0,47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>
                          <a:effectLst/>
                        </a:rPr>
                        <a:t>Indie</a:t>
                      </a:r>
                      <a:endParaRPr lang="cs-CZ" sz="1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0,82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0,42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0,36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</a:rPr>
                        <a:t>Rusko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0,45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0,58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0,47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USA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12,1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-4,42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12,7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-4,11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14,4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-3,47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>
                          <a:effectLst/>
                        </a:rPr>
                        <a:t>Kanada</a:t>
                      </a:r>
                      <a:endParaRPr lang="cs-CZ" sz="1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4,2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-1,08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5,0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-0,68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3,1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0,16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</a:rPr>
                        <a:t>Mexiko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3,8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-0,37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3,5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1,41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0,91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Čína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19,5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solidFill>
                            <a:srgbClr val="FF0000"/>
                          </a:solidFill>
                          <a:effectLst/>
                        </a:rPr>
                        <a:t>10,56</a:t>
                      </a:r>
                      <a:endParaRPr lang="cs-CZ" sz="18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9,1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4,84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4,1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2,42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>
                          <a:effectLst/>
                        </a:rPr>
                        <a:t>Brazílie</a:t>
                      </a:r>
                      <a:endParaRPr lang="cs-CZ" sz="1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0,32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0,21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0,01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</a:rPr>
                        <a:t>ASEAN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8,7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-1,16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10,3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2,41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8,7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1,43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7031" y="415117"/>
            <a:ext cx="74885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Tržní podíly na světovém exportu podle segmentů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(2004)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 jejich změna 1995–2004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(%)</a:t>
            </a:r>
            <a:endParaRPr kumimoji="0" lang="cs-C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833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569345"/>
              </p:ext>
            </p:extLst>
          </p:nvPr>
        </p:nvGraphicFramePr>
        <p:xfrm>
          <a:off x="1403648" y="764704"/>
          <a:ext cx="5986842" cy="5923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6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0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27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Spodní </a:t>
                      </a:r>
                      <a:endParaRPr lang="cs-CZ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segment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Střední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segment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Horní </a:t>
                      </a:r>
                      <a:endParaRPr lang="cs-CZ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segment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EU25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20,6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-3,4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-1,0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46,1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4,4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Spojené státy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26,61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-1,52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38,46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-1,59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34,93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3,12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Japonsko</a:t>
                      </a:r>
                      <a:endParaRPr lang="cs-CZ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19,64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3,32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42,66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-7,11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37,7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3,79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Brazílie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44,99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5,23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36,15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-2,38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18,86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-2,85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Rusko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45,12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-5,96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32,34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-1,53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22,54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7,49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Indie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39,18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-7,8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38,39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2,76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22,43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5,04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Čína</a:t>
                      </a:r>
                      <a:endParaRPr lang="cs-CZ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54,01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0,07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37,09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-0,96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8,9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0,89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Svět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30,46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0,49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38,29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-0,82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31,25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0,33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3119" y="241494"/>
            <a:ext cx="84249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Struktura exportu podle segmentů 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(2004) 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 její změna 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1995–2004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(%)</a:t>
            </a:r>
            <a:endParaRPr kumimoji="0" 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155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1524000" y="637022"/>
          <a:ext cx="6185443" cy="5538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2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8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8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85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8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85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1970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1980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1990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2003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EU </a:t>
                      </a:r>
                      <a:r>
                        <a:rPr lang="cs-CZ" sz="2800" dirty="0" smtClean="0">
                          <a:effectLst/>
                        </a:rPr>
                        <a:t>15 </a:t>
                      </a:r>
                      <a:r>
                        <a:rPr lang="cs-CZ" sz="2000" b="0" dirty="0" smtClean="0">
                          <a:effectLst/>
                        </a:rPr>
                        <a:t>(2014: EU28)</a:t>
                      </a:r>
                      <a:endParaRPr lang="cs-CZ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err="1" smtClean="0">
                          <a:effectLst/>
                        </a:rPr>
                        <a:t>Overall</a:t>
                      </a:r>
                      <a:r>
                        <a:rPr lang="cs-CZ" sz="2000" b="0" dirty="0" smtClean="0">
                          <a:effectLst/>
                        </a:rPr>
                        <a:t> </a:t>
                      </a:r>
                      <a:r>
                        <a:rPr lang="cs-CZ" sz="2000" b="0" dirty="0" err="1" smtClean="0">
                          <a:effectLst/>
                        </a:rPr>
                        <a:t>employment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59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60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62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64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</a:rPr>
                        <a:t>Employment</a:t>
                      </a:r>
                      <a:r>
                        <a:rPr lang="cs-CZ" sz="2000" b="0" dirty="0" smtClean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male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78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74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</a:rPr>
                        <a:t>Employment</a:t>
                      </a:r>
                      <a:r>
                        <a:rPr lang="cs-CZ" sz="2000" b="1" baseline="0" dirty="0" smtClean="0">
                          <a:effectLst/>
                        </a:rPr>
                        <a:t> </a:t>
                      </a:r>
                      <a:r>
                        <a:rPr lang="cs-CZ" sz="2000" b="1" baseline="0" dirty="0" err="1" smtClean="0">
                          <a:effectLst/>
                        </a:rPr>
                        <a:t>female</a:t>
                      </a:r>
                      <a:r>
                        <a:rPr lang="cs-CZ" sz="2000" dirty="0" smtClean="0">
                          <a:effectLst/>
                        </a:rPr>
                        <a:t> 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39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43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49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56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</a:rPr>
                        <a:t>Employment</a:t>
                      </a:r>
                      <a:r>
                        <a:rPr lang="cs-CZ" sz="2000" b="0" dirty="0" smtClean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15–24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51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FF0000"/>
                          </a:solidFill>
                          <a:effectLst/>
                        </a:rPr>
                        <a:t>45</a:t>
                      </a:r>
                      <a:endParaRPr lang="cs-CZ" sz="20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FF0000"/>
                          </a:solidFill>
                          <a:effectLst/>
                        </a:rPr>
                        <a:t>45</a:t>
                      </a:r>
                      <a:endParaRPr lang="cs-CZ" sz="20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40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</a:rPr>
                        <a:t>Employment</a:t>
                      </a:r>
                      <a:r>
                        <a:rPr lang="cs-CZ" sz="2000" b="0" dirty="0" smtClean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25–54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65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73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77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</a:rPr>
                        <a:t>Employment</a:t>
                      </a:r>
                      <a:r>
                        <a:rPr lang="cs-CZ" sz="2000" b="0" dirty="0" smtClean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55–64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47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44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39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42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</a:rPr>
                        <a:t>US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err="1" smtClean="0">
                          <a:effectLst/>
                        </a:rPr>
                        <a:t>Overall</a:t>
                      </a:r>
                      <a:r>
                        <a:rPr lang="cs-CZ" sz="2000" b="0" dirty="0" smtClean="0">
                          <a:effectLst/>
                        </a:rPr>
                        <a:t> </a:t>
                      </a:r>
                      <a:r>
                        <a:rPr lang="cs-CZ" sz="2000" b="0" dirty="0" err="1" smtClean="0">
                          <a:effectLst/>
                        </a:rPr>
                        <a:t>employment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64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67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72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71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</a:rPr>
                        <a:t>Employment</a:t>
                      </a:r>
                      <a:r>
                        <a:rPr lang="cs-CZ" sz="2000" b="0" dirty="0" smtClean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male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81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77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</a:rPr>
                        <a:t>Employment</a:t>
                      </a:r>
                      <a:r>
                        <a:rPr lang="cs-CZ" sz="2000" b="1" baseline="0" dirty="0" smtClean="0">
                          <a:effectLst/>
                        </a:rPr>
                        <a:t> </a:t>
                      </a:r>
                      <a:r>
                        <a:rPr lang="cs-CZ" sz="2000" b="1" baseline="0" dirty="0" err="1" smtClean="0">
                          <a:effectLst/>
                        </a:rPr>
                        <a:t>female</a:t>
                      </a:r>
                      <a:r>
                        <a:rPr lang="cs-CZ" sz="2000" dirty="0" smtClean="0">
                          <a:effectLst/>
                        </a:rPr>
                        <a:t> 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46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55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64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66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</a:rPr>
                        <a:t>Employment</a:t>
                      </a:r>
                      <a:r>
                        <a:rPr lang="cs-CZ" sz="2000" b="0" dirty="0" smtClean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15–24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59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60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54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</a:rPr>
                        <a:t>Employment</a:t>
                      </a:r>
                      <a:r>
                        <a:rPr lang="cs-CZ" sz="2000" b="0" dirty="0" smtClean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25–54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70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79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</a:t>
                      </a:r>
                      <a:endParaRPr lang="cs-CZ" sz="20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</a:rPr>
                        <a:t>Employment</a:t>
                      </a:r>
                      <a:r>
                        <a:rPr lang="cs-CZ" sz="2000" b="0" dirty="0" smtClean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55–64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60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54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54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60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</a:t>
                      </a:r>
                      <a:endParaRPr lang="cs-CZ" sz="20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99792" y="216"/>
            <a:ext cx="41764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Employment</a:t>
            </a:r>
            <a:r>
              <a:rPr kumimoji="0" 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(%)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978024" y="62484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EU: SWE 75% (AUT, UK, DEN, NETH, GER) vs. GRE 49% (SPA, ITA, CRO)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0289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381000" y="1981200"/>
          <a:ext cx="3366903" cy="24153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9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57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5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1950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1973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1998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UK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871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753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682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France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905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728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580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Germany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974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811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670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Italy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800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669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637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US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756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704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791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2209800" y="6858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b="1" dirty="0" err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Worked</a:t>
            </a:r>
            <a:r>
              <a:rPr lang="cs-CZ" sz="2800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800" b="1" dirty="0" err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hours</a:t>
            </a:r>
            <a:r>
              <a:rPr lang="cs-CZ" sz="2800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8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per </a:t>
            </a:r>
            <a:r>
              <a:rPr lang="cs-CZ" sz="2800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head</a:t>
            </a:r>
            <a:endParaRPr lang="cs-CZ" sz="28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cs-CZ" sz="20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hours</a:t>
            </a:r>
            <a:r>
              <a:rPr lang="cs-CZ" sz="2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cs-CZ" sz="20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year</a:t>
            </a:r>
            <a:r>
              <a:rPr lang="cs-CZ" sz="2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3962400" y="1981200"/>
          <a:ext cx="3945036" cy="442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0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8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660">
                  <a:extLst>
                    <a:ext uri="{9D8B030D-6E8A-4147-A177-3AD203B41FA5}">
                      <a16:colId xmlns:a16="http://schemas.microsoft.com/office/drawing/2014/main" val="2628751188"/>
                    </a:ext>
                  </a:extLst>
                </a:gridCol>
                <a:gridCol w="708660">
                  <a:extLst>
                    <a:ext uri="{9D8B030D-6E8A-4147-A177-3AD203B41FA5}">
                      <a16:colId xmlns:a16="http://schemas.microsoft.com/office/drawing/2014/main" val="2545276788"/>
                    </a:ext>
                  </a:extLst>
                </a:gridCol>
              </a:tblGrid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2000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2008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UK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1700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0070C0"/>
                          </a:solidFill>
                          <a:effectLst/>
                        </a:rPr>
                        <a:t>1659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1676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France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0070C0"/>
                          </a:solidFill>
                          <a:effectLst/>
                        </a:rPr>
                        <a:t>1535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0070C0"/>
                          </a:solidFill>
                          <a:effectLst/>
                        </a:rPr>
                        <a:t>1507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1472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Germany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0070C0"/>
                          </a:solidFill>
                          <a:effectLst/>
                        </a:rPr>
                        <a:t>1452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0070C0"/>
                          </a:solidFill>
                          <a:effectLst/>
                        </a:rPr>
                        <a:t>1418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1363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Italy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1851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1807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1730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US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1834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1789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1783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Greece</a:t>
                      </a:r>
                      <a:endParaRPr lang="cs-CZ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2108</a:t>
                      </a: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2106</a:t>
                      </a: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2035</a:t>
                      </a: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Japan</a:t>
                      </a:r>
                      <a:endParaRPr lang="cs-CZ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1821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1771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1713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China</a:t>
                      </a:r>
                      <a:endParaRPr lang="cs-CZ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2316</a:t>
                      </a: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2100</a:t>
                      </a: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Korea</a:t>
                      </a:r>
                      <a:endParaRPr lang="cs-CZ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2124</a:t>
                      </a: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925072"/>
                  </a:ext>
                </a:extLst>
              </a:tr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</a:t>
                      </a:r>
                      <a:endParaRPr lang="cs-CZ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1896</a:t>
                      </a: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1790</a:t>
                      </a: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1770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4043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549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1600200" y="1295400"/>
          <a:ext cx="6492240" cy="504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3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2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2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20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20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20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42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42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1913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1929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1938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1950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1973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2003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Product</a:t>
                      </a:r>
                      <a:r>
                        <a:rPr lang="cs-CZ" sz="2000" dirty="0" smtClean="0">
                          <a:effectLst/>
                        </a:rPr>
                        <a:t> per </a:t>
                      </a:r>
                      <a:r>
                        <a:rPr lang="cs-CZ" sz="2400" dirty="0" smtClean="0">
                          <a:solidFill>
                            <a:schemeClr val="bg1"/>
                          </a:solidFill>
                          <a:effectLst/>
                        </a:rPr>
                        <a:t>WORKER </a:t>
                      </a:r>
                      <a:r>
                        <a:rPr lang="cs-CZ" sz="2000" baseline="0" dirty="0" smtClean="0">
                          <a:effectLst/>
                        </a:rPr>
                        <a:t>as a % </a:t>
                      </a:r>
                      <a:r>
                        <a:rPr lang="cs-CZ" sz="2000" baseline="0" dirty="0" err="1" smtClean="0">
                          <a:effectLst/>
                        </a:rPr>
                        <a:t>of</a:t>
                      </a:r>
                      <a:r>
                        <a:rPr lang="cs-CZ" sz="2000" baseline="0" dirty="0" smtClean="0">
                          <a:effectLst/>
                        </a:rPr>
                        <a:t> </a:t>
                      </a:r>
                      <a:r>
                        <a:rPr lang="cs-CZ" sz="2400" baseline="0" dirty="0" smtClean="0">
                          <a:effectLst/>
                        </a:rPr>
                        <a:t>US </a:t>
                      </a:r>
                      <a:r>
                        <a:rPr lang="cs-CZ" sz="2000" baseline="0" dirty="0" err="1" smtClean="0">
                          <a:effectLst/>
                        </a:rPr>
                        <a:t>level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France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66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68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73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55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79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73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Germany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69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59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82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41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72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64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Italy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48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45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54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37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64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66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UK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93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80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102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73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72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72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effectLst/>
                        </a:rPr>
                        <a:t>EU15 </a:t>
                      </a:r>
                      <a:r>
                        <a:rPr lang="cs-CZ" sz="2000" b="0" dirty="0" smtClean="0">
                          <a:effectLst/>
                        </a:rPr>
                        <a:t>(</a:t>
                      </a:r>
                      <a:r>
                        <a:rPr lang="cs-CZ" sz="2000" b="0" dirty="0" err="1" smtClean="0">
                          <a:effectLst/>
                        </a:rPr>
                        <a:t>aver</a:t>
                      </a:r>
                      <a:r>
                        <a:rPr lang="cs-CZ" sz="2000" b="0" dirty="0" smtClean="0">
                          <a:effectLst/>
                        </a:rPr>
                        <a:t>.)</a:t>
                      </a:r>
                      <a:endParaRPr lang="cs-CZ" sz="20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57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55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66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47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65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72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err="1" smtClean="0">
                          <a:effectLst/>
                        </a:rPr>
                        <a:t>Product</a:t>
                      </a:r>
                      <a:r>
                        <a:rPr lang="cs-CZ" sz="2000" b="1" dirty="0" smtClean="0">
                          <a:effectLst/>
                        </a:rPr>
                        <a:t> per </a:t>
                      </a:r>
                      <a:r>
                        <a:rPr lang="cs-CZ" sz="2400" b="1" dirty="0" smtClean="0">
                          <a:solidFill>
                            <a:schemeClr val="bg1"/>
                          </a:solidFill>
                          <a:effectLst/>
                        </a:rPr>
                        <a:t>HOUR </a:t>
                      </a:r>
                      <a:r>
                        <a:rPr lang="cs-CZ" sz="2000" b="1" baseline="0" dirty="0" smtClean="0">
                          <a:effectLst/>
                        </a:rPr>
                        <a:t>as a % </a:t>
                      </a:r>
                      <a:r>
                        <a:rPr lang="cs-CZ" sz="2000" b="1" baseline="0" dirty="0" err="1" smtClean="0">
                          <a:effectLst/>
                        </a:rPr>
                        <a:t>of</a:t>
                      </a:r>
                      <a:r>
                        <a:rPr lang="cs-CZ" sz="2000" b="1" baseline="0" dirty="0" smtClean="0">
                          <a:effectLst/>
                        </a:rPr>
                        <a:t> </a:t>
                      </a:r>
                      <a:r>
                        <a:rPr lang="cs-CZ" sz="2400" b="1" baseline="0" dirty="0" smtClean="0">
                          <a:effectLst/>
                        </a:rPr>
                        <a:t>US </a:t>
                      </a:r>
                      <a:r>
                        <a:rPr lang="cs-CZ" sz="2000" b="1" baseline="0" dirty="0" err="1" smtClean="0">
                          <a:effectLst/>
                        </a:rPr>
                        <a:t>level</a:t>
                      </a:r>
                      <a:endParaRPr lang="cs-CZ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France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56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-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-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46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74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0070C0"/>
                          </a:solidFill>
                          <a:effectLst/>
                        </a:rPr>
                        <a:t>102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</a:t>
                      </a:r>
                      <a:endParaRPr lang="cs-CZ" sz="20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Germany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59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-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-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32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79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98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94</a:t>
                      </a:r>
                      <a:endParaRPr lang="cs-CZ" sz="20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Italy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42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-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-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FF0000"/>
                          </a:solidFill>
                          <a:effectLst/>
                        </a:rPr>
                        <a:t>35</a:t>
                      </a:r>
                      <a:endParaRPr lang="cs-CZ" sz="20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78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UK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84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-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-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FF0000"/>
                          </a:solidFill>
                          <a:effectLst/>
                        </a:rPr>
                        <a:t>63</a:t>
                      </a:r>
                      <a:endParaRPr lang="cs-CZ" sz="20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60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0070C0"/>
                          </a:solidFill>
                          <a:effectLst/>
                        </a:rPr>
                        <a:t>81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effectLst/>
                        </a:rPr>
                        <a:t>EU15</a:t>
                      </a:r>
                      <a:r>
                        <a:rPr lang="cs-CZ" sz="2000" b="0" dirty="0" smtClean="0">
                          <a:effectLst/>
                        </a:rPr>
                        <a:t> (</a:t>
                      </a:r>
                      <a:r>
                        <a:rPr lang="cs-CZ" sz="2000" b="0" dirty="0" err="1" smtClean="0">
                          <a:effectLst/>
                        </a:rPr>
                        <a:t>aver</a:t>
                      </a:r>
                      <a:r>
                        <a:rPr lang="cs-CZ" sz="2000" b="0" dirty="0" smtClean="0">
                          <a:effectLst/>
                        </a:rPr>
                        <a:t>.)</a:t>
                      </a:r>
                      <a:endParaRPr lang="cs-CZ" sz="20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61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-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-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44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71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Japan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FF33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  <a:endParaRPr lang="cs-CZ" sz="2000" b="1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95400" y="471846"/>
            <a:ext cx="6858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Output per </a:t>
            </a:r>
            <a:r>
              <a:rPr kumimoji="0" lang="cs-CZ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head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cs-CZ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hour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of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work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(%)</a:t>
            </a:r>
            <a:endParaRPr kumimoji="0" lang="cs-C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640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81000" y="747355"/>
            <a:ext cx="8458200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6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Strengths of Europe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Europeans have grater amounts of 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leisure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time</a:t>
            </a:r>
            <a:r>
              <a:rPr kumimoji="0" lang="cs-CZ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20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(Vs. </a:t>
            </a:r>
            <a:r>
              <a:rPr kumimoji="0" lang="cs-CZ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US</a:t>
            </a:r>
            <a:r>
              <a:rPr kumimoji="0" lang="cs-CZ" sz="20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CH)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;</a:t>
            </a:r>
            <a:endParaRPr kumimoji="0" lang="en-US" sz="20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Higher level of 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earnings 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equality</a:t>
            </a:r>
            <a:r>
              <a:rPr lang="cs-CZ" sz="2000" dirty="0"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+mj-lt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more people with 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health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insurance</a:t>
            </a: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infant mortality rates are lower, 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poverty rates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are 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lower</a:t>
            </a: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rates of 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violent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crime </a:t>
            </a: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are lower;</a:t>
            </a:r>
            <a:endParaRPr kumimoji="0" lang="en-US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685800" lvl="1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Number of prisoners is only </a:t>
            </a:r>
            <a:r>
              <a:rPr lang="cs-CZ" dirty="0" smtClean="0">
                <a:latin typeface="+mj-lt"/>
                <a:ea typeface="Times New Roman" pitchFamily="18" charset="0"/>
                <a:cs typeface="Times New Roman" pitchFamily="18" charset="0"/>
              </a:rPr>
              <a:t>128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/100k vs. </a:t>
            </a:r>
            <a:r>
              <a:rPr kumimoji="0" lang="cs-CZ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716 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in US</a:t>
            </a:r>
            <a:r>
              <a:rPr kumimoji="0" lang="cs-CZ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(2013, </a:t>
            </a:r>
            <a:r>
              <a:rPr kumimoji="0" lang="cs-CZ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22% </a:t>
            </a:r>
            <a:r>
              <a:rPr kumimoji="0" lang="cs-CZ" b="0" i="0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of</a:t>
            </a:r>
            <a:r>
              <a:rPr kumimoji="0" lang="cs-CZ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w</a:t>
            </a:r>
            <a:r>
              <a:rPr kumimoji="0" lang="cs-CZ" b="0" i="0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orld</a:t>
            </a:r>
            <a:r>
              <a:rPr kumimoji="0" lang="cs-CZ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b="0" i="0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total</a:t>
            </a:r>
            <a:r>
              <a:rPr kumimoji="0" lang="cs-CZ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;</a:t>
            </a:r>
            <a:r>
              <a:rPr kumimoji="0" lang="cs-CZ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homicide</a:t>
            </a:r>
            <a:r>
              <a:rPr kumimoji="0" lang="cs-CZ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(per 100k) 2,7 vs. 5,9;</a:t>
            </a:r>
            <a:endParaRPr kumimoji="0" lang="en-US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Rigidities have not stood in the way of rapid 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export growth</a:t>
            </a: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;</a:t>
            </a:r>
            <a:endParaRPr kumimoji="0" lang="en-US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685800" lvl="1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European </a:t>
            </a:r>
            <a:r>
              <a:rPr kumimoji="0" lang="en-US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exporters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dominate in </a:t>
            </a:r>
            <a:r>
              <a:rPr kumimoji="0" lang="cs-CZ" b="1" i="0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quality</a:t>
            </a:r>
            <a:r>
              <a:rPr kumimoji="0" lang="cs-CZ" b="0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b="0" i="0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HVA, H-T; </a:t>
            </a:r>
            <a:r>
              <a:rPr kumimoji="0" lang="cs-CZ" b="0" i="0" strike="noStrike" cap="none" normalizeH="0" baseline="0" dirty="0" err="1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premium</a:t>
            </a:r>
            <a:r>
              <a:rPr kumimoji="0" lang="cs-CZ" b="0" i="0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b="0" i="0" strike="noStrike" cap="none" normalizeH="0" baseline="0" dirty="0" err="1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goods</a:t>
            </a:r>
            <a:r>
              <a:rPr kumimoji="0" lang="cs-CZ" b="0" i="0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b="1" i="0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precision manufactures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;</a:t>
            </a:r>
            <a:endParaRPr kumimoji="0" lang="en-US" b="0" i="0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Moving into 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H-T</a:t>
            </a: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and 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premium</a:t>
            </a: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goods is potential source of 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insulation</a:t>
            </a: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from high 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competition</a:t>
            </a: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of </a:t>
            </a:r>
            <a:r>
              <a:rPr kumimoji="0" lang="cs-CZ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EM</a:t>
            </a:r>
            <a:r>
              <a:rPr lang="en-US" sz="2000" dirty="0" smtClean="0">
                <a:latin typeface="+mj-lt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Europe has not been subject to the kind of great 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financial scandals</a:t>
            </a: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;</a:t>
            </a:r>
            <a:endParaRPr kumimoji="0" lang="en-US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26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228600" y="197824"/>
            <a:ext cx="8686800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Lisbon Agenda</a:t>
            </a:r>
          </a:p>
          <a:p>
            <a:pPr marL="228600" marR="0" lvl="0" indent="-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Lisbon European Council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2000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 new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strategic goal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till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2010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to become the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most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competitive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and dynamic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knowledge-based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economy in the world capable of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sustainable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economic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growth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with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more and better jobs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and greater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social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cohesion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Strategy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aimed to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transition to a knowledge-based economy by better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policies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for the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information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society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and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R&amp;D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; </a:t>
            </a:r>
            <a:endParaRPr kumimoji="0" lang="cs-CZ" b="0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structural reform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for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competitiveness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and innovation and by completing the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internal market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lang="cs-CZ" b="1" dirty="0">
                <a:ea typeface="Times New Roman" pitchFamily="18" charset="0"/>
                <a:cs typeface="Arial" pitchFamily="34" charset="0"/>
              </a:rPr>
              <a:t>m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odernize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the European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social model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investing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in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people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and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combating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social exclusion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All-embracing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 </a:t>
            </a:r>
            <a:r>
              <a:rPr lang="cs-CZ" dirty="0"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esult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of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bargaining process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+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disagreement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how economic performance should be improved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Open method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of coordination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lang="en-US" b="1" dirty="0"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ouncil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agreeing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guidelines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that contain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targets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and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recommendations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which are adopted at the discretion of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member states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intergovernmental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process);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lang="cs-CZ" dirty="0">
                <a:ea typeface="Times New Roman" pitchFamily="18" charset="0"/>
                <a:cs typeface="Arial" pitchFamily="34" charset="0"/>
              </a:rPr>
              <a:t>p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olicy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operates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via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reports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containing the policy, objectives and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progress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lang="cs-CZ" b="1" dirty="0" smtClean="0">
                <a:ea typeface="Times New Roman" pitchFamily="18" charset="0"/>
                <a:cs typeface="Arial" pitchFamily="34" charset="0"/>
              </a:rPr>
              <a:t>„e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nforcement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is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by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recommendation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peer pressure and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benchmarking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lang="cs-CZ" b="1" dirty="0"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 penalties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government implement policies in line with their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own priorities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16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0242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Nástup asijských ekonomik - Čína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6728" y="1334496"/>
            <a:ext cx="8229600" cy="4320481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 smtClean="0"/>
              <a:t>Rozklad</a:t>
            </a:r>
            <a:r>
              <a:rPr lang="cs-CZ" dirty="0" smtClean="0"/>
              <a:t> čínské ekonomiky na začátku 20.st.;</a:t>
            </a:r>
          </a:p>
          <a:p>
            <a:r>
              <a:rPr lang="cs-CZ" b="1" dirty="0" smtClean="0"/>
              <a:t>Sjednocení</a:t>
            </a:r>
            <a:r>
              <a:rPr lang="cs-CZ" dirty="0" smtClean="0"/>
              <a:t> </a:t>
            </a:r>
            <a:r>
              <a:rPr lang="cs-CZ" b="1" dirty="0" smtClean="0"/>
              <a:t>nacionalisty</a:t>
            </a:r>
            <a:r>
              <a:rPr lang="cs-CZ" dirty="0" smtClean="0"/>
              <a:t>, </a:t>
            </a:r>
            <a:r>
              <a:rPr lang="cs-CZ" dirty="0" err="1" smtClean="0"/>
              <a:t>Kuomitang</a:t>
            </a:r>
            <a:r>
              <a:rPr lang="cs-CZ" dirty="0" smtClean="0"/>
              <a:t> gen. </a:t>
            </a:r>
            <a:r>
              <a:rPr lang="cs-CZ" dirty="0" err="1" smtClean="0"/>
              <a:t>Čankajška</a:t>
            </a:r>
            <a:r>
              <a:rPr lang="cs-CZ" dirty="0" smtClean="0"/>
              <a:t>; </a:t>
            </a:r>
            <a:r>
              <a:rPr lang="cs-CZ" b="1" dirty="0" smtClean="0"/>
              <a:t>komunistická revoluce</a:t>
            </a:r>
            <a:r>
              <a:rPr lang="cs-CZ" dirty="0" smtClean="0"/>
              <a:t>; </a:t>
            </a:r>
            <a:r>
              <a:rPr lang="cs-CZ" b="1" dirty="0" smtClean="0"/>
              <a:t>čínsko-japonská válka</a:t>
            </a:r>
            <a:r>
              <a:rPr lang="cs-CZ" dirty="0" smtClean="0"/>
              <a:t> a </a:t>
            </a:r>
            <a:r>
              <a:rPr lang="cs-CZ" b="1" dirty="0" smtClean="0"/>
              <a:t>občanská válka</a:t>
            </a:r>
            <a:r>
              <a:rPr lang="cs-CZ" dirty="0" smtClean="0"/>
              <a:t>;</a:t>
            </a:r>
          </a:p>
          <a:p>
            <a:r>
              <a:rPr lang="cs-CZ" dirty="0" smtClean="0"/>
              <a:t>Vítězství </a:t>
            </a:r>
            <a:r>
              <a:rPr lang="cs-CZ" dirty="0" err="1" smtClean="0"/>
              <a:t>Mao</a:t>
            </a:r>
            <a:r>
              <a:rPr lang="cs-CZ" dirty="0" smtClean="0"/>
              <a:t> </a:t>
            </a:r>
            <a:r>
              <a:rPr lang="cs-CZ" dirty="0" err="1" smtClean="0"/>
              <a:t>Ce</a:t>
            </a:r>
            <a:r>
              <a:rPr lang="cs-CZ" dirty="0" smtClean="0"/>
              <a:t>-tungových </a:t>
            </a:r>
            <a:r>
              <a:rPr lang="cs-CZ" b="1" dirty="0" smtClean="0"/>
              <a:t>komunistů</a:t>
            </a:r>
            <a:r>
              <a:rPr lang="cs-CZ" dirty="0" smtClean="0"/>
              <a:t>, založení </a:t>
            </a:r>
            <a:r>
              <a:rPr lang="cs-CZ" b="1" dirty="0" smtClean="0"/>
              <a:t>ČLR 1949</a:t>
            </a:r>
            <a:r>
              <a:rPr lang="cs-CZ" dirty="0" smtClean="0"/>
              <a:t>; radikální rozchod s hodnotami a institucemi;</a:t>
            </a:r>
          </a:p>
          <a:p>
            <a:r>
              <a:rPr lang="cs-CZ" b="1" dirty="0" smtClean="0"/>
              <a:t>Malý skok kupředu </a:t>
            </a:r>
            <a:r>
              <a:rPr lang="cs-CZ" dirty="0" smtClean="0"/>
              <a:t>(1949-1957): kolektivizace, obilní monopol a omezení pohybu;</a:t>
            </a:r>
          </a:p>
          <a:p>
            <a:r>
              <a:rPr lang="cs-CZ" b="1" dirty="0" smtClean="0"/>
              <a:t>Velký skok kupředu </a:t>
            </a:r>
            <a:r>
              <a:rPr lang="cs-CZ" dirty="0" smtClean="0"/>
              <a:t>(1958-1962): komuny (produkce železa), hladomor;</a:t>
            </a:r>
          </a:p>
          <a:p>
            <a:r>
              <a:rPr lang="cs-CZ" dirty="0" smtClean="0"/>
              <a:t>Odstoupení </a:t>
            </a:r>
            <a:r>
              <a:rPr lang="cs-CZ" dirty="0" err="1" smtClean="0"/>
              <a:t>Mao</a:t>
            </a:r>
            <a:r>
              <a:rPr lang="cs-CZ" dirty="0" smtClean="0"/>
              <a:t> </a:t>
            </a:r>
            <a:r>
              <a:rPr lang="cs-CZ" dirty="0" err="1" smtClean="0"/>
              <a:t>Ce-tunga</a:t>
            </a:r>
            <a:r>
              <a:rPr lang="cs-CZ" dirty="0" smtClean="0"/>
              <a:t> (1959), ultralevicová klika a </a:t>
            </a:r>
            <a:r>
              <a:rPr lang="cs-CZ" b="1" dirty="0" smtClean="0"/>
              <a:t>Kulturní revoluce </a:t>
            </a:r>
            <a:r>
              <a:rPr lang="cs-CZ" dirty="0" smtClean="0"/>
              <a:t>1966 (vyčištění od kontrarevoluce – rozklad);</a:t>
            </a:r>
          </a:p>
          <a:p>
            <a:r>
              <a:rPr lang="cs-CZ" b="1" dirty="0" smtClean="0"/>
              <a:t>Reformy</a:t>
            </a:r>
            <a:r>
              <a:rPr lang="cs-CZ" dirty="0" smtClean="0"/>
              <a:t> </a:t>
            </a:r>
            <a:r>
              <a:rPr lang="cs-CZ" dirty="0" err="1" smtClean="0"/>
              <a:t>Teng</a:t>
            </a:r>
            <a:r>
              <a:rPr lang="cs-CZ" dirty="0" smtClean="0"/>
              <a:t> </a:t>
            </a:r>
            <a:r>
              <a:rPr lang="cs-CZ" dirty="0" err="1" smtClean="0"/>
              <a:t>Siao-pching</a:t>
            </a:r>
            <a:r>
              <a:rPr lang="cs-CZ" dirty="0" smtClean="0"/>
              <a:t> 1978: </a:t>
            </a:r>
            <a:r>
              <a:rPr lang="cs-CZ" b="1" dirty="0" smtClean="0"/>
              <a:t>socialistická tržní ekonomika</a:t>
            </a:r>
            <a:r>
              <a:rPr lang="cs-CZ" dirty="0" smtClean="0"/>
              <a:t>; rodinné farmy, lokální management průmyslu, soukromé </a:t>
            </a:r>
            <a:r>
              <a:rPr lang="cs-CZ" dirty="0" err="1" smtClean="0"/>
              <a:t>MaS</a:t>
            </a:r>
            <a:r>
              <a:rPr lang="cs-CZ" dirty="0" smtClean="0"/>
              <a:t> podniky; socialistický princip – kolektivní vlastnictví velkých podniků (zisk); cíl </a:t>
            </a:r>
            <a:r>
              <a:rPr lang="cs-CZ" b="1" dirty="0" smtClean="0"/>
              <a:t>socialismu</a:t>
            </a:r>
            <a:r>
              <a:rPr lang="cs-CZ" dirty="0" smtClean="0"/>
              <a:t> – eliminace chudoby; investice z veřejných bank do průmyslu a ELG;</a:t>
            </a:r>
          </a:p>
          <a:p>
            <a:r>
              <a:rPr lang="cs-CZ" dirty="0" smtClean="0"/>
              <a:t>Od 2000 </a:t>
            </a:r>
            <a:r>
              <a:rPr lang="cs-CZ" b="1" dirty="0" smtClean="0"/>
              <a:t>zvláštní ekonomické zóny </a:t>
            </a:r>
            <a:r>
              <a:rPr lang="cs-CZ" dirty="0" smtClean="0"/>
              <a:t>(tržní ekonomika);</a:t>
            </a:r>
          </a:p>
          <a:p>
            <a:r>
              <a:rPr lang="cs-CZ" dirty="0" smtClean="0"/>
              <a:t>V 80.letech růst HDP 10%, v 90. letech 7,5%, po roce 2000 v průměru 9,5% (do 2015 růst 10% po 30 let). 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037824"/>
              </p:ext>
            </p:extLst>
          </p:nvPr>
        </p:nvGraphicFramePr>
        <p:xfrm>
          <a:off x="2195736" y="5792723"/>
          <a:ext cx="5080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1980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1990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2017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997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2 921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7 593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17 002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67032" y="5840397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HDP/obyv. (PPP, 2017 USD)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6573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152400" y="923586"/>
            <a:ext cx="8762999" cy="472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EU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continu</a:t>
            </a:r>
            <a:r>
              <a:rPr kumimoji="0" 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to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lag behind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also in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amount of inputs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used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slower population growth and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rigid labor markets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late from school, less hours, early retirement + higher benefits and less part-time jobs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Lisbon is about everything and thus nothing 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Kok’s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 Report 2004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commitments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are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rhetorical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agreed at the height of the </a:t>
            </a:r>
            <a:r>
              <a:rPr lang="en-US" dirty="0">
                <a:ea typeface="Times New Roman" pitchFamily="18" charset="0"/>
                <a:cs typeface="Arial" pitchFamily="34" charset="0"/>
              </a:rPr>
              <a:t>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otcom boom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lang="cs-CZ" dirty="0"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tates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are committed only to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parts of agenda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b="1" u="sng" dirty="0">
                <a:ea typeface="Times New Roman" pitchFamily="18" charset="0"/>
                <a:cs typeface="Arial" pitchFamily="34" charset="0"/>
              </a:rPr>
              <a:t>M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id-term review</a:t>
            </a:r>
            <a:r>
              <a:rPr kumimoji="0" lang="cs-CZ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(2005)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Barroso’s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Commission’s plans – three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priorities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for the policy concentrating on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growth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and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jobs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Revised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Lisbon Agenda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 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more attractive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place to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invest and work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completing the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Single Market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and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business-friendly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regulation;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lang="cs-CZ" b="1" dirty="0">
                <a:ea typeface="Times New Roman" pitchFamily="18" charset="0"/>
                <a:cs typeface="Arial" pitchFamily="34" charset="0"/>
              </a:rPr>
              <a:t>k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nowledge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and innovation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for growth: raising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expenditure on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R&amp;D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to 3%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of GDP;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lang="cs-CZ" dirty="0"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reating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more and better jobs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increase employment by making the labor force more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adaptable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through raising the level of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education and skills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b="1" dirty="0"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oncerns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that slimmer agenda downgraded the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environmental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and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social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aspects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of agenda;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72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152400" y="334836"/>
            <a:ext cx="8839200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Strategy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Europe 2020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3716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Global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crisis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destroyed progress reached in last years (20 years of attempts for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fiscal consolidation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in 2009 average fiscal deficit 7% and public debt 70%) + there have to be careful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management of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exit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fiscal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stimulus's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371600" algn="l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3716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Goals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 </a:t>
            </a:r>
          </a:p>
          <a:p>
            <a:pPr marL="1143000" lvl="2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371600" algn="l"/>
              </a:tabLst>
            </a:pPr>
            <a:r>
              <a:rPr lang="cs-CZ" sz="2000" b="1" dirty="0">
                <a:solidFill>
                  <a:srgbClr val="0070C0"/>
                </a:solidFill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ntelligent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growth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&gt;</a:t>
            </a:r>
            <a:r>
              <a:rPr kumimoji="0" lang="cs-CZ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economy based on knowledge and innovations;</a:t>
            </a:r>
            <a:endParaRPr lang="en-US" sz="2000" dirty="0">
              <a:cs typeface="Arial" pitchFamily="34" charset="0"/>
            </a:endParaRPr>
          </a:p>
          <a:p>
            <a:pPr marL="1143000" lvl="2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371600" algn="l"/>
              </a:tabLst>
            </a:pPr>
            <a:r>
              <a:rPr lang="cs-CZ" sz="2000" b="1" dirty="0">
                <a:solidFill>
                  <a:srgbClr val="0070C0"/>
                </a:solidFill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ustainable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growth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&gt;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support for more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competitive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and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ecological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economy less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energy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intensive;</a:t>
            </a:r>
            <a:endParaRPr lang="en-US" sz="2000" dirty="0">
              <a:cs typeface="Arial" pitchFamily="34" charset="0"/>
            </a:endParaRPr>
          </a:p>
          <a:p>
            <a:pPr marL="1143000" lvl="2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371600" algn="l"/>
              </a:tabLst>
            </a:pPr>
            <a:r>
              <a:rPr lang="cs-CZ" sz="2000" dirty="0">
                <a:ea typeface="Times New Roman" pitchFamily="18" charset="0"/>
                <a:cs typeface="Arial" pitchFamily="34" charset="0"/>
              </a:rPr>
              <a:t>g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rowth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supporting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social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inclusion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371600" algn="l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3716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Targets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- 2020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1143000" marR="0" lvl="2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371600" algn="l"/>
              </a:tabLst>
            </a:pPr>
            <a:r>
              <a:rPr lang="en-US" sz="2000" b="1" dirty="0">
                <a:ea typeface="Times New Roman" pitchFamily="18" charset="0"/>
                <a:cs typeface="Arial" pitchFamily="34" charset="0"/>
              </a:rPr>
              <a:t>H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igher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employment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for 20-64 year old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from 69% to 75%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1143000" marR="0" lvl="2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371600" algn="l"/>
              </a:tabLst>
            </a:pPr>
            <a:r>
              <a:rPr lang="en-US" sz="2000" b="1" dirty="0"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ncrease investment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into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RD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up to 3% GDP EU (US 2,9% vs. EU 1,7%);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1143000" marR="0" lvl="2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371600" algn="l"/>
              </a:tabLst>
            </a:pPr>
            <a:r>
              <a:rPr lang="en-US" sz="2000" dirty="0"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n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energetic policy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reach the goal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20-20-20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(less greenhouse gases, more renewable, more energy efficiency);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1143000" marR="0" lvl="2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371600" algn="l"/>
              </a:tabLst>
            </a:pPr>
            <a:r>
              <a:rPr lang="en-US" sz="2000" dirty="0"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hare of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tertiary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educated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from 31% to 40%;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1143000" marR="0" lvl="2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3716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25% less people living in poverty (from 20 mil.);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91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23120\Desktop\EEveGE2012\Obrázky\Backyard_furnac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833" y="116632"/>
            <a:ext cx="4674279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084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23120\Desktop\thesis_lyy_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8640"/>
            <a:ext cx="6552728" cy="635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706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23120\Desktop\shanghai-skyscrapers-panora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0" y="692696"/>
            <a:ext cx="9050383" cy="508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898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Socializmus s čínskými charakteristikami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Si </a:t>
            </a:r>
            <a:r>
              <a:rPr lang="cs-CZ" sz="2400" dirty="0" err="1" smtClean="0"/>
              <a:t>Ťin-pching</a:t>
            </a:r>
            <a:r>
              <a:rPr lang="cs-CZ" sz="2400" dirty="0" smtClean="0"/>
              <a:t>: </a:t>
            </a:r>
            <a:r>
              <a:rPr lang="cs-CZ" sz="2400" dirty="0" err="1" smtClean="0"/>
              <a:t>moderately</a:t>
            </a:r>
            <a:r>
              <a:rPr lang="cs-CZ" sz="2400" dirty="0" smtClean="0"/>
              <a:t> </a:t>
            </a:r>
            <a:r>
              <a:rPr lang="cs-CZ" sz="2400" dirty="0" err="1" smtClean="0"/>
              <a:t>well-off</a:t>
            </a:r>
            <a:r>
              <a:rPr lang="cs-CZ" sz="2400" dirty="0" smtClean="0"/>
              <a:t> society by 2021 (</a:t>
            </a:r>
            <a:r>
              <a:rPr lang="cs-CZ" sz="2400" dirty="0" err="1" smtClean="0"/>
              <a:t>Kom.strana</a:t>
            </a:r>
            <a:r>
              <a:rPr lang="cs-CZ" sz="2400" dirty="0" smtClean="0"/>
              <a:t>) a plně rozvinutá země </a:t>
            </a:r>
            <a:r>
              <a:rPr lang="cs-CZ" sz="2400" dirty="0" smtClean="0"/>
              <a:t>2049 </a:t>
            </a:r>
            <a:r>
              <a:rPr lang="cs-CZ" sz="2400" dirty="0" smtClean="0"/>
              <a:t>(ČLR);</a:t>
            </a:r>
          </a:p>
          <a:p>
            <a:r>
              <a:rPr lang="cs-CZ" sz="2400" dirty="0" smtClean="0"/>
              <a:t>13tý 5letý plán (2016-2020);</a:t>
            </a:r>
          </a:p>
          <a:p>
            <a:r>
              <a:rPr lang="cs-CZ" sz="2400" dirty="0" smtClean="0"/>
              <a:t>Regionální rozvoj: W-E </a:t>
            </a:r>
            <a:r>
              <a:rPr lang="cs-CZ" sz="2400" dirty="0" err="1"/>
              <a:t>E</a:t>
            </a:r>
            <a:r>
              <a:rPr lang="cs-CZ" sz="2400" dirty="0" err="1" smtClean="0"/>
              <a:t>lectricity</a:t>
            </a:r>
            <a:r>
              <a:rPr lang="cs-CZ" sz="2400" dirty="0" smtClean="0"/>
              <a:t>, W-E </a:t>
            </a:r>
            <a:r>
              <a:rPr lang="cs-CZ" sz="2400" dirty="0" err="1" smtClean="0"/>
              <a:t>Gas</a:t>
            </a:r>
            <a:r>
              <a:rPr lang="cs-CZ" sz="2400" dirty="0" smtClean="0"/>
              <a:t>, S-N </a:t>
            </a:r>
            <a:r>
              <a:rPr lang="cs-CZ" sz="2400" dirty="0" err="1" smtClean="0"/>
              <a:t>Water</a:t>
            </a:r>
            <a:r>
              <a:rPr lang="cs-CZ" sz="2400" dirty="0" smtClean="0"/>
              <a:t>;</a:t>
            </a:r>
          </a:p>
          <a:p>
            <a:r>
              <a:rPr lang="cs-CZ" sz="2400" dirty="0" smtClean="0"/>
              <a:t>Problémy: environmentální; korupce a neefektivita správy; státní podniky; nadbytečná práce; regulované ceny a subvence; neefektivní regulace…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7916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Nástup asijských ekonomik - Indie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00600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Fabiánský socialismus</a:t>
            </a:r>
            <a:r>
              <a:rPr lang="cs-CZ" dirty="0" smtClean="0"/>
              <a:t>: proti imperialistickému kapitalismu i plánované ekonomice SSSR;</a:t>
            </a:r>
          </a:p>
          <a:p>
            <a:r>
              <a:rPr lang="cs-CZ" dirty="0" smtClean="0"/>
              <a:t>Přísná </a:t>
            </a:r>
            <a:r>
              <a:rPr lang="cs-CZ" b="1" dirty="0" smtClean="0"/>
              <a:t>kontrola</a:t>
            </a:r>
            <a:r>
              <a:rPr lang="cs-CZ" dirty="0" smtClean="0"/>
              <a:t> soukromého sektoru, </a:t>
            </a:r>
            <a:r>
              <a:rPr lang="cs-CZ" b="1" dirty="0" smtClean="0"/>
              <a:t>zahraničního obchodu </a:t>
            </a:r>
            <a:r>
              <a:rPr lang="cs-CZ" dirty="0" smtClean="0"/>
              <a:t>a </a:t>
            </a:r>
            <a:r>
              <a:rPr lang="cs-CZ" b="1" dirty="0" smtClean="0"/>
              <a:t>investic</a:t>
            </a:r>
            <a:r>
              <a:rPr lang="cs-CZ" dirty="0" smtClean="0"/>
              <a:t>; koloniální zkušenost (dělba práce) -&gt; </a:t>
            </a:r>
            <a:r>
              <a:rPr lang="cs-CZ" b="1" dirty="0" smtClean="0"/>
              <a:t>nahrazování importů</a:t>
            </a:r>
            <a:r>
              <a:rPr lang="cs-CZ" dirty="0" smtClean="0"/>
              <a:t>;</a:t>
            </a:r>
          </a:p>
          <a:p>
            <a:r>
              <a:rPr lang="cs-CZ" b="1" dirty="0" smtClean="0"/>
              <a:t>Znárodnění bank </a:t>
            </a:r>
            <a:r>
              <a:rPr lang="cs-CZ" dirty="0" smtClean="0"/>
              <a:t>a </a:t>
            </a:r>
            <a:r>
              <a:rPr lang="cs-CZ" b="1" dirty="0" smtClean="0"/>
              <a:t>pětiletky</a:t>
            </a:r>
            <a:r>
              <a:rPr lang="cs-CZ" dirty="0" smtClean="0"/>
              <a:t>; specializace na </a:t>
            </a:r>
            <a:r>
              <a:rPr lang="cs-CZ" b="1" dirty="0" smtClean="0"/>
              <a:t>těžký průmysl </a:t>
            </a:r>
            <a:r>
              <a:rPr lang="cs-CZ" dirty="0" smtClean="0"/>
              <a:t>(politická nezávislost); velký veřejný sektor a </a:t>
            </a:r>
            <a:r>
              <a:rPr lang="cs-CZ" b="1" dirty="0" smtClean="0"/>
              <a:t>subvence</a:t>
            </a:r>
            <a:r>
              <a:rPr lang="cs-CZ" dirty="0" smtClean="0"/>
              <a:t> malých podniků i zemědělství;</a:t>
            </a:r>
          </a:p>
          <a:p>
            <a:r>
              <a:rPr lang="cs-CZ" dirty="0" smtClean="0"/>
              <a:t>Výsledky byly velkým zklamáním;</a:t>
            </a:r>
          </a:p>
          <a:p>
            <a:r>
              <a:rPr lang="cs-CZ" b="1" dirty="0" err="1" smtClean="0"/>
              <a:t>Protržní</a:t>
            </a:r>
            <a:r>
              <a:rPr lang="cs-CZ" b="1" dirty="0" smtClean="0"/>
              <a:t> reformy </a:t>
            </a:r>
            <a:r>
              <a:rPr lang="cs-CZ" dirty="0" smtClean="0"/>
              <a:t>v 80. letech </a:t>
            </a:r>
            <a:r>
              <a:rPr lang="cs-CZ" dirty="0" err="1" smtClean="0"/>
              <a:t>Rádžív</a:t>
            </a:r>
            <a:r>
              <a:rPr lang="cs-CZ" dirty="0" smtClean="0"/>
              <a:t> Gándhí: </a:t>
            </a:r>
          </a:p>
          <a:p>
            <a:pPr lvl="1"/>
            <a:r>
              <a:rPr lang="cs-CZ" dirty="0" smtClean="0"/>
              <a:t>uvolnění cenových kontrol a snížení daní -&gt; fiskální deficity a schodky obchodní bilance; kolaps klíčového trhu – SSSR + růst cen ropy –&gt; </a:t>
            </a:r>
            <a:r>
              <a:rPr lang="cs-CZ" b="1" dirty="0" smtClean="0"/>
              <a:t>hrozba bankrotu</a:t>
            </a:r>
            <a:r>
              <a:rPr lang="cs-CZ" dirty="0" smtClean="0"/>
              <a:t>;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ůjčky a </a:t>
            </a:r>
            <a:r>
              <a:rPr lang="cs-CZ" b="1" dirty="0" smtClean="0"/>
              <a:t>reformy </a:t>
            </a:r>
            <a:r>
              <a:rPr lang="cs-CZ" dirty="0" smtClean="0"/>
              <a:t>pod vedením </a:t>
            </a:r>
            <a:r>
              <a:rPr lang="cs-CZ" b="1" dirty="0" smtClean="0"/>
              <a:t>IMF</a:t>
            </a:r>
            <a:r>
              <a:rPr lang="cs-CZ" dirty="0" smtClean="0"/>
              <a:t>; liberalizace </a:t>
            </a:r>
            <a:r>
              <a:rPr lang="cs-CZ" dirty="0" err="1" smtClean="0"/>
              <a:t>FDIs</a:t>
            </a:r>
            <a:r>
              <a:rPr lang="cs-CZ" dirty="0" smtClean="0"/>
              <a:t>, obchodu a privatizace;</a:t>
            </a:r>
          </a:p>
          <a:p>
            <a:r>
              <a:rPr lang="cs-CZ" b="1" dirty="0" smtClean="0"/>
              <a:t>Problémem</a:t>
            </a:r>
            <a:r>
              <a:rPr lang="cs-CZ" dirty="0" smtClean="0"/>
              <a:t> je neproduktivní zemědělství, neflexibilní trh práce;</a:t>
            </a:r>
          </a:p>
          <a:p>
            <a:pPr lvl="1"/>
            <a:r>
              <a:rPr lang="cs-CZ" dirty="0" smtClean="0"/>
              <a:t>Malé </a:t>
            </a:r>
            <a:r>
              <a:rPr lang="cs-CZ" dirty="0"/>
              <a:t>zapojení do IT, nízký objem obchodu i </a:t>
            </a:r>
            <a:r>
              <a:rPr lang="cs-CZ" dirty="0" err="1"/>
              <a:t>FDIs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Silné stránky</a:t>
            </a:r>
            <a:r>
              <a:rPr lang="cs-CZ" dirty="0" smtClean="0"/>
              <a:t>: rychle roste trh služeb, IT sektor; automobily a </a:t>
            </a:r>
            <a:r>
              <a:rPr lang="cs-CZ" dirty="0" err="1" smtClean="0"/>
              <a:t>generika</a:t>
            </a:r>
            <a:r>
              <a:rPr lang="cs-CZ" dirty="0" smtClean="0"/>
              <a:t>;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ladá, IT gramotná a anglicky mluvící populace;</a:t>
            </a:r>
          </a:p>
          <a:p>
            <a:r>
              <a:rPr lang="cs-CZ" dirty="0" smtClean="0"/>
              <a:t>HDP/obyv.:1947 – 618 USD; 1991 – 1 290 USD; 2000 – 1 910 USD; 2008 – 3 787; 2016 – 6 093.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4150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Nastupující ekonomiky a pozice Evropy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Jak </a:t>
            </a:r>
            <a:r>
              <a:rPr lang="cs-CZ" b="1" dirty="0" smtClean="0"/>
              <a:t>konkurenceschopná</a:t>
            </a:r>
            <a:r>
              <a:rPr lang="cs-CZ" dirty="0" smtClean="0"/>
              <a:t> je (sjednocená) Evropa v období po pádu komunismu?</a:t>
            </a:r>
          </a:p>
          <a:p>
            <a:r>
              <a:rPr lang="cs-CZ" dirty="0" smtClean="0"/>
              <a:t>Situace ve světové ekonomice:</a:t>
            </a:r>
          </a:p>
          <a:p>
            <a:pPr lvl="1"/>
            <a:r>
              <a:rPr lang="cs-CZ" b="1" dirty="0" smtClean="0"/>
              <a:t>Jednotná</a:t>
            </a:r>
            <a:r>
              <a:rPr lang="cs-CZ" dirty="0" smtClean="0"/>
              <a:t> ekonomická </a:t>
            </a:r>
            <a:r>
              <a:rPr lang="cs-CZ" b="1" dirty="0" smtClean="0"/>
              <a:t>soustava</a:t>
            </a:r>
            <a:r>
              <a:rPr lang="cs-CZ" dirty="0" smtClean="0"/>
              <a:t> (kapitalismus a demokracie);</a:t>
            </a:r>
          </a:p>
          <a:p>
            <a:pPr lvl="1"/>
            <a:r>
              <a:rPr lang="cs-CZ" dirty="0" smtClean="0"/>
              <a:t>Pokročilá fáze evropské </a:t>
            </a:r>
            <a:r>
              <a:rPr lang="cs-CZ" b="1" dirty="0" smtClean="0"/>
              <a:t>integrace</a:t>
            </a:r>
            <a:r>
              <a:rPr lang="cs-CZ" dirty="0" smtClean="0"/>
              <a:t> (jeden ekonomický subjekt z perspektivy SE);</a:t>
            </a:r>
          </a:p>
          <a:p>
            <a:pPr lvl="1"/>
            <a:r>
              <a:rPr lang="cs-CZ" dirty="0" smtClean="0"/>
              <a:t>Projevují se </a:t>
            </a:r>
            <a:r>
              <a:rPr lang="cs-CZ" b="1" dirty="0" smtClean="0"/>
              <a:t>liberální reformy 80. let </a:t>
            </a:r>
            <a:r>
              <a:rPr lang="cs-CZ" dirty="0" smtClean="0"/>
              <a:t>(US a WE; LATAM, východní a jižní Asie);</a:t>
            </a:r>
          </a:p>
          <a:p>
            <a:pPr lvl="1"/>
            <a:r>
              <a:rPr lang="cs-CZ" dirty="0" smtClean="0"/>
              <a:t>Globalizace (?);</a:t>
            </a:r>
          </a:p>
          <a:p>
            <a:pPr lvl="1"/>
            <a:r>
              <a:rPr lang="cs-CZ" dirty="0" smtClean="0"/>
              <a:t>Nastupují </a:t>
            </a:r>
            <a:r>
              <a:rPr lang="cs-CZ" b="1" dirty="0" smtClean="0"/>
              <a:t>velké rozvojové ekonomiky </a:t>
            </a:r>
            <a:r>
              <a:rPr lang="cs-CZ" dirty="0" smtClean="0"/>
              <a:t>(vs. éra tygrů JVA);</a:t>
            </a:r>
          </a:p>
          <a:p>
            <a:pPr lvl="1"/>
            <a:r>
              <a:rPr lang="cs-CZ" dirty="0" smtClean="0"/>
              <a:t>Nová </a:t>
            </a:r>
            <a:r>
              <a:rPr lang="cs-CZ" b="1" dirty="0" smtClean="0"/>
              <a:t>strategická situace </a:t>
            </a:r>
            <a:r>
              <a:rPr lang="cs-CZ" dirty="0" smtClean="0"/>
              <a:t>– problematika konkurenceschopnosti; </a:t>
            </a:r>
            <a:r>
              <a:rPr lang="cs-CZ" b="1" dirty="0" smtClean="0"/>
              <a:t>nulová hra</a:t>
            </a:r>
            <a:r>
              <a:rPr lang="cs-CZ" dirty="0" smtClean="0"/>
              <a:t>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9062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888838"/>
              </p:ext>
            </p:extLst>
          </p:nvPr>
        </p:nvGraphicFramePr>
        <p:xfrm>
          <a:off x="1691680" y="908720"/>
          <a:ext cx="4271391" cy="5468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6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0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Tržní </a:t>
                      </a:r>
                      <a:r>
                        <a:rPr lang="cs-CZ" sz="2000" dirty="0" smtClean="0">
                          <a:effectLst/>
                        </a:rPr>
                        <a:t>podíl</a:t>
                      </a:r>
                      <a:r>
                        <a:rPr lang="cs-CZ" sz="2000" baseline="0" dirty="0" smtClean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2005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Změna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1995–2005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EU15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18,4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-1,77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EU25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19,5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-1,33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</a:rPr>
                        <a:t>USA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13,0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-4,41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Kanada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4,2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-0,83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Mexiko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2,7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0,62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Japonsko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9,5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-4,12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Čína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14,1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8,37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Korea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4,3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0,68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Indie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1,5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0,44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ASEAN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8,7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0,13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Rusko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1,4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0,31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Brazílie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1,7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0,31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547664" y="268557"/>
            <a:ext cx="83529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Export - tržní </a:t>
            </a:r>
            <a:r>
              <a:rPr lang="cs-CZ" sz="2800" b="1" dirty="0"/>
              <a:t>podíl a jeho změna</a:t>
            </a:r>
            <a:r>
              <a:rPr lang="cs-CZ" sz="2800" dirty="0"/>
              <a:t> </a:t>
            </a:r>
            <a:r>
              <a:rPr lang="cs-CZ" dirty="0"/>
              <a:t>(</a:t>
            </a:r>
            <a:r>
              <a:rPr lang="cs-CZ" dirty="0" smtClean="0"/>
              <a:t>%)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403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13288</TotalTime>
  <Words>2179</Words>
  <Application>Microsoft Office PowerPoint</Application>
  <PresentationFormat>Předvádění na obrazovce (4:3)</PresentationFormat>
  <Paragraphs>864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Motiv systému Office</vt:lpstr>
      <vt:lpstr>Nástup asijských ekonomik a integrace postkomunistických zemí </vt:lpstr>
      <vt:lpstr>Nástup asijských ekonomik - Čína</vt:lpstr>
      <vt:lpstr>Prezentace aplikace PowerPoint</vt:lpstr>
      <vt:lpstr>Prezentace aplikace PowerPoint</vt:lpstr>
      <vt:lpstr>Prezentace aplikace PowerPoint</vt:lpstr>
      <vt:lpstr>Socializmus s čínskými charakteristikami</vt:lpstr>
      <vt:lpstr>Nástup asijských ekonomik - Indie</vt:lpstr>
      <vt:lpstr>Nastupující ekonomiky a pozice Evropy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rozpadu západořímské říše po zahájení expanze</dc:title>
  <dc:creator>Oldřich Krpec</dc:creator>
  <cp:lastModifiedBy>Oldřich Krpec</cp:lastModifiedBy>
  <cp:revision>200</cp:revision>
  <cp:lastPrinted>2017-05-12T14:15:54Z</cp:lastPrinted>
  <dcterms:created xsi:type="dcterms:W3CDTF">2013-02-25T08:36:29Z</dcterms:created>
  <dcterms:modified xsi:type="dcterms:W3CDTF">2019-05-06T10:05:06Z</dcterms:modified>
</cp:coreProperties>
</file>