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14" r:id="rId3"/>
    <p:sldId id="334" r:id="rId4"/>
    <p:sldId id="335" r:id="rId5"/>
    <p:sldId id="315" r:id="rId6"/>
    <p:sldId id="316" r:id="rId7"/>
    <p:sldId id="317" r:id="rId8"/>
    <p:sldId id="332" r:id="rId9"/>
    <p:sldId id="318" r:id="rId10"/>
    <p:sldId id="333" r:id="rId11"/>
    <p:sldId id="319" r:id="rId12"/>
    <p:sldId id="296" r:id="rId13"/>
    <p:sldId id="336" r:id="rId14"/>
    <p:sldId id="297" r:id="rId15"/>
    <p:sldId id="304" r:id="rId16"/>
    <p:sldId id="303" r:id="rId17"/>
    <p:sldId id="298" r:id="rId18"/>
    <p:sldId id="322" r:id="rId19"/>
    <p:sldId id="306" r:id="rId20"/>
    <p:sldId id="321" r:id="rId21"/>
    <p:sldId id="299" r:id="rId22"/>
    <p:sldId id="309" r:id="rId23"/>
    <p:sldId id="323" r:id="rId24"/>
    <p:sldId id="324" r:id="rId25"/>
    <p:sldId id="325" r:id="rId26"/>
    <p:sldId id="308" r:id="rId27"/>
    <p:sldId id="326" r:id="rId28"/>
    <p:sldId id="327" r:id="rId29"/>
    <p:sldId id="328" r:id="rId30"/>
    <p:sldId id="329" r:id="rId31"/>
    <p:sldId id="330" r:id="rId32"/>
    <p:sldId id="331" r:id="rId33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E741B-9568-4B1B-9ABA-E3EFCDC5613C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045FC-81E8-4228-B474-42DAE7B31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35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/>
              <a:t>Španělské a Nizozemské impérium a nástup Anglie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Battle of Lake Poy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771264" cy="41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7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7757"/>
              </p:ext>
            </p:extLst>
          </p:nvPr>
        </p:nvGraphicFramePr>
        <p:xfrm>
          <a:off x="611558" y="476669"/>
          <a:ext cx="7560841" cy="606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2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lodí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Personál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Destinace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1405–1407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1407–1409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Siam,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1409–1411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Malaka,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1413–1415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29 000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Maledivy, Bengálsko, Čampa (Vietnam),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1417–1419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Aden, Mogadiš (Somálsko), Malindi (Keňa), Jáva, Ryuku (Japonsko), Brunej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1421–1422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Aden, východní Afrika,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1431–1433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27 500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Ceylon, Kalikut, Hormuz, Aden, Malindi, Vietnam, Sumatra, Jáva, Malaka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Kolumbus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1492–1493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3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90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Karibské ostrovy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Da Gama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1497–1498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4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170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Malabarské pobřeží Indie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</a:rPr>
                        <a:t>Magalhães</a:t>
                      </a:r>
                      <a:endParaRPr lang="cs-CZ" sz="1800" b="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1519–1522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5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274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Obeplutí země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4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739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67A48"/>
                </a:solidFill>
              </a:rPr>
              <a:t>Nástup Nizozemí</a:t>
            </a:r>
            <a:endParaRPr lang="cs-CZ" sz="36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Křížení obchodních cest (Alpy, Balt): </a:t>
            </a:r>
          </a:p>
          <a:p>
            <a:pPr lvl="1"/>
            <a:r>
              <a:rPr lang="cs-CZ" dirty="0" smtClean="0"/>
              <a:t>nejrozvinutější západní </a:t>
            </a:r>
            <a:r>
              <a:rPr lang="cs-CZ" dirty="0" err="1" smtClean="0"/>
              <a:t>manuf</a:t>
            </a:r>
            <a:r>
              <a:rPr lang="cs-CZ" dirty="0" smtClean="0"/>
              <a:t>. a obch. </a:t>
            </a:r>
            <a:r>
              <a:rPr lang="cs-CZ" dirty="0"/>
              <a:t>o</a:t>
            </a:r>
            <a:r>
              <a:rPr lang="cs-CZ" dirty="0" smtClean="0"/>
              <a:t>blasti: </a:t>
            </a:r>
            <a:r>
              <a:rPr lang="cs-CZ" b="1" dirty="0" smtClean="0"/>
              <a:t>Flandry</a:t>
            </a:r>
            <a:r>
              <a:rPr lang="cs-CZ" dirty="0" smtClean="0"/>
              <a:t> (Bruggy, </a:t>
            </a:r>
            <a:r>
              <a:rPr lang="cs-CZ" dirty="0" err="1" smtClean="0"/>
              <a:t>Gent</a:t>
            </a:r>
            <a:r>
              <a:rPr lang="cs-CZ" dirty="0" smtClean="0"/>
              <a:t>, </a:t>
            </a:r>
            <a:r>
              <a:rPr lang="cs-CZ" dirty="0"/>
              <a:t>A</a:t>
            </a:r>
            <a:r>
              <a:rPr lang="cs-CZ" dirty="0" smtClean="0"/>
              <a:t>ntverpy), Valonsko (Lutych), </a:t>
            </a:r>
            <a:r>
              <a:rPr lang="cs-CZ" b="1" dirty="0" err="1" smtClean="0"/>
              <a:t>Brabant</a:t>
            </a:r>
            <a:r>
              <a:rPr lang="cs-CZ" dirty="0" smtClean="0"/>
              <a:t> (Brusel). 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Z Burgundského dědictví </a:t>
            </a:r>
            <a:r>
              <a:rPr lang="cs-CZ" b="1" dirty="0" smtClean="0"/>
              <a:t>1477 Habsburkům </a:t>
            </a:r>
            <a:r>
              <a:rPr lang="cs-CZ" dirty="0" smtClean="0"/>
              <a:t>– ti na španělský trůn; Karel V. vládl z Nizozemí, syn </a:t>
            </a:r>
            <a:r>
              <a:rPr lang="cs-CZ" b="1" dirty="0" smtClean="0"/>
              <a:t>Filip II. </a:t>
            </a:r>
            <a:r>
              <a:rPr lang="cs-CZ" dirty="0" smtClean="0"/>
              <a:t>(1556-1598) zemi opustil a vládl ze Španělska; </a:t>
            </a:r>
          </a:p>
          <a:p>
            <a:pPr lvl="1"/>
            <a:r>
              <a:rPr lang="cs-CZ" b="1" dirty="0" smtClean="0"/>
              <a:t>povstání</a:t>
            </a:r>
            <a:r>
              <a:rPr lang="cs-CZ" dirty="0" smtClean="0"/>
              <a:t> – výše daní a reformace (vlivní kalvinisté); </a:t>
            </a:r>
          </a:p>
          <a:p>
            <a:pPr lvl="1"/>
            <a:r>
              <a:rPr lang="cs-CZ" dirty="0" smtClean="0"/>
              <a:t>Filip II. – snaha o obnovu kontroly provincie (klíčový zdroj příjmů koruny) a náboženská perzekuce;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tevřená </a:t>
            </a:r>
            <a:r>
              <a:rPr lang="cs-CZ" b="1" dirty="0" smtClean="0"/>
              <a:t>revolta</a:t>
            </a:r>
            <a:r>
              <a:rPr lang="cs-CZ" dirty="0" smtClean="0"/>
              <a:t> </a:t>
            </a:r>
            <a:r>
              <a:rPr lang="cs-CZ" b="1" dirty="0" smtClean="0"/>
              <a:t>1567</a:t>
            </a:r>
            <a:r>
              <a:rPr lang="cs-CZ" dirty="0" smtClean="0"/>
              <a:t> – k potlačení vyslán vévoda z Alby, poprava vůdců povstání;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Válka 1568-1618: </a:t>
            </a:r>
          </a:p>
          <a:p>
            <a:pPr lvl="1"/>
            <a:r>
              <a:rPr lang="cs-CZ" b="1" dirty="0" smtClean="0"/>
              <a:t>Vilém </a:t>
            </a:r>
            <a:r>
              <a:rPr lang="cs-CZ" b="1" dirty="0" smtClean="0"/>
              <a:t>I. Oranžský </a:t>
            </a:r>
            <a:r>
              <a:rPr lang="cs-CZ" dirty="0" smtClean="0"/>
              <a:t>– postupně dílčí úspěchy; </a:t>
            </a:r>
          </a:p>
          <a:p>
            <a:pPr lvl="1"/>
            <a:r>
              <a:rPr lang="cs-CZ" dirty="0" smtClean="0"/>
              <a:t>Španělská vzbouřená armáda vyplenila </a:t>
            </a:r>
            <a:r>
              <a:rPr lang="cs-CZ" b="1" dirty="0" smtClean="0"/>
              <a:t>Antverpy</a:t>
            </a:r>
            <a:r>
              <a:rPr lang="cs-CZ" dirty="0" smtClean="0"/>
              <a:t> – katolíci na jihu podpořili Španěly – </a:t>
            </a:r>
            <a:r>
              <a:rPr lang="cs-CZ" b="1" dirty="0" smtClean="0"/>
              <a:t>rozdělení</a:t>
            </a:r>
            <a:r>
              <a:rPr lang="cs-CZ" dirty="0"/>
              <a:t>;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sedm severních provincií, republika (</a:t>
            </a:r>
            <a:r>
              <a:rPr lang="cs-CZ" b="1" dirty="0" smtClean="0"/>
              <a:t>Utrechtská unie </a:t>
            </a:r>
            <a:r>
              <a:rPr lang="cs-CZ" dirty="0" smtClean="0"/>
              <a:t>1579), rozsáhlá emigrace z </a:t>
            </a:r>
            <a:r>
              <a:rPr lang="cs-CZ" dirty="0"/>
              <a:t>F</a:t>
            </a:r>
            <a:r>
              <a:rPr lang="cs-CZ" dirty="0" smtClean="0"/>
              <a:t>lander (polovina lidí) + hugenoti z FRA a židé z Pyrenejí;</a:t>
            </a:r>
          </a:p>
          <a:p>
            <a:pPr lvl="1"/>
            <a:r>
              <a:rPr lang="cs-CZ" dirty="0" smtClean="0"/>
              <a:t>Antverpy a </a:t>
            </a:r>
            <a:r>
              <a:rPr lang="cs-CZ" dirty="0" err="1" smtClean="0"/>
              <a:t>Brabant</a:t>
            </a:r>
            <a:r>
              <a:rPr lang="cs-CZ" dirty="0" smtClean="0"/>
              <a:t> drasticky zasaženy, </a:t>
            </a:r>
            <a:r>
              <a:rPr lang="cs-CZ" b="1" dirty="0" smtClean="0"/>
              <a:t>Amsterodam</a:t>
            </a:r>
            <a:r>
              <a:rPr lang="cs-CZ" dirty="0" smtClean="0"/>
              <a:t> nové obchodní centrum (růst 4x na 200k);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Nizozemí – tradice </a:t>
            </a:r>
            <a:r>
              <a:rPr lang="cs-CZ" b="1" dirty="0" smtClean="0"/>
              <a:t>kupecké oligarchie </a:t>
            </a:r>
            <a:r>
              <a:rPr lang="cs-CZ" dirty="0" smtClean="0"/>
              <a:t>a městských států, ale (také) nejproduktivnější </a:t>
            </a:r>
            <a:r>
              <a:rPr lang="cs-CZ" b="1" dirty="0" smtClean="0"/>
              <a:t>vnitrozemí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h</a:t>
            </a:r>
            <a:r>
              <a:rPr lang="cs-CZ" dirty="0" err="1" smtClean="0"/>
              <a:t>ortikultury</a:t>
            </a:r>
            <a:r>
              <a:rPr lang="cs-CZ" dirty="0" smtClean="0"/>
              <a:t>, živočišné produkty, mlýny; </a:t>
            </a:r>
            <a:r>
              <a:rPr lang="cs-CZ" dirty="0" err="1" smtClean="0"/>
              <a:t>mezin.dělba</a:t>
            </a:r>
            <a:r>
              <a:rPr lang="cs-CZ" dirty="0" smtClean="0"/>
              <a:t> práce, dostupný kapitál; sekulární vzdělání;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ebevědomý </a:t>
            </a:r>
            <a:r>
              <a:rPr lang="cs-CZ" b="1" dirty="0" smtClean="0"/>
              <a:t>moderní národ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86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netherlands 16th century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213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8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</a:rPr>
              <a:t>Nizozemí</a:t>
            </a:r>
            <a:r>
              <a:rPr lang="cs-CZ" sz="3600" b="1" dirty="0" smtClean="0"/>
              <a:t> – obchod a průmysl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Rozvoj </a:t>
            </a:r>
            <a:r>
              <a:rPr lang="cs-CZ" b="1" dirty="0" smtClean="0"/>
              <a:t>loďařství</a:t>
            </a:r>
            <a:r>
              <a:rPr lang="cs-CZ" dirty="0" smtClean="0"/>
              <a:t> a lodní dopravy;</a:t>
            </a:r>
          </a:p>
          <a:p>
            <a:r>
              <a:rPr lang="cs-CZ" dirty="0" smtClean="0"/>
              <a:t>Obilí z Baltu (Gdaňsk) – „</a:t>
            </a:r>
            <a:r>
              <a:rPr lang="cs-CZ" b="1" dirty="0" err="1" smtClean="0"/>
              <a:t>Mother</a:t>
            </a:r>
            <a:r>
              <a:rPr lang="cs-CZ" b="1" dirty="0" smtClean="0"/>
              <a:t> </a:t>
            </a:r>
            <a:r>
              <a:rPr lang="cs-CZ" b="1" dirty="0" err="1" smtClean="0"/>
              <a:t>Trade</a:t>
            </a:r>
            <a:r>
              <a:rPr lang="cs-CZ" dirty="0" smtClean="0"/>
              <a:t>“, reexport do ENG a FRA;</a:t>
            </a:r>
          </a:p>
          <a:p>
            <a:r>
              <a:rPr lang="cs-CZ" b="1" dirty="0" smtClean="0"/>
              <a:t>Lov sleďů </a:t>
            </a:r>
            <a:r>
              <a:rPr lang="cs-CZ" dirty="0" smtClean="0"/>
              <a:t>v Severním moři, „</a:t>
            </a:r>
            <a:r>
              <a:rPr lang="cs-CZ" dirty="0" err="1"/>
              <a:t>h</a:t>
            </a:r>
            <a:r>
              <a:rPr lang="cs-CZ" dirty="0" err="1" smtClean="0"/>
              <a:t>erring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uis</a:t>
            </a:r>
            <a:r>
              <a:rPr lang="cs-CZ" dirty="0" smtClean="0"/>
              <a:t>“ – průmysl, inovace, eskorta;</a:t>
            </a:r>
          </a:p>
          <a:p>
            <a:r>
              <a:rPr lang="cs-CZ" dirty="0" err="1" smtClean="0"/>
              <a:t>Fluita</a:t>
            </a:r>
            <a:r>
              <a:rPr lang="cs-CZ" dirty="0" smtClean="0"/>
              <a:t> – specializace;</a:t>
            </a:r>
          </a:p>
          <a:p>
            <a:r>
              <a:rPr lang="cs-CZ" b="1" dirty="0" smtClean="0"/>
              <a:t>Textilní průmysl: </a:t>
            </a:r>
          </a:p>
          <a:p>
            <a:pPr lvl="1"/>
            <a:r>
              <a:rPr lang="cs-CZ" dirty="0" smtClean="0"/>
              <a:t>roste na úkor Flander – dodávky vlny místo SPA z ENG; </a:t>
            </a:r>
          </a:p>
          <a:p>
            <a:pPr lvl="1"/>
            <a:r>
              <a:rPr lang="cs-CZ" dirty="0" smtClean="0"/>
              <a:t>vývoz látek na Balt (za obilí) a SZM; </a:t>
            </a:r>
          </a:p>
          <a:p>
            <a:pPr lvl="1"/>
            <a:r>
              <a:rPr lang="cs-CZ" dirty="0" smtClean="0"/>
              <a:t>do NED luxus z východu a reexport do ENG, FRA a Baltu;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ýhody NED: levnější </a:t>
            </a:r>
            <a:r>
              <a:rPr lang="cs-CZ" b="1" dirty="0" smtClean="0"/>
              <a:t>doprava</a:t>
            </a:r>
            <a:r>
              <a:rPr lang="cs-CZ" dirty="0" smtClean="0"/>
              <a:t>, </a:t>
            </a:r>
            <a:r>
              <a:rPr lang="cs-CZ" b="1" dirty="0" smtClean="0"/>
              <a:t>kapitál</a:t>
            </a:r>
            <a:r>
              <a:rPr lang="cs-CZ" dirty="0" smtClean="0"/>
              <a:t>, </a:t>
            </a:r>
            <a:r>
              <a:rPr lang="cs-CZ" b="1" dirty="0" smtClean="0"/>
              <a:t>konexe</a:t>
            </a:r>
            <a:r>
              <a:rPr lang="cs-CZ" dirty="0" smtClean="0"/>
              <a:t>, přístup k lisabonskému trhu s kořením;</a:t>
            </a:r>
          </a:p>
          <a:p>
            <a:r>
              <a:rPr lang="cs-CZ" dirty="0" smtClean="0"/>
              <a:t>Novinkou </a:t>
            </a:r>
            <a:r>
              <a:rPr lang="cs-CZ" b="1" dirty="0" smtClean="0"/>
              <a:t>severní obchod </a:t>
            </a:r>
            <a:r>
              <a:rPr lang="cs-CZ" dirty="0" smtClean="0"/>
              <a:t>s RUS – vytlačení ENG z cesty přes </a:t>
            </a:r>
            <a:r>
              <a:rPr lang="cs-CZ" b="1" dirty="0" smtClean="0"/>
              <a:t>Archangelsk</a:t>
            </a:r>
            <a:r>
              <a:rPr lang="cs-CZ" dirty="0" smtClean="0"/>
              <a:t>  (kožešiny a kaviár); pod NED tlakem </a:t>
            </a:r>
            <a:r>
              <a:rPr lang="cs-CZ" b="1" dirty="0" smtClean="0"/>
              <a:t>úpadek Hanzy </a:t>
            </a:r>
            <a:r>
              <a:rPr lang="cs-CZ" dirty="0" smtClean="0"/>
              <a:t>(dominantní od 1282 – monopol na Baltu); životně důležité dovozy z </a:t>
            </a:r>
            <a:r>
              <a:rPr lang="cs-CZ" b="1" dirty="0" smtClean="0"/>
              <a:t>Baltu</a:t>
            </a:r>
            <a:r>
              <a:rPr lang="cs-CZ" dirty="0" smtClean="0"/>
              <a:t> – </a:t>
            </a:r>
            <a:r>
              <a:rPr lang="cs-CZ" b="1" dirty="0" smtClean="0"/>
              <a:t>obilí</a:t>
            </a:r>
            <a:r>
              <a:rPr lang="cs-CZ" dirty="0" smtClean="0"/>
              <a:t> a </a:t>
            </a:r>
            <a:r>
              <a:rPr lang="cs-CZ" b="1" dirty="0" smtClean="0"/>
              <a:t>materiál</a:t>
            </a:r>
            <a:r>
              <a:rPr lang="cs-CZ" dirty="0" smtClean="0"/>
              <a:t> na stavbu lodí (dřevo, smola, koudel, lana);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99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Konvoi_Haringvl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3" y="270360"/>
            <a:ext cx="8834354" cy="63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3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rateshold.buccaneersoft.com/images/ships/dutch_fl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096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1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Budování </a:t>
            </a:r>
            <a:r>
              <a:rPr lang="cs-CZ" sz="2400" b="1" dirty="0" smtClean="0">
                <a:solidFill>
                  <a:srgbClr val="F67A48"/>
                </a:solidFill>
              </a:rPr>
              <a:t>impéria v Asii</a:t>
            </a:r>
            <a:endParaRPr lang="cs-CZ" sz="24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93304"/>
            <a:ext cx="8928992" cy="6264696"/>
          </a:xfrm>
        </p:spPr>
        <p:txBody>
          <a:bodyPr>
            <a:normAutofit fontScale="47500" lnSpcReduction="20000"/>
          </a:bodyPr>
          <a:lstStyle/>
          <a:p>
            <a:r>
              <a:rPr lang="cs-CZ" sz="3400" dirty="0" smtClean="0"/>
              <a:t>Embarga a </a:t>
            </a:r>
            <a:r>
              <a:rPr lang="cs-CZ" sz="3400" b="1" dirty="0" smtClean="0"/>
              <a:t>blokády</a:t>
            </a:r>
            <a:r>
              <a:rPr lang="cs-CZ" sz="3400" dirty="0" smtClean="0"/>
              <a:t> (1585 a 1598) – k získání luxusního zboží východu (pro ENG, FRA, RUS) </a:t>
            </a:r>
            <a:r>
              <a:rPr lang="cs-CZ" sz="3400" b="1" dirty="0" smtClean="0"/>
              <a:t>kontrola zdroje</a:t>
            </a:r>
            <a:r>
              <a:rPr lang="cs-CZ" sz="3400" dirty="0" smtClean="0"/>
              <a:t>; výpravy 1594, 1597, 1601 (65 lodí), </a:t>
            </a:r>
            <a:r>
              <a:rPr lang="cs-CZ" sz="3400" dirty="0" smtClean="0"/>
              <a:t>snížily </a:t>
            </a:r>
            <a:r>
              <a:rPr lang="cs-CZ" sz="3400" dirty="0" smtClean="0"/>
              <a:t>cenu pepře v Evropě…; rozhodnutí </a:t>
            </a:r>
            <a:r>
              <a:rPr lang="cs-CZ" sz="3400" b="1" dirty="0" smtClean="0"/>
              <a:t>získat monopol</a:t>
            </a:r>
            <a:r>
              <a:rPr lang="cs-CZ" sz="3400" dirty="0" smtClean="0"/>
              <a:t>;</a:t>
            </a:r>
          </a:p>
          <a:p>
            <a:endParaRPr lang="cs-CZ" sz="1300" dirty="0" smtClean="0"/>
          </a:p>
          <a:p>
            <a:r>
              <a:rPr lang="cs-CZ" sz="3400" dirty="0" smtClean="0"/>
              <a:t>1602 </a:t>
            </a:r>
            <a:r>
              <a:rPr lang="cs-CZ" sz="3400" b="1" dirty="0" smtClean="0"/>
              <a:t>Východoindická společnost </a:t>
            </a:r>
            <a:r>
              <a:rPr lang="cs-CZ" sz="3400" dirty="0" smtClean="0"/>
              <a:t>(VOC a.s.): </a:t>
            </a:r>
          </a:p>
          <a:p>
            <a:pPr lvl="1"/>
            <a:r>
              <a:rPr lang="cs-CZ" sz="2900" b="1" dirty="0" smtClean="0"/>
              <a:t>21 let </a:t>
            </a:r>
            <a:r>
              <a:rPr lang="cs-CZ" sz="2900" dirty="0" smtClean="0"/>
              <a:t>monopol, právo zakládat pevnosti, vést obranou válku a uzavírat smlouvy (Jan </a:t>
            </a:r>
            <a:r>
              <a:rPr lang="cs-CZ" sz="2900" dirty="0" err="1" smtClean="0"/>
              <a:t>Pieterszoon</a:t>
            </a:r>
            <a:r>
              <a:rPr lang="cs-CZ" sz="2900" dirty="0" smtClean="0"/>
              <a:t> </a:t>
            </a:r>
            <a:r>
              <a:rPr lang="cs-CZ" sz="2900" dirty="0" err="1" smtClean="0"/>
              <a:t>Coen</a:t>
            </a:r>
            <a:r>
              <a:rPr lang="cs-CZ" sz="2900" dirty="0" smtClean="0"/>
              <a:t>); </a:t>
            </a:r>
          </a:p>
          <a:p>
            <a:pPr lvl="1"/>
            <a:r>
              <a:rPr lang="cs-CZ" sz="2900" b="1" dirty="0" smtClean="0"/>
              <a:t>plán</a:t>
            </a:r>
            <a:r>
              <a:rPr lang="cs-CZ" sz="2900" dirty="0" smtClean="0"/>
              <a:t>: obsadit </a:t>
            </a:r>
            <a:r>
              <a:rPr lang="cs-CZ" sz="2900" b="1" dirty="0" smtClean="0"/>
              <a:t>strategické</a:t>
            </a:r>
            <a:r>
              <a:rPr lang="cs-CZ" sz="2900" dirty="0" smtClean="0"/>
              <a:t> </a:t>
            </a:r>
            <a:r>
              <a:rPr lang="cs-CZ" sz="2900" b="1" dirty="0" smtClean="0"/>
              <a:t>pozice</a:t>
            </a:r>
            <a:r>
              <a:rPr lang="cs-CZ" sz="2900" dirty="0" smtClean="0"/>
              <a:t> </a:t>
            </a:r>
            <a:r>
              <a:rPr lang="cs-CZ" sz="2900" dirty="0" smtClean="0"/>
              <a:t>rivalů, participovat na místním obchodě a odsát zisky;</a:t>
            </a:r>
          </a:p>
          <a:p>
            <a:pPr lvl="1"/>
            <a:r>
              <a:rPr lang="cs-CZ" sz="2900" dirty="0"/>
              <a:t>c</a:t>
            </a:r>
            <a:r>
              <a:rPr lang="cs-CZ" sz="2900" dirty="0" smtClean="0"/>
              <a:t>ílem </a:t>
            </a:r>
            <a:r>
              <a:rPr lang="cs-CZ" sz="2900" b="1" dirty="0" smtClean="0"/>
              <a:t>pepř</a:t>
            </a:r>
            <a:r>
              <a:rPr lang="cs-CZ" sz="2900" dirty="0" smtClean="0"/>
              <a:t> (kultivace na velkém prostoru), </a:t>
            </a:r>
            <a:r>
              <a:rPr lang="cs-CZ" sz="2900" b="1" dirty="0" smtClean="0"/>
              <a:t>molucké koření </a:t>
            </a:r>
            <a:r>
              <a:rPr lang="cs-CZ" sz="2900" dirty="0" smtClean="0"/>
              <a:t>jen Ambon a </a:t>
            </a:r>
            <a:r>
              <a:rPr lang="cs-CZ" sz="2900" dirty="0" err="1" smtClean="0"/>
              <a:t>Bandas</a:t>
            </a:r>
            <a:r>
              <a:rPr lang="cs-CZ" sz="2900" dirty="0" smtClean="0"/>
              <a:t> (cenové rozdíly 1:30:100:240);</a:t>
            </a:r>
          </a:p>
          <a:p>
            <a:pPr lvl="1"/>
            <a:endParaRPr lang="cs-CZ" sz="1300" dirty="0" smtClean="0"/>
          </a:p>
          <a:p>
            <a:r>
              <a:rPr lang="cs-CZ" sz="3400" dirty="0"/>
              <a:t>N</a:t>
            </a:r>
            <a:r>
              <a:rPr lang="cs-CZ" sz="3400" dirty="0" smtClean="0"/>
              <a:t>avázání kontaktů s místními vládci a uzavření </a:t>
            </a:r>
            <a:r>
              <a:rPr lang="cs-CZ" sz="3400" b="1" dirty="0" smtClean="0"/>
              <a:t>exkluzivních smluv</a:t>
            </a:r>
            <a:r>
              <a:rPr lang="cs-CZ" sz="3400" dirty="0"/>
              <a:t>;</a:t>
            </a:r>
            <a:r>
              <a:rPr lang="cs-CZ" sz="3400" dirty="0" smtClean="0"/>
              <a:t> (vyloučení ENG); 1616 okupace </a:t>
            </a:r>
            <a:r>
              <a:rPr lang="cs-CZ" sz="3400" b="1" dirty="0" smtClean="0"/>
              <a:t>Moluk</a:t>
            </a:r>
            <a:r>
              <a:rPr lang="cs-CZ" sz="3400" dirty="0" smtClean="0"/>
              <a:t>:</a:t>
            </a:r>
          </a:p>
          <a:p>
            <a:pPr lvl="1"/>
            <a:r>
              <a:rPr lang="cs-CZ" sz="2900" b="1" dirty="0" smtClean="0"/>
              <a:t>Ambon</a:t>
            </a:r>
            <a:r>
              <a:rPr lang="cs-CZ" sz="2900" dirty="0"/>
              <a:t>:</a:t>
            </a:r>
            <a:r>
              <a:rPr lang="cs-CZ" sz="2900" dirty="0" smtClean="0"/>
              <a:t> převzetí nucené práce, </a:t>
            </a:r>
            <a:r>
              <a:rPr lang="cs-CZ" sz="2900" dirty="0" err="1" smtClean="0"/>
              <a:t>exkluz</a:t>
            </a:r>
            <a:r>
              <a:rPr lang="cs-CZ" sz="2900" dirty="0" smtClean="0"/>
              <a:t>. hřebíček, kvóta pro rodiny;</a:t>
            </a:r>
          </a:p>
          <a:p>
            <a:pPr lvl="1"/>
            <a:r>
              <a:rPr lang="cs-CZ" sz="2900" b="1" dirty="0" err="1" smtClean="0"/>
              <a:t>Bandas</a:t>
            </a:r>
            <a:r>
              <a:rPr lang="cs-CZ" sz="2900" dirty="0" smtClean="0"/>
              <a:t> – autonomní městské státy, 1621 zmasakrováni;</a:t>
            </a:r>
          </a:p>
          <a:p>
            <a:pPr lvl="1"/>
            <a:r>
              <a:rPr lang="cs-CZ" sz="2900" b="1" dirty="0" smtClean="0"/>
              <a:t>Plantážní systém</a:t>
            </a:r>
            <a:r>
              <a:rPr lang="cs-CZ" sz="2900" dirty="0" smtClean="0"/>
              <a:t>: rozdělení na oblasti – pracovník VOC nakoupil otroky a produkoval koření, prodával VOC za regulovanou cenu (-&gt; kultivační systém v INDO); </a:t>
            </a:r>
          </a:p>
          <a:p>
            <a:pPr lvl="1"/>
            <a:endParaRPr lang="cs-CZ" sz="1300" dirty="0" smtClean="0"/>
          </a:p>
          <a:p>
            <a:r>
              <a:rPr lang="cs-CZ" sz="3400" dirty="0" smtClean="0"/>
              <a:t>Důležité momenty kampaně</a:t>
            </a:r>
            <a:r>
              <a:rPr lang="cs-CZ" dirty="0" smtClean="0"/>
              <a:t>:</a:t>
            </a:r>
          </a:p>
          <a:p>
            <a:pPr lvl="1"/>
            <a:r>
              <a:rPr lang="cs-CZ" sz="2900" dirty="0" err="1"/>
              <a:t>s</a:t>
            </a:r>
            <a:r>
              <a:rPr lang="cs-CZ" sz="2900" dirty="0" err="1" smtClean="0"/>
              <a:t>ult</a:t>
            </a:r>
            <a:r>
              <a:rPr lang="cs-CZ" sz="2900" dirty="0" smtClean="0"/>
              <a:t>.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Banten</a:t>
            </a:r>
            <a:r>
              <a:rPr lang="cs-CZ" sz="2900" dirty="0" smtClean="0"/>
              <a:t> – využívá střetu VOC s ENG, obsazuje stanici VOC v Jakartě, </a:t>
            </a:r>
            <a:r>
              <a:rPr lang="cs-CZ" sz="2900" dirty="0" err="1" smtClean="0"/>
              <a:t>Coen</a:t>
            </a:r>
            <a:r>
              <a:rPr lang="cs-CZ" sz="2900" dirty="0" smtClean="0"/>
              <a:t> vypaluje Jakartu a zakládá </a:t>
            </a:r>
            <a:r>
              <a:rPr lang="cs-CZ" sz="2900" b="1" dirty="0" err="1" smtClean="0"/>
              <a:t>Batavii</a:t>
            </a:r>
            <a:r>
              <a:rPr lang="cs-CZ" sz="2900" dirty="0" smtClean="0"/>
              <a:t> 1619;</a:t>
            </a:r>
          </a:p>
          <a:p>
            <a:pPr lvl="1"/>
            <a:r>
              <a:rPr lang="cs-CZ" sz="2900" b="1" dirty="0" err="1" smtClean="0"/>
              <a:t>Malaka</a:t>
            </a:r>
            <a:r>
              <a:rPr lang="cs-CZ" sz="2900" dirty="0" smtClean="0"/>
              <a:t> dobyta 1641;</a:t>
            </a:r>
          </a:p>
          <a:p>
            <a:pPr lvl="1"/>
            <a:r>
              <a:rPr lang="cs-CZ" sz="2900" dirty="0" smtClean="0"/>
              <a:t>Dobytí </a:t>
            </a:r>
            <a:r>
              <a:rPr lang="cs-CZ" sz="2900" b="1" dirty="0" smtClean="0"/>
              <a:t>Ceylonu</a:t>
            </a:r>
            <a:r>
              <a:rPr lang="cs-CZ" sz="2900" dirty="0" smtClean="0"/>
              <a:t> dokončeno 1656;</a:t>
            </a:r>
          </a:p>
          <a:p>
            <a:pPr lvl="1"/>
            <a:endParaRPr lang="cs-CZ" sz="1300" dirty="0" smtClean="0"/>
          </a:p>
          <a:p>
            <a:r>
              <a:rPr lang="cs-CZ" sz="3400" b="1" dirty="0" smtClean="0"/>
              <a:t>Vítězství</a:t>
            </a:r>
            <a:r>
              <a:rPr lang="cs-CZ" sz="3400" dirty="0" smtClean="0"/>
              <a:t> ve válce se SPA (def.1648) – uvolnění rukou – dobytí POR pevností na </a:t>
            </a:r>
            <a:r>
              <a:rPr lang="cs-CZ" sz="3400" dirty="0" err="1" smtClean="0"/>
              <a:t>Malabaru</a:t>
            </a:r>
            <a:r>
              <a:rPr lang="cs-CZ" sz="3400" dirty="0" smtClean="0"/>
              <a:t> (kromě </a:t>
            </a:r>
            <a:r>
              <a:rPr lang="cs-CZ" sz="3400" dirty="0" err="1" smtClean="0"/>
              <a:t>Goa</a:t>
            </a:r>
            <a:r>
              <a:rPr lang="cs-CZ" sz="3400" dirty="0" smtClean="0"/>
              <a:t>);</a:t>
            </a:r>
          </a:p>
          <a:p>
            <a:pPr lvl="1"/>
            <a:r>
              <a:rPr lang="cs-CZ" sz="2900" b="1" dirty="0" smtClean="0"/>
              <a:t>POR</a:t>
            </a:r>
            <a:r>
              <a:rPr lang="cs-CZ" sz="2900" dirty="0" smtClean="0"/>
              <a:t> se přesunují do </a:t>
            </a:r>
            <a:r>
              <a:rPr lang="cs-CZ" sz="2900" b="1" dirty="0" err="1" smtClean="0"/>
              <a:t>Makassaru</a:t>
            </a:r>
            <a:r>
              <a:rPr lang="cs-CZ" sz="2900" dirty="0" smtClean="0"/>
              <a:t>; NED požadavek na ukončení obchodu s Molukami -&gt; kampaně 1667 a 1669;</a:t>
            </a:r>
          </a:p>
          <a:p>
            <a:pPr lvl="1"/>
            <a:r>
              <a:rPr lang="cs-CZ" sz="2900" b="1" dirty="0" smtClean="0"/>
              <a:t>Kontrola produkce </a:t>
            </a:r>
            <a:r>
              <a:rPr lang="cs-CZ" sz="2900" dirty="0" smtClean="0"/>
              <a:t>a obchodu s kořením </a:t>
            </a:r>
            <a:r>
              <a:rPr lang="cs-CZ" sz="2900" b="1" dirty="0" smtClean="0"/>
              <a:t>dokončena</a:t>
            </a:r>
            <a:r>
              <a:rPr lang="cs-CZ" sz="2900" dirty="0" smtClean="0"/>
              <a:t> (zvláštní charakter);</a:t>
            </a:r>
          </a:p>
          <a:p>
            <a:endParaRPr lang="cs-CZ" sz="1700" b="1" dirty="0" smtClean="0"/>
          </a:p>
          <a:p>
            <a:r>
              <a:rPr lang="cs-CZ" sz="3400" b="1" dirty="0" smtClean="0"/>
              <a:t>Bavlněné látky </a:t>
            </a:r>
            <a:r>
              <a:rPr lang="cs-CZ" sz="3400" dirty="0" smtClean="0"/>
              <a:t>z </a:t>
            </a:r>
            <a:r>
              <a:rPr lang="cs-CZ" sz="3400" dirty="0" err="1" smtClean="0"/>
              <a:t>Koromadnelu</a:t>
            </a:r>
            <a:r>
              <a:rPr lang="cs-CZ" sz="3400" dirty="0" smtClean="0"/>
              <a:t> z počátku jen na směnu za koření Moluk; později žádaná komodita v JAP, Persii ale i Evropě; </a:t>
            </a:r>
          </a:p>
          <a:p>
            <a:pPr lvl="1"/>
            <a:r>
              <a:rPr lang="cs-CZ" sz="2900" dirty="0" smtClean="0"/>
              <a:t>podíl bavlněných oděvů v prodejích VOC roste z 17% (1650) na </a:t>
            </a:r>
            <a:r>
              <a:rPr lang="cs-CZ" sz="2900" b="1" dirty="0" smtClean="0"/>
              <a:t>43%</a:t>
            </a:r>
            <a:r>
              <a:rPr lang="cs-CZ" sz="2900" dirty="0" smtClean="0"/>
              <a:t> (1700), koření klesá z 58% na 37%;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sz="3400" dirty="0" smtClean="0"/>
              <a:t>Odolali: Ming </a:t>
            </a:r>
            <a:r>
              <a:rPr lang="cs-CZ" sz="3400" dirty="0" smtClean="0"/>
              <a:t>Čína, </a:t>
            </a:r>
            <a:r>
              <a:rPr lang="cs-CZ" sz="3400" dirty="0" err="1" smtClean="0"/>
              <a:t>Tokugawovo</a:t>
            </a:r>
            <a:r>
              <a:rPr lang="cs-CZ" sz="3400" dirty="0" smtClean="0"/>
              <a:t> Japonsko </a:t>
            </a:r>
            <a:r>
              <a:rPr lang="cs-CZ" sz="3400" dirty="0" smtClean="0"/>
              <a:t>(1603-1867, </a:t>
            </a:r>
            <a:r>
              <a:rPr lang="cs-CZ" sz="3400" dirty="0" err="1" smtClean="0"/>
              <a:t>Sakoku</a:t>
            </a:r>
            <a:r>
              <a:rPr lang="cs-CZ" sz="3400" dirty="0" smtClean="0"/>
              <a:t> 1641) a </a:t>
            </a:r>
            <a:r>
              <a:rPr lang="cs-CZ" sz="3400" dirty="0" smtClean="0"/>
              <a:t>vnitrozemská Indie; 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106245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3/3b/Mus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85750"/>
            <a:ext cx="24098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s://upload.wikimedia.org/wikipedia/commons/thumb/6/63/Nutmeg_fruit_seed_and_aril.jpg/1920px-Nutmeg_fruit_seed_and_a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9875"/>
            <a:ext cx="26543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s://upload.wikimedia.org/wikipedia/commons/thumb/3/35/The_flowers_of_clove_tree_in_Pemba_island.JPG/1280px-The_flowers_of_clove_tree_in_Pemba_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446588"/>
            <a:ext cx="28035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s://upload.wikimedia.org/wikipedia/commons/4/4b/ClovesDri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632325"/>
            <a:ext cx="28781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https://upload.wikimedia.org/wikipedia/commons/thumb/f/f1/Baton_de_cannelle.jpg/1280px-Baton_de_canne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332038"/>
            <a:ext cx="238283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https://upload.wikimedia.org/wikipedia/commons/thumb/f/f6/4_color_mix_of_peppercorns.jpg/1280px-4_color_mix_of_peppercor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549525"/>
            <a:ext cx="284321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https://upload.wikimedia.org/wikipedia/commons/thumb/3/31/Black_Pepper_%28Piper_nigrum%29_fruits.jpg/800px-Black_Pepper_%28Piper_nigrum%29_frui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554288"/>
            <a:ext cx="23574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https://upload.wikimedia.org/wikipedia/commons/thumb/a/a3/Nutmeg_on_Tree.jpg/1280px-Nutmeg_on_Tre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69875"/>
            <a:ext cx="3095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3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567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0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Španělské impérium v Americe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19268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/>
              <a:t>Kastilie</a:t>
            </a:r>
            <a:r>
              <a:rPr lang="cs-CZ" dirty="0" smtClean="0"/>
              <a:t> – vnitrozemní stát (obchod s vlnou, </a:t>
            </a:r>
            <a:r>
              <a:rPr lang="cs-CZ" b="1" dirty="0" err="1" smtClean="0">
                <a:solidFill>
                  <a:srgbClr val="0070C0"/>
                </a:solidFill>
              </a:rPr>
              <a:t>reconquista</a:t>
            </a:r>
            <a:r>
              <a:rPr lang="cs-CZ" dirty="0" smtClean="0"/>
              <a:t>, </a:t>
            </a:r>
            <a:r>
              <a:rPr lang="cs-CZ" dirty="0" err="1" smtClean="0"/>
              <a:t>Hidalgos</a:t>
            </a:r>
            <a:r>
              <a:rPr lang="cs-CZ" dirty="0" smtClean="0"/>
              <a:t>); </a:t>
            </a:r>
            <a:r>
              <a:rPr lang="cs-CZ" b="1" u="sng" dirty="0" smtClean="0"/>
              <a:t>Aragonie</a:t>
            </a:r>
            <a:r>
              <a:rPr lang="cs-CZ" dirty="0" smtClean="0"/>
              <a:t> SZM mocnost; 1492 – spojení a dobytí </a:t>
            </a:r>
            <a:r>
              <a:rPr lang="cs-CZ" b="1" dirty="0" smtClean="0"/>
              <a:t>Granady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dirty="0" smtClean="0"/>
              <a:t>SZM </a:t>
            </a:r>
            <a:r>
              <a:rPr lang="cs-CZ" dirty="0" smtClean="0"/>
              <a:t>stále dominují </a:t>
            </a:r>
            <a:r>
              <a:rPr lang="cs-CZ" dirty="0" smtClean="0"/>
              <a:t>italské státy –&gt; dobytí </a:t>
            </a:r>
            <a:r>
              <a:rPr lang="cs-CZ" b="1" dirty="0" smtClean="0"/>
              <a:t>Kanárských</a:t>
            </a:r>
            <a:r>
              <a:rPr lang="cs-CZ" dirty="0" smtClean="0"/>
              <a:t> </a:t>
            </a:r>
            <a:r>
              <a:rPr lang="cs-CZ" b="1" dirty="0" smtClean="0"/>
              <a:t>o</a:t>
            </a:r>
            <a:r>
              <a:rPr lang="cs-CZ" dirty="0" smtClean="0"/>
              <a:t>. a nájezdy na </a:t>
            </a:r>
            <a:r>
              <a:rPr lang="cs-CZ" b="1" dirty="0" smtClean="0"/>
              <a:t>Afriku</a:t>
            </a:r>
            <a:r>
              <a:rPr lang="cs-CZ" dirty="0" smtClean="0"/>
              <a:t>;</a:t>
            </a:r>
          </a:p>
          <a:p>
            <a:r>
              <a:rPr lang="cs-CZ" dirty="0"/>
              <a:t>1492 Kolumbus (</a:t>
            </a:r>
            <a:r>
              <a:rPr lang="cs-CZ" b="1" dirty="0"/>
              <a:t>Karibik</a:t>
            </a:r>
            <a:r>
              <a:rPr lang="cs-CZ" dirty="0"/>
              <a:t>), 1513 Balboa (</a:t>
            </a:r>
            <a:r>
              <a:rPr lang="cs-CZ" b="1" dirty="0"/>
              <a:t>Pacifik</a:t>
            </a:r>
            <a:r>
              <a:rPr lang="cs-CZ" dirty="0"/>
              <a:t>); 1521 </a:t>
            </a:r>
            <a:r>
              <a:rPr lang="cs-CZ" dirty="0" err="1"/>
              <a:t>Cortez</a:t>
            </a:r>
            <a:r>
              <a:rPr lang="cs-CZ" dirty="0"/>
              <a:t> dobyl </a:t>
            </a:r>
            <a:r>
              <a:rPr lang="cs-CZ" dirty="0" err="1"/>
              <a:t>Tenochtitlán</a:t>
            </a:r>
            <a:r>
              <a:rPr lang="cs-CZ" dirty="0"/>
              <a:t> </a:t>
            </a:r>
            <a:r>
              <a:rPr lang="cs-CZ" dirty="0" smtClean="0"/>
              <a:t>–&gt; </a:t>
            </a:r>
            <a:r>
              <a:rPr lang="cs-CZ" b="1" dirty="0"/>
              <a:t>Nové Španělsko </a:t>
            </a:r>
            <a:r>
              <a:rPr lang="cs-CZ" dirty="0"/>
              <a:t>(Mexiko); 1532 </a:t>
            </a:r>
            <a:r>
              <a:rPr lang="cs-CZ" dirty="0" err="1"/>
              <a:t>Pizarro</a:t>
            </a:r>
            <a:r>
              <a:rPr lang="cs-CZ" dirty="0"/>
              <a:t> dobyl Cuzco </a:t>
            </a:r>
            <a:r>
              <a:rPr lang="cs-CZ" dirty="0" smtClean="0"/>
              <a:t>–&gt; </a:t>
            </a:r>
            <a:r>
              <a:rPr lang="cs-CZ" b="1" dirty="0"/>
              <a:t>Nová Kastilie </a:t>
            </a:r>
            <a:r>
              <a:rPr lang="cs-CZ" dirty="0"/>
              <a:t>(Peru);</a:t>
            </a:r>
          </a:p>
          <a:p>
            <a:pPr lvl="1"/>
            <a:r>
              <a:rPr lang="cs-CZ" b="1" dirty="0"/>
              <a:t>Aztékové</a:t>
            </a:r>
            <a:r>
              <a:rPr lang="cs-CZ" dirty="0"/>
              <a:t>: vyspělá zemědělská civilizace s několika velkými městy (cca 11mil.); vládnoucí náboženská a vojenská aristokracie – masa ovládaných zemědělců prostřednictvím lokálních vládců v jednotlivých </a:t>
            </a:r>
            <a:r>
              <a:rPr lang="cs-CZ" dirty="0" smtClean="0"/>
              <a:t>(městských) </a:t>
            </a:r>
            <a:r>
              <a:rPr lang="cs-CZ" dirty="0"/>
              <a:t>státech – nebyla plně integrovaná </a:t>
            </a:r>
            <a:r>
              <a:rPr lang="cs-CZ" dirty="0" smtClean="0"/>
              <a:t>(dobytí 1427);</a:t>
            </a:r>
            <a:endParaRPr lang="cs-CZ" dirty="0"/>
          </a:p>
          <a:p>
            <a:pPr lvl="1"/>
            <a:r>
              <a:rPr lang="cs-CZ" b="1" dirty="0"/>
              <a:t>Inkové</a:t>
            </a:r>
            <a:r>
              <a:rPr lang="cs-CZ" dirty="0"/>
              <a:t> – obrovská, multietnická, málo soudržná říše vzniklá dobytím; tribut pastevecké a zemědělské populace (20mil.);</a:t>
            </a:r>
          </a:p>
          <a:p>
            <a:pPr lvl="1"/>
            <a:r>
              <a:rPr lang="cs-CZ" i="1" dirty="0"/>
              <a:t>Příklad: </a:t>
            </a:r>
            <a:r>
              <a:rPr lang="cs-CZ" i="1" dirty="0" err="1"/>
              <a:t>Solís</a:t>
            </a:r>
            <a:r>
              <a:rPr lang="cs-CZ" i="1" dirty="0"/>
              <a:t> 1516 La Plata; </a:t>
            </a:r>
            <a:r>
              <a:rPr lang="cs-CZ" b="1" i="1" dirty="0" smtClean="0"/>
              <a:t>Buenos </a:t>
            </a:r>
            <a:r>
              <a:rPr lang="cs-CZ" b="1" i="1" dirty="0"/>
              <a:t>Aires </a:t>
            </a:r>
            <a:r>
              <a:rPr lang="cs-CZ" i="1" dirty="0"/>
              <a:t>(</a:t>
            </a:r>
            <a:r>
              <a:rPr lang="cs-CZ" i="1" dirty="0" err="1" smtClean="0"/>
              <a:t>Mendoza</a:t>
            </a:r>
            <a:r>
              <a:rPr lang="cs-CZ" i="1" dirty="0" smtClean="0"/>
              <a:t>) 1536-47; </a:t>
            </a:r>
            <a:r>
              <a:rPr lang="cs-CZ" i="1" dirty="0"/>
              <a:t>Asunción (Guaraní</a:t>
            </a:r>
            <a:r>
              <a:rPr lang="cs-CZ" i="1" dirty="0" smtClean="0"/>
              <a:t>) – BA 1580</a:t>
            </a:r>
            <a:r>
              <a:rPr lang="cs-CZ" dirty="0" smtClean="0"/>
              <a:t>;</a:t>
            </a:r>
            <a:endParaRPr lang="cs-CZ" dirty="0"/>
          </a:p>
          <a:p>
            <a:endParaRPr lang="cs-CZ" sz="1800" b="1" u="sng" dirty="0" smtClean="0"/>
          </a:p>
          <a:p>
            <a:r>
              <a:rPr lang="cs-CZ" b="1" u="sng" dirty="0" smtClean="0"/>
              <a:t>Strategie</a:t>
            </a:r>
            <a:r>
              <a:rPr lang="cs-CZ" dirty="0" smtClean="0"/>
              <a:t>: zajetí vládce, převzetí nucené práce, </a:t>
            </a:r>
            <a:r>
              <a:rPr lang="cs-CZ" b="1" i="1" dirty="0" err="1" smtClean="0">
                <a:solidFill>
                  <a:srgbClr val="0070C0"/>
                </a:solidFill>
              </a:rPr>
              <a:t>encomienda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(křest za práci);</a:t>
            </a:r>
          </a:p>
          <a:p>
            <a:r>
              <a:rPr lang="cs-CZ" dirty="0" smtClean="0"/>
              <a:t>Karibské</a:t>
            </a:r>
            <a:r>
              <a:rPr lang="cs-CZ" b="1" dirty="0" smtClean="0"/>
              <a:t> ostrovy </a:t>
            </a:r>
            <a:r>
              <a:rPr lang="cs-CZ" dirty="0" smtClean="0"/>
              <a:t>– čisté kořistění (populace vybita); posouvání hranice plundrování; dobytek na pevnině a </a:t>
            </a:r>
            <a:r>
              <a:rPr lang="cs-CZ" b="1" dirty="0" smtClean="0"/>
              <a:t>cukr</a:t>
            </a:r>
            <a:r>
              <a:rPr lang="cs-CZ" dirty="0" smtClean="0"/>
              <a:t> na ostrovech;</a:t>
            </a:r>
          </a:p>
          <a:p>
            <a:endParaRPr lang="cs-CZ" sz="1500" dirty="0" smtClean="0"/>
          </a:p>
          <a:p>
            <a:r>
              <a:rPr lang="cs-CZ" b="1" i="1" dirty="0" smtClean="0"/>
              <a:t>Kolumbovská výměna </a:t>
            </a:r>
            <a:r>
              <a:rPr lang="cs-CZ" i="1" dirty="0" smtClean="0"/>
              <a:t>– koně, krávy, ovce, prasata, bavlna, pšenice, káva, banány, třtina </a:t>
            </a:r>
            <a:r>
              <a:rPr lang="cs-CZ" i="1" dirty="0">
                <a:solidFill>
                  <a:srgbClr val="0070C0"/>
                </a:solidFill>
              </a:rPr>
              <a:t>X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kukuřice, brambory, buráky, rajčata, okurky, kakao;</a:t>
            </a:r>
          </a:p>
          <a:p>
            <a:endParaRPr lang="cs-CZ" sz="1500" i="1" dirty="0" smtClean="0"/>
          </a:p>
          <a:p>
            <a:r>
              <a:rPr lang="cs-CZ" b="1" dirty="0" smtClean="0"/>
              <a:t>Kovy</a:t>
            </a:r>
            <a:r>
              <a:rPr lang="cs-CZ" dirty="0" smtClean="0"/>
              <a:t> – kořist </a:t>
            </a:r>
            <a:r>
              <a:rPr lang="cs-CZ" b="1" dirty="0" smtClean="0"/>
              <a:t>zlata</a:t>
            </a:r>
            <a:r>
              <a:rPr lang="cs-CZ" dirty="0" smtClean="0"/>
              <a:t>, od 1540 </a:t>
            </a:r>
            <a:r>
              <a:rPr lang="cs-CZ" b="1" dirty="0" smtClean="0"/>
              <a:t>stříbro</a:t>
            </a:r>
            <a:r>
              <a:rPr lang="cs-CZ" dirty="0" smtClean="0"/>
              <a:t> v Mexiku a Bolívii (</a:t>
            </a:r>
            <a:r>
              <a:rPr lang="cs-CZ" dirty="0" err="1" smtClean="0"/>
              <a:t>Potosí</a:t>
            </a:r>
            <a:r>
              <a:rPr lang="cs-CZ" dirty="0" smtClean="0"/>
              <a:t> 160tis.); stříbrná flotila;</a:t>
            </a:r>
          </a:p>
          <a:p>
            <a:r>
              <a:rPr lang="cs-CZ" b="1" dirty="0" smtClean="0"/>
              <a:t>Regulace</a:t>
            </a:r>
            <a:r>
              <a:rPr lang="cs-CZ" dirty="0" smtClean="0"/>
              <a:t> exportů a importů – licencuje Sevillská gilda </a:t>
            </a:r>
            <a:r>
              <a:rPr lang="cs-CZ" b="1" dirty="0" err="1" smtClean="0">
                <a:solidFill>
                  <a:srgbClr val="0070C0"/>
                </a:solidFill>
              </a:rPr>
              <a:t>Consulado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(infrastruktura a regulace počtu lodí, výběr daní a poplatků - </a:t>
            </a:r>
            <a:r>
              <a:rPr lang="cs-CZ" i="1" dirty="0" err="1" smtClean="0">
                <a:solidFill>
                  <a:srgbClr val="0070C0"/>
                </a:solidFill>
              </a:rPr>
              <a:t>quinto</a:t>
            </a:r>
            <a:r>
              <a:rPr lang="cs-CZ" dirty="0" smtClean="0"/>
              <a:t>);</a:t>
            </a:r>
          </a:p>
          <a:p>
            <a:r>
              <a:rPr lang="cs-CZ" b="1" dirty="0" smtClean="0"/>
              <a:t>Nový svět </a:t>
            </a:r>
            <a:r>
              <a:rPr lang="cs-CZ" dirty="0" smtClean="0"/>
              <a:t>se konsoliduje v 17st. (imigrace za 16. a 17st. 700tis. lidí); kůže, cukr, košenila;</a:t>
            </a:r>
          </a:p>
          <a:p>
            <a:endParaRPr lang="cs-CZ" sz="1700" dirty="0" smtClean="0"/>
          </a:p>
          <a:p>
            <a:r>
              <a:rPr lang="cs-CZ" b="1" u="sng" dirty="0" smtClean="0"/>
              <a:t>Portugalci</a:t>
            </a:r>
            <a:r>
              <a:rPr lang="cs-CZ" dirty="0" smtClean="0"/>
              <a:t>: 1500 </a:t>
            </a:r>
            <a:r>
              <a:rPr lang="cs-CZ" dirty="0" err="1" smtClean="0"/>
              <a:t>Cabral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Brazílie</a:t>
            </a:r>
            <a:r>
              <a:rPr lang="cs-CZ" dirty="0" smtClean="0"/>
              <a:t>, model atlantických ostrovů, cukr a otroci; (</a:t>
            </a:r>
            <a:r>
              <a:rPr lang="cs-CZ" dirty="0" err="1" smtClean="0"/>
              <a:t>Pernambuco</a:t>
            </a:r>
            <a:r>
              <a:rPr lang="cs-CZ" dirty="0" smtClean="0"/>
              <a:t>) – pokles v 18st. (konkurence FRA a GB Karibiku), oživení zlato a diamanty; 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071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603" y="374502"/>
            <a:ext cx="6542237" cy="58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42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615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Atlantický, baltský a středomořský </a:t>
            </a:r>
            <a:r>
              <a:rPr lang="cs-CZ" sz="3200" b="1" dirty="0" smtClean="0">
                <a:solidFill>
                  <a:srgbClr val="F67A48"/>
                </a:solidFill>
              </a:rPr>
              <a:t>obchod</a:t>
            </a:r>
            <a:endParaRPr lang="cs-CZ" sz="32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Atlantik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jen dílčí úspěchy; dobyli pevnost </a:t>
            </a:r>
            <a:r>
              <a:rPr lang="cs-CZ" dirty="0" err="1" smtClean="0"/>
              <a:t>Bahia</a:t>
            </a:r>
            <a:r>
              <a:rPr lang="cs-CZ" dirty="0" smtClean="0"/>
              <a:t> (</a:t>
            </a:r>
            <a:r>
              <a:rPr lang="cs-CZ" dirty="0" err="1" smtClean="0"/>
              <a:t>Braz</a:t>
            </a:r>
            <a:r>
              <a:rPr lang="cs-CZ" dirty="0" smtClean="0"/>
              <a:t>.), </a:t>
            </a:r>
            <a:r>
              <a:rPr lang="cs-CZ" dirty="0" err="1" smtClean="0"/>
              <a:t>Recif</a:t>
            </a:r>
            <a:r>
              <a:rPr lang="cs-CZ" dirty="0" smtClean="0"/>
              <a:t> a </a:t>
            </a:r>
            <a:r>
              <a:rPr lang="cs-CZ" dirty="0" err="1" smtClean="0"/>
              <a:t>Pernambuco</a:t>
            </a:r>
            <a:r>
              <a:rPr lang="cs-CZ" dirty="0"/>
              <a:t> </a:t>
            </a:r>
            <a:r>
              <a:rPr lang="cs-CZ" dirty="0" smtClean="0"/>
              <a:t>– třtinové plantáže (1630); </a:t>
            </a:r>
          </a:p>
          <a:p>
            <a:pPr lvl="1"/>
            <a:r>
              <a:rPr lang="cs-CZ" b="1" dirty="0" smtClean="0"/>
              <a:t>1654 ztratili Brazílii</a:t>
            </a:r>
            <a:r>
              <a:rPr lang="cs-CZ" dirty="0" smtClean="0"/>
              <a:t> v důsledku povstání; WIC ztrátová, reorientace na obchod s otroky;</a:t>
            </a:r>
          </a:p>
          <a:p>
            <a:endParaRPr lang="cs-CZ" sz="1500" dirty="0" smtClean="0"/>
          </a:p>
          <a:p>
            <a:r>
              <a:rPr lang="cs-CZ" dirty="0" smtClean="0"/>
              <a:t>V </a:t>
            </a:r>
            <a:r>
              <a:rPr lang="cs-CZ" b="1" dirty="0" smtClean="0"/>
              <a:t>SZM</a:t>
            </a:r>
            <a:r>
              <a:rPr lang="cs-CZ" dirty="0" smtClean="0"/>
              <a:t> ukončili</a:t>
            </a:r>
            <a:r>
              <a:rPr lang="cs-CZ" b="1" dirty="0" smtClean="0"/>
              <a:t> benátskou dominanci</a:t>
            </a:r>
            <a:r>
              <a:rPr lang="cs-CZ" dirty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po dobití </a:t>
            </a:r>
            <a:r>
              <a:rPr lang="cs-CZ" b="1" dirty="0" smtClean="0"/>
              <a:t>Egypta Otomany 1517</a:t>
            </a:r>
            <a:r>
              <a:rPr lang="cs-CZ" dirty="0" smtClean="0"/>
              <a:t> - snaha nových vládců zajistit příjem z rent z koření (obrana Adenu); kompromis s POR; s udržením Otomanů se udržely Benátky;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o se změnilo s </a:t>
            </a:r>
            <a:r>
              <a:rPr lang="cs-CZ" b="1" dirty="0" smtClean="0"/>
              <a:t>NED monopolem </a:t>
            </a:r>
            <a:r>
              <a:rPr lang="cs-CZ" dirty="0" smtClean="0"/>
              <a:t>– dodávky o 30-40% levnější než POR; stačilo na </a:t>
            </a:r>
            <a:r>
              <a:rPr lang="cs-CZ" b="1" dirty="0" smtClean="0"/>
              <a:t>vytlačení</a:t>
            </a:r>
            <a:r>
              <a:rPr lang="cs-CZ" dirty="0" smtClean="0"/>
              <a:t> </a:t>
            </a:r>
            <a:r>
              <a:rPr lang="cs-CZ" b="1" dirty="0" smtClean="0"/>
              <a:t>BEN</a:t>
            </a:r>
            <a:r>
              <a:rPr lang="cs-CZ" dirty="0" smtClean="0"/>
              <a:t> a </a:t>
            </a:r>
            <a:r>
              <a:rPr lang="cs-CZ" b="1" dirty="0" smtClean="0"/>
              <a:t>Levantského obchodu</a:t>
            </a:r>
            <a:r>
              <a:rPr lang="cs-CZ" dirty="0" smtClean="0"/>
              <a:t>; VOC se primárně nesnažila maximalizovat zisk, ale udržet pozici primárního dodavatele;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alší rána pro Benátky je </a:t>
            </a:r>
            <a:r>
              <a:rPr lang="cs-CZ" b="1" dirty="0" smtClean="0"/>
              <a:t>konkurence</a:t>
            </a:r>
            <a:r>
              <a:rPr lang="cs-CZ" dirty="0" smtClean="0"/>
              <a:t> jejich </a:t>
            </a:r>
            <a:r>
              <a:rPr lang="cs-CZ" b="1" dirty="0" smtClean="0"/>
              <a:t>exportu vlněných látek </a:t>
            </a:r>
            <a:r>
              <a:rPr lang="cs-CZ" dirty="0" smtClean="0"/>
              <a:t>do </a:t>
            </a:r>
            <a:r>
              <a:rPr lang="cs-CZ" dirty="0" smtClean="0"/>
              <a:t>Egypta a Levanty; </a:t>
            </a:r>
            <a:r>
              <a:rPr lang="cs-CZ" dirty="0" smtClean="0"/>
              <a:t>italské gildy trvají na exportu drahých těžkých látek, západ (NED a ENG) dodávají levnější a lehčí zboží (masová poptávka); padělání značek a </a:t>
            </a:r>
            <a:r>
              <a:rPr lang="cs-CZ" dirty="0" smtClean="0"/>
              <a:t>nižší </a:t>
            </a:r>
            <a:r>
              <a:rPr lang="cs-CZ" dirty="0" smtClean="0"/>
              <a:t>dopravní náklady;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porážce u </a:t>
            </a:r>
            <a:r>
              <a:rPr lang="cs-CZ" b="1" dirty="0" err="1" smtClean="0"/>
              <a:t>Lepanta</a:t>
            </a:r>
            <a:r>
              <a:rPr lang="cs-CZ" dirty="0" smtClean="0"/>
              <a:t> </a:t>
            </a:r>
            <a:r>
              <a:rPr lang="cs-CZ" b="1" dirty="0" smtClean="0"/>
              <a:t>1571</a:t>
            </a:r>
            <a:r>
              <a:rPr lang="cs-CZ" dirty="0" smtClean="0"/>
              <a:t> byli </a:t>
            </a:r>
            <a:r>
              <a:rPr lang="cs-CZ" dirty="0" err="1" smtClean="0"/>
              <a:t>Otomani</a:t>
            </a:r>
            <a:r>
              <a:rPr lang="cs-CZ" dirty="0" smtClean="0"/>
              <a:t> ochotni spojit se s </a:t>
            </a:r>
            <a:r>
              <a:rPr lang="cs-CZ" b="1" dirty="0" smtClean="0"/>
              <a:t>protestanty</a:t>
            </a:r>
            <a:r>
              <a:rPr lang="cs-CZ" dirty="0" smtClean="0"/>
              <a:t> proti společnému nepříteli – katolickým </a:t>
            </a:r>
            <a:r>
              <a:rPr lang="cs-CZ" dirty="0"/>
              <a:t>H</a:t>
            </a:r>
            <a:r>
              <a:rPr lang="cs-CZ" dirty="0" smtClean="0"/>
              <a:t>absburkům; obchodní koncese na úkor Benátek;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Drastické </a:t>
            </a:r>
            <a:r>
              <a:rPr lang="cs-CZ" b="1" dirty="0" smtClean="0"/>
              <a:t>důsledky válek </a:t>
            </a:r>
            <a:r>
              <a:rPr lang="cs-CZ" dirty="0" smtClean="0"/>
              <a:t>mezi NED a Habsburky: </a:t>
            </a:r>
          </a:p>
          <a:p>
            <a:pPr lvl="1"/>
            <a:r>
              <a:rPr lang="cs-CZ" b="1" dirty="0" smtClean="0"/>
              <a:t>SPA</a:t>
            </a:r>
            <a:r>
              <a:rPr lang="cs-CZ" dirty="0" smtClean="0"/>
              <a:t> utratilo mnohem víc než získalo z </a:t>
            </a:r>
            <a:r>
              <a:rPr lang="cs-CZ" dirty="0"/>
              <a:t>N</a:t>
            </a:r>
            <a:r>
              <a:rPr lang="cs-CZ" dirty="0" smtClean="0"/>
              <a:t>ového světa (tvrdé zdanění zemědělství a </a:t>
            </a:r>
            <a:r>
              <a:rPr lang="cs-CZ" b="1" dirty="0" smtClean="0"/>
              <a:t>půjčky</a:t>
            </a:r>
            <a:r>
              <a:rPr lang="cs-CZ" dirty="0" smtClean="0"/>
              <a:t> z Itálie); </a:t>
            </a:r>
          </a:p>
          <a:p>
            <a:pPr lvl="1"/>
            <a:r>
              <a:rPr lang="cs-CZ" dirty="0" smtClean="0"/>
              <a:t>také </a:t>
            </a:r>
            <a:r>
              <a:rPr lang="cs-CZ" b="1" dirty="0" smtClean="0"/>
              <a:t>NED</a:t>
            </a:r>
            <a:r>
              <a:rPr lang="cs-CZ" dirty="0" smtClean="0"/>
              <a:t> růst státního </a:t>
            </a:r>
            <a:r>
              <a:rPr lang="cs-CZ" b="1" dirty="0" smtClean="0"/>
              <a:t>dluhu a daní</a:t>
            </a:r>
            <a:r>
              <a:rPr lang="cs-CZ" dirty="0" smtClean="0"/>
              <a:t>, ale půjčují si v Amsterodamu a úroky (s blížícím se vítězstvím) klesají;</a:t>
            </a:r>
          </a:p>
          <a:p>
            <a:r>
              <a:rPr lang="cs-CZ" dirty="0" smtClean="0"/>
              <a:t>I přes prestiž </a:t>
            </a:r>
            <a:r>
              <a:rPr lang="cs-CZ" b="1" dirty="0" smtClean="0"/>
              <a:t>obchodu s Asií </a:t>
            </a:r>
            <a:r>
              <a:rPr lang="cs-CZ" dirty="0" smtClean="0"/>
              <a:t>zřejmě nikdy nebyl tak důležitý jako </a:t>
            </a:r>
            <a:r>
              <a:rPr lang="cs-CZ" b="1" dirty="0" smtClean="0"/>
              <a:t>obchod s Baltem</a:t>
            </a:r>
            <a:r>
              <a:rPr lang="cs-CZ" dirty="0" smtClean="0"/>
              <a:t>, lov sleďů </a:t>
            </a:r>
            <a:r>
              <a:rPr lang="cs-CZ" dirty="0" smtClean="0"/>
              <a:t>ani </a:t>
            </a:r>
            <a:r>
              <a:rPr lang="cs-CZ" dirty="0" smtClean="0"/>
              <a:t>obchod ve </a:t>
            </a:r>
            <a:r>
              <a:rPr lang="cs-CZ" b="1" dirty="0" smtClean="0"/>
              <a:t>SZM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909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80990"/>
              </p:ext>
            </p:extLst>
          </p:nvPr>
        </p:nvGraphicFramePr>
        <p:xfrm>
          <a:off x="1403648" y="980728"/>
          <a:ext cx="4987005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68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Alžběta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I.</a:t>
            </a:r>
            <a:r>
              <a:rPr lang="cs-CZ" sz="1400" b="1" dirty="0" smtClean="0"/>
              <a:t>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(700 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Karel I.</a:t>
            </a:r>
            <a:r>
              <a:rPr lang="cs-CZ" sz="1400" dirty="0" smtClean="0"/>
              <a:t>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 (od 1653),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>
                <a:solidFill>
                  <a:srgbClr val="0070C0"/>
                </a:solidFill>
              </a:rPr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zve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II. vládne (1689-1702);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</a:t>
            </a:r>
            <a:r>
              <a:rPr lang="cs-CZ" sz="1400" b="1" dirty="0" smtClean="0">
                <a:solidFill>
                  <a:srgbClr val="0070C0"/>
                </a:solidFill>
              </a:rPr>
              <a:t>Parlament</a:t>
            </a:r>
            <a:r>
              <a:rPr lang="cs-CZ" sz="1400" dirty="0" smtClean="0"/>
              <a:t> rozhoduje v oblasti </a:t>
            </a:r>
            <a:r>
              <a:rPr lang="cs-CZ" sz="1400" b="1" dirty="0" smtClean="0"/>
              <a:t>hospodářské politiky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flotila); změna systému výhodného pro pozemkové vlastníky,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537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Anglo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56E49"/>
                </a:solidFill>
              </a:rPr>
              <a:t>nizozemské </a:t>
            </a:r>
            <a:r>
              <a:rPr lang="cs-CZ" sz="2400" b="1" dirty="0" smtClean="0"/>
              <a:t>války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zenitu</a:t>
            </a:r>
            <a:r>
              <a:rPr lang="cs-CZ" dirty="0" smtClean="0"/>
              <a:t> NED moci; pro Cromwella jediný </a:t>
            </a:r>
            <a:r>
              <a:rPr lang="cs-CZ" b="1" dirty="0" smtClean="0"/>
              <a:t>protestantský spojenec</a:t>
            </a:r>
            <a:r>
              <a:rPr lang="cs-CZ" dirty="0" smtClean="0"/>
              <a:t>; kombinace obdivu a závisti;</a:t>
            </a:r>
          </a:p>
          <a:p>
            <a:endParaRPr lang="cs-CZ" sz="1700" dirty="0" smtClean="0"/>
          </a:p>
          <a:p>
            <a:r>
              <a:rPr lang="cs-CZ" b="1" dirty="0" smtClean="0"/>
              <a:t>Anglická </a:t>
            </a:r>
            <a:r>
              <a:rPr lang="cs-CZ" dirty="0" smtClean="0"/>
              <a:t>výchozí</a:t>
            </a:r>
            <a:r>
              <a:rPr lang="cs-CZ" b="1" dirty="0" smtClean="0"/>
              <a:t> pozice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</a:p>
          <a:p>
            <a:pPr lvl="1"/>
            <a:r>
              <a:rPr lang="cs-CZ" sz="2900" dirty="0" smtClean="0"/>
              <a:t>populace, </a:t>
            </a:r>
            <a:r>
              <a:rPr lang="cs-CZ" sz="2900" b="1" dirty="0" smtClean="0"/>
              <a:t>zdroje</a:t>
            </a:r>
            <a:r>
              <a:rPr lang="cs-CZ" sz="2900" dirty="0" smtClean="0"/>
              <a:t>, soběstačnost v potravinách; </a:t>
            </a:r>
          </a:p>
          <a:p>
            <a:pPr lvl="1"/>
            <a:r>
              <a:rPr lang="cs-CZ" sz="2900" dirty="0" smtClean="0"/>
              <a:t>produkuje ale jen </a:t>
            </a:r>
            <a:r>
              <a:rPr lang="cs-CZ" sz="2900" b="1" dirty="0" smtClean="0">
                <a:solidFill>
                  <a:srgbClr val="0070C0"/>
                </a:solidFill>
              </a:rPr>
              <a:t>nezpracované vlněné látky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+ NED loví </a:t>
            </a:r>
            <a:r>
              <a:rPr lang="cs-CZ" sz="2900" b="1" dirty="0" smtClean="0"/>
              <a:t>sledě</a:t>
            </a:r>
            <a:r>
              <a:rPr lang="cs-CZ" sz="2900" dirty="0" smtClean="0"/>
              <a:t> v severním moři; </a:t>
            </a:r>
          </a:p>
          <a:p>
            <a:pPr lvl="1"/>
            <a:r>
              <a:rPr lang="cs-CZ" sz="2900" dirty="0" smtClean="0"/>
              <a:t>ENG producenti </a:t>
            </a:r>
            <a:r>
              <a:rPr lang="cs-CZ" sz="2900" b="1" dirty="0" smtClean="0"/>
              <a:t>nedokáží NED nahradit </a:t>
            </a:r>
            <a:r>
              <a:rPr lang="cs-CZ" sz="2900" dirty="0" smtClean="0"/>
              <a:t>(zkušenosti, služby, konexe, kapitál); </a:t>
            </a:r>
          </a:p>
          <a:p>
            <a:pPr lvl="1"/>
            <a:r>
              <a:rPr lang="cs-CZ" sz="2900" dirty="0" smtClean="0"/>
              <a:t>silná sebevědomá </a:t>
            </a:r>
            <a:r>
              <a:rPr lang="cs-CZ" sz="2900" b="1" dirty="0" smtClean="0"/>
              <a:t>střední třída</a:t>
            </a:r>
            <a:r>
              <a:rPr lang="cs-CZ" sz="2900" dirty="0" smtClean="0"/>
              <a:t>;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</a:t>
            </a:r>
            <a:r>
              <a:rPr lang="cs-CZ" i="1" dirty="0" smtClean="0"/>
              <a:t>dohoda o Vilémovi</a:t>
            </a:r>
            <a:r>
              <a:rPr lang="cs-CZ" dirty="0" smtClean="0"/>
              <a:t>);</a:t>
            </a:r>
          </a:p>
          <a:p>
            <a:endParaRPr lang="cs-CZ" sz="1700" dirty="0" smtClean="0"/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 a </a:t>
            </a:r>
            <a:r>
              <a:rPr lang="cs-CZ" dirty="0" err="1" smtClean="0"/>
              <a:t>Medway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 smtClean="0"/>
              <a:t>Ruyter</a:t>
            </a:r>
            <a:r>
              <a:rPr lang="cs-CZ" dirty="0" smtClean="0"/>
              <a:t>); otřesené sebevědomí;</a:t>
            </a:r>
          </a:p>
          <a:p>
            <a:endParaRPr lang="cs-CZ" sz="1700" dirty="0" smtClean="0"/>
          </a:p>
          <a:p>
            <a:r>
              <a:rPr lang="cs-CZ" dirty="0" smtClean="0"/>
              <a:t>Karel II. vázán </a:t>
            </a:r>
            <a:r>
              <a:rPr lang="cs-CZ" b="1" dirty="0" smtClean="0"/>
              <a:t>dohodou</a:t>
            </a:r>
            <a:r>
              <a:rPr lang="cs-CZ" dirty="0" smtClean="0"/>
              <a:t> s </a:t>
            </a:r>
            <a:r>
              <a:rPr lang="cs-CZ" b="1" dirty="0" smtClean="0">
                <a:solidFill>
                  <a:srgbClr val="0070C0"/>
                </a:solidFill>
              </a:rPr>
              <a:t>Ludvíkem XIV. </a:t>
            </a:r>
            <a:r>
              <a:rPr lang="cs-CZ" dirty="0" smtClean="0"/>
              <a:t>(FRA) – </a:t>
            </a:r>
            <a:r>
              <a:rPr lang="cs-CZ" b="1" dirty="0" smtClean="0"/>
              <a:t>společný útok </a:t>
            </a:r>
            <a:r>
              <a:rPr lang="cs-CZ" dirty="0" smtClean="0"/>
              <a:t>na </a:t>
            </a:r>
            <a:r>
              <a:rPr lang="cs-CZ" b="1" dirty="0" smtClean="0"/>
              <a:t>NED</a:t>
            </a:r>
            <a:r>
              <a:rPr lang="cs-CZ" dirty="0" smtClean="0"/>
              <a:t> (1672 hrozivá situace – ale strategické vítězství, zapojení SPA a RAK – </a:t>
            </a:r>
            <a:r>
              <a:rPr lang="cs-CZ" b="1" dirty="0" smtClean="0"/>
              <a:t>separátní mír </a:t>
            </a:r>
            <a:r>
              <a:rPr lang="cs-CZ" dirty="0" smtClean="0"/>
              <a:t>pro ENG 1674);</a:t>
            </a:r>
          </a:p>
          <a:p>
            <a:endParaRPr lang="cs-CZ" sz="1700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NED</a:t>
            </a:r>
            <a:r>
              <a:rPr lang="cs-CZ" dirty="0" smtClean="0"/>
              <a:t> </a:t>
            </a:r>
            <a:r>
              <a:rPr lang="cs-CZ" b="1" dirty="0" smtClean="0"/>
              <a:t>uspokojivé výsledky </a:t>
            </a:r>
            <a:r>
              <a:rPr lang="cs-CZ" dirty="0" smtClean="0"/>
              <a:t>vojensky, ale blokády </a:t>
            </a:r>
            <a:r>
              <a:rPr lang="cs-CZ" b="1" dirty="0" smtClean="0">
                <a:solidFill>
                  <a:srgbClr val="0070C0"/>
                </a:solidFill>
              </a:rPr>
              <a:t>narušily ochod </a:t>
            </a:r>
            <a:r>
              <a:rPr lang="cs-CZ" dirty="0" smtClean="0"/>
              <a:t>(roste cena sleďů a obilí), riziko – vyčerpávající </a:t>
            </a:r>
            <a:r>
              <a:rPr lang="cs-CZ" b="1" dirty="0" smtClean="0"/>
              <a:t>ochrana flotil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b="1" dirty="0" smtClean="0"/>
              <a:t>Vstup</a:t>
            </a:r>
            <a:r>
              <a:rPr lang="cs-CZ" dirty="0" smtClean="0"/>
              <a:t> ambiciózní </a:t>
            </a:r>
            <a:r>
              <a:rPr lang="cs-CZ" b="1" u="sng" dirty="0" smtClean="0">
                <a:solidFill>
                  <a:srgbClr val="0070C0"/>
                </a:solidFill>
              </a:rPr>
              <a:t>Francie</a:t>
            </a:r>
            <a:r>
              <a:rPr lang="cs-CZ" dirty="0" smtClean="0"/>
              <a:t>: </a:t>
            </a:r>
          </a:p>
          <a:p>
            <a:pPr lvl="1"/>
            <a:r>
              <a:rPr lang="cs-CZ" sz="2900" b="1" dirty="0" err="1" smtClean="0">
                <a:solidFill>
                  <a:srgbClr val="0070C0"/>
                </a:solidFill>
              </a:rPr>
              <a:t>Colbert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(1661-1683) se snaží vymanit z </a:t>
            </a:r>
            <a:r>
              <a:rPr lang="cs-CZ" sz="2900" b="1" dirty="0" smtClean="0"/>
              <a:t>dovozů</a:t>
            </a:r>
            <a:r>
              <a:rPr lang="cs-CZ" sz="2900" dirty="0" smtClean="0"/>
              <a:t> oděvů, sýrů, ryb, oleje a cukru – budování </a:t>
            </a:r>
            <a:r>
              <a:rPr lang="cs-CZ" sz="2900" b="1" dirty="0" smtClean="0"/>
              <a:t>moderních sektorů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FRA 1664, 1667 </a:t>
            </a:r>
            <a:r>
              <a:rPr lang="cs-CZ" sz="2900" b="1" dirty="0" smtClean="0"/>
              <a:t>zvýšení cel </a:t>
            </a:r>
            <a:r>
              <a:rPr lang="cs-CZ" sz="2900" dirty="0" smtClean="0"/>
              <a:t>na klíčové </a:t>
            </a:r>
            <a:r>
              <a:rPr lang="cs-CZ" sz="2900" b="1" dirty="0" smtClean="0"/>
              <a:t>NED exporty </a:t>
            </a:r>
            <a:r>
              <a:rPr lang="cs-CZ" sz="2900" dirty="0" smtClean="0"/>
              <a:t>– </a:t>
            </a:r>
            <a:r>
              <a:rPr lang="cs-CZ" sz="2900" b="1" dirty="0" smtClean="0"/>
              <a:t>válka 1672-1678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po válce dokonce </a:t>
            </a:r>
            <a:r>
              <a:rPr lang="cs-CZ" sz="2900" b="1" dirty="0" smtClean="0"/>
              <a:t>odvolaní FRA cel</a:t>
            </a:r>
            <a:r>
              <a:rPr lang="cs-CZ" sz="2900" dirty="0" smtClean="0"/>
              <a:t>, ale hospodářský </a:t>
            </a:r>
            <a:r>
              <a:rPr lang="cs-CZ" sz="2900" b="1" dirty="0" smtClean="0"/>
              <a:t>systém</a:t>
            </a:r>
            <a:r>
              <a:rPr lang="cs-CZ" sz="2900" dirty="0" smtClean="0"/>
              <a:t> </a:t>
            </a:r>
            <a:r>
              <a:rPr lang="cs-CZ" sz="2900" b="1" dirty="0" smtClean="0"/>
              <a:t>NED</a:t>
            </a:r>
            <a:r>
              <a:rPr lang="cs-CZ" sz="2900" dirty="0" smtClean="0"/>
              <a:t> trvalý tlak </a:t>
            </a:r>
            <a:r>
              <a:rPr lang="cs-CZ" sz="2900" b="1" dirty="0" smtClean="0"/>
              <a:t>nevydržel</a:t>
            </a:r>
            <a:r>
              <a:rPr lang="cs-CZ" sz="2900" dirty="0" smtClean="0"/>
              <a:t>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Část obchodní elity se přesunuje do Londýna,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NED zpomaluje</a:t>
            </a:r>
            <a:r>
              <a:rPr lang="cs-CZ" dirty="0" smtClean="0"/>
              <a:t>; </a:t>
            </a:r>
            <a:r>
              <a:rPr lang="cs-CZ" b="1" dirty="0" smtClean="0"/>
              <a:t>1780 GB </a:t>
            </a:r>
            <a:r>
              <a:rPr lang="cs-CZ" dirty="0" smtClean="0"/>
              <a:t>definitivně </a:t>
            </a:r>
            <a:r>
              <a:rPr lang="cs-CZ" b="1" dirty="0" smtClean="0"/>
              <a:t>předstihuje</a:t>
            </a:r>
            <a:r>
              <a:rPr lang="cs-CZ" dirty="0" smtClean="0"/>
              <a:t> NED v příjmu na obyvatele, válečná flotila NED se v 18st. stává zanedbatelnou silou;</a:t>
            </a:r>
          </a:p>
        </p:txBody>
      </p:sp>
    </p:spTree>
    <p:extLst>
      <p:ext uri="{BB962C8B-B14F-4D97-AF65-F5344CB8AC3E}">
        <p14:creationId xmlns:p14="http://schemas.microsoft.com/office/powerpoint/2010/main" val="113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39/e5/90/39e5907f6b84e5a543d251e71fc8dc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" y="1052736"/>
            <a:ext cx="901665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65122"/>
              </p:ext>
            </p:extLst>
          </p:nvPr>
        </p:nvGraphicFramePr>
        <p:xfrm>
          <a:off x="611560" y="1916831"/>
          <a:ext cx="7632848" cy="3517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1618–1648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(třicetiletá)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(Augšpurská liga)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(Španělské dědictví)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(sedmiletá)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(Revoluční a napoleonské)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17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46366"/>
              </p:ext>
            </p:extLst>
          </p:nvPr>
        </p:nvGraphicFramePr>
        <p:xfrm>
          <a:off x="683568" y="1844824"/>
          <a:ext cx="7416418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232 000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568 000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450 000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104 000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155 000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260 000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1 000 000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Itálie, Portugalsko, Španělsko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Dánsko, Norsko, Švédsko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Severní Amerika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360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Přepravní kapacita evropských obchodních flotil </a:t>
            </a:r>
            <a:r>
              <a:rPr lang="cs-CZ" dirty="0"/>
              <a:t>(tuny)</a:t>
            </a:r>
          </a:p>
        </p:txBody>
      </p:sp>
    </p:spTree>
    <p:extLst>
      <p:ext uri="{BB962C8B-B14F-4D97-AF65-F5344CB8AC3E}">
        <p14:creationId xmlns:p14="http://schemas.microsoft.com/office/powerpoint/2010/main" val="16901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Anglická </a:t>
            </a:r>
            <a:r>
              <a:rPr lang="cs-CZ" sz="2800" b="1" dirty="0" smtClean="0"/>
              <a:t>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korzárskými </a:t>
            </a:r>
            <a:r>
              <a:rPr lang="cs-CZ" b="1" dirty="0" smtClean="0"/>
              <a:t>útoky</a:t>
            </a:r>
            <a:r>
              <a:rPr lang="cs-CZ" dirty="0" smtClean="0"/>
              <a:t> na </a:t>
            </a:r>
            <a:r>
              <a:rPr lang="cs-CZ" b="1" dirty="0" smtClean="0"/>
              <a:t>španělský obchod </a:t>
            </a:r>
            <a:r>
              <a:rPr lang="cs-CZ" dirty="0" smtClean="0"/>
              <a:t>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>
                <a:solidFill>
                  <a:srgbClr val="0070C0"/>
                </a:solidFill>
              </a:rPr>
              <a:t>Jamestown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1607-10;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/>
              <a:t> </a:t>
            </a:r>
            <a:r>
              <a:rPr lang="cs-CZ" dirty="0" smtClean="0"/>
              <a:t>(60 z 500 na jaře 1610); pracovní režim, rezignace 1618; od 1619 </a:t>
            </a:r>
            <a:r>
              <a:rPr lang="cs-CZ" b="1" dirty="0" smtClean="0"/>
              <a:t>Shromáždění</a:t>
            </a:r>
            <a:r>
              <a:rPr lang="cs-CZ" dirty="0" smtClean="0"/>
              <a:t> s volebním právem majetných mužů;</a:t>
            </a:r>
          </a:p>
          <a:p>
            <a:pPr lvl="1"/>
            <a:r>
              <a:rPr lang="cs-CZ" dirty="0" smtClean="0"/>
              <a:t>1632 - </a:t>
            </a:r>
            <a:r>
              <a:rPr lang="cs-CZ" b="1" dirty="0" smtClean="0"/>
              <a:t>Baltimore</a:t>
            </a:r>
            <a:r>
              <a:rPr lang="cs-CZ" dirty="0" smtClean="0"/>
              <a:t> (Maryland), pokus o hierarchickou kolonii; stejně neúspěšná Karolína 1663;</a:t>
            </a:r>
          </a:p>
          <a:p>
            <a:pPr lvl="1"/>
            <a:r>
              <a:rPr lang="cs-CZ" dirty="0" smtClean="0"/>
              <a:t>20.léta 18st. všech 13 kolonií má systém Guvernérem a Shromážděním;</a:t>
            </a:r>
          </a:p>
          <a:p>
            <a:pPr lvl="1"/>
            <a:endParaRPr lang="cs-CZ" sz="1800" dirty="0" smtClean="0"/>
          </a:p>
          <a:p>
            <a:r>
              <a:rPr lang="cs-CZ" dirty="0" smtClean="0"/>
              <a:t>Dvě geografické oblasti </a:t>
            </a:r>
            <a:r>
              <a:rPr lang="cs-CZ" b="1" dirty="0" smtClean="0">
                <a:solidFill>
                  <a:srgbClr val="0070C0"/>
                </a:solidFill>
              </a:rPr>
              <a:t>ostrovy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(plantážová, otrokářská ekonomika) a </a:t>
            </a:r>
            <a:r>
              <a:rPr lang="cs-CZ" b="1" dirty="0" smtClean="0">
                <a:solidFill>
                  <a:srgbClr val="0070C0"/>
                </a:solidFill>
              </a:rPr>
              <a:t>pevnina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</a:t>
            </a:r>
            <a:r>
              <a:rPr lang="cs-CZ" b="1" dirty="0" smtClean="0"/>
              <a:t>pevnině</a:t>
            </a:r>
            <a:r>
              <a:rPr lang="cs-CZ" dirty="0" smtClean="0"/>
              <a:t>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: brzy finanční elita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severní Americe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dostupná</a:t>
            </a:r>
            <a:r>
              <a:rPr lang="cs-CZ" dirty="0" smtClean="0"/>
              <a:t> </a:t>
            </a:r>
            <a:r>
              <a:rPr lang="cs-CZ" b="1" dirty="0" smtClean="0"/>
              <a:t>půda</a:t>
            </a:r>
            <a:r>
              <a:rPr lang="cs-CZ" dirty="0" smtClean="0"/>
              <a:t>, nízké renty, </a:t>
            </a:r>
            <a:r>
              <a:rPr lang="cs-CZ" b="1" dirty="0" smtClean="0"/>
              <a:t>nákladná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</a:t>
            </a:r>
            <a:r>
              <a:rPr lang="cs-CZ" b="1" dirty="0" smtClean="0">
                <a:solidFill>
                  <a:srgbClr val="0070C0"/>
                </a:solidFill>
              </a:rPr>
              <a:t>NE</a:t>
            </a:r>
            <a:r>
              <a:rPr lang="cs-CZ" dirty="0" smtClean="0"/>
              <a:t>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monokulturní ekonomika (tabák); Carolina a Georgie osídleny imigranty z Karibiku – kopie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(1651,1660,1663) – proti zprostředkování obchodu + některé komodity pouze do ENG a případně reexport (tabák, bavlna, indigo); zákaz průmyslu, proti-anglické 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043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whenintime.com/tli/blaureano/an_overview_of_american_history/71a5c55e-62cb-4cbe-b1fb-c7dd9985cd4a/J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1447" cy="59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1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aragon  15th centur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4655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89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Soupeření </a:t>
            </a:r>
            <a:r>
              <a:rPr lang="cs-CZ" sz="2800" b="1" dirty="0" smtClean="0">
                <a:solidFill>
                  <a:srgbClr val="0070C0"/>
                </a:solidFill>
              </a:rPr>
              <a:t>Británie</a:t>
            </a:r>
            <a:r>
              <a:rPr lang="cs-CZ" sz="2800" b="1" dirty="0" smtClean="0"/>
              <a:t> a </a:t>
            </a:r>
            <a:r>
              <a:rPr lang="cs-CZ" sz="2800" b="1" dirty="0" smtClean="0">
                <a:solidFill>
                  <a:srgbClr val="FF0000"/>
                </a:solidFill>
              </a:rPr>
              <a:t>Francie</a:t>
            </a:r>
            <a:r>
              <a:rPr lang="cs-CZ" sz="2800" b="1" dirty="0" smtClean="0"/>
              <a:t> o zámořské impérium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1689-1815: </a:t>
            </a:r>
            <a:r>
              <a:rPr lang="cs-CZ" b="1" dirty="0" smtClean="0"/>
              <a:t>64 let válčení</a:t>
            </a:r>
            <a:r>
              <a:rPr lang="cs-CZ" dirty="0" smtClean="0"/>
              <a:t>; střet </a:t>
            </a:r>
            <a:r>
              <a:rPr lang="cs-CZ" b="1" dirty="0" smtClean="0"/>
              <a:t>námořní</a:t>
            </a:r>
            <a:r>
              <a:rPr lang="cs-CZ" dirty="0" smtClean="0"/>
              <a:t> a </a:t>
            </a:r>
            <a:r>
              <a:rPr lang="cs-CZ" b="1" dirty="0" smtClean="0"/>
              <a:t>pozemní</a:t>
            </a:r>
            <a:r>
              <a:rPr lang="cs-CZ" dirty="0" smtClean="0"/>
              <a:t> velmoci;</a:t>
            </a:r>
          </a:p>
          <a:p>
            <a:endParaRPr lang="cs-CZ" sz="1800" dirty="0" smtClean="0"/>
          </a:p>
          <a:p>
            <a:r>
              <a:rPr lang="cs-CZ" b="1" dirty="0" smtClean="0"/>
              <a:t>Francie</a:t>
            </a:r>
            <a:r>
              <a:rPr lang="cs-CZ" dirty="0" smtClean="0"/>
              <a:t> v </a:t>
            </a:r>
            <a:r>
              <a:rPr lang="cs-CZ" b="1" dirty="0"/>
              <a:t>N</a:t>
            </a:r>
            <a:r>
              <a:rPr lang="cs-CZ" b="1" dirty="0" smtClean="0"/>
              <a:t>ovém světě </a:t>
            </a:r>
            <a:r>
              <a:rPr lang="cs-CZ" dirty="0" smtClean="0"/>
              <a:t>(NS): </a:t>
            </a:r>
          </a:p>
          <a:p>
            <a:pPr lvl="1"/>
            <a:r>
              <a:rPr lang="cs-CZ" b="1" dirty="0" smtClean="0"/>
              <a:t>poslední</a:t>
            </a:r>
            <a:r>
              <a:rPr lang="cs-CZ" dirty="0" smtClean="0"/>
              <a:t>, severní cesta; tresky a kožešiny, obchodní stanice a kontakty s indiány;</a:t>
            </a:r>
          </a:p>
          <a:p>
            <a:pPr lvl="1"/>
            <a:r>
              <a:rPr lang="cs-CZ" b="1" u="sng" dirty="0" smtClean="0"/>
              <a:t>Nová Francie </a:t>
            </a:r>
            <a:r>
              <a:rPr lang="cs-CZ" dirty="0" smtClean="0"/>
              <a:t>(NF): 1608 </a:t>
            </a:r>
            <a:r>
              <a:rPr lang="cs-CZ" b="1" dirty="0" err="1" smtClean="0"/>
              <a:t>Quebeck</a:t>
            </a:r>
            <a:r>
              <a:rPr lang="cs-CZ" dirty="0" smtClean="0"/>
              <a:t>, </a:t>
            </a:r>
            <a:r>
              <a:rPr lang="cs-CZ" b="1" dirty="0" smtClean="0"/>
              <a:t>Montreal</a:t>
            </a:r>
            <a:r>
              <a:rPr lang="cs-CZ" dirty="0" smtClean="0"/>
              <a:t>; řetěz opevněných osad, Mississippi a 1718 </a:t>
            </a:r>
            <a:r>
              <a:rPr lang="cs-CZ" b="1" dirty="0" smtClean="0"/>
              <a:t>New</a:t>
            </a:r>
            <a:r>
              <a:rPr lang="cs-CZ" dirty="0" smtClean="0"/>
              <a:t> </a:t>
            </a:r>
            <a:r>
              <a:rPr lang="cs-CZ" b="1" dirty="0" smtClean="0"/>
              <a:t>Orleans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Nedovolili Hugenotům emigraci, nezájem na masové </a:t>
            </a:r>
            <a:r>
              <a:rPr lang="cs-CZ" b="1" dirty="0" smtClean="0"/>
              <a:t>migraci</a:t>
            </a:r>
            <a:r>
              <a:rPr lang="cs-CZ" dirty="0" smtClean="0"/>
              <a:t> (zisky a mzdy), vysoké </a:t>
            </a:r>
            <a:r>
              <a:rPr lang="cs-CZ" b="1" dirty="0" smtClean="0"/>
              <a:t>náklady</a:t>
            </a:r>
            <a:r>
              <a:rPr lang="cs-CZ" dirty="0" smtClean="0"/>
              <a:t> na obranu;</a:t>
            </a:r>
          </a:p>
          <a:p>
            <a:pPr lvl="1"/>
            <a:r>
              <a:rPr lang="cs-CZ" b="1" u="sng" dirty="0" smtClean="0"/>
              <a:t>Karibik</a:t>
            </a:r>
            <a:r>
              <a:rPr lang="cs-CZ" dirty="0" smtClean="0"/>
              <a:t>: </a:t>
            </a:r>
            <a:r>
              <a:rPr lang="cs-CZ" dirty="0" err="1" smtClean="0"/>
              <a:t>Martinique</a:t>
            </a:r>
            <a:r>
              <a:rPr lang="cs-CZ" dirty="0" smtClean="0"/>
              <a:t>, Guadeloupe, </a:t>
            </a:r>
            <a:r>
              <a:rPr lang="cs-CZ" b="1" dirty="0" smtClean="0"/>
              <a:t>Saint-</a:t>
            </a:r>
            <a:r>
              <a:rPr lang="cs-CZ" b="1" dirty="0" err="1" smtClean="0"/>
              <a:t>Domingue</a:t>
            </a:r>
            <a:r>
              <a:rPr lang="cs-CZ" dirty="0" smtClean="0"/>
              <a:t> – třtina (otroci); 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Mocenské soupeření v koloniích odrazem </a:t>
            </a:r>
            <a:r>
              <a:rPr lang="cs-CZ" b="1" dirty="0" smtClean="0"/>
              <a:t>válek</a:t>
            </a:r>
            <a:r>
              <a:rPr lang="cs-CZ" dirty="0" smtClean="0"/>
              <a:t> na kontinentu:</a:t>
            </a:r>
          </a:p>
          <a:p>
            <a:pPr lvl="1"/>
            <a:r>
              <a:rPr lang="cs-CZ" b="1" dirty="0"/>
              <a:t>Augšpurské ligy</a:t>
            </a:r>
            <a:r>
              <a:rPr lang="cs-CZ" dirty="0"/>
              <a:t> </a:t>
            </a:r>
            <a:r>
              <a:rPr lang="cs-CZ" dirty="0" smtClean="0"/>
              <a:t>(1688-1697) </a:t>
            </a:r>
            <a:r>
              <a:rPr lang="cs-CZ" dirty="0"/>
              <a:t>(FRA L.XIV) – válka krále Viléma (</a:t>
            </a:r>
            <a:r>
              <a:rPr lang="cs-CZ" dirty="0" err="1"/>
              <a:t>Iroquéská</a:t>
            </a:r>
            <a:r>
              <a:rPr lang="cs-CZ" dirty="0"/>
              <a:t> konfederace);</a:t>
            </a:r>
          </a:p>
          <a:p>
            <a:pPr lvl="1"/>
            <a:r>
              <a:rPr lang="cs-CZ" b="1" dirty="0"/>
              <a:t>Španělské dědictví </a:t>
            </a:r>
            <a:r>
              <a:rPr lang="cs-CZ" dirty="0"/>
              <a:t>(1701-1714) (L.XIV a Filip z Anjou </a:t>
            </a:r>
            <a:r>
              <a:rPr lang="cs-CZ" dirty="0" smtClean="0"/>
              <a:t>- SPA</a:t>
            </a:r>
            <a:r>
              <a:rPr lang="cs-CZ" dirty="0"/>
              <a:t>), v NS znesnadnění merkantilistických restrikcí, 1703 CA;</a:t>
            </a:r>
          </a:p>
          <a:p>
            <a:pPr lvl="1"/>
            <a:r>
              <a:rPr lang="cs-CZ" dirty="0" err="1"/>
              <a:t>Jenkinsovo</a:t>
            </a:r>
            <a:r>
              <a:rPr lang="cs-CZ" dirty="0"/>
              <a:t> ucho (1739-1748) – </a:t>
            </a:r>
            <a:r>
              <a:rPr lang="cs-CZ" dirty="0" err="1"/>
              <a:t>asiento</a:t>
            </a:r>
            <a:r>
              <a:rPr lang="cs-CZ" dirty="0"/>
              <a:t> (dovoz do SPA kolonií), nájezd na </a:t>
            </a:r>
            <a:r>
              <a:rPr lang="cs-CZ" dirty="0" err="1"/>
              <a:t>Portobello</a:t>
            </a:r>
            <a:r>
              <a:rPr lang="cs-CZ" dirty="0"/>
              <a:t> (PAN);</a:t>
            </a:r>
          </a:p>
          <a:p>
            <a:pPr lvl="1"/>
            <a:r>
              <a:rPr lang="cs-CZ" dirty="0"/>
              <a:t>(Rakouské dědictví 1740-1768);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Sedmiletá válka </a:t>
            </a:r>
            <a:r>
              <a:rPr lang="cs-CZ" dirty="0"/>
              <a:t>(1756-1763): </a:t>
            </a:r>
            <a:endParaRPr lang="cs-CZ" dirty="0" smtClean="0"/>
          </a:p>
          <a:p>
            <a:pPr lvl="2"/>
            <a:r>
              <a:rPr lang="cs-CZ" dirty="0" smtClean="0"/>
              <a:t>GB </a:t>
            </a:r>
            <a:r>
              <a:rPr lang="cs-CZ" dirty="0"/>
              <a:t>vs. FRA v Atlantiku + RAK vs. PRU (Kladsko a Slezsko); </a:t>
            </a:r>
            <a:endParaRPr lang="cs-CZ" dirty="0" smtClean="0"/>
          </a:p>
          <a:p>
            <a:pPr lvl="2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NS od 1753 – tlak na </a:t>
            </a:r>
            <a:r>
              <a:rPr lang="cs-CZ" dirty="0" err="1" smtClean="0"/>
              <a:t>Mississipi</a:t>
            </a:r>
            <a:r>
              <a:rPr lang="cs-CZ" dirty="0" smtClean="0"/>
              <a:t> </a:t>
            </a:r>
            <a:r>
              <a:rPr lang="cs-CZ" dirty="0"/>
              <a:t>+ New Orleans; </a:t>
            </a:r>
            <a:endParaRPr lang="cs-CZ" dirty="0" smtClean="0"/>
          </a:p>
          <a:p>
            <a:pPr lvl="2"/>
            <a:r>
              <a:rPr lang="cs-CZ" dirty="0" smtClean="0"/>
              <a:t>v Evropě </a:t>
            </a:r>
            <a:r>
              <a:rPr lang="cs-CZ" dirty="0"/>
              <a:t>s </a:t>
            </a:r>
            <a:r>
              <a:rPr lang="cs-CZ" b="1" dirty="0"/>
              <a:t>GB</a:t>
            </a:r>
            <a:r>
              <a:rPr lang="cs-CZ" dirty="0"/>
              <a:t> jen </a:t>
            </a:r>
            <a:r>
              <a:rPr lang="cs-CZ" b="1" dirty="0"/>
              <a:t>HAN</a:t>
            </a:r>
            <a:r>
              <a:rPr lang="cs-CZ" dirty="0"/>
              <a:t> a </a:t>
            </a:r>
            <a:r>
              <a:rPr lang="cs-CZ" b="1" dirty="0"/>
              <a:t>PRU</a:t>
            </a:r>
            <a:r>
              <a:rPr lang="cs-CZ" dirty="0"/>
              <a:t> (</a:t>
            </a:r>
            <a:r>
              <a:rPr lang="cs-CZ" dirty="0" smtClean="0"/>
              <a:t>Friedrich </a:t>
            </a:r>
            <a:r>
              <a:rPr lang="cs-CZ" dirty="0"/>
              <a:t>II. – úspěchy</a:t>
            </a:r>
            <a:r>
              <a:rPr lang="cs-CZ" dirty="0" smtClean="0"/>
              <a:t>); </a:t>
            </a:r>
          </a:p>
          <a:p>
            <a:pPr lvl="2"/>
            <a:r>
              <a:rPr lang="cs-CZ" b="1" dirty="0" smtClean="0"/>
              <a:t>FRA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/>
              <a:t>fiasko</a:t>
            </a:r>
            <a:r>
              <a:rPr lang="cs-CZ" dirty="0"/>
              <a:t>, místo invaze do GB prohry </a:t>
            </a:r>
            <a:r>
              <a:rPr lang="cs-CZ" b="1" dirty="0"/>
              <a:t>Lagos</a:t>
            </a:r>
            <a:r>
              <a:rPr lang="cs-CZ" dirty="0"/>
              <a:t> a </a:t>
            </a:r>
            <a:r>
              <a:rPr lang="cs-CZ" b="1" dirty="0" err="1"/>
              <a:t>Quiberon</a:t>
            </a:r>
            <a:r>
              <a:rPr lang="cs-CZ" dirty="0"/>
              <a:t> – fatální pro </a:t>
            </a:r>
            <a:r>
              <a:rPr lang="cs-CZ" dirty="0" smtClean="0"/>
              <a:t>kolonie; </a:t>
            </a:r>
          </a:p>
          <a:p>
            <a:pPr lvl="2"/>
            <a:r>
              <a:rPr lang="cs-CZ" b="1" dirty="0" smtClean="0"/>
              <a:t>1759</a:t>
            </a:r>
            <a:r>
              <a:rPr lang="cs-CZ" dirty="0" smtClean="0"/>
              <a:t> </a:t>
            </a:r>
            <a:r>
              <a:rPr lang="cs-CZ" dirty="0"/>
              <a:t>rok </a:t>
            </a:r>
            <a:r>
              <a:rPr lang="cs-CZ" dirty="0" smtClean="0"/>
              <a:t>zázraků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dobyli </a:t>
            </a:r>
            <a:r>
              <a:rPr lang="cs-CZ" b="1" dirty="0" err="1"/>
              <a:t>Quebeck</a:t>
            </a:r>
            <a:r>
              <a:rPr lang="cs-CZ" dirty="0"/>
              <a:t> a Montreal, </a:t>
            </a:r>
            <a:r>
              <a:rPr lang="cs-CZ" dirty="0" err="1" smtClean="0"/>
              <a:t>Gua+Mar</a:t>
            </a:r>
            <a:r>
              <a:rPr lang="cs-CZ" dirty="0"/>
              <a:t>, </a:t>
            </a:r>
            <a:r>
              <a:rPr lang="cs-CZ" b="1" dirty="0" err="1"/>
              <a:t>Pondichery</a:t>
            </a:r>
            <a:r>
              <a:rPr lang="cs-CZ" dirty="0"/>
              <a:t> 1761, pevnosti v SEN a GAM; vstup </a:t>
            </a:r>
            <a:r>
              <a:rPr lang="cs-CZ" b="1" dirty="0"/>
              <a:t>SPA</a:t>
            </a:r>
            <a:r>
              <a:rPr lang="cs-CZ" dirty="0"/>
              <a:t> 1762 – GB obsadilo Kubu a Filipíny; </a:t>
            </a:r>
            <a:endParaRPr lang="cs-CZ" dirty="0" smtClean="0"/>
          </a:p>
          <a:p>
            <a:pPr lvl="2"/>
            <a:r>
              <a:rPr lang="cs-CZ" dirty="0" smtClean="0"/>
              <a:t>mír</a:t>
            </a:r>
            <a:r>
              <a:rPr lang="cs-CZ" dirty="0"/>
              <a:t>: </a:t>
            </a:r>
            <a:r>
              <a:rPr lang="cs-CZ" b="1" dirty="0"/>
              <a:t>NF pod GB </a:t>
            </a:r>
            <a:r>
              <a:rPr lang="cs-CZ" dirty="0"/>
              <a:t>+ karibské ostrovy a Florida, FRA vráceny cukrové ostrovy a SPA Manila a Havana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Námořní dominance</a:t>
            </a:r>
            <a:r>
              <a:rPr lang="cs-CZ" dirty="0" smtClean="0"/>
              <a:t>: západní </a:t>
            </a:r>
            <a:r>
              <a:rPr lang="cs-CZ" dirty="0" err="1" smtClean="0"/>
              <a:t>squadrona</a:t>
            </a:r>
            <a:r>
              <a:rPr lang="cs-CZ" dirty="0" smtClean="0"/>
              <a:t>, řadové lodě, obrovské náklady;</a:t>
            </a:r>
          </a:p>
          <a:p>
            <a:r>
              <a:rPr lang="cs-CZ" dirty="0" smtClean="0"/>
              <a:t>Poválečná </a:t>
            </a:r>
            <a:r>
              <a:rPr lang="cs-CZ" b="1" dirty="0" smtClean="0"/>
              <a:t>recese</a:t>
            </a:r>
            <a:r>
              <a:rPr lang="cs-CZ" dirty="0" smtClean="0"/>
              <a:t> – GB Parlament odmítá daně i default, přesun </a:t>
            </a:r>
            <a:r>
              <a:rPr lang="cs-CZ" b="1" dirty="0" smtClean="0"/>
              <a:t>nákladů na kolonie </a:t>
            </a:r>
            <a:r>
              <a:rPr lang="cs-CZ" dirty="0" smtClean="0"/>
              <a:t>(podmínka zastoupení); </a:t>
            </a:r>
            <a:r>
              <a:rPr lang="cs-CZ" b="1" dirty="0" smtClean="0"/>
              <a:t>zákaz expanze </a:t>
            </a:r>
            <a:r>
              <a:rPr lang="cs-CZ" dirty="0" smtClean="0"/>
              <a:t>na západ; požadavek </a:t>
            </a:r>
            <a:r>
              <a:rPr lang="cs-CZ" b="1" dirty="0" smtClean="0"/>
              <a:t>nezávislosti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ev.Am</a:t>
            </a:r>
            <a:r>
              <a:rPr lang="cs-CZ" dirty="0" smtClean="0"/>
              <a:t>. kolonií </a:t>
            </a:r>
            <a:r>
              <a:rPr lang="cs-CZ" b="1" dirty="0" smtClean="0"/>
              <a:t>1776</a:t>
            </a:r>
            <a:r>
              <a:rPr lang="cs-CZ" dirty="0" smtClean="0"/>
              <a:t> (1778 FRA, NIZ, SPA); GB v izolaci; </a:t>
            </a:r>
            <a:r>
              <a:rPr lang="cs-CZ" b="1" dirty="0" smtClean="0"/>
              <a:t>1783</a:t>
            </a:r>
            <a:r>
              <a:rPr lang="cs-CZ" dirty="0" smtClean="0"/>
              <a:t> nezávislost </a:t>
            </a:r>
            <a:r>
              <a:rPr lang="cs-CZ" b="1" dirty="0" smtClean="0"/>
              <a:t>USA</a:t>
            </a:r>
            <a:r>
              <a:rPr lang="cs-CZ" dirty="0"/>
              <a:t>.</a:t>
            </a: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645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the-battle-of-quiberon-bay-12-november-1759-the-day-after-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7" y="0"/>
            <a:ext cx="8187614" cy="6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70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Střední Amerika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87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azteca inca emp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0758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9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ilKQHtxEDfM/USvbS-94r0I/AAAAAAAABFo/-tcolhts4fk/s1600/encomi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6193"/>
            <a:ext cx="8956663" cy="63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8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7461"/>
              </p:ext>
            </p:extLst>
          </p:nvPr>
        </p:nvGraphicFramePr>
        <p:xfrm>
          <a:off x="2123728" y="2204866"/>
          <a:ext cx="4952986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Zlato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Stříbro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1500–1600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7 500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1600–1700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26 168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1700–1800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1 400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39 157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Celkem </a:t>
                      </a:r>
                      <a:r>
                        <a:rPr lang="cs-CZ" sz="2400" b="0" dirty="0" smtClean="0">
                          <a:effectLst/>
                        </a:rPr>
                        <a:t>(1500–1800)</a:t>
                      </a:r>
                      <a:endParaRPr lang="cs-CZ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1 708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72 825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115616" y="1412776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Drahé kovy přepravené z Amerik do Evropy </a:t>
            </a:r>
            <a:r>
              <a:rPr lang="cs-CZ" sz="2800" dirty="0"/>
              <a:t>(</a:t>
            </a:r>
            <a:r>
              <a:rPr lang="cs-CZ" sz="2800" dirty="0" smtClean="0"/>
              <a:t>t)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36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Ming Čína </a:t>
            </a:r>
            <a:r>
              <a:rPr lang="cs-CZ" sz="2800" dirty="0" smtClean="0"/>
              <a:t>(1368-1644)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9046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Vůdce </a:t>
            </a:r>
            <a:r>
              <a:rPr lang="cs-CZ" b="1" dirty="0" smtClean="0"/>
              <a:t>rebelie</a:t>
            </a:r>
            <a:r>
              <a:rPr lang="cs-CZ" dirty="0" smtClean="0"/>
              <a:t> </a:t>
            </a:r>
            <a:r>
              <a:rPr lang="cs-CZ" dirty="0" err="1" smtClean="0"/>
              <a:t>Jüan-čang</a:t>
            </a:r>
            <a:r>
              <a:rPr lang="cs-CZ" dirty="0" smtClean="0"/>
              <a:t> (dobyl </a:t>
            </a:r>
            <a:r>
              <a:rPr lang="cs-CZ" dirty="0" err="1" smtClean="0"/>
              <a:t>Nanking</a:t>
            </a:r>
            <a:r>
              <a:rPr lang="cs-CZ" dirty="0" smtClean="0"/>
              <a:t>, 1363 bitva na jezeru </a:t>
            </a:r>
            <a:r>
              <a:rPr lang="cs-CZ" dirty="0" err="1" smtClean="0"/>
              <a:t>Pcho</a:t>
            </a:r>
            <a:r>
              <a:rPr lang="cs-CZ" dirty="0" smtClean="0"/>
              <a:t>-jang-</a:t>
            </a:r>
            <a:r>
              <a:rPr lang="cs-CZ" dirty="0" err="1" smtClean="0"/>
              <a:t>chu</a:t>
            </a:r>
            <a:r>
              <a:rPr lang="cs-CZ" dirty="0" smtClean="0"/>
              <a:t>), zničil sídlo </a:t>
            </a:r>
            <a:r>
              <a:rPr lang="cs-CZ" dirty="0" err="1" smtClean="0"/>
              <a:t>Jüan</a:t>
            </a:r>
            <a:r>
              <a:rPr lang="cs-CZ" dirty="0" smtClean="0"/>
              <a:t> v </a:t>
            </a:r>
            <a:r>
              <a:rPr lang="cs-CZ" dirty="0" err="1" smtClean="0"/>
              <a:t>Dadu</a:t>
            </a:r>
            <a:r>
              <a:rPr lang="cs-CZ" dirty="0" smtClean="0"/>
              <a:t> (Peking); jako císař </a:t>
            </a:r>
            <a:r>
              <a:rPr lang="cs-CZ" b="1" dirty="0" err="1" smtClean="0"/>
              <a:t>Chung-wu</a:t>
            </a:r>
            <a:r>
              <a:rPr lang="cs-CZ" dirty="0" smtClean="0"/>
              <a:t> (1368-1398) obnovil infrastrukturu, závlahy, kanál, Zeď; sestavil nový konfuciánský kodex;</a:t>
            </a:r>
          </a:p>
          <a:p>
            <a:r>
              <a:rPr lang="cs-CZ" dirty="0" smtClean="0"/>
              <a:t>1380 popravil kancléře a </a:t>
            </a:r>
            <a:r>
              <a:rPr lang="cs-CZ" b="1" dirty="0" smtClean="0"/>
              <a:t>koncentroval moc</a:t>
            </a:r>
            <a:r>
              <a:rPr lang="cs-CZ" dirty="0" smtClean="0"/>
              <a:t>; kontrola zemědělství (soběstačné komuny a omezení pohybu) a hospodářství (omezení obchodu);</a:t>
            </a:r>
          </a:p>
          <a:p>
            <a:endParaRPr lang="cs-CZ" sz="1700" dirty="0" smtClean="0"/>
          </a:p>
          <a:p>
            <a:r>
              <a:rPr lang="cs-CZ" dirty="0" smtClean="0"/>
              <a:t>Syn vládl jako </a:t>
            </a:r>
            <a:r>
              <a:rPr lang="cs-CZ" b="1" dirty="0" smtClean="0"/>
              <a:t>Jung-</a:t>
            </a:r>
            <a:r>
              <a:rPr lang="cs-CZ" b="1" dirty="0" err="1" smtClean="0"/>
              <a:t>le</a:t>
            </a:r>
            <a:r>
              <a:rPr lang="cs-CZ" dirty="0" smtClean="0"/>
              <a:t> (1402-1424), </a:t>
            </a:r>
            <a:r>
              <a:rPr lang="cs-CZ" dirty="0" err="1" smtClean="0"/>
              <a:t>hl.město</a:t>
            </a:r>
            <a:r>
              <a:rPr lang="cs-CZ" dirty="0" smtClean="0"/>
              <a:t> </a:t>
            </a:r>
            <a:r>
              <a:rPr lang="cs-CZ" b="1" dirty="0" smtClean="0"/>
              <a:t>Peking</a:t>
            </a:r>
            <a:r>
              <a:rPr lang="cs-CZ" dirty="0" smtClean="0"/>
              <a:t> (1403); obrovské tributární </a:t>
            </a:r>
            <a:r>
              <a:rPr lang="cs-CZ" b="1" dirty="0" smtClean="0"/>
              <a:t>námořní výpravy </a:t>
            </a:r>
            <a:r>
              <a:rPr lang="cs-CZ" dirty="0" smtClean="0"/>
              <a:t>(</a:t>
            </a:r>
            <a:r>
              <a:rPr lang="cs-CZ" b="1" dirty="0" smtClean="0"/>
              <a:t>Zheng-He</a:t>
            </a:r>
            <a:r>
              <a:rPr lang="cs-CZ" dirty="0" smtClean="0"/>
              <a:t>,1405-1433, 317 lodí); </a:t>
            </a:r>
            <a:r>
              <a:rPr lang="cs-CZ" b="1" dirty="0" smtClean="0">
                <a:solidFill>
                  <a:srgbClr val="0070C0"/>
                </a:solidFill>
              </a:rPr>
              <a:t>konfuciánský svět </a:t>
            </a:r>
            <a:r>
              <a:rPr lang="cs-CZ" dirty="0" smtClean="0"/>
              <a:t>(podřízené státy platí tribut výměnou za uznání svrchovanosti a ochranu);</a:t>
            </a:r>
          </a:p>
          <a:p>
            <a:r>
              <a:rPr lang="cs-CZ" dirty="0" smtClean="0"/>
              <a:t>Změna politiky – </a:t>
            </a:r>
            <a:r>
              <a:rPr lang="cs-CZ" b="1" dirty="0" smtClean="0"/>
              <a:t>omezení obchodu</a:t>
            </a:r>
            <a:r>
              <a:rPr lang="cs-CZ" dirty="0" smtClean="0"/>
              <a:t>, </a:t>
            </a:r>
            <a:r>
              <a:rPr lang="cs-CZ" b="1" dirty="0" smtClean="0"/>
              <a:t>1500</a:t>
            </a:r>
            <a:r>
              <a:rPr lang="cs-CZ" dirty="0" smtClean="0"/>
              <a:t> a 1525 likvidace obchodní flotily (2tis. lodí) (</a:t>
            </a:r>
            <a:r>
              <a:rPr lang="cs-CZ" i="1" dirty="0" smtClean="0"/>
              <a:t>1851)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Cizinci</a:t>
            </a:r>
            <a:r>
              <a:rPr lang="cs-CZ" dirty="0"/>
              <a:t>:</a:t>
            </a:r>
            <a:r>
              <a:rPr lang="cs-CZ" dirty="0" smtClean="0"/>
              <a:t> obchodníci jen výjimečně – tolerance POR v Kantonu (</a:t>
            </a:r>
            <a:r>
              <a:rPr lang="cs-CZ" b="1" dirty="0" smtClean="0"/>
              <a:t>Makao</a:t>
            </a:r>
            <a:r>
              <a:rPr lang="cs-CZ" dirty="0" smtClean="0"/>
              <a:t>: regulace</a:t>
            </a:r>
            <a:r>
              <a:rPr lang="cs-CZ" dirty="0"/>
              <a:t>-</a:t>
            </a:r>
            <a:r>
              <a:rPr lang="cs-CZ" dirty="0" smtClean="0"/>
              <a:t> potraviny, zákaz vpuštění cizinců); zprostředkování </a:t>
            </a:r>
            <a:r>
              <a:rPr lang="cs-CZ" b="1" dirty="0" err="1" smtClean="0"/>
              <a:t>Čínsko</a:t>
            </a:r>
            <a:r>
              <a:rPr lang="cs-CZ" b="1" dirty="0" smtClean="0"/>
              <a:t> - Japonského</a:t>
            </a:r>
            <a:r>
              <a:rPr lang="cs-CZ" dirty="0" smtClean="0"/>
              <a:t> obchodu (kvalitní hedvábí za stříbro);</a:t>
            </a:r>
          </a:p>
          <a:p>
            <a:endParaRPr lang="cs-CZ" sz="1700" dirty="0" smtClean="0"/>
          </a:p>
          <a:p>
            <a:r>
              <a:rPr lang="cs-CZ" dirty="0" smtClean="0"/>
              <a:t>Technologicky </a:t>
            </a:r>
            <a:r>
              <a:rPr lang="cs-CZ" b="1" dirty="0" smtClean="0"/>
              <a:t>vyspělá země</a:t>
            </a:r>
            <a:r>
              <a:rPr lang="cs-CZ" dirty="0" smtClean="0"/>
              <a:t>: mechanizovaná textilní produkce (voda), produkce železa i koks – </a:t>
            </a:r>
            <a:r>
              <a:rPr lang="cs-CZ" b="1" dirty="0" smtClean="0"/>
              <a:t>regresy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Odpor proti integraci trhů, problematická majetková práva, </a:t>
            </a:r>
            <a:r>
              <a:rPr lang="cs-CZ" b="1" dirty="0" smtClean="0">
                <a:solidFill>
                  <a:srgbClr val="0070C0"/>
                </a:solidFill>
              </a:rPr>
              <a:t>intervence státu </a:t>
            </a:r>
            <a:r>
              <a:rPr lang="cs-CZ" i="1" dirty="0" smtClean="0"/>
              <a:t>(</a:t>
            </a:r>
            <a:r>
              <a:rPr lang="cs-CZ" i="1" dirty="0" err="1" smtClean="0"/>
              <a:t>Landes</a:t>
            </a:r>
            <a:r>
              <a:rPr lang="cs-CZ" i="1" dirty="0" smtClean="0"/>
              <a:t>) </a:t>
            </a:r>
            <a:r>
              <a:rPr lang="cs-CZ" dirty="0" smtClean="0"/>
              <a:t>– malá motivace k investicím a inovacím; monopoly (sůl, železo, čaj, IT); ženy mimo ekonomiku;</a:t>
            </a:r>
          </a:p>
          <a:p>
            <a:r>
              <a:rPr lang="cs-CZ" dirty="0" smtClean="0"/>
              <a:t>Správa (</a:t>
            </a:r>
            <a:r>
              <a:rPr lang="cs-CZ" b="1" dirty="0" smtClean="0"/>
              <a:t>konfuciánská</a:t>
            </a:r>
            <a:r>
              <a:rPr lang="cs-CZ" dirty="0" smtClean="0"/>
              <a:t>)– kompletní </a:t>
            </a:r>
            <a:r>
              <a:rPr lang="cs-CZ" b="1" dirty="0" smtClean="0"/>
              <a:t>kontrola státu </a:t>
            </a:r>
            <a:r>
              <a:rPr lang="cs-CZ" dirty="0" smtClean="0"/>
              <a:t>(vzdělání-testy, písmo, bydlení, barvy, oblékání) – </a:t>
            </a:r>
            <a:r>
              <a:rPr lang="cs-CZ" i="1" dirty="0" smtClean="0"/>
              <a:t>sluhové oči a uši</a:t>
            </a:r>
            <a:r>
              <a:rPr lang="cs-CZ" dirty="0" smtClean="0"/>
              <a:t>; </a:t>
            </a:r>
            <a:r>
              <a:rPr lang="cs-CZ" b="1" dirty="0" smtClean="0"/>
              <a:t>neměnnost</a:t>
            </a:r>
            <a:r>
              <a:rPr lang="cs-CZ" dirty="0" smtClean="0"/>
              <a:t> a </a:t>
            </a:r>
            <a:r>
              <a:rPr lang="cs-CZ" b="1" dirty="0" smtClean="0"/>
              <a:t>tradice</a:t>
            </a:r>
            <a:r>
              <a:rPr lang="cs-CZ" dirty="0" smtClean="0"/>
              <a:t>, horlivost úředníků;</a:t>
            </a:r>
          </a:p>
          <a:p>
            <a:endParaRPr lang="cs-CZ" sz="1700" dirty="0" smtClean="0"/>
          </a:p>
          <a:p>
            <a:r>
              <a:rPr lang="cs-CZ" b="1" dirty="0" smtClean="0"/>
              <a:t>Konec Ming </a:t>
            </a:r>
            <a:r>
              <a:rPr lang="cs-CZ" dirty="0" smtClean="0"/>
              <a:t>– ztráta Pekingu 1644 (rebelie) – oslabená říše dobyta </a:t>
            </a:r>
            <a:r>
              <a:rPr lang="cs-CZ" b="1" dirty="0" smtClean="0"/>
              <a:t>Mandžui</a:t>
            </a:r>
            <a:r>
              <a:rPr lang="cs-CZ" dirty="0" smtClean="0"/>
              <a:t> (1662 jih) až do 1913; </a:t>
            </a:r>
          </a:p>
        </p:txBody>
      </p:sp>
    </p:spTree>
    <p:extLst>
      <p:ext uri="{BB962C8B-B14F-4D97-AF65-F5344CB8AC3E}">
        <p14:creationId xmlns:p14="http://schemas.microsoft.com/office/powerpoint/2010/main" val="157425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979712" y="1196752"/>
          <a:ext cx="5184576" cy="422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Dynastie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Období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Čchin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221-206 BC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Chan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206 BC – 220</a:t>
                      </a:r>
                      <a:r>
                        <a:rPr lang="cs-CZ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AD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Wej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Toba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386–534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Suej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581–618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Tchang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618–907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Sung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960–1279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Jüan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monglolská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1271–1368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Ming 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1368–1644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Čching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(mandžuská)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1644–1911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79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1/%E6%98%8E%E5%A4%AA%E7%A5%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7013"/>
            <a:ext cx="3924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17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3130</Words>
  <Application>Microsoft Office PowerPoint</Application>
  <PresentationFormat>Předvádění na obrazovce (4:3)</PresentationFormat>
  <Paragraphs>367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Motiv systému Office</vt:lpstr>
      <vt:lpstr>Španělské a Nizozemské impérium a nástup Anglie</vt:lpstr>
      <vt:lpstr>Španělské impérium v Americe</vt:lpstr>
      <vt:lpstr>Prezentace aplikace PowerPoint</vt:lpstr>
      <vt:lpstr>Prezentace aplikace PowerPoint</vt:lpstr>
      <vt:lpstr>Prezentace aplikace PowerPoint</vt:lpstr>
      <vt:lpstr>Prezentace aplikace PowerPoint</vt:lpstr>
      <vt:lpstr>Ming Čína (1368-1644)</vt:lpstr>
      <vt:lpstr>Prezentace aplikace PowerPoint</vt:lpstr>
      <vt:lpstr>Prezentace aplikace PowerPoint</vt:lpstr>
      <vt:lpstr>Prezentace aplikace PowerPoint</vt:lpstr>
      <vt:lpstr>Prezentace aplikace PowerPoint</vt:lpstr>
      <vt:lpstr>Nástup Nizozemí</vt:lpstr>
      <vt:lpstr>Prezentace aplikace PowerPoint</vt:lpstr>
      <vt:lpstr>Nizozemí – obchod a průmysl</vt:lpstr>
      <vt:lpstr>Prezentace aplikace PowerPoint</vt:lpstr>
      <vt:lpstr>Prezentace aplikace PowerPoint</vt:lpstr>
      <vt:lpstr>Budování impéria v Asii</vt:lpstr>
      <vt:lpstr>Prezentace aplikace PowerPoint</vt:lpstr>
      <vt:lpstr>Prezentace aplikace PowerPoint</vt:lpstr>
      <vt:lpstr>Prezentace aplikace PowerPoint</vt:lpstr>
      <vt:lpstr>Atlantický, baltský a středomořský obchod</vt:lpstr>
      <vt:lpstr>Prezentace aplikace PowerPoint</vt:lpstr>
      <vt:lpstr>Anglie – politická situace</vt:lpstr>
      <vt:lpstr>Anglo - nizozemské války</vt:lpstr>
      <vt:lpstr>Prezentace aplikace PowerPoint</vt:lpstr>
      <vt:lpstr>Prezentace aplikace PowerPoint</vt:lpstr>
      <vt:lpstr>Prezentace aplikace PowerPoint</vt:lpstr>
      <vt:lpstr>Anglická expanze - Amerika</vt:lpstr>
      <vt:lpstr>Prezentace aplikace PowerPoint</vt:lpstr>
      <vt:lpstr>Soupeření Británie a Francie o zámořské impérium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109</cp:revision>
  <cp:lastPrinted>2015-03-06T16:17:11Z</cp:lastPrinted>
  <dcterms:created xsi:type="dcterms:W3CDTF">2013-02-25T08:36:29Z</dcterms:created>
  <dcterms:modified xsi:type="dcterms:W3CDTF">2019-03-11T10:49:52Z</dcterms:modified>
</cp:coreProperties>
</file>