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7" r:id="rId3"/>
    <p:sldId id="306" r:id="rId4"/>
    <p:sldId id="308" r:id="rId5"/>
    <p:sldId id="307" r:id="rId6"/>
    <p:sldId id="287" r:id="rId7"/>
    <p:sldId id="297" r:id="rId8"/>
    <p:sldId id="293" r:id="rId9"/>
    <p:sldId id="304" r:id="rId10"/>
    <p:sldId id="295" r:id="rId11"/>
    <p:sldId id="301" r:id="rId12"/>
    <p:sldId id="296" r:id="rId13"/>
    <p:sldId id="288" r:id="rId14"/>
    <p:sldId id="259" r:id="rId15"/>
    <p:sldId id="260" r:id="rId16"/>
    <p:sldId id="300" r:id="rId17"/>
    <p:sldId id="289" r:id="rId18"/>
    <p:sldId id="292" r:id="rId19"/>
    <p:sldId id="305" r:id="rId20"/>
    <p:sldId id="261" r:id="rId21"/>
    <p:sldId id="290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74" r:id="rId30"/>
    <p:sldId id="276" r:id="rId31"/>
    <p:sldId id="277" r:id="rId32"/>
    <p:sldId id="278" r:id="rId33"/>
    <p:sldId id="298" r:id="rId34"/>
    <p:sldId id="280" r:id="rId35"/>
    <p:sldId id="299" r:id="rId36"/>
    <p:sldId id="282" r:id="rId37"/>
    <p:sldId id="303" r:id="rId38"/>
    <p:sldId id="283" r:id="rId39"/>
    <p:sldId id="284" r:id="rId40"/>
    <p:sldId id="286" r:id="rId4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60167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201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910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445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693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929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Recent rises in concern about immigration appear to be linked closely with trends in EU immigration and not with immigration from other sources: concern increases along with increasing EU immigration rates whereas levels of immigration from other sources are falling or flat.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In itself, however, this aggregate relationship isn’t compelling evidence that individuals are linking their attitudes to immigration with those to the EU.</a:t>
            </a:r>
          </a:p>
        </p:txBody>
      </p:sp>
    </p:spTree>
    <p:extLst>
      <p:ext uri="{BB962C8B-B14F-4D97-AF65-F5344CB8AC3E}">
        <p14:creationId xmlns:p14="http://schemas.microsoft.com/office/powerpoint/2010/main" val="1669939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517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833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721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“The problem … was not ignorance; it was preconceived ideas.”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Fear of immigration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Cleverly utilized public preconceived ideas on immigrants and turned immigrants into scapegoat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Not immigration but fear of immigration that drives the whole brexit thing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462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www.lisbon-treaty.org</a:t>
            </a:r>
            <a:r>
              <a:rPr lang="en-US" dirty="0" smtClean="0"/>
              <a:t>/</a:t>
            </a:r>
            <a:r>
              <a:rPr lang="en-US" dirty="0" err="1" smtClean="0"/>
              <a:t>wcm</a:t>
            </a:r>
            <a:r>
              <a:rPr lang="en-US" dirty="0" smtClean="0"/>
              <a:t>/the-</a:t>
            </a:r>
            <a:r>
              <a:rPr lang="en-US" dirty="0" err="1" smtClean="0"/>
              <a:t>lisbon</a:t>
            </a:r>
            <a:r>
              <a:rPr lang="en-US" dirty="0" smtClean="0"/>
              <a:t>-treaty/treaty-on-</a:t>
            </a:r>
            <a:r>
              <a:rPr lang="en-US" dirty="0" err="1" smtClean="0"/>
              <a:t>european</a:t>
            </a:r>
            <a:r>
              <a:rPr lang="en-US" dirty="0" smtClean="0"/>
              <a:t>-union-and-comments/title-6-final-provisions/137-article-50.html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EA3E-24FF-8742-8CC7-D30F1D39AE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0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082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980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70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gWA</a:t>
            </a:r>
          </a:p>
        </p:txBody>
      </p:sp>
    </p:spTree>
    <p:extLst>
      <p:ext uri="{BB962C8B-B14F-4D97-AF65-F5344CB8AC3E}">
        <p14:creationId xmlns:p14="http://schemas.microsoft.com/office/powerpoint/2010/main" val="395595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780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024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607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77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347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972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057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Mention graph </a:t>
            </a:r>
          </a:p>
        </p:txBody>
      </p:sp>
    </p:spTree>
    <p:extLst>
      <p:ext uri="{BB962C8B-B14F-4D97-AF65-F5344CB8AC3E}">
        <p14:creationId xmlns:p14="http://schemas.microsoft.com/office/powerpoint/2010/main" val="414970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41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EBC7-E9CD-3146-BC6A-417B054F0C94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7E23-BD60-BE49-B486-AC901183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31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DD9668-7F20-4C18-BCAF-D90148B1CF28}"/>
              </a:ext>
            </a:extLst>
          </p:cNvPr>
          <p:cNvCxnSpPr/>
          <p:nvPr userDrawn="1"/>
        </p:nvCxnSpPr>
        <p:spPr>
          <a:xfrm>
            <a:off x="0" y="955965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57A41BE-610A-4E5F-B511-9646C5229579}"/>
              </a:ext>
            </a:extLst>
          </p:cNvPr>
          <p:cNvSpPr txBox="1">
            <a:spLocks/>
          </p:cNvSpPr>
          <p:nvPr userDrawn="1"/>
        </p:nvSpPr>
        <p:spPr>
          <a:xfrm>
            <a:off x="244186" y="208203"/>
            <a:ext cx="6213764" cy="5908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117D1F-ED07-4175-95B3-F57D7A94A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85" y="18560"/>
            <a:ext cx="1224951" cy="891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8C5445-5EB2-4D79-A89F-B5A44F25E5A6}"/>
              </a:ext>
            </a:extLst>
          </p:cNvPr>
          <p:cNvSpPr txBox="1"/>
          <p:nvPr userDrawn="1"/>
        </p:nvSpPr>
        <p:spPr>
          <a:xfrm>
            <a:off x="761567" y="636911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solidFill>
                  <a:srgbClr val="0673BB"/>
                </a:solidFill>
              </a:rPr>
              <a:t>Introduction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A9C0A0-AE92-4EEA-BB6B-0540ED3D1277}"/>
              </a:ext>
            </a:extLst>
          </p:cNvPr>
          <p:cNvSpPr txBox="1"/>
          <p:nvPr userDrawn="1"/>
        </p:nvSpPr>
        <p:spPr>
          <a:xfrm>
            <a:off x="2783897" y="636911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673BB"/>
                </a:solidFill>
              </a:rPr>
              <a:t>Soft Brexit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D4432F-C03A-4927-8197-9A92410E13D8}"/>
              </a:ext>
            </a:extLst>
          </p:cNvPr>
          <p:cNvSpPr txBox="1"/>
          <p:nvPr userDrawn="1"/>
        </p:nvSpPr>
        <p:spPr>
          <a:xfrm>
            <a:off x="4806227" y="636437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673BB"/>
                </a:solidFill>
              </a:rPr>
              <a:t>Hard Brexit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A67528-5481-4385-B9E2-CBB8A55AAD4C}"/>
              </a:ext>
            </a:extLst>
          </p:cNvPr>
          <p:cNvSpPr txBox="1"/>
          <p:nvPr userDrawn="1"/>
        </p:nvSpPr>
        <p:spPr>
          <a:xfrm>
            <a:off x="6828557" y="636437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673BB"/>
                </a:solidFill>
              </a:rPr>
              <a:t>Potential Outcomes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7B095A-2821-4FBA-B8CA-340DD6732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BB6A0C-096B-421F-9293-5930BDEF6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85" y="0"/>
            <a:ext cx="1224951" cy="89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06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DD9668-7F20-4C18-BCAF-D90148B1CF28}"/>
              </a:ext>
            </a:extLst>
          </p:cNvPr>
          <p:cNvCxnSpPr/>
          <p:nvPr userDrawn="1"/>
        </p:nvCxnSpPr>
        <p:spPr>
          <a:xfrm>
            <a:off x="0" y="955965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57A41BE-610A-4E5F-B511-9646C5229579}"/>
              </a:ext>
            </a:extLst>
          </p:cNvPr>
          <p:cNvSpPr txBox="1">
            <a:spLocks/>
          </p:cNvSpPr>
          <p:nvPr userDrawn="1"/>
        </p:nvSpPr>
        <p:spPr>
          <a:xfrm>
            <a:off x="244186" y="208203"/>
            <a:ext cx="6213764" cy="5908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117D1F-ED07-4175-95B3-F57D7A94A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85" y="18560"/>
            <a:ext cx="1224951" cy="891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8C5445-5EB2-4D79-A89F-B5A44F25E5A6}"/>
              </a:ext>
            </a:extLst>
          </p:cNvPr>
          <p:cNvSpPr txBox="1"/>
          <p:nvPr userDrawn="1"/>
        </p:nvSpPr>
        <p:spPr>
          <a:xfrm>
            <a:off x="761567" y="636911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solidFill>
                  <a:srgbClr val="0673BB"/>
                </a:solidFill>
              </a:rPr>
              <a:t>Introduction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A9C0A0-AE92-4EEA-BB6B-0540ED3D1277}"/>
              </a:ext>
            </a:extLst>
          </p:cNvPr>
          <p:cNvSpPr txBox="1"/>
          <p:nvPr userDrawn="1"/>
        </p:nvSpPr>
        <p:spPr>
          <a:xfrm>
            <a:off x="2783897" y="636911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673BB"/>
                </a:solidFill>
              </a:rPr>
              <a:t>Soft Brexit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D4432F-C03A-4927-8197-9A92410E13D8}"/>
              </a:ext>
            </a:extLst>
          </p:cNvPr>
          <p:cNvSpPr txBox="1"/>
          <p:nvPr userDrawn="1"/>
        </p:nvSpPr>
        <p:spPr>
          <a:xfrm>
            <a:off x="4806227" y="636437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673BB"/>
                </a:solidFill>
              </a:rPr>
              <a:t>Hard Brexit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A67528-5481-4385-B9E2-CBB8A55AAD4C}"/>
              </a:ext>
            </a:extLst>
          </p:cNvPr>
          <p:cNvSpPr txBox="1"/>
          <p:nvPr userDrawn="1"/>
        </p:nvSpPr>
        <p:spPr>
          <a:xfrm>
            <a:off x="6828557" y="636437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673BB"/>
                </a:solidFill>
              </a:rPr>
              <a:t>Potential Outcomes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7B095A-2821-4FBA-B8CA-340DD6732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BB6A0C-096B-421F-9293-5930BDEF6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85" y="0"/>
            <a:ext cx="1224951" cy="89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7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DD9668-7F20-4C18-BCAF-D90148B1CF28}"/>
              </a:ext>
            </a:extLst>
          </p:cNvPr>
          <p:cNvCxnSpPr/>
          <p:nvPr userDrawn="1"/>
        </p:nvCxnSpPr>
        <p:spPr>
          <a:xfrm>
            <a:off x="0" y="955965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4117D1F-ED07-4175-95B3-F57D7A94A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85" y="18560"/>
            <a:ext cx="1224951" cy="891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8C5445-5EB2-4D79-A89F-B5A44F25E5A6}"/>
              </a:ext>
            </a:extLst>
          </p:cNvPr>
          <p:cNvSpPr txBox="1"/>
          <p:nvPr userDrawn="1"/>
        </p:nvSpPr>
        <p:spPr>
          <a:xfrm>
            <a:off x="761567" y="636911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u="none" dirty="0">
                <a:solidFill>
                  <a:srgbClr val="0673BB"/>
                </a:solidFill>
              </a:rPr>
              <a:t>Introduction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A9C0A0-AE92-4EEA-BB6B-0540ED3D1277}"/>
              </a:ext>
            </a:extLst>
          </p:cNvPr>
          <p:cNvSpPr txBox="1"/>
          <p:nvPr userDrawn="1"/>
        </p:nvSpPr>
        <p:spPr>
          <a:xfrm>
            <a:off x="2783897" y="636911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673BB"/>
                </a:solidFill>
              </a:rPr>
              <a:t>Soft Brexit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D4432F-C03A-4927-8197-9A92410E13D8}"/>
              </a:ext>
            </a:extLst>
          </p:cNvPr>
          <p:cNvSpPr txBox="1"/>
          <p:nvPr userDrawn="1"/>
        </p:nvSpPr>
        <p:spPr>
          <a:xfrm>
            <a:off x="4806227" y="636437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673BB"/>
                </a:solidFill>
              </a:rPr>
              <a:t>Hard Brexit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A67528-5481-4385-B9E2-CBB8A55AAD4C}"/>
              </a:ext>
            </a:extLst>
          </p:cNvPr>
          <p:cNvSpPr txBox="1"/>
          <p:nvPr userDrawn="1"/>
        </p:nvSpPr>
        <p:spPr>
          <a:xfrm>
            <a:off x="6828557" y="6364378"/>
            <a:ext cx="1667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u="sng" dirty="0">
                <a:solidFill>
                  <a:srgbClr val="0673BB"/>
                </a:solidFill>
              </a:rPr>
              <a:t>Potential Outcomes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48CB6E-6E73-4B60-AD94-BBA5B6B4C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70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uploads/system/uploads/attachment_data/file/483344/EU_finances_2015_final_web_09122015.pdf#page=4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x.com/2016/6/22/11992106/brexit-arguments" TargetMode="External"/><Relationship Id="rId7" Type="http://schemas.openxmlformats.org/officeDocument/2006/relationships/hyperlink" Target="http://www.cnn.com/2016/05/18/europe/eu-referendum-timelin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voteleavetakecontrol.org/why_vote_leave.html#collapseOne" TargetMode="External"/><Relationship Id="rId5" Type="http://schemas.openxmlformats.org/officeDocument/2006/relationships/hyperlink" Target="http://www.strongerin.co.uk/#ugK4pwYoqhy0ag00.97" TargetMode="External"/><Relationship Id="rId4" Type="http://schemas.openxmlformats.org/officeDocument/2006/relationships/hyperlink" Target="http://blogs.ft.com/ftdata/category/brexit-2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271262" y="6014679"/>
            <a:ext cx="8520600" cy="51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 smtClean="0"/>
              <a:t>Prof. Carol Wise</a:t>
            </a:r>
            <a:endParaRPr lang="en" sz="2400" dirty="0"/>
          </a:p>
        </p:txBody>
      </p:sp>
      <p:cxnSp>
        <p:nvCxnSpPr>
          <p:cNvPr id="55" name="Shape 55"/>
          <p:cNvCxnSpPr/>
          <p:nvPr/>
        </p:nvCxnSpPr>
        <p:spPr>
          <a:xfrm>
            <a:off x="339750" y="5761600"/>
            <a:ext cx="8464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diamond" w="lg" len="lg"/>
            <a:tailEnd type="diamond" w="lg" len="lg"/>
          </a:ln>
        </p:spPr>
      </p:cxnSp>
      <p:pic>
        <p:nvPicPr>
          <p:cNvPr id="56" name="Shape 56" descr="brexit.png"/>
          <p:cNvPicPr preferRelativeResize="0"/>
          <p:nvPr/>
        </p:nvPicPr>
        <p:blipFill rotWithShape="1">
          <a:blip r:embed="rId3">
            <a:alphaModFix/>
          </a:blip>
          <a:srcRect l="1274" r="1401"/>
          <a:stretch/>
        </p:blipFill>
        <p:spPr>
          <a:xfrm>
            <a:off x="542549" y="508950"/>
            <a:ext cx="7978024" cy="478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World </a:t>
            </a:r>
            <a:r>
              <a:rPr lang="en" dirty="0" smtClean="0"/>
              <a:t>m</a:t>
            </a:r>
            <a:r>
              <a:rPr lang="en" dirty="0" smtClean="0"/>
              <a:t>arkets respond drastically </a:t>
            </a:r>
            <a:endParaRPr lang="en" dirty="0"/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224400" y="1231825"/>
            <a:ext cx="4333500" cy="258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buSzPct val="100000"/>
            </a:pPr>
            <a:r>
              <a:rPr lang="en" sz="1600" dirty="0"/>
              <a:t>Financial Markets across the world decline sharply</a:t>
            </a:r>
          </a:p>
          <a:p>
            <a:pPr marL="457200" lvl="0" indent="-330200" rtl="0">
              <a:spcBef>
                <a:spcPts val="0"/>
              </a:spcBef>
              <a:buSzPct val="100000"/>
            </a:pPr>
            <a:r>
              <a:rPr lang="en" sz="1600" dirty="0"/>
              <a:t>DJIA loses 610 points</a:t>
            </a:r>
          </a:p>
          <a:p>
            <a:pPr marL="457200" lvl="0" indent="-330200" rtl="0">
              <a:spcBef>
                <a:spcPts val="0"/>
              </a:spcBef>
              <a:buSzPct val="100000"/>
            </a:pPr>
            <a:r>
              <a:rPr lang="en" sz="1600" dirty="0"/>
              <a:t>British Pound declines 10% against the US Dollar</a:t>
            </a:r>
          </a:p>
          <a:p>
            <a:pPr marL="457200" lvl="0" indent="-330200" rtl="0">
              <a:spcBef>
                <a:spcPts val="0"/>
              </a:spcBef>
              <a:buSzPct val="100000"/>
            </a:pPr>
            <a:r>
              <a:rPr lang="en" sz="1600" dirty="0"/>
              <a:t>Many other currencies lose significant value</a:t>
            </a:r>
          </a:p>
          <a:p>
            <a:pPr marL="457200" lvl="0" indent="-330200">
              <a:spcBef>
                <a:spcPts val="0"/>
              </a:spcBef>
              <a:buSzPct val="100000"/>
            </a:pPr>
            <a:r>
              <a:rPr lang="en" sz="1600" dirty="0"/>
              <a:t>Stock prices of European banks such as Credit Suisse and Barclays tank</a:t>
            </a:r>
          </a:p>
        </p:txBody>
      </p:sp>
      <p:pic>
        <p:nvPicPr>
          <p:cNvPr id="231" name="Shape 231" descr="062416-Brexit-Market-Reax.V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9675" y="3612350"/>
            <a:ext cx="2959525" cy="292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 descr="DOW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00" y="4099788"/>
            <a:ext cx="4333500" cy="244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 descr="57ebd08ac361888d0f8b45f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5175" y="1332100"/>
            <a:ext cx="3108514" cy="1726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990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87B3-E8BB-4752-B144-951BEC9B1C49}"/>
              </a:ext>
            </a:extLst>
          </p:cNvPr>
          <p:cNvSpPr txBox="1">
            <a:spLocks/>
          </p:cNvSpPr>
          <p:nvPr/>
        </p:nvSpPr>
        <p:spPr>
          <a:xfrm>
            <a:off x="244186" y="1013402"/>
            <a:ext cx="6213764" cy="4431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/>
              <a:t>The British pound crashes… </a:t>
            </a:r>
            <a:endParaRPr lang="en-US" sz="3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37F8-B498-46F6-8A19-9E16FF7C7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3" y="1679041"/>
            <a:ext cx="6551971" cy="36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42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Economic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147763"/>
            <a:ext cx="6478587" cy="3995737"/>
          </a:xfrm>
        </p:spPr>
        <p:txBody>
          <a:bodyPr>
            <a:noAutofit/>
          </a:bodyPr>
          <a:lstStyle/>
          <a:p>
            <a:endParaRPr lang="en-US" sz="1500" dirty="0"/>
          </a:p>
          <a:p>
            <a:pPr lvl="1"/>
            <a:r>
              <a:rPr lang="en-US" sz="1500" dirty="0"/>
              <a:t>UK inflation up 1.7% since vote</a:t>
            </a:r>
          </a:p>
          <a:p>
            <a:pPr lvl="1"/>
            <a:r>
              <a:rPr lang="en-US" sz="1500" dirty="0"/>
              <a:t>Economic costs have been realized at 2.1% of GDP as of June 2018</a:t>
            </a:r>
          </a:p>
          <a:p>
            <a:pPr lvl="1"/>
            <a:r>
              <a:rPr lang="en-US" sz="1500" dirty="0"/>
              <a:t>Reduced income by 1.3% (350 million pounds/week)</a:t>
            </a:r>
          </a:p>
          <a:p>
            <a:r>
              <a:rPr lang="en-US" sz="1500" b="1" dirty="0"/>
              <a:t>Short term</a:t>
            </a:r>
          </a:p>
          <a:p>
            <a:pPr lvl="1"/>
            <a:r>
              <a:rPr lang="en-US" sz="1500" dirty="0"/>
              <a:t>Uncertainty in financial markets, although banks remain optimistic</a:t>
            </a:r>
          </a:p>
          <a:p>
            <a:pPr lvl="1"/>
            <a:r>
              <a:rPr lang="en-US" sz="1500" dirty="0"/>
              <a:t>Reduction in consumer confidence</a:t>
            </a:r>
          </a:p>
          <a:p>
            <a:r>
              <a:rPr lang="en-US" sz="1500" b="1" dirty="0"/>
              <a:t>Long term</a:t>
            </a:r>
          </a:p>
          <a:p>
            <a:pPr lvl="1"/>
            <a:r>
              <a:rPr lang="en-US" sz="1500" dirty="0"/>
              <a:t>Uncertainty among economists without definite separation agreement</a:t>
            </a:r>
          </a:p>
          <a:p>
            <a:pPr lvl="1"/>
            <a:r>
              <a:rPr lang="en-US" sz="1500" dirty="0"/>
              <a:t>New barriers to trade are imminent </a:t>
            </a:r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8905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Article 50 of Lisbon Treaty (2007)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356866"/>
            <a:ext cx="6260177" cy="4031407"/>
          </a:xfrm>
        </p:spPr>
        <p:txBody>
          <a:bodyPr/>
          <a:lstStyle/>
          <a:p>
            <a:r>
              <a:rPr lang="en-US" dirty="0"/>
              <a:t>Lays forth process of seceding </a:t>
            </a:r>
          </a:p>
          <a:p>
            <a:pPr lvl="1"/>
            <a:r>
              <a:rPr lang="en-US" sz="1650" dirty="0"/>
              <a:t>Consists of 5 parts</a:t>
            </a:r>
          </a:p>
          <a:p>
            <a:r>
              <a:rPr lang="en-US" dirty="0"/>
              <a:t>Article 50(1) - Any Member State may decide to withdraw from the Union in accordance with its own constitutional requirements</a:t>
            </a:r>
            <a:r>
              <a:rPr lang="en-US" dirty="0" smtClean="0"/>
              <a:t>.</a:t>
            </a:r>
          </a:p>
          <a:p>
            <a:r>
              <a:rPr lang="en-US" dirty="0"/>
              <a:t>On 29 March, 2017 Theresa May officially wrote a letter to Donald Tusk initiating Article 50(2) and, subsequently, the two year grace-period to iron out the exit details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231820" y="334851"/>
            <a:ext cx="8600480" cy="10220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Arguments FOR Brexit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13150" y="972355"/>
            <a:ext cx="4190670" cy="280680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 smtClean="0"/>
              <a:t>Reduces Britain’s fiscal pressures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 smtClean="0"/>
              <a:t>Controls </a:t>
            </a:r>
            <a:r>
              <a:rPr lang="en" sz="2400" dirty="0"/>
              <a:t>immigration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/>
              <a:t>More jobs available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/>
              <a:t>Diversifies trade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/>
              <a:t>Lower prices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6174" y="3431875"/>
            <a:ext cx="3203749" cy="29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6174" y="1435573"/>
            <a:ext cx="3203749" cy="200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149" y="3831762"/>
            <a:ext cx="4495700" cy="2517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Arguments AGAINST Brexit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43300" y="1356875"/>
            <a:ext cx="4255200" cy="262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 smtClean="0"/>
              <a:t>Bad </a:t>
            </a:r>
            <a:r>
              <a:rPr lang="en" sz="2400" dirty="0"/>
              <a:t>for the economy 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 smtClean="0"/>
              <a:t>Less </a:t>
            </a:r>
            <a:r>
              <a:rPr lang="en" sz="2400" dirty="0"/>
              <a:t>secure </a:t>
            </a:r>
            <a:r>
              <a:rPr lang="en" sz="2400" dirty="0" smtClean="0"/>
              <a:t>nation</a:t>
            </a:r>
            <a:endParaRPr lang="en" sz="2400" dirty="0"/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 smtClean="0"/>
              <a:t>Lower household income</a:t>
            </a:r>
            <a:endParaRPr lang="en" sz="2400" dirty="0"/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 dirty="0" smtClean="0"/>
              <a:t>Higher uncertainty </a:t>
            </a:r>
            <a:endParaRPr lang="en" sz="2400" dirty="0"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000" y="1084775"/>
            <a:ext cx="287655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7775" y="3980375"/>
            <a:ext cx="4929000" cy="262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E200-6C53-423B-AC3A-859855210D46}"/>
              </a:ext>
            </a:extLst>
          </p:cNvPr>
          <p:cNvSpPr txBox="1">
            <a:spLocks/>
          </p:cNvSpPr>
          <p:nvPr/>
        </p:nvSpPr>
        <p:spPr>
          <a:xfrm>
            <a:off x="244186" y="1013402"/>
            <a:ext cx="6213764" cy="4431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Leave vs Remain: 5 Main Conflicts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99FE8F-174F-42D0-9C7B-DFCCFECC8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39" y="1402444"/>
            <a:ext cx="5486134" cy="51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68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Moving forward: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033" y="1356866"/>
            <a:ext cx="7796030" cy="2483392"/>
          </a:xfrm>
        </p:spPr>
        <p:txBody>
          <a:bodyPr/>
          <a:lstStyle/>
          <a:p>
            <a:r>
              <a:rPr lang="en-US" dirty="0"/>
              <a:t>’Hard’ vs ‘Soft’ separation / exit strategy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Hard </a:t>
            </a:r>
            <a:r>
              <a:rPr lang="mr-IN" sz="1800" dirty="0"/>
              <a:t>–</a:t>
            </a:r>
            <a:r>
              <a:rPr lang="en-US" sz="1800" dirty="0"/>
              <a:t> leaving without a deal, nullifying any existing agreements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Soft </a:t>
            </a:r>
            <a:r>
              <a:rPr lang="mr-IN" sz="1800" dirty="0"/>
              <a:t>–</a:t>
            </a:r>
            <a:r>
              <a:rPr lang="en-US" sz="1800" dirty="0"/>
              <a:t> Deal to retain some trade and market access privileges </a:t>
            </a:r>
            <a:r>
              <a:rPr lang="en-US" sz="1800" dirty="0" smtClean="0"/>
              <a:t>some; free </a:t>
            </a:r>
            <a:r>
              <a:rPr lang="en-US" sz="1800" dirty="0"/>
              <a:t>movement for EU members</a:t>
            </a:r>
          </a:p>
          <a:p>
            <a:pPr lvl="1"/>
            <a:r>
              <a:rPr lang="en-US" sz="1800" dirty="0" smtClean="0"/>
              <a:t>No Middle Ground</a:t>
            </a:r>
            <a:endParaRPr lang="en-US" sz="1800" dirty="0"/>
          </a:p>
          <a:p>
            <a:pPr marL="342900" lvl="1"/>
            <a:r>
              <a:rPr lang="en-US" sz="1800" dirty="0"/>
              <a:t> 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312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Post-BREXIT UK?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809750"/>
            <a:ext cx="6447501" cy="2910580"/>
          </a:xfrm>
        </p:spPr>
        <p:txBody>
          <a:bodyPr/>
          <a:lstStyle/>
          <a:p>
            <a:r>
              <a:rPr lang="en-US" sz="1500" dirty="0"/>
              <a:t>Alternative Models (BBC)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1" y="92104"/>
            <a:ext cx="4676775" cy="605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41BE-610A-4E5F-B511-9646C5229579}"/>
              </a:ext>
            </a:extLst>
          </p:cNvPr>
          <p:cNvSpPr txBox="1">
            <a:spLocks/>
          </p:cNvSpPr>
          <p:nvPr/>
        </p:nvSpPr>
        <p:spPr>
          <a:xfrm>
            <a:off x="244186" y="1000933"/>
            <a:ext cx="6213764" cy="4431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Potential 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923" y="2208972"/>
            <a:ext cx="34703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800" dirty="0"/>
              <a:t>European Council president Donald Tusk: “good deal, no deal, or no Brexit”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800" dirty="0"/>
              <a:t>Implications of recent election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800" dirty="0"/>
              <a:t>The Dream Scenario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800" dirty="0"/>
              <a:t>Most realistic outcomes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800" dirty="0"/>
              <a:t>No deal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800" dirty="0"/>
              <a:t>Divorce-only agreements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800" dirty="0"/>
              <a:t>Limited-tariff free trade deal</a:t>
            </a:r>
          </a:p>
          <a:p>
            <a:pPr marL="557213" lvl="1" indent="-214313"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31" y="2009662"/>
            <a:ext cx="4643438" cy="26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0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Brexit?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11700" y="1006778"/>
            <a:ext cx="8520600" cy="2879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(short for “Britain Exit”) is the June 23, 2016 referendum where British citizens </a:t>
            </a:r>
            <a:r>
              <a:rPr lang="en" sz="2400" dirty="0" smtClean="0"/>
              <a:t>voted </a:t>
            </a:r>
            <a:r>
              <a:rPr lang="en" sz="2400" dirty="0"/>
              <a:t>whether or not to exit the European Union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3477562"/>
            <a:ext cx="5715000" cy="29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it happened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SzPct val="100000"/>
              <a:buAutoNum type="arabicPeriod"/>
            </a:pPr>
            <a:r>
              <a:rPr lang="en" sz="3000"/>
              <a:t>Economics</a:t>
            </a:r>
          </a:p>
          <a:p>
            <a:pPr marL="457200" lvl="0" indent="-419100" rtl="0">
              <a:spcBef>
                <a:spcPts val="0"/>
              </a:spcBef>
              <a:buSzPct val="100000"/>
              <a:buAutoNum type="arabicPeriod"/>
            </a:pPr>
            <a:r>
              <a:rPr lang="en" sz="3000"/>
              <a:t>Sovereignty</a:t>
            </a:r>
          </a:p>
          <a:p>
            <a:pPr marL="457200" lvl="0" indent="-419100">
              <a:spcBef>
                <a:spcPts val="0"/>
              </a:spcBef>
              <a:buSzPct val="100000"/>
              <a:buAutoNum type="arabicPeriod"/>
            </a:pPr>
            <a:r>
              <a:rPr lang="en" sz="3000"/>
              <a:t>Immigration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7675" y="593372"/>
            <a:ext cx="5122324" cy="28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725" y="3580300"/>
            <a:ext cx="5457049" cy="306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UK </a:t>
            </a:r>
            <a:r>
              <a:rPr lang="en-US" dirty="0"/>
              <a:t>a</a:t>
            </a:r>
            <a:r>
              <a:rPr lang="en-US" dirty="0" smtClean="0"/>
              <a:t>nd EU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809750"/>
            <a:ext cx="5086350" cy="3483116"/>
          </a:xfrm>
        </p:spPr>
      </p:pic>
    </p:spTree>
    <p:extLst>
      <p:ext uri="{BB962C8B-B14F-4D97-AF65-F5344CB8AC3E}">
        <p14:creationId xmlns:p14="http://schemas.microsoft.com/office/powerpoint/2010/main" val="9638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Economics</a:t>
            </a:r>
          </a:p>
          <a:p>
            <a:pPr marL="457200" lvl="0" indent="-228600">
              <a:spcBef>
                <a:spcPts val="0"/>
              </a:spcBef>
              <a:buAutoNum type="arabicPeriod"/>
            </a:pPr>
            <a:r>
              <a:rPr lang="en" dirty="0"/>
              <a:t>EU </a:t>
            </a:r>
            <a:r>
              <a:rPr lang="en" dirty="0" smtClean="0"/>
              <a:t>membership is expensive (according to UK)</a:t>
            </a:r>
            <a:endParaRPr lang="en" dirty="0"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536623"/>
            <a:ext cx="3281700" cy="532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-In 2015, th</a:t>
            </a:r>
            <a:r>
              <a:rPr lang="en" dirty="0">
                <a:solidFill>
                  <a:srgbClr val="666666"/>
                </a:solidFill>
              </a:rPr>
              <a:t>e UK paid  </a:t>
            </a:r>
            <a:r>
              <a:rPr lang="en" dirty="0">
                <a:solidFill>
                  <a:srgbClr val="666666"/>
                </a:solidFill>
                <a:hlinkClick r:id="rId3"/>
              </a:rPr>
              <a:t>£13 billion</a:t>
            </a:r>
            <a:r>
              <a:rPr lang="en" dirty="0">
                <a:solidFill>
                  <a:srgbClr val="666666"/>
                </a:solidFill>
              </a:rPr>
              <a:t> to the EU budget, and only received back about </a:t>
            </a:r>
            <a:r>
              <a:rPr lang="en" dirty="0">
                <a:solidFill>
                  <a:srgbClr val="666666"/>
                </a:solidFill>
                <a:hlinkClick r:id="rId3"/>
              </a:rPr>
              <a:t>£</a:t>
            </a:r>
            <a:r>
              <a:rPr lang="en" dirty="0">
                <a:solidFill>
                  <a:srgbClr val="666666"/>
                </a:solidFill>
              </a:rPr>
              <a:t>4.5 billion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-EU rules cost every part of the economy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lvl="0" indent="45720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3550" y="2101823"/>
            <a:ext cx="523875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2. Trade negotiations back in UK hands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27488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-External relations, including trade, conducted partly or wholly by the EU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	-ie. tariffs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-EU extremely slow at negotiating trade deals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-It has failed so far to strike deals with the US, Japan, India, and ASEAN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-UK would be faster at striking trade deals on its own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-could create 284,000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 </a:t>
            </a:r>
            <a:r>
              <a:rPr lang="en" dirty="0"/>
              <a:t>new jobs 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575" y="3865300"/>
            <a:ext cx="5540400" cy="277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3. The Euro is flawed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248700"/>
            <a:ext cx="4367400" cy="532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-the Eurozone (the EU members who have adopted the euro as their official currency) is a political project rather than an economic one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-without shared economic institutions, European economies are too big and diverse to thrive under a single currency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-deeper fiscal and political integration is needed for the euro to work, but Britain is unlikely to approve of this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-the argument: it would </a:t>
            </a:r>
            <a:r>
              <a:rPr lang="en" dirty="0" smtClean="0"/>
              <a:t>greatly reduce transaction costs to be on the Euro, but Britain does not want to give up its own monetary policy </a:t>
            </a:r>
            <a:endParaRPr lang="en" dirty="0"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6449" y="1151725"/>
            <a:ext cx="4367424" cy="251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Sovereignty: EU laws &gt; UK’s laws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-European Communities Act of 1972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-National laws are overridden by EU rules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750" y="3216501"/>
            <a:ext cx="3960499" cy="238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Sovereignty: lack of EC accountability 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-European Commission (EU’s executive branch) is not accountable to British voters (or voters in any member state)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-The 28 commissioners (one from each member state) are appointed every 5 years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-EC members are bound by oath to represent general EU interests and not their home states’ interests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Immigration</a:t>
            </a:r>
          </a:p>
        </p:txBody>
      </p:sp>
      <p:pic>
        <p:nvPicPr>
          <p:cNvPr id="134" name="Shape 134" descr="356F8E4500000578-0-image-a-34_146632871212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050" y="1490649"/>
            <a:ext cx="7473899" cy="479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 descr="nb2uF.png"/>
          <p:cNvPicPr preferRelativeResize="0"/>
          <p:nvPr/>
        </p:nvPicPr>
        <p:blipFill rotWithShape="1">
          <a:blip r:embed="rId3">
            <a:alphaModFix/>
          </a:blip>
          <a:srcRect b="13262"/>
          <a:stretch/>
        </p:blipFill>
        <p:spPr>
          <a:xfrm>
            <a:off x="1977462" y="3256674"/>
            <a:ext cx="5189074" cy="30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 descr="qP3W1.png"/>
          <p:cNvPicPr preferRelativeResize="0"/>
          <p:nvPr/>
        </p:nvPicPr>
        <p:blipFill rotWithShape="1">
          <a:blip r:embed="rId4">
            <a:alphaModFix/>
          </a:blip>
          <a:srcRect b="13232"/>
          <a:stretch/>
        </p:blipFill>
        <p:spPr>
          <a:xfrm>
            <a:off x="1977475" y="306750"/>
            <a:ext cx="5189050" cy="302611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>
            <a:off x="1316700" y="6319766"/>
            <a:ext cx="6510600" cy="45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600" b="1">
                <a:solidFill>
                  <a:schemeClr val="dk1"/>
                </a:solidFill>
              </a:rPr>
              <a:t>Evans, Geoffrey and Jonathan Mellon. 2015. "Immigration And Euroscepticism: The Rising Storm". </a:t>
            </a:r>
            <a:r>
              <a:rPr lang="en" sz="600" b="1" i="1">
                <a:solidFill>
                  <a:schemeClr val="dk1"/>
                </a:solidFill>
              </a:rPr>
              <a:t>The Guardian.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600" b="1">
                <a:solidFill>
                  <a:schemeClr val="dk1"/>
                </a:solidFill>
              </a:rPr>
              <a:t>https://www.theguardian.com/news/datablog/2015/dec/18/immigration-euroscepticism-rising-storm-eu-referendum.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 descr="306 2016_becker_fetzer.pdf.png"/>
          <p:cNvPicPr preferRelativeResize="0"/>
          <p:nvPr/>
        </p:nvPicPr>
        <p:blipFill rotWithShape="1">
          <a:blip r:embed="rId3">
            <a:alphaModFix/>
          </a:blip>
          <a:srcRect l="1276" r="1286"/>
          <a:stretch/>
        </p:blipFill>
        <p:spPr>
          <a:xfrm>
            <a:off x="191000" y="1297474"/>
            <a:ext cx="6045867" cy="410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1316700" y="6319766"/>
            <a:ext cx="6510600" cy="45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600" b="1">
                <a:solidFill>
                  <a:schemeClr val="dk1"/>
                </a:solidFill>
              </a:rPr>
              <a:t>Becker, Sascha O. and Thiemo Fetzer. 2016. “Does Migration Cause Exteme Voting?”. </a:t>
            </a:r>
            <a:r>
              <a:rPr lang="en" sz="600" b="1" i="1">
                <a:solidFill>
                  <a:schemeClr val="dk1"/>
                </a:solidFill>
              </a:rPr>
              <a:t>CAGE Working Paper 306.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600" b="1">
                <a:solidFill>
                  <a:schemeClr val="dk1"/>
                </a:solidFill>
              </a:rPr>
              <a:t>http://www2.warwick.ac.uk/fac/soc/economics/research/centres/cage/manage/publications/306-2016_becker_fetzer.pdf</a:t>
            </a:r>
          </a:p>
        </p:txBody>
      </p:sp>
      <p:pic>
        <p:nvPicPr>
          <p:cNvPr id="180" name="Shape 180" descr="306 2016_becker_fetzer.pdf1.png"/>
          <p:cNvPicPr preferRelativeResize="0"/>
          <p:nvPr/>
        </p:nvPicPr>
        <p:blipFill rotWithShape="1">
          <a:blip r:embed="rId4">
            <a:alphaModFix/>
          </a:blip>
          <a:srcRect l="2937" r="2927"/>
          <a:stretch/>
        </p:blipFill>
        <p:spPr>
          <a:xfrm>
            <a:off x="6315125" y="1297474"/>
            <a:ext cx="2652925" cy="4103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Roots of </a:t>
            </a:r>
            <a:r>
              <a:rPr lang="en-US" dirty="0" err="1" smtClean="0"/>
              <a:t>Brexit</a:t>
            </a:r>
            <a:r>
              <a:rPr lang="en-US" dirty="0" smtClean="0"/>
              <a:t> (Jensen &amp; </a:t>
            </a:r>
            <a:r>
              <a:rPr lang="en-US" dirty="0" err="1" smtClean="0"/>
              <a:t>Snaith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04175"/>
            <a:ext cx="8520600" cy="48876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Contrary to standing theories, it was political party realignments, NOT elite bargaining between vests interests and the government that gave rise to </a:t>
            </a:r>
            <a:r>
              <a:rPr lang="en-US" sz="2000" dirty="0" err="1" smtClean="0"/>
              <a:t>Brexit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It started with “back benchers” in the Conservative party, scapegoating the EU for UK’s problems, that were challenging David Cameron’s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To appease these Eurosceptic agitators, Cameron offered to hold referendum on </a:t>
            </a:r>
            <a:r>
              <a:rPr lang="en-US" sz="2000" dirty="0" err="1" smtClean="0"/>
              <a:t>Brexit</a:t>
            </a:r>
            <a:r>
              <a:rPr lang="en-US" sz="2000" dirty="0" smtClean="0"/>
              <a:t> by 2017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Conservatives also trying to beat back the xenophobic UKIP dissidents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“…referendum decision principally driven by the internal politics of the Conservative Party, not elite intergovernmental bargaining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45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5007075" y="2153100"/>
            <a:ext cx="3685200" cy="255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457200" rtl="0">
              <a:spcBef>
                <a:spcPts val="0"/>
              </a:spcBef>
              <a:buSzPct val="100000"/>
              <a:buAutoNum type="arabicPeriod"/>
            </a:pPr>
            <a:r>
              <a:rPr lang="en" sz="3600"/>
              <a:t>Employment</a:t>
            </a:r>
          </a:p>
          <a:p>
            <a:pPr marL="457200" lvl="0" indent="-457200" rtl="0">
              <a:spcBef>
                <a:spcPts val="0"/>
              </a:spcBef>
              <a:buSzPct val="100000"/>
              <a:buAutoNum type="arabicPeriod"/>
            </a:pPr>
            <a:r>
              <a:rPr lang="en" sz="3600"/>
              <a:t>Wage</a:t>
            </a:r>
          </a:p>
          <a:p>
            <a:pPr marL="457200" lvl="0" indent="-457200" rtl="0">
              <a:spcBef>
                <a:spcPts val="0"/>
              </a:spcBef>
              <a:buSzPct val="100000"/>
              <a:buAutoNum type="arabicPeriod"/>
            </a:pPr>
            <a:r>
              <a:rPr lang="en" sz="3600"/>
              <a:t>Housing</a:t>
            </a:r>
          </a:p>
          <a:p>
            <a:pPr marL="457200" lvl="0" indent="-457200" rtl="0">
              <a:spcBef>
                <a:spcPts val="0"/>
              </a:spcBef>
              <a:buSzPct val="100000"/>
              <a:buAutoNum type="arabicPeriod"/>
            </a:pPr>
            <a:r>
              <a:rPr lang="en" sz="3600"/>
              <a:t>Healthcare</a:t>
            </a:r>
          </a:p>
        </p:txBody>
      </p:sp>
      <p:pic>
        <p:nvPicPr>
          <p:cNvPr id="192" name="Shape 192" descr="Ukip-Nigel-Farage-quit-MP-general-election-2652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125" y="906153"/>
            <a:ext cx="3685200" cy="5178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 descr="Microsoft Word   BREXIT_Analysis_Migration 18_JVR_final_10may_HGDformatted.doc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398" y="102189"/>
            <a:ext cx="4488773" cy="265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 descr="Microsoft Word   BREXIT_Analysis_Migration 18_JVR_final_10may_HGDformatted.docx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1661" y="3752716"/>
            <a:ext cx="3576974" cy="261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 descr="Microsoft Word   BREXIT_Analysis_Migration 18_JVR_final_10may_HGDformatted.docx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0" y="2755360"/>
            <a:ext cx="6399000" cy="18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 descr="bulletin_105_st_article1.pdf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1000" y="1031937"/>
            <a:ext cx="2713000" cy="222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 descr="bulletin_105_st_article1.pdf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9697" y="188945"/>
            <a:ext cx="3576975" cy="75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 descr="bulletin_105_st_article1.pdf2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5365" y="5322410"/>
            <a:ext cx="4748299" cy="108251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1316700" y="6319766"/>
            <a:ext cx="6510600" cy="45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600" b="1">
                <a:solidFill>
                  <a:schemeClr val="dk1"/>
                </a:solidFill>
              </a:rPr>
              <a:t>Tilford, Simon. 2015. “Britain, immigration and Brexit”. </a:t>
            </a:r>
            <a:r>
              <a:rPr lang="en" sz="600" b="1" i="1">
                <a:solidFill>
                  <a:schemeClr val="dk1"/>
                </a:solidFill>
              </a:rPr>
              <a:t>CER Bulletin</a:t>
            </a:r>
            <a:r>
              <a:rPr lang="en" sz="600" b="1">
                <a:solidFill>
                  <a:schemeClr val="dk1"/>
                </a:solidFill>
              </a:rPr>
              <a:t>.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600" b="1">
                <a:solidFill>
                  <a:schemeClr val="dk1"/>
                </a:solidFill>
              </a:rPr>
              <a:t>https://www.cer.org.uk/sites/default/files/bulletin_105_st_article1.pdf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600" b="1">
                <a:solidFill>
                  <a:schemeClr val="dk1"/>
                </a:solidFill>
              </a:rPr>
              <a:t>Dhingra, Swati et al. 2015. “Brexit and the impact of immigration on the UK”.</a:t>
            </a:r>
            <a:r>
              <a:rPr lang="en" sz="600" b="1" i="1">
                <a:solidFill>
                  <a:schemeClr val="dk1"/>
                </a:solidFill>
              </a:rPr>
              <a:t> The Center for Economic Performance</a:t>
            </a:r>
            <a:r>
              <a:rPr lang="en" sz="600" b="1">
                <a:solidFill>
                  <a:schemeClr val="dk1"/>
                </a:solidFill>
              </a:rPr>
              <a:t>.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600" b="1">
                <a:solidFill>
                  <a:schemeClr val="dk1"/>
                </a:solidFill>
              </a:rPr>
              <a:t>http://cep.lse.ac.uk/pubs/download/brexit05.pdf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193800"/>
            <a:ext cx="8520600" cy="1122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It’s all about framing</a:t>
            </a:r>
            <a:r>
              <a:rPr lang="en" dirty="0" smtClean="0"/>
              <a:t>! Did voters know what they were really in for?</a:t>
            </a:r>
            <a:endParaRPr lang="en" dirty="0"/>
          </a:p>
        </p:txBody>
      </p:sp>
      <p:pic>
        <p:nvPicPr>
          <p:cNvPr id="209" name="Shape 209" descr="farage-trump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112" y="1316099"/>
            <a:ext cx="6601776" cy="495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Reversing Brexit?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Article 50 (5) - If a State which has withdrawn from the Union asks to rejoin, its request shall be subject to the procedure referred to in Article 49.</a:t>
            </a:r>
          </a:p>
          <a:p>
            <a:r>
              <a:rPr lang="en-US" dirty="0"/>
              <a:t>Article 49 - Any European State which respects the values referred to in Article 2 and is committed to promoting them may apply to become a member of the Union.</a:t>
            </a:r>
          </a:p>
          <a:p>
            <a:r>
              <a:rPr lang="en-US" dirty="0"/>
              <a:t>Petition calling for second referendum garnered 4 million votes but was rejected by the government</a:t>
            </a:r>
          </a:p>
          <a:p>
            <a:r>
              <a:rPr lang="en-US" dirty="0"/>
              <a:t>A Theresa May BREXIT deal needs MP </a:t>
            </a:r>
            <a:r>
              <a:rPr lang="en-US" dirty="0" smtClean="0"/>
              <a:t>approval</a:t>
            </a:r>
            <a:endParaRPr lang="en-US" dirty="0"/>
          </a:p>
          <a:p>
            <a:pPr lvl="1"/>
            <a:r>
              <a:rPr lang="en-US" sz="1650" dirty="0"/>
              <a:t>Parliament </a:t>
            </a:r>
            <a:r>
              <a:rPr lang="en-US" sz="1650" dirty="0" smtClean="0"/>
              <a:t>has rejected all deals thus far…….</a:t>
            </a:r>
            <a:endParaRPr lang="en-US" sz="1650" dirty="0"/>
          </a:p>
          <a:p>
            <a:pPr lvl="2"/>
            <a:r>
              <a:rPr lang="en-US" sz="1500" dirty="0"/>
              <a:t>Laid forth nearly impossible criteria </a:t>
            </a:r>
          </a:p>
        </p:txBody>
      </p:sp>
    </p:spTree>
    <p:extLst>
      <p:ext uri="{BB962C8B-B14F-4D97-AF65-F5344CB8AC3E}">
        <p14:creationId xmlns:p14="http://schemas.microsoft.com/office/powerpoint/2010/main" val="31314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Politics</a:t>
            </a:r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311700" y="1585425"/>
            <a:ext cx="3712500" cy="3833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600"/>
              <a:t>UK Prime Minister David Cameron follows through with his promise to resign if the Leave campaign won</a:t>
            </a:r>
          </a:p>
          <a:p>
            <a:pPr marL="457200" lvl="0" indent="-3302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600"/>
              <a:t>Home Secretary Theresa May is elected by the Conservative Party and replaces Cameron</a:t>
            </a:r>
          </a:p>
          <a:p>
            <a:pPr marL="457200" lvl="0" indent="-3302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600"/>
              <a:t>Weakened status of Labour Party</a:t>
            </a:r>
          </a:p>
          <a:p>
            <a:pPr marL="457200" lvl="0" indent="-3302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600"/>
              <a:t>US President Elect Donald Trump praises the vote</a:t>
            </a:r>
          </a:p>
        </p:txBody>
      </p:sp>
      <p:pic>
        <p:nvPicPr>
          <p:cNvPr id="222" name="Shape 222" descr="File:David Cameron at the 37th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5549" y="745774"/>
            <a:ext cx="1898834" cy="2853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 descr="483208412-real-estate-tycoon-donald-trump-flashes-the-thumbs-up.jpg.CROP_.promo-xlarge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875" y="4003021"/>
            <a:ext cx="2995350" cy="213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 descr="Prime Minister of the United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4775" y="745774"/>
            <a:ext cx="2140201" cy="285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930" y="1455313"/>
            <a:ext cx="6150572" cy="3305360"/>
          </a:xfrm>
        </p:spPr>
        <p:txBody>
          <a:bodyPr/>
          <a:lstStyle/>
          <a:p>
            <a:r>
              <a:rPr lang="en-US" dirty="0"/>
              <a:t>Currently, 69% of Britons think BREXIT is going badly so far (</a:t>
            </a:r>
            <a:r>
              <a:rPr lang="en-US" dirty="0" err="1"/>
              <a:t>YouGov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52" y="2560538"/>
            <a:ext cx="44970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45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UK Appearing to be heading for a “hard exit”</a:t>
            </a:r>
            <a:endParaRPr lang="en" dirty="0"/>
          </a:p>
        </p:txBody>
      </p:sp>
      <p:pic>
        <p:nvPicPr>
          <p:cNvPr id="239" name="Shape 239" descr="... the-future-next-exit | by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5386" y="1480537"/>
            <a:ext cx="4893225" cy="389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57A41BE-610A-4E5F-B511-9646C5229579}"/>
              </a:ext>
            </a:extLst>
          </p:cNvPr>
          <p:cNvSpPr txBox="1">
            <a:spLocks/>
          </p:cNvSpPr>
          <p:nvPr/>
        </p:nvSpPr>
        <p:spPr>
          <a:xfrm>
            <a:off x="244186" y="1013402"/>
            <a:ext cx="6213764" cy="4431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Hard </a:t>
            </a:r>
            <a:r>
              <a:rPr lang="en-US" sz="3300" dirty="0" err="1" smtClean="0"/>
              <a:t>Brexit</a:t>
            </a:r>
            <a:r>
              <a:rPr lang="en-US" sz="3300" dirty="0" smtClean="0"/>
              <a:t> at hand: What this means</a:t>
            </a:r>
            <a:endParaRPr lang="en-US" sz="3300" dirty="0"/>
          </a:p>
        </p:txBody>
      </p:sp>
      <p:sp>
        <p:nvSpPr>
          <p:cNvPr id="15" name="TextBox 14"/>
          <p:cNvSpPr txBox="1"/>
          <p:nvPr/>
        </p:nvSpPr>
        <p:spPr>
          <a:xfrm>
            <a:off x="390525" y="1907205"/>
            <a:ext cx="4351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What Hard </a:t>
            </a:r>
            <a:r>
              <a:rPr lang="en-US" sz="1800" dirty="0" err="1"/>
              <a:t>Brexit</a:t>
            </a:r>
            <a:r>
              <a:rPr lang="en-US" sz="1800" dirty="0"/>
              <a:t> would look </a:t>
            </a:r>
            <a:r>
              <a:rPr lang="en-US" sz="1800" dirty="0" smtClean="0"/>
              <a:t>like: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Leaving without a deal in place</a:t>
            </a:r>
          </a:p>
          <a:p>
            <a:endParaRPr lang="en-US" sz="1800" dirty="0"/>
          </a:p>
          <a:p>
            <a:pPr marL="557213" lvl="1" indent="-214313">
              <a:buFont typeface="Arial" charset="0"/>
              <a:buChar char="•"/>
            </a:pPr>
            <a:r>
              <a:rPr lang="en-US" sz="1800" dirty="0"/>
              <a:t>Focus is on giving UK full control of its border and ability to negotiate new trade </a:t>
            </a:r>
            <a:r>
              <a:rPr lang="en-US" sz="1800" dirty="0" smtClean="0"/>
              <a:t>deals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800" dirty="0"/>
              <a:t>UK gives up full access to EU single market and customs union, no compromise on issues like free movement of people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800" dirty="0" smtClean="0"/>
              <a:t>Likely </a:t>
            </a:r>
            <a:r>
              <a:rPr lang="en-US" sz="1800" dirty="0"/>
              <a:t>that the UK would initially fall back on WTO rules while negotiations </a:t>
            </a:r>
            <a:r>
              <a:rPr lang="en-US" sz="1800" dirty="0" smtClean="0"/>
              <a:t>occur</a:t>
            </a:r>
          </a:p>
          <a:p>
            <a:pPr marL="342900" lvl="1"/>
            <a:r>
              <a:rPr lang="en-US" sz="1800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81" y="2295686"/>
            <a:ext cx="4173203" cy="233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94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Politics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159300" y="1384225"/>
            <a:ext cx="4380600" cy="526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SzPct val="100000"/>
            </a:pPr>
            <a:endParaRPr lang="en" sz="1800" dirty="0" smtClean="0"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800" dirty="0" smtClean="0"/>
              <a:t>Japan and US rejecting trade deals wirh UK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800" dirty="0" smtClean="0"/>
              <a:t>Scotland threatening to leave the </a:t>
            </a:r>
            <a:r>
              <a:rPr lang="en" sz="1800" dirty="0"/>
              <a:t>UK</a:t>
            </a:r>
          </a:p>
          <a:p>
            <a:pPr marL="457200" lvl="0" indent="-34290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800" dirty="0" smtClean="0"/>
              <a:t>Northern </a:t>
            </a:r>
            <a:r>
              <a:rPr lang="en" sz="1800" dirty="0"/>
              <a:t>Ireland could vote to also leave the UK and join the Republic of Ireland</a:t>
            </a:r>
          </a:p>
        </p:txBody>
      </p:sp>
      <p:pic>
        <p:nvPicPr>
          <p:cNvPr id="246" name="Shape 246" descr="UKMa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130" y="591215"/>
            <a:ext cx="3723376" cy="5685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Business and Economics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311700" y="12318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600" dirty="0"/>
              <a:t>Major challenges for EU business - especially </a:t>
            </a:r>
            <a:r>
              <a:rPr lang="en" sz="1600" dirty="0" smtClean="0"/>
              <a:t>manufacturing</a:t>
            </a:r>
          </a:p>
          <a:p>
            <a:pPr marL="457200" lvl="0" indent="-3302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600" dirty="0" smtClean="0"/>
              <a:t>Finance and services fleeing Lodon and going to EU</a:t>
            </a:r>
            <a:endParaRPr lang="en" sz="1600" dirty="0"/>
          </a:p>
          <a:p>
            <a:pPr marL="457200" lvl="0" indent="-3302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600" dirty="0"/>
              <a:t>Increased likelihood of recession in both EU and UK</a:t>
            </a:r>
          </a:p>
          <a:p>
            <a:pPr marL="457200" lvl="0" indent="-3302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600" dirty="0" smtClean="0"/>
              <a:t>Forecasts </a:t>
            </a:r>
            <a:r>
              <a:rPr lang="en" sz="1600" dirty="0"/>
              <a:t>from the Bank of England already project slower growth </a:t>
            </a:r>
          </a:p>
          <a:p>
            <a:pPr marL="457200" lvl="0" indent="-33020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1600" dirty="0"/>
              <a:t>Growth will depend on future trade agreements, </a:t>
            </a:r>
            <a:r>
              <a:rPr lang="en" sz="1600" dirty="0" smtClean="0"/>
              <a:t>but no takers</a:t>
            </a:r>
            <a:endParaRPr lang="en" sz="1600" dirty="0"/>
          </a:p>
        </p:txBody>
      </p:sp>
      <p:pic>
        <p:nvPicPr>
          <p:cNvPr id="253" name="Shape 253" descr="UploadsNewsArticle4844445mai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2762" y="3006907"/>
            <a:ext cx="2747428" cy="182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 descr="2014-land-rover-rangerover-hse-suv-angular-fron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249" y="1102528"/>
            <a:ext cx="1483176" cy="98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Racial argument (</a:t>
            </a:r>
            <a:r>
              <a:rPr lang="en-US" dirty="0" err="1" smtClean="0"/>
              <a:t>Virdee</a:t>
            </a:r>
            <a:r>
              <a:rPr lang="en-US" dirty="0" smtClean="0"/>
              <a:t> &amp; </a:t>
            </a:r>
            <a:r>
              <a:rPr lang="en-US" dirty="0" err="1" smtClean="0"/>
              <a:t>McGeever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Nostalgia over the “English Empire” &amp; imperial longing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Drew on post 9/11 anti-Muslim sentiment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Retreat from globalization (good luck with that!)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Cross-class coalition of middle aged and old white men and women favored </a:t>
            </a:r>
            <a:r>
              <a:rPr lang="en-US" sz="2000" dirty="0" err="1" smtClean="0"/>
              <a:t>Brexit</a:t>
            </a:r>
            <a:r>
              <a:rPr lang="en-US" sz="2000" dirty="0" smtClean="0"/>
              <a:t> most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Racism implicitly endorsed by mainstream parties across the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Eruption of considerable racial strife following the June 2016 vote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60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Useful links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http://www.vox.com/2016/6/22/11992106/brexit-arguments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http://blogs.ft.com/ftdata/category/brexit-2/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http://www.strongerin.co.uk/#ugK4pwYoqhy0ag00.97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http://www.voteleavetakecontrol.org/why_vote_leave.html#collapseOne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000" u="sng">
                <a:solidFill>
                  <a:schemeClr val="hlink"/>
                </a:solidFill>
                <a:hlinkClick r:id="rId7"/>
              </a:rPr>
              <a:t>http://www.cnn.com/2016/05/18/europe/eu-referendum-timeline/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0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Conservative Party Complaints about EU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Not enough focus on economic competitiveness.  Regulatory burdens,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Eurozone states unilaterally deciding on policies that influence the European Single Market (ESM)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UK </a:t>
            </a:r>
            <a:r>
              <a:rPr lang="en-US" sz="2000" dirty="0" err="1" smtClean="0"/>
              <a:t>Brexiters</a:t>
            </a:r>
            <a:r>
              <a:rPr lang="en-US" sz="2000" dirty="0" smtClean="0"/>
              <a:t> wanted to broker a different arrangement (Norway, Iceland, and Liechtenstein belong to ESM, but not EU or Eurozone; Turkey belongs to EU Customs Union; Switzerland highly integrated with the EU market but belongs to nothing).  However, none of these small countries occupy the huge economic space that the UK occupies in the 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Wanted a reduction in migrant workers’ rights to social benefits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13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(Quantitative)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-609006"/>
            <a:ext cx="5700251" cy="7376795"/>
          </a:xfrm>
        </p:spPr>
      </p:pic>
    </p:spTree>
    <p:extLst>
      <p:ext uri="{BB962C8B-B14F-4D97-AF65-F5344CB8AC3E}">
        <p14:creationId xmlns:p14="http://schemas.microsoft.com/office/powerpoint/2010/main" val="20130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 descr="Making Sense of ‘Brexit’ in 4 Charts   The New York Times.png"/>
          <p:cNvPicPr preferRelativeResize="0"/>
          <p:nvPr/>
        </p:nvPicPr>
        <p:blipFill rotWithShape="1">
          <a:blip r:embed="rId3">
            <a:alphaModFix/>
          </a:blip>
          <a:srcRect b="9206"/>
          <a:stretch/>
        </p:blipFill>
        <p:spPr>
          <a:xfrm>
            <a:off x="123825" y="394837"/>
            <a:ext cx="8743950" cy="412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1316700" y="6319766"/>
            <a:ext cx="6510600" cy="45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600" b="1">
                <a:solidFill>
                  <a:schemeClr val="dk1"/>
                </a:solidFill>
              </a:rPr>
              <a:t>Taub, Amanda. 2016. "Making Sense Of ‘Brexit’ In 4 Charts". </a:t>
            </a:r>
            <a:r>
              <a:rPr lang="en" sz="600" b="1" i="1">
                <a:solidFill>
                  <a:schemeClr val="dk1"/>
                </a:solidFill>
              </a:rPr>
              <a:t>Nytimes</a:t>
            </a:r>
            <a:r>
              <a:rPr lang="en" sz="600" b="1">
                <a:solidFill>
                  <a:schemeClr val="dk1"/>
                </a:solidFill>
              </a:rPr>
              <a:t>.</a:t>
            </a:r>
            <a:r>
              <a:rPr lang="en" sz="600" b="1" i="1">
                <a:solidFill>
                  <a:schemeClr val="dk1"/>
                </a:solidFill>
              </a:rPr>
              <a:t>com</a:t>
            </a:r>
            <a:r>
              <a:rPr lang="en" sz="600" b="1">
                <a:solidFill>
                  <a:schemeClr val="dk1"/>
                </a:solidFill>
              </a:rPr>
              <a:t>. 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600" b="1">
                <a:solidFill>
                  <a:schemeClr val="dk1"/>
                </a:solidFill>
              </a:rPr>
              <a:t>http://www.nytimes.com/2016/06/24/world/europe/making-sense-of-brexit-in-4-charts.html.</a:t>
            </a:r>
          </a:p>
        </p:txBody>
      </p:sp>
    </p:spTree>
    <p:extLst>
      <p:ext uri="{BB962C8B-B14F-4D97-AF65-F5344CB8AC3E}">
        <p14:creationId xmlns:p14="http://schemas.microsoft.com/office/powerpoint/2010/main" val="66725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(Geographic)</a:t>
            </a:r>
            <a:endParaRPr lang="en-US" dirty="0"/>
          </a:p>
        </p:txBody>
      </p:sp>
      <p:pic>
        <p:nvPicPr>
          <p:cNvPr id="2050" name="Picture 2" descr="https://upload.wikimedia.org/wikipedia/commons/thumb/d/d5/United_Kingdom_EU_referendum_2016_area_results.svg/871px-United_Kingdom_EU_referendum_2016_area_results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257301"/>
            <a:ext cx="2609849" cy="386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76700" y="1957132"/>
            <a:ext cx="4572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650" dirty="0"/>
              <a:t>Leave won by 51.9% to 48.1%. The referendum turnout was 71.8%, with more than 30 million people voting” (BBC)</a:t>
            </a:r>
          </a:p>
        </p:txBody>
      </p:sp>
    </p:spTree>
    <p:extLst>
      <p:ext uri="{BB962C8B-B14F-4D97-AF65-F5344CB8AC3E}">
        <p14:creationId xmlns:p14="http://schemas.microsoft.com/office/powerpoint/2010/main" val="396157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Referendum results </a:t>
            </a:r>
            <a:r>
              <a:rPr lang="en-US" dirty="0" smtClean="0"/>
              <a:t>also driven </a:t>
            </a:r>
            <a:r>
              <a:rPr lang="en-US" dirty="0" smtClean="0"/>
              <a:t>by</a:t>
            </a:r>
            <a:r>
              <a:rPr lang="en-US" dirty="0" smtClean="0"/>
              <a:t>….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870" y="1548147"/>
            <a:ext cx="6543743" cy="3976889"/>
          </a:xfrm>
        </p:spPr>
        <p:txBody>
          <a:bodyPr>
            <a:noAutofit/>
          </a:bodyPr>
          <a:lstStyle/>
          <a:p>
            <a:r>
              <a:rPr lang="en-US" sz="2000" dirty="0" smtClean="0"/>
              <a:t>Demographics: largely British </a:t>
            </a:r>
            <a:r>
              <a:rPr lang="en-US" sz="2000" dirty="0"/>
              <a:t>A</a:t>
            </a:r>
            <a:r>
              <a:rPr lang="en-US" sz="2000" dirty="0" smtClean="0"/>
              <a:t>nglo voters</a:t>
            </a:r>
          </a:p>
          <a:p>
            <a:r>
              <a:rPr lang="en-US" sz="2000" dirty="0" smtClean="0"/>
              <a:t> Level </a:t>
            </a:r>
            <a:r>
              <a:rPr lang="en-US" sz="2000" dirty="0"/>
              <a:t>of </a:t>
            </a:r>
            <a:r>
              <a:rPr lang="en-US" sz="2000" dirty="0" smtClean="0"/>
              <a:t>education: less schooling </a:t>
            </a:r>
            <a:endParaRPr lang="en-US" sz="2000" dirty="0"/>
          </a:p>
          <a:p>
            <a:pPr lvl="1"/>
            <a:r>
              <a:rPr lang="en-US" sz="2000" dirty="0"/>
              <a:t>Age: older voters who felt left behind</a:t>
            </a:r>
            <a:endParaRPr lang="en-US" sz="2000" dirty="0"/>
          </a:p>
          <a:p>
            <a:pPr lvl="1"/>
            <a:r>
              <a:rPr lang="en-US" sz="2000" dirty="0"/>
              <a:t>Poor economic </a:t>
            </a:r>
            <a:r>
              <a:rPr lang="en-US" sz="2000" dirty="0" smtClean="0"/>
              <a:t>conditions: relative deprivation---looking at all the prosperity around them but not included  </a:t>
            </a:r>
            <a:endParaRPr lang="en-US" sz="2000" dirty="0"/>
          </a:p>
          <a:p>
            <a:pPr lvl="1"/>
            <a:r>
              <a:rPr lang="en-US" sz="2000" dirty="0" smtClean="0"/>
              <a:t>Immigration pressures (even by those not exposed to immigration</a:t>
            </a:r>
            <a:r>
              <a:rPr lang="en-US" sz="2000" dirty="0" smtClean="0"/>
              <a:t>): notion the “others” coming in and taking their jobs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8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1585</Words>
  <Application>Microsoft Office PowerPoint</Application>
  <PresentationFormat>On-screen Show (4:3)</PresentationFormat>
  <Paragraphs>179</Paragraphs>
  <Slides>40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Arial</vt:lpstr>
      <vt:lpstr>simple-light-2</vt:lpstr>
      <vt:lpstr>PowerPoint Presentation</vt:lpstr>
      <vt:lpstr>What is Brexit?</vt:lpstr>
      <vt:lpstr>The Roots of Brexit (Jensen &amp; Snaith)</vt:lpstr>
      <vt:lpstr>Racial argument (Virdee &amp; McGeever)</vt:lpstr>
      <vt:lpstr>Conservative Party Complaints about EU</vt:lpstr>
      <vt:lpstr>Results (Quantitative)</vt:lpstr>
      <vt:lpstr>PowerPoint Presentation</vt:lpstr>
      <vt:lpstr>Results (Geographic)</vt:lpstr>
      <vt:lpstr>Referendum results also driven by…. </vt:lpstr>
      <vt:lpstr>World markets respond drastically </vt:lpstr>
      <vt:lpstr>PowerPoint Presentation</vt:lpstr>
      <vt:lpstr>Other Economic implications</vt:lpstr>
      <vt:lpstr>Article 50 of Lisbon Treaty (2007)</vt:lpstr>
      <vt:lpstr>Arguments FOR Brexit</vt:lpstr>
      <vt:lpstr>Arguments AGAINST Brexit</vt:lpstr>
      <vt:lpstr>PowerPoint Presentation</vt:lpstr>
      <vt:lpstr>Moving forward: Options</vt:lpstr>
      <vt:lpstr>Post-BREXIT UK?</vt:lpstr>
      <vt:lpstr>PowerPoint Presentation</vt:lpstr>
      <vt:lpstr>Why it happened</vt:lpstr>
      <vt:lpstr>UK and EU</vt:lpstr>
      <vt:lpstr>Economics EU membership is expensive (according to UK)</vt:lpstr>
      <vt:lpstr>2. Trade negotiations back in UK hands</vt:lpstr>
      <vt:lpstr>3. The Euro is flawed</vt:lpstr>
      <vt:lpstr>Sovereignty: EU laws &gt; UK’s laws</vt:lpstr>
      <vt:lpstr>Sovereignty: lack of EC accountability </vt:lpstr>
      <vt:lpstr>Immigration</vt:lpstr>
      <vt:lpstr>PowerPoint Presentation</vt:lpstr>
      <vt:lpstr>PowerPoint Presentation</vt:lpstr>
      <vt:lpstr>Employment Wage Housing Healthcare</vt:lpstr>
      <vt:lpstr>PowerPoint Presentation</vt:lpstr>
      <vt:lpstr>It’s all about framing! Did voters know what they were really in for?</vt:lpstr>
      <vt:lpstr>Reversing Brexit?</vt:lpstr>
      <vt:lpstr>Politics</vt:lpstr>
      <vt:lpstr>Current Climate</vt:lpstr>
      <vt:lpstr>UK Appearing to be heading for a “hard exit”</vt:lpstr>
      <vt:lpstr>PowerPoint Presentation</vt:lpstr>
      <vt:lpstr>Politics</vt:lpstr>
      <vt:lpstr>Business and Economics</vt:lpstr>
      <vt:lpstr>Useful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Wise</dc:creator>
  <cp:lastModifiedBy>Carol Wise</cp:lastModifiedBy>
  <cp:revision>15</cp:revision>
  <dcterms:modified xsi:type="dcterms:W3CDTF">2019-03-05T16:54:46Z</dcterms:modified>
</cp:coreProperties>
</file>