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1"/>
  </p:notesMasterIdLst>
  <p:sldIdLst>
    <p:sldId id="256" r:id="rId2"/>
    <p:sldId id="257" r:id="rId3"/>
    <p:sldId id="266" r:id="rId4"/>
    <p:sldId id="269" r:id="rId5"/>
    <p:sldId id="270" r:id="rId6"/>
    <p:sldId id="271" r:id="rId7"/>
    <p:sldId id="272" r:id="rId8"/>
    <p:sldId id="273" r:id="rId9"/>
    <p:sldId id="274" r:id="rId10"/>
    <p:sldId id="258" r:id="rId11"/>
    <p:sldId id="267" r:id="rId12"/>
    <p:sldId id="259" r:id="rId13"/>
    <p:sldId id="260" r:id="rId14"/>
    <p:sldId id="261" r:id="rId15"/>
    <p:sldId id="262" r:id="rId16"/>
    <p:sldId id="264" r:id="rId17"/>
    <p:sldId id="265" r:id="rId18"/>
    <p:sldId id="268" r:id="rId19"/>
    <p:sldId id="26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8"/>
    <p:restoredTop sz="88343"/>
  </p:normalViewPr>
  <p:slideViewPr>
    <p:cSldViewPr snapToGrid="0" snapToObjects="1">
      <p:cViewPr varScale="1">
        <p:scale>
          <a:sx n="57" d="100"/>
          <a:sy n="57" d="100"/>
        </p:scale>
        <p:origin x="951"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A52C97-DA1B-2B43-96F8-F1E0436359A2}" type="datetimeFigureOut">
              <a:rPr lang="en-US" smtClean="0"/>
              <a:t>5/4/2019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D2FAD5-64B0-D644-BDD0-49A514CB357A}" type="slidenum">
              <a:rPr lang="en-US" smtClean="0"/>
              <a:t>‹#›</a:t>
            </a:fld>
            <a:endParaRPr lang="en-US"/>
          </a:p>
        </p:txBody>
      </p:sp>
    </p:spTree>
    <p:extLst>
      <p:ext uri="{BB962C8B-B14F-4D97-AF65-F5344CB8AC3E}">
        <p14:creationId xmlns:p14="http://schemas.microsoft.com/office/powerpoint/2010/main" val="2559155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Ferdinand’s article describes the process moving China Dream to OBOR and foreign policies under Xi Jinping. Aoyama’s article describes the OBOR policy and the relations with different countries under the policy. The article by Du describes the initiative of the policy. </a:t>
            </a:r>
          </a:p>
        </p:txBody>
      </p:sp>
      <p:sp>
        <p:nvSpPr>
          <p:cNvPr id="4" name="Slide Number Placeholder 3"/>
          <p:cNvSpPr>
            <a:spLocks noGrp="1"/>
          </p:cNvSpPr>
          <p:nvPr>
            <p:ph type="sldNum" sz="quarter" idx="5"/>
          </p:nvPr>
        </p:nvSpPr>
        <p:spPr/>
        <p:txBody>
          <a:bodyPr/>
          <a:lstStyle/>
          <a:p>
            <a:fld id="{4DD2FAD5-64B0-D644-BDD0-49A514CB357A}" type="slidenum">
              <a:rPr lang="en-US" smtClean="0"/>
              <a:t>1</a:t>
            </a:fld>
            <a:endParaRPr lang="en-US"/>
          </a:p>
        </p:txBody>
      </p:sp>
    </p:spTree>
    <p:extLst>
      <p:ext uri="{BB962C8B-B14F-4D97-AF65-F5344CB8AC3E}">
        <p14:creationId xmlns:p14="http://schemas.microsoft.com/office/powerpoint/2010/main" val="3321300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Introduced by the Xi Jinping administration. Another slogan “New normal” aims for stable growth while making structural reforms instead of pursuing a high rate of growth. The drop in economic growth in 2015 indicates the risk of increasing dissatisfaction with the administration and a resulting spread of social instability.</a:t>
            </a:r>
          </a:p>
        </p:txBody>
      </p:sp>
      <p:sp>
        <p:nvSpPr>
          <p:cNvPr id="4" name="Slide Number Placeholder 3"/>
          <p:cNvSpPr>
            <a:spLocks noGrp="1"/>
          </p:cNvSpPr>
          <p:nvPr>
            <p:ph type="sldNum" sz="quarter" idx="5"/>
          </p:nvPr>
        </p:nvSpPr>
        <p:spPr/>
        <p:txBody>
          <a:bodyPr/>
          <a:lstStyle/>
          <a:p>
            <a:fld id="{4DD2FAD5-64B0-D644-BDD0-49A514CB357A}" type="slidenum">
              <a:rPr lang="en-US" smtClean="0"/>
              <a:t>2</a:t>
            </a:fld>
            <a:endParaRPr lang="en-US"/>
          </a:p>
        </p:txBody>
      </p:sp>
    </p:spTree>
    <p:extLst>
      <p:ext uri="{BB962C8B-B14F-4D97-AF65-F5344CB8AC3E}">
        <p14:creationId xmlns:p14="http://schemas.microsoft.com/office/powerpoint/2010/main" val="4086353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SREB/MSR</a:t>
            </a:r>
          </a:p>
        </p:txBody>
      </p:sp>
      <p:sp>
        <p:nvSpPr>
          <p:cNvPr id="4" name="Slide Number Placeholder 3"/>
          <p:cNvSpPr>
            <a:spLocks noGrp="1"/>
          </p:cNvSpPr>
          <p:nvPr>
            <p:ph type="sldNum" sz="quarter" idx="5"/>
          </p:nvPr>
        </p:nvSpPr>
        <p:spPr/>
        <p:txBody>
          <a:bodyPr/>
          <a:lstStyle/>
          <a:p>
            <a:fld id="{4DD2FAD5-64B0-D644-BDD0-49A514CB357A}" type="slidenum">
              <a:rPr lang="en-US" smtClean="0"/>
              <a:t>5</a:t>
            </a:fld>
            <a:endParaRPr lang="en-US"/>
          </a:p>
        </p:txBody>
      </p:sp>
    </p:spTree>
    <p:extLst>
      <p:ext uri="{BB962C8B-B14F-4D97-AF65-F5344CB8AC3E}">
        <p14:creationId xmlns:p14="http://schemas.microsoft.com/office/powerpoint/2010/main" val="814420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SREB/MSR</a:t>
            </a:r>
          </a:p>
        </p:txBody>
      </p:sp>
      <p:sp>
        <p:nvSpPr>
          <p:cNvPr id="4" name="Slide Number Placeholder 3"/>
          <p:cNvSpPr>
            <a:spLocks noGrp="1"/>
          </p:cNvSpPr>
          <p:nvPr>
            <p:ph type="sldNum" sz="quarter" idx="5"/>
          </p:nvPr>
        </p:nvSpPr>
        <p:spPr/>
        <p:txBody>
          <a:bodyPr/>
          <a:lstStyle/>
          <a:p>
            <a:fld id="{4DD2FAD5-64B0-D644-BDD0-49A514CB357A}" type="slidenum">
              <a:rPr lang="en-US" smtClean="0"/>
              <a:t>6</a:t>
            </a:fld>
            <a:endParaRPr lang="en-US"/>
          </a:p>
        </p:txBody>
      </p:sp>
    </p:spTree>
    <p:extLst>
      <p:ext uri="{BB962C8B-B14F-4D97-AF65-F5344CB8AC3E}">
        <p14:creationId xmlns:p14="http://schemas.microsoft.com/office/powerpoint/2010/main" val="973841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TPP stands for Tran-Pacific Partnership</a:t>
            </a:r>
          </a:p>
        </p:txBody>
      </p:sp>
      <p:sp>
        <p:nvSpPr>
          <p:cNvPr id="4" name="Slide Number Placeholder 3"/>
          <p:cNvSpPr>
            <a:spLocks noGrp="1"/>
          </p:cNvSpPr>
          <p:nvPr>
            <p:ph type="sldNum" sz="quarter" idx="5"/>
          </p:nvPr>
        </p:nvSpPr>
        <p:spPr/>
        <p:txBody>
          <a:bodyPr/>
          <a:lstStyle/>
          <a:p>
            <a:fld id="{4DD2FAD5-64B0-D644-BDD0-49A514CB357A}" type="slidenum">
              <a:rPr lang="en-US" smtClean="0"/>
              <a:t>7</a:t>
            </a:fld>
            <a:endParaRPr lang="en-US"/>
          </a:p>
        </p:txBody>
      </p:sp>
    </p:spTree>
    <p:extLst>
      <p:ext uri="{BB962C8B-B14F-4D97-AF65-F5344CB8AC3E}">
        <p14:creationId xmlns:p14="http://schemas.microsoft.com/office/powerpoint/2010/main" val="854970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5/4/2019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5/4/2019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5/4/2019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E8B8D-F0F1-D742-BD9C-CF4ABEF47D4A}"/>
              </a:ext>
            </a:extLst>
          </p:cNvPr>
          <p:cNvSpPr>
            <a:spLocks noGrp="1"/>
          </p:cNvSpPr>
          <p:nvPr>
            <p:ph type="ctrTitle"/>
          </p:nvPr>
        </p:nvSpPr>
        <p:spPr/>
        <p:txBody>
          <a:bodyPr/>
          <a:lstStyle/>
          <a:p>
            <a:r>
              <a:rPr lang="en-US" dirty="0"/>
              <a:t>“One Belt, One Road”</a:t>
            </a:r>
          </a:p>
        </p:txBody>
      </p:sp>
      <p:sp>
        <p:nvSpPr>
          <p:cNvPr id="3" name="Subtitle 2">
            <a:extLst>
              <a:ext uri="{FF2B5EF4-FFF2-40B4-BE49-F238E27FC236}">
                <a16:creationId xmlns:a16="http://schemas.microsoft.com/office/drawing/2014/main" id="{04ABC88C-B8D0-9147-AA45-377ADEB72509}"/>
              </a:ext>
            </a:extLst>
          </p:cNvPr>
          <p:cNvSpPr>
            <a:spLocks noGrp="1"/>
          </p:cNvSpPr>
          <p:nvPr>
            <p:ph type="subTitle" idx="1"/>
          </p:nvPr>
        </p:nvSpPr>
        <p:spPr/>
        <p:txBody>
          <a:bodyPr/>
          <a:lstStyle/>
          <a:p>
            <a:r>
              <a:rPr lang="en-US" dirty="0" smtClean="0"/>
              <a:t>Prof. Carol Wise</a:t>
            </a:r>
          </a:p>
          <a:p>
            <a:r>
              <a:rPr lang="en-US" dirty="0" smtClean="0"/>
              <a:t>April 9, 2019</a:t>
            </a:r>
            <a:endParaRPr lang="en-US" dirty="0"/>
          </a:p>
        </p:txBody>
      </p:sp>
    </p:spTree>
    <p:extLst>
      <p:ext uri="{BB962C8B-B14F-4D97-AF65-F5344CB8AC3E}">
        <p14:creationId xmlns:p14="http://schemas.microsoft.com/office/powerpoint/2010/main" val="4219006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85633-1F28-8641-BA91-C62DDD3CC096}"/>
              </a:ext>
            </a:extLst>
          </p:cNvPr>
          <p:cNvSpPr>
            <a:spLocks noGrp="1"/>
          </p:cNvSpPr>
          <p:nvPr>
            <p:ph type="title"/>
          </p:nvPr>
        </p:nvSpPr>
        <p:spPr>
          <a:xfrm>
            <a:off x="2231136" y="461352"/>
            <a:ext cx="7729728" cy="1188720"/>
          </a:xfrm>
        </p:spPr>
        <p:txBody>
          <a:bodyPr/>
          <a:lstStyle/>
          <a:p>
            <a:r>
              <a:rPr lang="en-US" dirty="0"/>
              <a:t>One belt, one road</a:t>
            </a:r>
          </a:p>
        </p:txBody>
      </p:sp>
      <p:sp>
        <p:nvSpPr>
          <p:cNvPr id="3" name="Content Placeholder 2">
            <a:extLst>
              <a:ext uri="{FF2B5EF4-FFF2-40B4-BE49-F238E27FC236}">
                <a16:creationId xmlns:a16="http://schemas.microsoft.com/office/drawing/2014/main" id="{074468A0-6FBA-2345-B89E-764FD820FD03}"/>
              </a:ext>
            </a:extLst>
          </p:cNvPr>
          <p:cNvSpPr>
            <a:spLocks noGrp="1"/>
          </p:cNvSpPr>
          <p:nvPr>
            <p:ph idx="1"/>
          </p:nvPr>
        </p:nvSpPr>
        <p:spPr>
          <a:xfrm>
            <a:off x="2164360" y="1887523"/>
            <a:ext cx="7796504" cy="4656152"/>
          </a:xfrm>
        </p:spPr>
        <p:txBody>
          <a:bodyPr>
            <a:noAutofit/>
          </a:bodyPr>
          <a:lstStyle/>
          <a:p>
            <a:r>
              <a:rPr lang="en-US" dirty="0"/>
              <a:t>Introduced due to “China’s surrounding environment has worsened dramatically, with escalated confrontation between Japan and China, and an increase in tensions with surrounding nations due to issues regarding territorial waters</a:t>
            </a:r>
            <a:r>
              <a:rPr lang="en-US" dirty="0" smtClean="0"/>
              <a:t>” South China Sea</a:t>
            </a:r>
            <a:endParaRPr lang="en-US" dirty="0"/>
          </a:p>
          <a:p>
            <a:r>
              <a:rPr lang="en-US" dirty="0"/>
              <a:t>Started off as a concept and gradually turned into specific measures.</a:t>
            </a:r>
          </a:p>
          <a:p>
            <a:r>
              <a:rPr lang="en-US" dirty="0"/>
              <a:t>Not only a regional strategy, but also a global strategy for China.</a:t>
            </a:r>
          </a:p>
          <a:p>
            <a:r>
              <a:rPr lang="en-US" dirty="0"/>
              <a:t>China is seeking opportunities for foreign relations both to the south and the west</a:t>
            </a:r>
          </a:p>
          <a:p>
            <a:pPr marL="571500" lvl="1" indent="-342900">
              <a:buAutoNum type="arabicParenR"/>
            </a:pPr>
            <a:r>
              <a:rPr lang="en-US" sz="1800" dirty="0"/>
              <a:t>Developing infrastructure</a:t>
            </a:r>
          </a:p>
          <a:p>
            <a:pPr marL="571500" lvl="1" indent="-342900">
              <a:buAutoNum type="arabicParenR"/>
            </a:pPr>
            <a:r>
              <a:rPr lang="en-US" sz="1800" dirty="0"/>
              <a:t>Creating a large economic market by strengthening relations between China and other countries</a:t>
            </a:r>
          </a:p>
          <a:p>
            <a:pPr marL="571500" lvl="1" indent="-342900">
              <a:buAutoNum type="arabicParenR"/>
            </a:pPr>
            <a:r>
              <a:rPr lang="en-US" sz="1800" dirty="0"/>
              <a:t>Easing excess domestic productions through exporting to stimulate its economy</a:t>
            </a:r>
          </a:p>
        </p:txBody>
      </p:sp>
    </p:spTree>
    <p:extLst>
      <p:ext uri="{BB962C8B-B14F-4D97-AF65-F5344CB8AC3E}">
        <p14:creationId xmlns:p14="http://schemas.microsoft.com/office/powerpoint/2010/main" val="1515014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788EC-5ECD-6043-9D6A-B43A4C3F6C89}"/>
              </a:ext>
            </a:extLst>
          </p:cNvPr>
          <p:cNvSpPr>
            <a:spLocks noGrp="1"/>
          </p:cNvSpPr>
          <p:nvPr>
            <p:ph type="title"/>
          </p:nvPr>
        </p:nvSpPr>
        <p:spPr/>
        <p:txBody>
          <a:bodyPr/>
          <a:lstStyle/>
          <a:p>
            <a:r>
              <a:rPr lang="en-US" dirty="0"/>
              <a:t>Xi’s Foreign policy “concepts”</a:t>
            </a:r>
          </a:p>
        </p:txBody>
      </p:sp>
      <p:sp>
        <p:nvSpPr>
          <p:cNvPr id="3" name="Content Placeholder 2">
            <a:extLst>
              <a:ext uri="{FF2B5EF4-FFF2-40B4-BE49-F238E27FC236}">
                <a16:creationId xmlns:a16="http://schemas.microsoft.com/office/drawing/2014/main" id="{CB619699-ECF3-4B40-A0C6-BD825E83DDC7}"/>
              </a:ext>
            </a:extLst>
          </p:cNvPr>
          <p:cNvSpPr>
            <a:spLocks noGrp="1"/>
          </p:cNvSpPr>
          <p:nvPr>
            <p:ph idx="1"/>
          </p:nvPr>
        </p:nvSpPr>
        <p:spPr>
          <a:xfrm>
            <a:off x="2231136" y="2638044"/>
            <a:ext cx="7729728" cy="3891344"/>
          </a:xfrm>
        </p:spPr>
        <p:txBody>
          <a:bodyPr>
            <a:normAutofit/>
          </a:bodyPr>
          <a:lstStyle/>
          <a:p>
            <a:pPr marL="342900" indent="-342900">
              <a:buAutoNum type="arabicParenR"/>
            </a:pPr>
            <a:r>
              <a:rPr lang="en-US" sz="2000" dirty="0"/>
              <a:t>“New type of Great Power relations”: characterize Sino-American relations since Xi met Obama</a:t>
            </a:r>
          </a:p>
          <a:p>
            <a:pPr marL="342900" indent="-342900">
              <a:buAutoNum type="arabicParenR"/>
            </a:pPr>
            <a:r>
              <a:rPr lang="en-US" sz="2000" dirty="0"/>
              <a:t>Issue of relations with states around China’s borders</a:t>
            </a:r>
          </a:p>
          <a:p>
            <a:pPr marL="342900" indent="-342900">
              <a:buAutoNum type="arabicParenR"/>
            </a:pPr>
            <a:r>
              <a:rPr lang="en-US" sz="2000" dirty="0"/>
              <a:t>“One Belt, One Road” initiative (OBOR): potentially involves over 60 countries with a combined population of over 4 billion people, whose markets currently account for 1/3 of global GDP.</a:t>
            </a:r>
          </a:p>
          <a:p>
            <a:r>
              <a:rPr lang="en-US" sz="2000" dirty="0"/>
              <a:t>Maritime Silk Road: Prime Minister Li Keqiang announced the plan linking south-east China with south-east Asia, Bangladesh, India, the Persian Gulf and the Mediterranean, ultimately also ending up in Germany and the Netherlands.</a:t>
            </a:r>
          </a:p>
          <a:p>
            <a:endParaRPr lang="en-US" sz="2000" dirty="0"/>
          </a:p>
        </p:txBody>
      </p:sp>
    </p:spTree>
    <p:extLst>
      <p:ext uri="{BB962C8B-B14F-4D97-AF65-F5344CB8AC3E}">
        <p14:creationId xmlns:p14="http://schemas.microsoft.com/office/powerpoint/2010/main" val="1420835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3AE3E-D93B-C44F-83BC-58D5AD01EA03}"/>
              </a:ext>
            </a:extLst>
          </p:cNvPr>
          <p:cNvSpPr>
            <a:spLocks noGrp="1"/>
          </p:cNvSpPr>
          <p:nvPr>
            <p:ph type="title"/>
          </p:nvPr>
        </p:nvSpPr>
        <p:spPr/>
        <p:txBody>
          <a:bodyPr/>
          <a:lstStyle/>
          <a:p>
            <a:r>
              <a:rPr lang="en-US" dirty="0"/>
              <a:t>Six international economic corridors</a:t>
            </a:r>
          </a:p>
        </p:txBody>
      </p:sp>
      <p:sp>
        <p:nvSpPr>
          <p:cNvPr id="3" name="Content Placeholder 2">
            <a:extLst>
              <a:ext uri="{FF2B5EF4-FFF2-40B4-BE49-F238E27FC236}">
                <a16:creationId xmlns:a16="http://schemas.microsoft.com/office/drawing/2014/main" id="{DB08F69C-468C-7D42-AA69-70C76364709C}"/>
              </a:ext>
            </a:extLst>
          </p:cNvPr>
          <p:cNvSpPr>
            <a:spLocks noGrp="1"/>
          </p:cNvSpPr>
          <p:nvPr>
            <p:ph idx="1"/>
          </p:nvPr>
        </p:nvSpPr>
        <p:spPr>
          <a:xfrm>
            <a:off x="2231136" y="2638044"/>
            <a:ext cx="7729728" cy="3862769"/>
          </a:xfrm>
        </p:spPr>
        <p:txBody>
          <a:bodyPr>
            <a:noAutofit/>
          </a:bodyPr>
          <a:lstStyle/>
          <a:p>
            <a:pPr marL="342900" indent="-342900">
              <a:buAutoNum type="arabicParenR"/>
            </a:pPr>
            <a:r>
              <a:rPr lang="en-US" sz="2000" dirty="0"/>
              <a:t>China-Mongolia-Russia Economic Corridor</a:t>
            </a:r>
          </a:p>
          <a:p>
            <a:pPr marL="342900" indent="-342900">
              <a:buAutoNum type="arabicParenR"/>
            </a:pPr>
            <a:r>
              <a:rPr lang="en-US" sz="2000" dirty="0"/>
              <a:t>New Eurasia Land Bridge (Second Eurasia Land Bridge) Economic Corridor</a:t>
            </a:r>
          </a:p>
          <a:p>
            <a:pPr marL="342900" indent="-342900">
              <a:buAutoNum type="arabicParenR"/>
            </a:pPr>
            <a:r>
              <a:rPr lang="en-US" sz="2000" dirty="0"/>
              <a:t>China-Central Asia-West Asia Economic Corridor</a:t>
            </a:r>
          </a:p>
          <a:p>
            <a:pPr marL="342900" indent="-342900">
              <a:buAutoNum type="arabicParenR"/>
            </a:pPr>
            <a:r>
              <a:rPr lang="en-US" sz="2000" dirty="0"/>
              <a:t>China-Indochina Peninsula Economic Corridor</a:t>
            </a:r>
          </a:p>
          <a:p>
            <a:pPr marL="342900" indent="-342900">
              <a:buAutoNum type="arabicParenR"/>
            </a:pPr>
            <a:r>
              <a:rPr lang="en-US" sz="2000" dirty="0"/>
              <a:t>China-Pakistan Economic Corridor</a:t>
            </a:r>
          </a:p>
          <a:p>
            <a:pPr marL="342900" indent="-342900">
              <a:buAutoNum type="arabicParenR"/>
            </a:pPr>
            <a:r>
              <a:rPr lang="en-US" sz="2000" dirty="0"/>
              <a:t>BCIM Economic Corridor</a:t>
            </a:r>
          </a:p>
          <a:p>
            <a:pPr marL="0" indent="0">
              <a:buNone/>
            </a:pPr>
            <a:r>
              <a:rPr lang="en-US" sz="2000" dirty="0"/>
              <a:t>21</a:t>
            </a:r>
            <a:r>
              <a:rPr lang="en-US" sz="2000" baseline="30000" dirty="0"/>
              <a:t>st</a:t>
            </a:r>
            <a:r>
              <a:rPr lang="en-US" sz="2000" dirty="0"/>
              <a:t>-Century Maritime Silk Road: Routes from the South China Sea and the Indian Ocean to Europe and Africa, and routes from the South China Sea to the South Pacific. </a:t>
            </a:r>
          </a:p>
        </p:txBody>
      </p:sp>
    </p:spTree>
    <p:extLst>
      <p:ext uri="{BB962C8B-B14F-4D97-AF65-F5344CB8AC3E}">
        <p14:creationId xmlns:p14="http://schemas.microsoft.com/office/powerpoint/2010/main" val="3924894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577B0-CDB1-F648-BA4F-0B8493B7716C}"/>
              </a:ext>
            </a:extLst>
          </p:cNvPr>
          <p:cNvSpPr>
            <a:spLocks noGrp="1"/>
          </p:cNvSpPr>
          <p:nvPr>
            <p:ph type="title"/>
          </p:nvPr>
        </p:nvSpPr>
        <p:spPr>
          <a:xfrm>
            <a:off x="2247578" y="370332"/>
            <a:ext cx="7729728" cy="1188720"/>
          </a:xfrm>
        </p:spPr>
        <p:txBody>
          <a:bodyPr/>
          <a:lstStyle/>
          <a:p>
            <a:r>
              <a:rPr lang="en-US" dirty="0"/>
              <a:t>Differences with previous policies</a:t>
            </a:r>
          </a:p>
        </p:txBody>
      </p:sp>
      <p:sp>
        <p:nvSpPr>
          <p:cNvPr id="3" name="Content Placeholder 2">
            <a:extLst>
              <a:ext uri="{FF2B5EF4-FFF2-40B4-BE49-F238E27FC236}">
                <a16:creationId xmlns:a16="http://schemas.microsoft.com/office/drawing/2014/main" id="{3ED28CE1-8E68-E748-85CF-9E4383D5DD7C}"/>
              </a:ext>
            </a:extLst>
          </p:cNvPr>
          <p:cNvSpPr>
            <a:spLocks noGrp="1"/>
          </p:cNvSpPr>
          <p:nvPr>
            <p:ph idx="1"/>
          </p:nvPr>
        </p:nvSpPr>
        <p:spPr>
          <a:xfrm>
            <a:off x="2071746" y="1862356"/>
            <a:ext cx="7729728" cy="4223464"/>
          </a:xfrm>
        </p:spPr>
        <p:txBody>
          <a:bodyPr>
            <a:normAutofit/>
          </a:bodyPr>
          <a:lstStyle/>
          <a:p>
            <a:pPr marL="0" indent="0">
              <a:buNone/>
            </a:pPr>
            <a:r>
              <a:rPr lang="en-US" sz="2000" dirty="0"/>
              <a:t>1) Large geographical scope: No reduction in economic disparity between eastern and western China because of the difficulty in opening up western China due to ethnic issues.</a:t>
            </a:r>
          </a:p>
          <a:p>
            <a:r>
              <a:rPr lang="en-US" sz="2000" dirty="0"/>
              <a:t>The policy aims to expands China’s economic sphere to both Central Asia and Europe and Arab nations in the west. </a:t>
            </a:r>
          </a:p>
          <a:p>
            <a:pPr marL="0" indent="0">
              <a:buNone/>
            </a:pPr>
            <a:r>
              <a:rPr lang="en-US" sz="2000" dirty="0"/>
              <a:t>2) Simultaneous progression of efforts to open up east and west as well as land and sea efforts. </a:t>
            </a:r>
          </a:p>
          <a:p>
            <a:r>
              <a:rPr lang="en-US" sz="2000" dirty="0"/>
              <a:t>Through the policy, the Chinese government hopes to stimulate the economies of the northeast, central, and western regions of China, whose economies have fallen behind, and open up the eastern region of China to the outside world to an even greater degree.</a:t>
            </a:r>
          </a:p>
          <a:p>
            <a:endParaRPr lang="en-US" sz="2000" dirty="0"/>
          </a:p>
        </p:txBody>
      </p:sp>
    </p:spTree>
    <p:extLst>
      <p:ext uri="{BB962C8B-B14F-4D97-AF65-F5344CB8AC3E}">
        <p14:creationId xmlns:p14="http://schemas.microsoft.com/office/powerpoint/2010/main" val="1728628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C7101-BA7C-A54B-932A-09E701E19DC8}"/>
              </a:ext>
            </a:extLst>
          </p:cNvPr>
          <p:cNvSpPr>
            <a:spLocks noGrp="1"/>
          </p:cNvSpPr>
          <p:nvPr>
            <p:ph type="title"/>
          </p:nvPr>
        </p:nvSpPr>
        <p:spPr>
          <a:xfrm>
            <a:off x="2205633" y="209683"/>
            <a:ext cx="7729728" cy="1188720"/>
          </a:xfrm>
        </p:spPr>
        <p:txBody>
          <a:bodyPr/>
          <a:lstStyle/>
          <a:p>
            <a:r>
              <a:rPr lang="en-US" dirty="0"/>
              <a:t>Chinese relations with other nations under </a:t>
            </a:r>
            <a:r>
              <a:rPr lang="en-US" dirty="0" err="1"/>
              <a:t>obor</a:t>
            </a:r>
            <a:endParaRPr lang="en-US" dirty="0"/>
          </a:p>
        </p:txBody>
      </p:sp>
      <p:sp>
        <p:nvSpPr>
          <p:cNvPr id="3" name="Content Placeholder 2">
            <a:extLst>
              <a:ext uri="{FF2B5EF4-FFF2-40B4-BE49-F238E27FC236}">
                <a16:creationId xmlns:a16="http://schemas.microsoft.com/office/drawing/2014/main" id="{8FE11121-0DE7-4C40-B9CF-B438CE7E4120}"/>
              </a:ext>
            </a:extLst>
          </p:cNvPr>
          <p:cNvSpPr>
            <a:spLocks noGrp="1"/>
          </p:cNvSpPr>
          <p:nvPr>
            <p:ph idx="1"/>
          </p:nvPr>
        </p:nvSpPr>
        <p:spPr>
          <a:xfrm>
            <a:off x="2374084" y="1398403"/>
            <a:ext cx="7586780" cy="5659622"/>
          </a:xfrm>
        </p:spPr>
        <p:txBody>
          <a:bodyPr>
            <a:normAutofit/>
          </a:bodyPr>
          <a:lstStyle/>
          <a:p>
            <a:r>
              <a:rPr lang="en-US" sz="2000" dirty="0"/>
              <a:t>China-America: Only agreed to create a channel for dialogue. Emissions trading system</a:t>
            </a:r>
          </a:p>
          <a:p>
            <a:r>
              <a:rPr lang="en-US" sz="2000" dirty="0"/>
              <a:t>China-ASEAN: Resolve the South China Sea issue through dialogue with concerned parties, and to maintain security in the South China Sea with the concerned parties. Remove American influence and promote security cooperation.</a:t>
            </a:r>
          </a:p>
          <a:p>
            <a:r>
              <a:rPr lang="en-US" sz="2000" dirty="0"/>
              <a:t>China-Brunei: Signed a bilateral agreement to strengthen maritime cooperation and promote joint development</a:t>
            </a:r>
          </a:p>
          <a:p>
            <a:r>
              <a:rPr lang="en-US" sz="2000" dirty="0"/>
              <a:t>China-Vietnam: Had strong disagreements concerning territorial waters in the past. </a:t>
            </a:r>
            <a:r>
              <a:rPr lang="en-US" sz="2000" dirty="0" smtClean="0"/>
              <a:t> Agreed </a:t>
            </a:r>
            <a:r>
              <a:rPr lang="en-US" sz="2000" dirty="0"/>
              <a:t>to establish an “infrastructure cooperation working group” and a “finance and currency cooperation working group”</a:t>
            </a:r>
          </a:p>
          <a:p>
            <a:r>
              <a:rPr lang="en-US" sz="2000" dirty="0"/>
              <a:t>Sino-Japanese relations have improved. Various security talks, talks between the legislative bodies, New Japan-China Friendship Committee and the Energy Conservation and Environment Forum.</a:t>
            </a:r>
          </a:p>
        </p:txBody>
      </p:sp>
    </p:spTree>
    <p:extLst>
      <p:ext uri="{BB962C8B-B14F-4D97-AF65-F5344CB8AC3E}">
        <p14:creationId xmlns:p14="http://schemas.microsoft.com/office/powerpoint/2010/main" val="3364284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C7101-BA7C-A54B-932A-09E701E19DC8}"/>
              </a:ext>
            </a:extLst>
          </p:cNvPr>
          <p:cNvSpPr>
            <a:spLocks noGrp="1"/>
          </p:cNvSpPr>
          <p:nvPr>
            <p:ph type="title"/>
          </p:nvPr>
        </p:nvSpPr>
        <p:spPr>
          <a:xfrm>
            <a:off x="2265028" y="176169"/>
            <a:ext cx="7796504" cy="1322902"/>
          </a:xfrm>
        </p:spPr>
        <p:txBody>
          <a:bodyPr/>
          <a:lstStyle/>
          <a:p>
            <a:r>
              <a:rPr lang="en-US" dirty="0"/>
              <a:t>Chinese relations with other nations under </a:t>
            </a:r>
            <a:r>
              <a:rPr lang="en-US" dirty="0" err="1"/>
              <a:t>obor</a:t>
            </a:r>
            <a:r>
              <a:rPr lang="en-US" dirty="0"/>
              <a:t> CONT.</a:t>
            </a:r>
          </a:p>
        </p:txBody>
      </p:sp>
      <p:sp>
        <p:nvSpPr>
          <p:cNvPr id="3" name="Content Placeholder 2">
            <a:extLst>
              <a:ext uri="{FF2B5EF4-FFF2-40B4-BE49-F238E27FC236}">
                <a16:creationId xmlns:a16="http://schemas.microsoft.com/office/drawing/2014/main" id="{8FE11121-0DE7-4C40-B9CF-B438CE7E4120}"/>
              </a:ext>
            </a:extLst>
          </p:cNvPr>
          <p:cNvSpPr>
            <a:spLocks noGrp="1"/>
          </p:cNvSpPr>
          <p:nvPr>
            <p:ph idx="1"/>
          </p:nvPr>
        </p:nvSpPr>
        <p:spPr>
          <a:xfrm>
            <a:off x="2164360" y="1577130"/>
            <a:ext cx="7796504" cy="4976070"/>
          </a:xfrm>
        </p:spPr>
        <p:txBody>
          <a:bodyPr>
            <a:noAutofit/>
          </a:bodyPr>
          <a:lstStyle/>
          <a:p>
            <a:r>
              <a:rPr lang="en-US" sz="2000" dirty="0"/>
              <a:t>China-Korea: There were competing claims for exclusive economic zones between China and South Korea in the Yellow Sea as well as a territorial dispute regarding Socotra Rock. But they strengthened cooperation regarding the North Korea issue and opened up a national defense hotline in Dec. 2015</a:t>
            </a:r>
          </a:p>
          <a:p>
            <a:r>
              <a:rPr lang="en-US" sz="2000" dirty="0"/>
              <a:t>China-North Korea: There was a cool-down in the relationship between China and North Korea. China tried to revive the “traditional friendship” with North Korea but the phrase received criticism. The relationship between China and North Korea did not improve as shown by the </a:t>
            </a:r>
            <a:r>
              <a:rPr lang="en-US" sz="2000" dirty="0" err="1"/>
              <a:t>Moranbong</a:t>
            </a:r>
            <a:r>
              <a:rPr lang="en-US" sz="2000" dirty="0"/>
              <a:t> Band cancelling their event in Beijing and returning to North Korea. </a:t>
            </a:r>
          </a:p>
          <a:p>
            <a:r>
              <a:rPr lang="en-US" sz="2000" dirty="0"/>
              <a:t>China-Taiwan: A cabinet-level hotline was opened between the Taiwan Executive Yuan’s Mainland Affairs Council, which handles relations with China, and China’s Taiwan Affairs Office of the State Council.</a:t>
            </a:r>
          </a:p>
        </p:txBody>
      </p:sp>
    </p:spTree>
    <p:extLst>
      <p:ext uri="{BB962C8B-B14F-4D97-AF65-F5344CB8AC3E}">
        <p14:creationId xmlns:p14="http://schemas.microsoft.com/office/powerpoint/2010/main" val="2833593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FA087-BB9A-394E-B9CE-112B12A76442}"/>
              </a:ext>
            </a:extLst>
          </p:cNvPr>
          <p:cNvSpPr>
            <a:spLocks noGrp="1"/>
          </p:cNvSpPr>
          <p:nvPr>
            <p:ph type="title"/>
          </p:nvPr>
        </p:nvSpPr>
        <p:spPr>
          <a:xfrm>
            <a:off x="2231136" y="370332"/>
            <a:ext cx="7729728" cy="1188720"/>
          </a:xfrm>
        </p:spPr>
        <p:txBody>
          <a:bodyPr/>
          <a:lstStyle/>
          <a:p>
            <a:r>
              <a:rPr lang="en-US" dirty="0"/>
              <a:t>Chinese relations with other nations under </a:t>
            </a:r>
            <a:r>
              <a:rPr lang="en-US" dirty="0" err="1"/>
              <a:t>obor</a:t>
            </a:r>
            <a:r>
              <a:rPr lang="en-US" dirty="0"/>
              <a:t> CONT.</a:t>
            </a:r>
          </a:p>
        </p:txBody>
      </p:sp>
      <p:sp>
        <p:nvSpPr>
          <p:cNvPr id="3" name="Content Placeholder 2">
            <a:extLst>
              <a:ext uri="{FF2B5EF4-FFF2-40B4-BE49-F238E27FC236}">
                <a16:creationId xmlns:a16="http://schemas.microsoft.com/office/drawing/2014/main" id="{C91D01C1-6C26-1B49-8A5C-A755C84FBF62}"/>
              </a:ext>
            </a:extLst>
          </p:cNvPr>
          <p:cNvSpPr>
            <a:spLocks noGrp="1"/>
          </p:cNvSpPr>
          <p:nvPr>
            <p:ph idx="1"/>
          </p:nvPr>
        </p:nvSpPr>
        <p:spPr>
          <a:xfrm>
            <a:off x="2382472" y="1702965"/>
            <a:ext cx="7578391" cy="5489649"/>
          </a:xfrm>
        </p:spPr>
        <p:txBody>
          <a:bodyPr>
            <a:normAutofit/>
          </a:bodyPr>
          <a:lstStyle/>
          <a:p>
            <a:r>
              <a:rPr lang="en-US" dirty="0"/>
              <a:t>China-France: EU members signed an agreement with France to develop third party markets, and agreement regarding China-France joint fund.</a:t>
            </a:r>
          </a:p>
          <a:p>
            <a:r>
              <a:rPr lang="en-US" dirty="0"/>
              <a:t>China-UK: Not only reaffirmed a strengthening of cooperation in finance, but also agreed on Chinese investment in a power company in Hinkley Point, as well as the installation of Chinese nuclear reactor in the UK.</a:t>
            </a:r>
          </a:p>
          <a:p>
            <a:r>
              <a:rPr lang="en-US" dirty="0"/>
              <a:t>China-Germany:  Cooperation agreements in finance, energy, information and communications, industry and agriculture, and education.</a:t>
            </a:r>
          </a:p>
          <a:p>
            <a:r>
              <a:rPr lang="en-US" dirty="0"/>
              <a:t>China’s projects: Railway linking Serbia and Hungary. Macedonian high speed rail. Bridge over the Danube River in Serbia. Wind farms in Bosnia and Herzegovina. </a:t>
            </a:r>
          </a:p>
          <a:p>
            <a:r>
              <a:rPr lang="en-US" dirty="0"/>
              <a:t>China-Africa: China promised to provide aid to communications companies in Africa while calling for media cooperation to weaken the influence of Western media in Africa. China-Africa Cooperation Summit (Dec 2015): China promised $60 billion in financial assistance over next 3 years, a $10 billion China-Africa Fund for Production Capacity Cooperation, and $6 million over the next 5 years to the African Union (AU). </a:t>
            </a:r>
          </a:p>
          <a:p>
            <a:endParaRPr lang="en-US" dirty="0"/>
          </a:p>
        </p:txBody>
      </p:sp>
    </p:spTree>
    <p:extLst>
      <p:ext uri="{BB962C8B-B14F-4D97-AF65-F5344CB8AC3E}">
        <p14:creationId xmlns:p14="http://schemas.microsoft.com/office/powerpoint/2010/main" val="165871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C2BE6-45E3-2746-8C86-502970AA4D6F}"/>
              </a:ext>
            </a:extLst>
          </p:cNvPr>
          <p:cNvSpPr>
            <a:spLocks noGrp="1"/>
          </p:cNvSpPr>
          <p:nvPr>
            <p:ph type="title"/>
          </p:nvPr>
        </p:nvSpPr>
        <p:spPr/>
        <p:txBody>
          <a:bodyPr/>
          <a:lstStyle/>
          <a:p>
            <a:r>
              <a:rPr lang="en-US" dirty="0"/>
              <a:t>OBOR as Global strategy</a:t>
            </a:r>
          </a:p>
        </p:txBody>
      </p:sp>
      <p:sp>
        <p:nvSpPr>
          <p:cNvPr id="3" name="Content Placeholder 2">
            <a:extLst>
              <a:ext uri="{FF2B5EF4-FFF2-40B4-BE49-F238E27FC236}">
                <a16:creationId xmlns:a16="http://schemas.microsoft.com/office/drawing/2014/main" id="{24BE6FE8-378F-844E-841C-1B84C7586BEE}"/>
              </a:ext>
            </a:extLst>
          </p:cNvPr>
          <p:cNvSpPr>
            <a:spLocks noGrp="1"/>
          </p:cNvSpPr>
          <p:nvPr>
            <p:ph idx="1"/>
          </p:nvPr>
        </p:nvSpPr>
        <p:spPr>
          <a:xfrm>
            <a:off x="2290194" y="2281806"/>
            <a:ext cx="7670670" cy="3485209"/>
          </a:xfrm>
        </p:spPr>
        <p:txBody>
          <a:bodyPr>
            <a:noAutofit/>
          </a:bodyPr>
          <a:lstStyle/>
          <a:p>
            <a:r>
              <a:rPr lang="en-US" sz="2400" dirty="0"/>
              <a:t>China plans to strengthen 5 areas with OBOR: 1) policy, 2) finance, 3) trade, 4) infrastructure, and 5) people-to-people exchanges.</a:t>
            </a:r>
          </a:p>
          <a:p>
            <a:r>
              <a:rPr lang="en-US" sz="2400" dirty="0"/>
              <a:t>Challenges: 1) Chinese economy </a:t>
            </a:r>
            <a:r>
              <a:rPr lang="en-US" sz="2400" dirty="0" smtClean="0"/>
              <a:t>has slowed </a:t>
            </a:r>
            <a:r>
              <a:rPr lang="en-US" sz="2400" dirty="0"/>
              <a:t>down; therefore, </a:t>
            </a:r>
            <a:r>
              <a:rPr lang="en-US" sz="2400" dirty="0" smtClean="0"/>
              <a:t>making OBOR commitments less certain; </a:t>
            </a:r>
            <a:r>
              <a:rPr lang="en-US" sz="2400" dirty="0"/>
              <a:t>2) A large portion of the regions covered by OBOR </a:t>
            </a:r>
            <a:r>
              <a:rPr lang="en-US" sz="2400" dirty="0" smtClean="0"/>
              <a:t>have </a:t>
            </a:r>
            <a:r>
              <a:rPr lang="en-US" sz="2400" dirty="0"/>
              <a:t>unstable security and political </a:t>
            </a:r>
            <a:r>
              <a:rPr lang="en-US" sz="2400" dirty="0" smtClean="0"/>
              <a:t>situations.</a:t>
            </a:r>
            <a:endParaRPr lang="en-US" sz="2400" dirty="0"/>
          </a:p>
          <a:p>
            <a:r>
              <a:rPr lang="en-US" sz="2400" dirty="0"/>
              <a:t>Despite an increase in cooperation between China and many other nations and regions, the progress on economic corridors has slowed.</a:t>
            </a:r>
          </a:p>
        </p:txBody>
      </p:sp>
    </p:spTree>
    <p:extLst>
      <p:ext uri="{BB962C8B-B14F-4D97-AF65-F5344CB8AC3E}">
        <p14:creationId xmlns:p14="http://schemas.microsoft.com/office/powerpoint/2010/main" val="2643412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A508C-A276-8A4E-9578-ACE70DFE5990}"/>
              </a:ext>
            </a:extLst>
          </p:cNvPr>
          <p:cNvSpPr>
            <a:spLocks noGrp="1"/>
          </p:cNvSpPr>
          <p:nvPr>
            <p:ph type="title"/>
          </p:nvPr>
        </p:nvSpPr>
        <p:spPr>
          <a:xfrm>
            <a:off x="2231136" y="394283"/>
            <a:ext cx="7729728" cy="1417739"/>
          </a:xfrm>
        </p:spPr>
        <p:txBody>
          <a:bodyPr/>
          <a:lstStyle/>
          <a:p>
            <a:r>
              <a:rPr lang="en-US" dirty="0"/>
              <a:t>Geopolitical implications</a:t>
            </a:r>
          </a:p>
        </p:txBody>
      </p:sp>
      <p:sp>
        <p:nvSpPr>
          <p:cNvPr id="3" name="Content Placeholder 2">
            <a:extLst>
              <a:ext uri="{FF2B5EF4-FFF2-40B4-BE49-F238E27FC236}">
                <a16:creationId xmlns:a16="http://schemas.microsoft.com/office/drawing/2014/main" id="{71781BAD-AEF6-7846-AF99-306DAB71F791}"/>
              </a:ext>
            </a:extLst>
          </p:cNvPr>
          <p:cNvSpPr>
            <a:spLocks noGrp="1"/>
          </p:cNvSpPr>
          <p:nvPr>
            <p:ph idx="1"/>
          </p:nvPr>
        </p:nvSpPr>
        <p:spPr>
          <a:xfrm>
            <a:off x="2231136" y="2063692"/>
            <a:ext cx="7729728" cy="3676335"/>
          </a:xfrm>
        </p:spPr>
        <p:txBody>
          <a:bodyPr>
            <a:noAutofit/>
          </a:bodyPr>
          <a:lstStyle/>
          <a:p>
            <a:r>
              <a:rPr lang="en-US" sz="2400" dirty="0"/>
              <a:t>OBOR initiative demonstrates a Chinese concern to compete with the U.S. through strategic economic policies and military </a:t>
            </a:r>
            <a:r>
              <a:rPr lang="en-US" sz="2400" dirty="0" smtClean="0"/>
              <a:t>buildup. </a:t>
            </a:r>
            <a:endParaRPr lang="en-US" sz="2400" dirty="0"/>
          </a:p>
          <a:p>
            <a:r>
              <a:rPr lang="en-US" sz="2400" dirty="0"/>
              <a:t>OBOR also diverts some Chinese attention away from the Pacific and towards the west: </a:t>
            </a:r>
            <a:r>
              <a:rPr lang="en-US" sz="2400" dirty="0" smtClean="0"/>
              <a:t>Can </a:t>
            </a:r>
            <a:r>
              <a:rPr lang="en-US" sz="2400" dirty="0"/>
              <a:t>potentially make Europe more dependent economically upon China </a:t>
            </a:r>
            <a:r>
              <a:rPr lang="en-US" sz="2400" dirty="0" smtClean="0"/>
              <a:t>.</a:t>
            </a:r>
            <a:endParaRPr lang="en-US" sz="2400" dirty="0"/>
          </a:p>
          <a:p>
            <a:r>
              <a:rPr lang="en-US" sz="2400" dirty="0"/>
              <a:t>There are more potential openings for trade with countries to the west than in east Asia. </a:t>
            </a:r>
            <a:r>
              <a:rPr lang="en-US" sz="2400" dirty="0" smtClean="0"/>
              <a:t>  Already, China is becoming both a </a:t>
            </a:r>
            <a:r>
              <a:rPr lang="en-US" sz="2400" dirty="0"/>
              <a:t>global </a:t>
            </a:r>
            <a:r>
              <a:rPr lang="en-US" sz="2400" dirty="0" smtClean="0"/>
              <a:t>and an </a:t>
            </a:r>
            <a:r>
              <a:rPr lang="en-US" sz="2400" dirty="0"/>
              <a:t>Asian power. </a:t>
            </a:r>
          </a:p>
          <a:p>
            <a:pPr marL="0" indent="0">
              <a:buNone/>
            </a:pPr>
            <a:endParaRPr lang="en-US" sz="2400" dirty="0"/>
          </a:p>
        </p:txBody>
      </p:sp>
    </p:spTree>
    <p:extLst>
      <p:ext uri="{BB962C8B-B14F-4D97-AF65-F5344CB8AC3E}">
        <p14:creationId xmlns:p14="http://schemas.microsoft.com/office/powerpoint/2010/main" val="2463283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76C3F-2A52-EA43-99AF-BBAD82FBD7EF}"/>
              </a:ext>
            </a:extLst>
          </p:cNvPr>
          <p:cNvSpPr>
            <a:spLocks noGrp="1"/>
          </p:cNvSpPr>
          <p:nvPr>
            <p:ph type="title"/>
          </p:nvPr>
        </p:nvSpPr>
        <p:spPr/>
        <p:txBody>
          <a:bodyPr/>
          <a:lstStyle/>
          <a:p>
            <a:r>
              <a:rPr lang="en-US" dirty="0"/>
              <a:t>Requirements &amp; economic corridors</a:t>
            </a:r>
          </a:p>
        </p:txBody>
      </p:sp>
      <p:sp>
        <p:nvSpPr>
          <p:cNvPr id="3" name="Content Placeholder 2">
            <a:extLst>
              <a:ext uri="{FF2B5EF4-FFF2-40B4-BE49-F238E27FC236}">
                <a16:creationId xmlns:a16="http://schemas.microsoft.com/office/drawing/2014/main" id="{49EF6129-6856-C74D-ADBE-3869C3031BC5}"/>
              </a:ext>
            </a:extLst>
          </p:cNvPr>
          <p:cNvSpPr>
            <a:spLocks noGrp="1"/>
          </p:cNvSpPr>
          <p:nvPr>
            <p:ph idx="1"/>
          </p:nvPr>
        </p:nvSpPr>
        <p:spPr>
          <a:xfrm>
            <a:off x="2231136" y="2365695"/>
            <a:ext cx="7729728" cy="3977955"/>
          </a:xfrm>
        </p:spPr>
        <p:txBody>
          <a:bodyPr>
            <a:normAutofit lnSpcReduction="10000"/>
          </a:bodyPr>
          <a:lstStyle/>
          <a:p>
            <a:pPr marL="342900" indent="-342900">
              <a:buAutoNum type="arabicParenR"/>
            </a:pPr>
            <a:r>
              <a:rPr lang="en-US" dirty="0" smtClean="0"/>
              <a:t>Will require US$6 </a:t>
            </a:r>
            <a:r>
              <a:rPr lang="en-US" dirty="0"/>
              <a:t>trillion </a:t>
            </a:r>
            <a:r>
              <a:rPr lang="en-US" dirty="0" smtClean="0"/>
              <a:t>funding,  US$1 trillion from China</a:t>
            </a:r>
            <a:endParaRPr lang="en-US" dirty="0"/>
          </a:p>
          <a:p>
            <a:pPr marL="342900" indent="-342900">
              <a:buAutoNum type="arabicParenR"/>
            </a:pPr>
            <a:r>
              <a:rPr lang="en-US" dirty="0"/>
              <a:t>Cooperation with involved </a:t>
            </a:r>
            <a:r>
              <a:rPr lang="en-US" dirty="0" smtClean="0"/>
              <a:t>nations:</a:t>
            </a:r>
            <a:endParaRPr lang="en-US" dirty="0"/>
          </a:p>
          <a:p>
            <a:pPr lvl="1"/>
            <a:r>
              <a:rPr lang="en-US" sz="1800" dirty="0"/>
              <a:t>Construction of the pipeline from Gwadar Port, Pakistan to </a:t>
            </a:r>
            <a:r>
              <a:rPr lang="en-US" sz="1800" dirty="0" err="1"/>
              <a:t>Kashgar</a:t>
            </a:r>
            <a:r>
              <a:rPr lang="en-US" sz="1800" dirty="0"/>
              <a:t>, Xinjiang Uyghur Autonomous Region suddenly became more realistic.</a:t>
            </a:r>
          </a:p>
          <a:p>
            <a:pPr lvl="1"/>
            <a:r>
              <a:rPr lang="en-US" sz="1800" dirty="0"/>
              <a:t>BCIM Economic Corridor pertaining to Bangladesh, India, and Myanmar has proposed routes: north, central, and south. However, the routes are still undetermined because of the difficulty to reach an agreement.</a:t>
            </a:r>
          </a:p>
          <a:p>
            <a:pPr lvl="1"/>
            <a:r>
              <a:rPr lang="en-US" sz="1800" dirty="0"/>
              <a:t>China and Belarus agreed to create an industrial park as a symbol for cooperation on the Silk Road.</a:t>
            </a:r>
          </a:p>
          <a:p>
            <a:pPr lvl="1"/>
            <a:r>
              <a:rPr lang="en-US" sz="1800" dirty="0"/>
              <a:t>China and Russia issued a joint statement concerning a link between the Silk Road Economic Belt led by China and the Eurasian Economic Union (EEU). Aim to create a transportation route from </a:t>
            </a:r>
            <a:r>
              <a:rPr lang="en-US" sz="1800" dirty="0" err="1"/>
              <a:t>Heilongjian</a:t>
            </a:r>
            <a:r>
              <a:rPr lang="en-US" sz="1800" dirty="0"/>
              <a:t> to Vladivostok.</a:t>
            </a:r>
          </a:p>
          <a:p>
            <a:endParaRPr lang="en-US" dirty="0"/>
          </a:p>
          <a:p>
            <a:endParaRPr lang="en-US" dirty="0"/>
          </a:p>
        </p:txBody>
      </p:sp>
    </p:spTree>
    <p:extLst>
      <p:ext uri="{BB962C8B-B14F-4D97-AF65-F5344CB8AC3E}">
        <p14:creationId xmlns:p14="http://schemas.microsoft.com/office/powerpoint/2010/main" val="3060340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70653-AC6F-9A4A-B596-AA984504D2B1}"/>
              </a:ext>
            </a:extLst>
          </p:cNvPr>
          <p:cNvSpPr>
            <a:spLocks noGrp="1"/>
          </p:cNvSpPr>
          <p:nvPr>
            <p:ph type="title"/>
          </p:nvPr>
        </p:nvSpPr>
        <p:spPr/>
        <p:txBody>
          <a:bodyPr>
            <a:normAutofit fontScale="90000"/>
          </a:bodyPr>
          <a:lstStyle/>
          <a:p>
            <a:r>
              <a:rPr lang="en-US" dirty="0"/>
              <a:t>3 principles of “Great rejuvenation of the Chinese nation”</a:t>
            </a:r>
          </a:p>
        </p:txBody>
      </p:sp>
      <p:sp>
        <p:nvSpPr>
          <p:cNvPr id="3" name="Content Placeholder 2">
            <a:extLst>
              <a:ext uri="{FF2B5EF4-FFF2-40B4-BE49-F238E27FC236}">
                <a16:creationId xmlns:a16="http://schemas.microsoft.com/office/drawing/2014/main" id="{677D2526-B33D-8D4E-BA57-F76603BB5642}"/>
              </a:ext>
            </a:extLst>
          </p:cNvPr>
          <p:cNvSpPr>
            <a:spLocks noGrp="1"/>
          </p:cNvSpPr>
          <p:nvPr>
            <p:ph idx="1"/>
          </p:nvPr>
        </p:nvSpPr>
        <p:spPr/>
        <p:txBody>
          <a:bodyPr/>
          <a:lstStyle/>
          <a:p>
            <a:r>
              <a:rPr lang="en-US" sz="2000" dirty="0"/>
              <a:t>1) Attaining stability in Sino-American relations (Due to U.S.’s increasing in its military cooperation with allied nations in the Asia-Pacific)</a:t>
            </a:r>
          </a:p>
          <a:p>
            <a:r>
              <a:rPr lang="en-US" sz="2000" dirty="0"/>
              <a:t>2) Creating a sphere of influence and increasing its own influence in the international community (”Continue to keep a low profile, actively seek to achieve something”. The shift in focus to “achieve something”)</a:t>
            </a:r>
          </a:p>
          <a:p>
            <a:r>
              <a:rPr lang="en-US" sz="2000" dirty="0"/>
              <a:t>3) Not compromising on its “core interests” (Tibet, Xinjiang, the South China Sea, and the attempt to increase its influence in the international community)</a:t>
            </a:r>
          </a:p>
          <a:p>
            <a:endParaRPr lang="en-US" dirty="0"/>
          </a:p>
        </p:txBody>
      </p:sp>
    </p:spTree>
    <p:extLst>
      <p:ext uri="{BB962C8B-B14F-4D97-AF65-F5344CB8AC3E}">
        <p14:creationId xmlns:p14="http://schemas.microsoft.com/office/powerpoint/2010/main" val="425199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A678-8DD0-6841-8B7C-BCECFD9B3462}"/>
              </a:ext>
            </a:extLst>
          </p:cNvPr>
          <p:cNvSpPr>
            <a:spLocks noGrp="1"/>
          </p:cNvSpPr>
          <p:nvPr>
            <p:ph type="title"/>
          </p:nvPr>
        </p:nvSpPr>
        <p:spPr/>
        <p:txBody>
          <a:bodyPr/>
          <a:lstStyle/>
          <a:p>
            <a:r>
              <a:rPr lang="en-US" dirty="0"/>
              <a:t>CHINA DREAM</a:t>
            </a:r>
          </a:p>
        </p:txBody>
      </p:sp>
      <p:sp>
        <p:nvSpPr>
          <p:cNvPr id="3" name="Content Placeholder 2">
            <a:extLst>
              <a:ext uri="{FF2B5EF4-FFF2-40B4-BE49-F238E27FC236}">
                <a16:creationId xmlns:a16="http://schemas.microsoft.com/office/drawing/2014/main" id="{0E35E6E5-0C5B-4D4D-8BAD-9F251E4DA6FC}"/>
              </a:ext>
            </a:extLst>
          </p:cNvPr>
          <p:cNvSpPr>
            <a:spLocks noGrp="1"/>
          </p:cNvSpPr>
          <p:nvPr>
            <p:ph idx="1"/>
          </p:nvPr>
        </p:nvSpPr>
        <p:spPr>
          <a:xfrm>
            <a:off x="2147582" y="2323750"/>
            <a:ext cx="7813282" cy="3905600"/>
          </a:xfrm>
        </p:spPr>
        <p:txBody>
          <a:bodyPr>
            <a:noAutofit/>
          </a:bodyPr>
          <a:lstStyle/>
          <a:p>
            <a:r>
              <a:rPr lang="en-US" sz="2000" dirty="0"/>
              <a:t>China Dream: negotiation between collective identity and individual aspirations. It is like a large body of water––the dream reveals the Chinese people as having a collective will and identity shaped by a difficult history but at the same time if individuals and communities took closely into the dream they should be able to see their own reflection in it.</a:t>
            </a:r>
          </a:p>
          <a:p>
            <a:r>
              <a:rPr lang="en-US" sz="2000" dirty="0"/>
              <a:t>“The China dream is the inner meaning of upholding and developing socialism with Chinese characteristics”.</a:t>
            </a:r>
          </a:p>
          <a:p>
            <a:r>
              <a:rPr lang="en-US" sz="2000" dirty="0"/>
              <a:t>The essence is a rich and powerful country, revitalizing the nation and enhancing the well-being of the people.</a:t>
            </a:r>
          </a:p>
          <a:p>
            <a:r>
              <a:rPr lang="en-US" sz="2000" dirty="0"/>
              <a:t>It reflects China as a superior country and surpassing the western development path.</a:t>
            </a:r>
          </a:p>
        </p:txBody>
      </p:sp>
    </p:spTree>
    <p:extLst>
      <p:ext uri="{BB962C8B-B14F-4D97-AF65-F5344CB8AC3E}">
        <p14:creationId xmlns:p14="http://schemas.microsoft.com/office/powerpoint/2010/main" val="1679196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5B96B-783E-B744-BF0D-EFB06E9544A3}"/>
              </a:ext>
            </a:extLst>
          </p:cNvPr>
          <p:cNvSpPr>
            <a:spLocks noGrp="1"/>
          </p:cNvSpPr>
          <p:nvPr>
            <p:ph type="title"/>
          </p:nvPr>
        </p:nvSpPr>
        <p:spPr/>
        <p:txBody>
          <a:bodyPr/>
          <a:lstStyle/>
          <a:p>
            <a:r>
              <a:rPr lang="en-US" dirty="0"/>
              <a:t>Initiative of “one belt, one road”</a:t>
            </a:r>
          </a:p>
        </p:txBody>
      </p:sp>
      <p:sp>
        <p:nvSpPr>
          <p:cNvPr id="3" name="Content Placeholder 2">
            <a:extLst>
              <a:ext uri="{FF2B5EF4-FFF2-40B4-BE49-F238E27FC236}">
                <a16:creationId xmlns:a16="http://schemas.microsoft.com/office/drawing/2014/main" id="{4E0A8A47-48FD-A84E-97E2-2D445569860E}"/>
              </a:ext>
            </a:extLst>
          </p:cNvPr>
          <p:cNvSpPr>
            <a:spLocks noGrp="1"/>
          </p:cNvSpPr>
          <p:nvPr>
            <p:ph idx="1"/>
          </p:nvPr>
        </p:nvSpPr>
        <p:spPr/>
        <p:txBody>
          <a:bodyPr>
            <a:noAutofit/>
          </a:bodyPr>
          <a:lstStyle/>
          <a:p>
            <a:r>
              <a:rPr lang="en-US" sz="2000" dirty="0"/>
              <a:t>President Xi came up with the initiatives of the land-based “Silk Road Economic Belt” and oceangoing “maritime Silk Road of the 21</a:t>
            </a:r>
            <a:r>
              <a:rPr lang="en-US" sz="2000" baseline="30000" dirty="0"/>
              <a:t>st</a:t>
            </a:r>
            <a:r>
              <a:rPr lang="en-US" sz="2000" dirty="0"/>
              <a:t> Century” while visiting Kazakhstan and </a:t>
            </a:r>
            <a:r>
              <a:rPr lang="en-US" sz="2000" dirty="0" smtClean="0"/>
              <a:t>Indonesia, </a:t>
            </a:r>
            <a:r>
              <a:rPr lang="en-US" sz="2000" dirty="0"/>
              <a:t>respectively. </a:t>
            </a:r>
          </a:p>
          <a:p>
            <a:r>
              <a:rPr lang="en-US" sz="2000" dirty="0"/>
              <a:t>Xi Jinping’s possible initiative was to remind </a:t>
            </a:r>
            <a:r>
              <a:rPr lang="en-US" sz="2000" dirty="0" smtClean="0"/>
              <a:t>his </a:t>
            </a:r>
            <a:r>
              <a:rPr lang="en-US" sz="2000" dirty="0"/>
              <a:t>Kazakhstani host about their shared commercial ties along the Silk Road, stretching back millennia. </a:t>
            </a:r>
          </a:p>
          <a:p>
            <a:r>
              <a:rPr lang="en-US" sz="2000" dirty="0"/>
              <a:t>Chinese president </a:t>
            </a:r>
            <a:r>
              <a:rPr lang="en-US" sz="2000" dirty="0" smtClean="0"/>
              <a:t>hopes </a:t>
            </a:r>
            <a:r>
              <a:rPr lang="en-US" sz="2000" dirty="0"/>
              <a:t>to bind together 65 countries and 4.4 billion people from Xi’an, a western city in China. </a:t>
            </a:r>
          </a:p>
          <a:p>
            <a:r>
              <a:rPr lang="en-US" sz="2000" dirty="0"/>
              <a:t>The </a:t>
            </a:r>
            <a:r>
              <a:rPr lang="en-US" sz="2000" dirty="0" smtClean="0"/>
              <a:t>strategy </a:t>
            </a:r>
            <a:r>
              <a:rPr lang="en-US" sz="2000" dirty="0"/>
              <a:t>is not intended to make a fresh start, but to integrate </a:t>
            </a:r>
            <a:r>
              <a:rPr lang="en-US" sz="2000" dirty="0" smtClean="0"/>
              <a:t>China’s </a:t>
            </a:r>
            <a:r>
              <a:rPr lang="en-US" sz="2000" dirty="0"/>
              <a:t>existing multilateral and bilateral mechanisms into a broader framework.</a:t>
            </a:r>
          </a:p>
        </p:txBody>
      </p:sp>
    </p:spTree>
    <p:extLst>
      <p:ext uri="{BB962C8B-B14F-4D97-AF65-F5344CB8AC3E}">
        <p14:creationId xmlns:p14="http://schemas.microsoft.com/office/powerpoint/2010/main" val="541409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1C0F4-9244-5742-82DC-8B5F4A2290A8}"/>
              </a:ext>
            </a:extLst>
          </p:cNvPr>
          <p:cNvSpPr>
            <a:spLocks noGrp="1"/>
          </p:cNvSpPr>
          <p:nvPr>
            <p:ph type="title"/>
          </p:nvPr>
        </p:nvSpPr>
        <p:spPr/>
        <p:txBody>
          <a:bodyPr/>
          <a:lstStyle/>
          <a:p>
            <a:r>
              <a:rPr lang="en-US" dirty="0"/>
              <a:t>Focus of </a:t>
            </a:r>
            <a:r>
              <a:rPr lang="en-US" dirty="0" smtClean="0"/>
              <a:t>SILK </a:t>
            </a:r>
            <a:r>
              <a:rPr lang="en-US" dirty="0" err="1" smtClean="0"/>
              <a:t>RoAd</a:t>
            </a:r>
            <a:r>
              <a:rPr lang="en-US" dirty="0" smtClean="0"/>
              <a:t> Initiative and </a:t>
            </a:r>
            <a:r>
              <a:rPr lang="en-US" dirty="0" err="1" smtClean="0"/>
              <a:t>msr</a:t>
            </a:r>
            <a:endParaRPr lang="en-US" dirty="0"/>
          </a:p>
        </p:txBody>
      </p:sp>
      <p:sp>
        <p:nvSpPr>
          <p:cNvPr id="3" name="Content Placeholder 2">
            <a:extLst>
              <a:ext uri="{FF2B5EF4-FFF2-40B4-BE49-F238E27FC236}">
                <a16:creationId xmlns:a16="http://schemas.microsoft.com/office/drawing/2014/main" id="{5C681A0B-8C1A-7945-9D35-B3FC5B08E0C7}"/>
              </a:ext>
            </a:extLst>
          </p:cNvPr>
          <p:cNvSpPr>
            <a:spLocks noGrp="1"/>
          </p:cNvSpPr>
          <p:nvPr>
            <p:ph idx="1"/>
          </p:nvPr>
        </p:nvSpPr>
        <p:spPr>
          <a:xfrm>
            <a:off x="2231136" y="2638044"/>
            <a:ext cx="7729728" cy="3682545"/>
          </a:xfrm>
        </p:spPr>
        <p:txBody>
          <a:bodyPr/>
          <a:lstStyle/>
          <a:p>
            <a:pPr marL="0" indent="0">
              <a:buNone/>
            </a:pPr>
            <a:r>
              <a:rPr lang="en-US" dirty="0"/>
              <a:t>1</a:t>
            </a:r>
            <a:r>
              <a:rPr lang="en-US" sz="2000" dirty="0"/>
              <a:t>) Policy Coordination: calls for frequent diplomatic communications among the countries along the Silk Road with a view to promoting the </a:t>
            </a:r>
            <a:r>
              <a:rPr lang="en-US" sz="2000" dirty="0" smtClean="0"/>
              <a:t>“mind-meeting” </a:t>
            </a:r>
            <a:r>
              <a:rPr lang="en-US" sz="2000" dirty="0"/>
              <a:t>of </a:t>
            </a:r>
            <a:r>
              <a:rPr lang="en-US" sz="2000" dirty="0" smtClean="0"/>
              <a:t>governments in </a:t>
            </a:r>
            <a:r>
              <a:rPr lang="en-US" sz="2000" dirty="0"/>
              <a:t>these countries.</a:t>
            </a:r>
          </a:p>
          <a:p>
            <a:pPr marL="0" indent="0">
              <a:buNone/>
            </a:pPr>
            <a:r>
              <a:rPr lang="en-US" sz="2000" dirty="0"/>
              <a:t>2) Facility Connectivity: requires prioritizing the key projects such as ASIIB and the Silk Road</a:t>
            </a:r>
          </a:p>
          <a:p>
            <a:pPr marL="0" indent="0">
              <a:buNone/>
            </a:pPr>
            <a:r>
              <a:rPr lang="en-US" sz="2000" dirty="0"/>
              <a:t>3) Unimpeded Trade &amp; 4) Financial Integration: engender formidable work of institution-building among all the countries along the Silk Road</a:t>
            </a:r>
          </a:p>
          <a:p>
            <a:pPr marL="0" indent="0">
              <a:buNone/>
            </a:pPr>
            <a:r>
              <a:rPr lang="en-US" sz="2000" dirty="0"/>
              <a:t>5) People-to-People Bond: requires intercourse and interaction between people of all countries along the Silk Road.</a:t>
            </a:r>
          </a:p>
          <a:p>
            <a:r>
              <a:rPr lang="en-US" sz="2000" dirty="0"/>
              <a:t>Keywords: Connectivity and Cooperation</a:t>
            </a:r>
          </a:p>
        </p:txBody>
      </p:sp>
    </p:spTree>
    <p:extLst>
      <p:ext uri="{BB962C8B-B14F-4D97-AF65-F5344CB8AC3E}">
        <p14:creationId xmlns:p14="http://schemas.microsoft.com/office/powerpoint/2010/main" val="1359019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1521C-2533-2045-B01B-63EE139D6F95}"/>
              </a:ext>
            </a:extLst>
          </p:cNvPr>
          <p:cNvSpPr>
            <a:spLocks noGrp="1"/>
          </p:cNvSpPr>
          <p:nvPr>
            <p:ph type="title"/>
          </p:nvPr>
        </p:nvSpPr>
        <p:spPr/>
        <p:txBody>
          <a:bodyPr/>
          <a:lstStyle/>
          <a:p>
            <a:r>
              <a:rPr lang="en-US" dirty="0"/>
              <a:t>Institutions under </a:t>
            </a:r>
            <a:r>
              <a:rPr lang="en-US" dirty="0" err="1"/>
              <a:t>sreb</a:t>
            </a:r>
            <a:r>
              <a:rPr lang="en-US" dirty="0"/>
              <a:t>/</a:t>
            </a:r>
            <a:r>
              <a:rPr lang="en-US" dirty="0" err="1"/>
              <a:t>msr</a:t>
            </a:r>
            <a:endParaRPr lang="en-US" dirty="0"/>
          </a:p>
        </p:txBody>
      </p:sp>
      <p:sp>
        <p:nvSpPr>
          <p:cNvPr id="3" name="Content Placeholder 2">
            <a:extLst>
              <a:ext uri="{FF2B5EF4-FFF2-40B4-BE49-F238E27FC236}">
                <a16:creationId xmlns:a16="http://schemas.microsoft.com/office/drawing/2014/main" id="{CF51622D-0324-014A-A18E-FD7DA6CF95C6}"/>
              </a:ext>
            </a:extLst>
          </p:cNvPr>
          <p:cNvSpPr>
            <a:spLocks noGrp="1"/>
          </p:cNvSpPr>
          <p:nvPr>
            <p:ph idx="1"/>
          </p:nvPr>
        </p:nvSpPr>
        <p:spPr/>
        <p:txBody>
          <a:bodyPr>
            <a:noAutofit/>
          </a:bodyPr>
          <a:lstStyle/>
          <a:p>
            <a:r>
              <a:rPr lang="en-US" sz="2000" dirty="0"/>
              <a:t>Shanghai Cooperation Organization (SCO): the economic integration among the SCO member countries is slow and has no apparent accomplishments. This is due to the members lacking the incentive to promote </a:t>
            </a:r>
            <a:r>
              <a:rPr lang="en-US" sz="2000" dirty="0" smtClean="0"/>
              <a:t>a free trade agreement (FTA) </a:t>
            </a:r>
            <a:r>
              <a:rPr lang="en-US" sz="2000" dirty="0"/>
              <a:t>among themselves.</a:t>
            </a:r>
          </a:p>
          <a:p>
            <a:r>
              <a:rPr lang="en-US" sz="2000" dirty="0"/>
              <a:t>ASEAN Plus China (10+1): CAFTA: a low standard FTA, although used by China to offer “Early Harvest Package” to ASEAN members, it lacks visibility in the arena of FTAs. </a:t>
            </a:r>
          </a:p>
          <a:p>
            <a:r>
              <a:rPr lang="en-US" sz="2000" dirty="0"/>
              <a:t>Asia Infrastructure Investment Bank (AIIB): 57 countries have committed to join the AIIB, making it </a:t>
            </a:r>
            <a:r>
              <a:rPr lang="en-US" sz="2000" dirty="0" smtClean="0"/>
              <a:t>an authentic </a:t>
            </a:r>
            <a:r>
              <a:rPr lang="en-US" sz="2000" dirty="0"/>
              <a:t>international development bank and serving the economic development of Asia.</a:t>
            </a:r>
          </a:p>
        </p:txBody>
      </p:sp>
    </p:spTree>
    <p:extLst>
      <p:ext uri="{BB962C8B-B14F-4D97-AF65-F5344CB8AC3E}">
        <p14:creationId xmlns:p14="http://schemas.microsoft.com/office/powerpoint/2010/main" val="1996372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9F26AF7-9AC1-49A4-8F89-2C63E1C0A0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91851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47911A-7BD1-6444-8191-B48B674AD487}"/>
              </a:ext>
            </a:extLst>
          </p:cNvPr>
          <p:cNvSpPr>
            <a:spLocks noGrp="1"/>
          </p:cNvSpPr>
          <p:nvPr>
            <p:ph type="title"/>
          </p:nvPr>
        </p:nvSpPr>
        <p:spPr>
          <a:xfrm>
            <a:off x="1600200" y="4269282"/>
            <a:ext cx="8991600" cy="1264762"/>
          </a:xfrm>
        </p:spPr>
        <p:txBody>
          <a:bodyPr vert="horz" lIns="274320" tIns="182880" rIns="274320" bIns="182880" rtlCol="0" anchor="ctr" anchorCtr="1">
            <a:normAutofit/>
          </a:bodyPr>
          <a:lstStyle/>
          <a:p>
            <a:r>
              <a:rPr lang="en-US" sz="3200"/>
              <a:t>Highlights of sreb/msr goals</a:t>
            </a:r>
          </a:p>
        </p:txBody>
      </p:sp>
      <p:pic>
        <p:nvPicPr>
          <p:cNvPr id="9" name="Content Placeholder 8">
            <a:extLst>
              <a:ext uri="{FF2B5EF4-FFF2-40B4-BE49-F238E27FC236}">
                <a16:creationId xmlns:a16="http://schemas.microsoft.com/office/drawing/2014/main" id="{EF0D16A3-AF65-3A49-88D9-E190108DA73D}"/>
              </a:ext>
            </a:extLst>
          </p:cNvPr>
          <p:cNvPicPr>
            <a:picLocks noGrp="1" noChangeAspect="1"/>
          </p:cNvPicPr>
          <p:nvPr>
            <p:ph sz="half" idx="2"/>
          </p:nvPr>
        </p:nvPicPr>
        <p:blipFill>
          <a:blip r:embed="rId3"/>
          <a:stretch>
            <a:fillRect/>
          </a:stretch>
        </p:blipFill>
        <p:spPr>
          <a:xfrm>
            <a:off x="6320735" y="28136"/>
            <a:ext cx="4151189" cy="4213007"/>
          </a:xfrm>
          <a:prstGeom prst="rect">
            <a:avLst/>
          </a:prstGeom>
        </p:spPr>
      </p:pic>
      <p:pic>
        <p:nvPicPr>
          <p:cNvPr id="7" name="Content Placeholder 6">
            <a:extLst>
              <a:ext uri="{FF2B5EF4-FFF2-40B4-BE49-F238E27FC236}">
                <a16:creationId xmlns:a16="http://schemas.microsoft.com/office/drawing/2014/main" id="{225A741F-D88D-894A-BB55-84E4792F2520}"/>
              </a:ext>
            </a:extLst>
          </p:cNvPr>
          <p:cNvPicPr>
            <a:picLocks noGrp="1" noChangeAspect="1"/>
          </p:cNvPicPr>
          <p:nvPr>
            <p:ph sz="half" idx="1"/>
          </p:nvPr>
        </p:nvPicPr>
        <p:blipFill>
          <a:blip r:embed="rId4"/>
          <a:stretch>
            <a:fillRect/>
          </a:stretch>
        </p:blipFill>
        <p:spPr>
          <a:xfrm>
            <a:off x="1600200" y="397640"/>
            <a:ext cx="4720535" cy="3504996"/>
          </a:xfrm>
          <a:prstGeom prst="rect">
            <a:avLst/>
          </a:prstGeom>
        </p:spPr>
      </p:pic>
    </p:spTree>
    <p:extLst>
      <p:ext uri="{BB962C8B-B14F-4D97-AF65-F5344CB8AC3E}">
        <p14:creationId xmlns:p14="http://schemas.microsoft.com/office/powerpoint/2010/main" val="4169372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54796A-CFBF-6C48-9463-6F5509779D4D}"/>
              </a:ext>
            </a:extLst>
          </p:cNvPr>
          <p:cNvSpPr>
            <a:spLocks noGrp="1"/>
          </p:cNvSpPr>
          <p:nvPr>
            <p:ph type="title"/>
          </p:nvPr>
        </p:nvSpPr>
        <p:spPr/>
        <p:txBody>
          <a:bodyPr/>
          <a:lstStyle/>
          <a:p>
            <a:r>
              <a:rPr lang="en-US" dirty="0"/>
              <a:t>Implications of </a:t>
            </a:r>
            <a:r>
              <a:rPr lang="en-US" dirty="0" err="1" smtClean="0"/>
              <a:t>sr</a:t>
            </a:r>
            <a:r>
              <a:rPr lang="en-US" dirty="0" smtClean="0"/>
              <a:t>/</a:t>
            </a:r>
            <a:r>
              <a:rPr lang="en-US" dirty="0" err="1" smtClean="0"/>
              <a:t>msr</a:t>
            </a:r>
            <a:r>
              <a:rPr lang="en-US" dirty="0" smtClean="0"/>
              <a:t> </a:t>
            </a:r>
            <a:r>
              <a:rPr lang="en-US" dirty="0"/>
              <a:t>for china</a:t>
            </a:r>
          </a:p>
        </p:txBody>
      </p:sp>
      <p:sp>
        <p:nvSpPr>
          <p:cNvPr id="6" name="Content Placeholder 5">
            <a:extLst>
              <a:ext uri="{FF2B5EF4-FFF2-40B4-BE49-F238E27FC236}">
                <a16:creationId xmlns:a16="http://schemas.microsoft.com/office/drawing/2014/main" id="{A1DD8F97-EA50-164D-898A-930804645232}"/>
              </a:ext>
            </a:extLst>
          </p:cNvPr>
          <p:cNvSpPr>
            <a:spLocks noGrp="1"/>
          </p:cNvSpPr>
          <p:nvPr>
            <p:ph idx="1"/>
          </p:nvPr>
        </p:nvSpPr>
        <p:spPr/>
        <p:txBody>
          <a:bodyPr>
            <a:normAutofit/>
          </a:bodyPr>
          <a:lstStyle/>
          <a:p>
            <a:r>
              <a:rPr lang="en-US" sz="2000" dirty="0" smtClean="0"/>
              <a:t>SR/MSR </a:t>
            </a:r>
            <a:r>
              <a:rPr lang="en-US" sz="2000" dirty="0"/>
              <a:t>strategy will secure the transport of oil and gas and other essential goods</a:t>
            </a:r>
          </a:p>
          <a:p>
            <a:r>
              <a:rPr lang="en-US" sz="2000" dirty="0"/>
              <a:t>Due to end of economic boom, China has overcapacity in industry and construction, deflation and rising debt management problems. The strategy can ease the entry of Chinese goods into regional markets, help make use of China’s industrial overcapacity to offset the results from falling investment rate.</a:t>
            </a:r>
          </a:p>
          <a:p>
            <a:r>
              <a:rPr lang="en-US" sz="2000" dirty="0" smtClean="0"/>
              <a:t>SR/MSR </a:t>
            </a:r>
            <a:r>
              <a:rPr lang="en-US" sz="2000" dirty="0"/>
              <a:t>can improve internal economic integration between the country’s advanced coastal and the underdeveloped western provinces.</a:t>
            </a:r>
          </a:p>
        </p:txBody>
      </p:sp>
    </p:spTree>
    <p:extLst>
      <p:ext uri="{BB962C8B-B14F-4D97-AF65-F5344CB8AC3E}">
        <p14:creationId xmlns:p14="http://schemas.microsoft.com/office/powerpoint/2010/main" val="4186550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54796A-CFBF-6C48-9463-6F5509779D4D}"/>
              </a:ext>
            </a:extLst>
          </p:cNvPr>
          <p:cNvSpPr>
            <a:spLocks noGrp="1"/>
          </p:cNvSpPr>
          <p:nvPr>
            <p:ph type="title"/>
          </p:nvPr>
        </p:nvSpPr>
        <p:spPr/>
        <p:txBody>
          <a:bodyPr/>
          <a:lstStyle/>
          <a:p>
            <a:r>
              <a:rPr lang="en-US" dirty="0"/>
              <a:t>Implications of </a:t>
            </a:r>
            <a:r>
              <a:rPr lang="en-US" dirty="0" err="1"/>
              <a:t>serb</a:t>
            </a:r>
            <a:r>
              <a:rPr lang="en-US" dirty="0"/>
              <a:t>/</a:t>
            </a:r>
            <a:r>
              <a:rPr lang="en-US" dirty="0" err="1"/>
              <a:t>msr</a:t>
            </a:r>
            <a:r>
              <a:rPr lang="en-US" dirty="0"/>
              <a:t> for partners and global governance</a:t>
            </a:r>
          </a:p>
        </p:txBody>
      </p:sp>
      <p:sp>
        <p:nvSpPr>
          <p:cNvPr id="6" name="Content Placeholder 5">
            <a:extLst>
              <a:ext uri="{FF2B5EF4-FFF2-40B4-BE49-F238E27FC236}">
                <a16:creationId xmlns:a16="http://schemas.microsoft.com/office/drawing/2014/main" id="{A1DD8F97-EA50-164D-898A-930804645232}"/>
              </a:ext>
            </a:extLst>
          </p:cNvPr>
          <p:cNvSpPr>
            <a:spLocks noGrp="1"/>
          </p:cNvSpPr>
          <p:nvPr>
            <p:ph idx="1"/>
          </p:nvPr>
        </p:nvSpPr>
        <p:spPr>
          <a:xfrm>
            <a:off x="2231136" y="2638044"/>
            <a:ext cx="7729728" cy="3452790"/>
          </a:xfrm>
        </p:spPr>
        <p:txBody>
          <a:bodyPr>
            <a:normAutofit lnSpcReduction="10000"/>
          </a:bodyPr>
          <a:lstStyle/>
          <a:p>
            <a:r>
              <a:rPr lang="en-US" dirty="0"/>
              <a:t>SREB/MSR strategy will improve region’s economic architecture-––infrastructure development, patterns of regional trade and investment. But SREB/MSR is very China-centric and that other participating states will gain only marginal benefits. </a:t>
            </a:r>
          </a:p>
          <a:p>
            <a:r>
              <a:rPr lang="en-US" dirty="0"/>
              <a:t>SREB/MSR strategy is an upgraded version of China’s opening-up policy as well as its strategy for globalization. </a:t>
            </a:r>
          </a:p>
          <a:p>
            <a:r>
              <a:rPr lang="en-US" dirty="0"/>
              <a:t>Chinese globalization needs to nurture shared interests, shared system and effective dispute settlement mechanism.</a:t>
            </a:r>
          </a:p>
          <a:p>
            <a:r>
              <a:rPr lang="en-US" dirty="0"/>
              <a:t>Western officials also fear that a flood of Chinese development money will undermine governance standards at existing lending institutions like the World Bank to politically motivated projects or to </a:t>
            </a:r>
            <a:r>
              <a:rPr lang="en-US"/>
              <a:t>environmentally damaging ones.</a:t>
            </a:r>
            <a:endParaRPr lang="en-US" dirty="0"/>
          </a:p>
        </p:txBody>
      </p:sp>
    </p:spTree>
    <p:extLst>
      <p:ext uri="{BB962C8B-B14F-4D97-AF65-F5344CB8AC3E}">
        <p14:creationId xmlns:p14="http://schemas.microsoft.com/office/powerpoint/2010/main" val="96906453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2061</Words>
  <Application>Microsoft Office PowerPoint</Application>
  <PresentationFormat>Widescreen</PresentationFormat>
  <Paragraphs>104</Paragraphs>
  <Slides>19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Gill Sans MT</vt:lpstr>
      <vt:lpstr>Parcel</vt:lpstr>
      <vt:lpstr>“One Belt, One Road”</vt:lpstr>
      <vt:lpstr>3 principles of “Great rejuvenation of the Chinese nation”</vt:lpstr>
      <vt:lpstr>CHINA DREAM</vt:lpstr>
      <vt:lpstr>Initiative of “one belt, one road”</vt:lpstr>
      <vt:lpstr>Focus of SILK RoAd Initiative and msr</vt:lpstr>
      <vt:lpstr>Institutions under sreb/msr</vt:lpstr>
      <vt:lpstr>Highlights of sreb/msr goals</vt:lpstr>
      <vt:lpstr>Implications of sr/msr for china</vt:lpstr>
      <vt:lpstr>Implications of serb/msr for partners and global governance</vt:lpstr>
      <vt:lpstr>One belt, one road</vt:lpstr>
      <vt:lpstr>Xi’s Foreign policy “concepts”</vt:lpstr>
      <vt:lpstr>Six international economic corridors</vt:lpstr>
      <vt:lpstr>Differences with previous policies</vt:lpstr>
      <vt:lpstr>Chinese relations with other nations under obor</vt:lpstr>
      <vt:lpstr>Chinese relations with other nations under obor CONT.</vt:lpstr>
      <vt:lpstr>Chinese relations with other nations under obor CONT.</vt:lpstr>
      <vt:lpstr>OBOR as Global strategy</vt:lpstr>
      <vt:lpstr>Geopolitical implications</vt:lpstr>
      <vt:lpstr>Requirements &amp; economic corridors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Belt, One Road”</dc:title>
  <dc:creator>Chenyan Zhou</dc:creator>
  <cp:lastModifiedBy>Carol Wise</cp:lastModifiedBy>
  <cp:revision>10</cp:revision>
  <dcterms:created xsi:type="dcterms:W3CDTF">2019-04-05T20:45:37Z</dcterms:created>
  <dcterms:modified xsi:type="dcterms:W3CDTF">2019-05-04T21:33:46Z</dcterms:modified>
</cp:coreProperties>
</file>