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270" r:id="rId4"/>
    <p:sldId id="260" r:id="rId5"/>
    <p:sldId id="257" r:id="rId6"/>
    <p:sldId id="265" r:id="rId7"/>
    <p:sldId id="259" r:id="rId8"/>
    <p:sldId id="263" r:id="rId9"/>
    <p:sldId id="264" r:id="rId10"/>
    <p:sldId id="269" r:id="rId11"/>
    <p:sldId id="261" r:id="rId12"/>
    <p:sldId id="268"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86F2BD1-5652-4328-AB8F-DD1FE8D09C0B}"/>
    <pc:docChg chg="addSld modSld">
      <pc:chgData name="" userId="" providerId="" clId="Web-{D86F2BD1-5652-4328-AB8F-DD1FE8D09C0B}" dt="2019-02-21T08:55:59.775" v="148" actId="20577"/>
      <pc:docMkLst>
        <pc:docMk/>
      </pc:docMkLst>
      <pc:sldChg chg="modSp">
        <pc:chgData name="" userId="" providerId="" clId="Web-{D86F2BD1-5652-4328-AB8F-DD1FE8D09C0B}" dt="2019-02-21T08:40:19.158" v="14" actId="20577"/>
        <pc:sldMkLst>
          <pc:docMk/>
          <pc:sldMk cId="3659674305" sldId="259"/>
        </pc:sldMkLst>
        <pc:spChg chg="mod">
          <ac:chgData name="" userId="" providerId="" clId="Web-{D86F2BD1-5652-4328-AB8F-DD1FE8D09C0B}" dt="2019-02-21T08:40:19.158" v="14" actId="20577"/>
          <ac:spMkLst>
            <pc:docMk/>
            <pc:sldMk cId="3659674305" sldId="259"/>
            <ac:spMk id="13" creationId="{00000000-0000-0000-0000-000000000000}"/>
          </ac:spMkLst>
        </pc:spChg>
      </pc:sldChg>
      <pc:sldChg chg="modSp">
        <pc:chgData name="" userId="" providerId="" clId="Web-{D86F2BD1-5652-4328-AB8F-DD1FE8D09C0B}" dt="2019-02-21T08:45:00.322" v="62" actId="14100"/>
        <pc:sldMkLst>
          <pc:docMk/>
          <pc:sldMk cId="677326333" sldId="268"/>
        </pc:sldMkLst>
        <pc:spChg chg="mod">
          <ac:chgData name="" userId="" providerId="" clId="Web-{D86F2BD1-5652-4328-AB8F-DD1FE8D09C0B}" dt="2019-02-21T08:45:00.322" v="62" actId="14100"/>
          <ac:spMkLst>
            <pc:docMk/>
            <pc:sldMk cId="677326333" sldId="268"/>
            <ac:spMk id="3" creationId="{264F025D-BE15-4AAB-B3C6-B003F6DCB274}"/>
          </ac:spMkLst>
        </pc:spChg>
        <pc:spChg chg="mod">
          <ac:chgData name="" userId="" providerId="" clId="Web-{D86F2BD1-5652-4328-AB8F-DD1FE8D09C0B}" dt="2019-02-21T08:44:37.587" v="45" actId="20577"/>
          <ac:spMkLst>
            <pc:docMk/>
            <pc:sldMk cId="677326333" sldId="268"/>
            <ac:spMk id="4" creationId="{BD9124D3-4D69-4B22-BEA3-B0C3AE3B8AE4}"/>
          </ac:spMkLst>
        </pc:spChg>
      </pc:sldChg>
      <pc:sldChg chg="delSp modSp new">
        <pc:chgData name="" userId="" providerId="" clId="Web-{D86F2BD1-5652-4328-AB8F-DD1FE8D09C0B}" dt="2019-02-21T08:55:59.775" v="148" actId="20577"/>
        <pc:sldMkLst>
          <pc:docMk/>
          <pc:sldMk cId="2363330127" sldId="270"/>
        </pc:sldMkLst>
        <pc:spChg chg="mod">
          <ac:chgData name="" userId="" providerId="" clId="Web-{D86F2BD1-5652-4328-AB8F-DD1FE8D09C0B}" dt="2019-02-21T08:54:24.992" v="129" actId="20577"/>
          <ac:spMkLst>
            <pc:docMk/>
            <pc:sldMk cId="2363330127" sldId="270"/>
            <ac:spMk id="2" creationId="{B7762E3A-B5F1-4235-848D-FC6E596CA956}"/>
          </ac:spMkLst>
        </pc:spChg>
        <pc:spChg chg="del">
          <ac:chgData name="" userId="" providerId="" clId="Web-{D86F2BD1-5652-4328-AB8F-DD1FE8D09C0B}" dt="2019-02-21T08:49:31.860" v="70"/>
          <ac:spMkLst>
            <pc:docMk/>
            <pc:sldMk cId="2363330127" sldId="270"/>
            <ac:spMk id="3" creationId="{7958C3E1-134A-45AC-AFC0-06B52B05C7A3}"/>
          </ac:spMkLst>
        </pc:spChg>
        <pc:spChg chg="mod">
          <ac:chgData name="" userId="" providerId="" clId="Web-{D86F2BD1-5652-4328-AB8F-DD1FE8D09C0B}" dt="2019-02-21T08:55:59.775" v="148" actId="20577"/>
          <ac:spMkLst>
            <pc:docMk/>
            <pc:sldMk cId="2363330127" sldId="270"/>
            <ac:spMk id="4" creationId="{4A70395C-1151-472C-BA3B-042014522C3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www.flickr.com/photos/mokaiwen/2296620337/" TargetMode="External"/><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hyperlink" Target="https://commons.wikimedia.org/wiki/File:Warm_Welcome_for_PRT;_Warm_Clothes_for_Refugees_DVIDS239654.jpg" TargetMode="External"/><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hyperlink" Target="http://www.flickr.com/photos/mokaiwen/2296620337/" TargetMode="External"/><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hyperlink" Target="https://commons.wikimedia.org/wiki/File:Warm_Welcome_for_PRT;_Warm_Clothes_for_Refugees_DVIDS239654.jpg" TargetMode="External"/><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017A3-C8B7-4042-BB72-D7EB9003C03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cs-CZ"/>
        </a:p>
      </dgm:t>
    </dgm:pt>
    <dgm:pt modelId="{6CF4BC0D-E1D2-4A35-9543-B7F396F341AC}">
      <dgm:prSet phldrT="[Text]" custT="1"/>
      <dgm:spPr/>
      <dgm:t>
        <a:bodyPr/>
        <a:lstStyle/>
        <a:p>
          <a:r>
            <a:rPr lang="en-GB" sz="2400" noProof="0" dirty="0"/>
            <a:t>Use of force</a:t>
          </a:r>
        </a:p>
      </dgm:t>
    </dgm:pt>
    <dgm:pt modelId="{8E4F9FF2-4E90-43F2-B22E-9E3457A08E5F}" type="parTrans" cxnId="{37B1762C-189F-43EC-B6B4-7C143B008B58}">
      <dgm:prSet/>
      <dgm:spPr/>
      <dgm:t>
        <a:bodyPr/>
        <a:lstStyle/>
        <a:p>
          <a:endParaRPr lang="cs-CZ"/>
        </a:p>
      </dgm:t>
    </dgm:pt>
    <dgm:pt modelId="{968876E2-5D96-4604-914C-A9CA48CBE31E}" type="sibTrans" cxnId="{37B1762C-189F-43EC-B6B4-7C143B008B58}">
      <dgm:prSet/>
      <dgm:spPr/>
      <dgm:t>
        <a:bodyPr/>
        <a:lstStyle/>
        <a:p>
          <a:endParaRPr lang="cs-CZ"/>
        </a:p>
      </dgm:t>
    </dgm:pt>
    <dgm:pt modelId="{7C392655-D073-453A-9208-BD5BC51546B6}">
      <dgm:prSet phldrT="[Text]" custT="1"/>
      <dgm:spPr/>
      <dgm:t>
        <a:bodyPr/>
        <a:lstStyle/>
        <a:p>
          <a:r>
            <a:rPr lang="en-GB" sz="1800" noProof="0" dirty="0"/>
            <a:t>Without permission of the target state (with questionable permission)</a:t>
          </a:r>
        </a:p>
      </dgm:t>
    </dgm:pt>
    <dgm:pt modelId="{98E1388F-F8A5-442F-9FD1-577DD054DB08}" type="parTrans" cxnId="{4FC0BA20-8779-4EA0-A478-990CD06D743D}">
      <dgm:prSet/>
      <dgm:spPr/>
      <dgm:t>
        <a:bodyPr/>
        <a:lstStyle/>
        <a:p>
          <a:endParaRPr lang="cs-CZ"/>
        </a:p>
      </dgm:t>
    </dgm:pt>
    <dgm:pt modelId="{02D15920-B55F-4D63-8651-87423AA7AD14}" type="sibTrans" cxnId="{4FC0BA20-8779-4EA0-A478-990CD06D743D}">
      <dgm:prSet/>
      <dgm:spPr/>
      <dgm:t>
        <a:bodyPr/>
        <a:lstStyle/>
        <a:p>
          <a:endParaRPr lang="cs-CZ"/>
        </a:p>
      </dgm:t>
    </dgm:pt>
    <dgm:pt modelId="{4212E4BB-1414-4215-B569-C73ED6356C5D}">
      <dgm:prSet phldrT="[Text]" custT="1"/>
      <dgm:spPr/>
      <dgm:t>
        <a:bodyPr/>
        <a:lstStyle/>
        <a:p>
          <a:r>
            <a:rPr lang="en-GB" sz="1800" noProof="0" dirty="0"/>
            <a:t>Explicit reaction to ongoing complex man-made humanitarian crisis</a:t>
          </a:r>
        </a:p>
      </dgm:t>
    </dgm:pt>
    <dgm:pt modelId="{75D0ED70-544B-4F29-8173-508761313D00}" type="parTrans" cxnId="{1C7CA41E-2474-4EC1-9AD3-7764294C9AFD}">
      <dgm:prSet/>
      <dgm:spPr/>
      <dgm:t>
        <a:bodyPr/>
        <a:lstStyle/>
        <a:p>
          <a:endParaRPr lang="cs-CZ"/>
        </a:p>
      </dgm:t>
    </dgm:pt>
    <dgm:pt modelId="{96FDFD90-942B-4CF1-9D57-1664B4AD5318}" type="sibTrans" cxnId="{1C7CA41E-2474-4EC1-9AD3-7764294C9AFD}">
      <dgm:prSet/>
      <dgm:spPr/>
      <dgm:t>
        <a:bodyPr/>
        <a:lstStyle/>
        <a:p>
          <a:endParaRPr lang="cs-CZ"/>
        </a:p>
      </dgm:t>
    </dgm:pt>
    <dgm:pt modelId="{4FAF43CB-EA1B-4549-80D4-73858CC9D696}" type="pres">
      <dgm:prSet presAssocID="{F3A017A3-C8B7-4042-BB72-D7EB9003C03F}" presName="Name0" presStyleCnt="0">
        <dgm:presLayoutVars>
          <dgm:dir/>
          <dgm:resizeHandles val="exact"/>
        </dgm:presLayoutVars>
      </dgm:prSet>
      <dgm:spPr/>
    </dgm:pt>
    <dgm:pt modelId="{08F11D9A-3808-401A-8A31-D24AA7D0224C}" type="pres">
      <dgm:prSet presAssocID="{6CF4BC0D-E1D2-4A35-9543-B7F396F341AC}" presName="composite" presStyleCnt="0"/>
      <dgm:spPr/>
    </dgm:pt>
    <dgm:pt modelId="{BBF92AFE-FF86-4D76-9E74-7D582976F4F6}" type="pres">
      <dgm:prSet presAssocID="{6CF4BC0D-E1D2-4A35-9543-B7F396F341AC}" presName="rect1" presStyleLbl="trAlignAcc1" presStyleIdx="0" presStyleCnt="3">
        <dgm:presLayoutVars>
          <dgm:bulletEnabled val="1"/>
        </dgm:presLayoutVars>
      </dgm:prSet>
      <dgm:spPr/>
    </dgm:pt>
    <dgm:pt modelId="{8D314B29-3277-4455-8FB8-C919B7A5A319}" type="pres">
      <dgm:prSet presAssocID="{6CF4BC0D-E1D2-4A35-9543-B7F396F341AC}"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E837356A-1D2B-4315-AF58-EB236E7F75B2}" type="pres">
      <dgm:prSet presAssocID="{968876E2-5D96-4604-914C-A9CA48CBE31E}" presName="sibTrans" presStyleCnt="0"/>
      <dgm:spPr/>
    </dgm:pt>
    <dgm:pt modelId="{9A8ECB6C-F0C1-45A0-9938-4D37AB13E692}" type="pres">
      <dgm:prSet presAssocID="{7C392655-D073-453A-9208-BD5BC51546B6}" presName="composite" presStyleCnt="0"/>
      <dgm:spPr/>
    </dgm:pt>
    <dgm:pt modelId="{6937EB0D-859A-4091-867A-DF5975BD94C5}" type="pres">
      <dgm:prSet presAssocID="{7C392655-D073-453A-9208-BD5BC51546B6}" presName="rect1" presStyleLbl="trAlignAcc1" presStyleIdx="1" presStyleCnt="3">
        <dgm:presLayoutVars>
          <dgm:bulletEnabled val="1"/>
        </dgm:presLayoutVars>
      </dgm:prSet>
      <dgm:spPr/>
    </dgm:pt>
    <dgm:pt modelId="{EA04859C-A9DE-4D86-8F42-1671896C0A80}" type="pres">
      <dgm:prSet presAssocID="{7C392655-D073-453A-9208-BD5BC51546B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50000" r="-50000"/>
          </a:stretch>
        </a:blipFill>
      </dgm:spPr>
    </dgm:pt>
    <dgm:pt modelId="{AF2F9EAF-119E-4BDC-88D2-BC7FA310CA19}" type="pres">
      <dgm:prSet presAssocID="{02D15920-B55F-4D63-8651-87423AA7AD14}" presName="sibTrans" presStyleCnt="0"/>
      <dgm:spPr/>
    </dgm:pt>
    <dgm:pt modelId="{798D4A27-F520-4C96-93FD-0B33F1B1F23F}" type="pres">
      <dgm:prSet presAssocID="{4212E4BB-1414-4215-B569-C73ED6356C5D}" presName="composite" presStyleCnt="0"/>
      <dgm:spPr/>
    </dgm:pt>
    <dgm:pt modelId="{4104CC78-762A-496C-B1FF-B09E02070F79}" type="pres">
      <dgm:prSet presAssocID="{4212E4BB-1414-4215-B569-C73ED6356C5D}" presName="rect1" presStyleLbl="trAlignAcc1" presStyleIdx="2" presStyleCnt="3">
        <dgm:presLayoutVars>
          <dgm:bulletEnabled val="1"/>
        </dgm:presLayoutVars>
      </dgm:prSet>
      <dgm:spPr/>
    </dgm:pt>
    <dgm:pt modelId="{3E25BC2C-1CCF-49CF-B6A0-037C3495C4D7}" type="pres">
      <dgm:prSet presAssocID="{4212E4BB-1414-4215-B569-C73ED6356C5D}" presName="rect2"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62000" r="-62000"/>
          </a:stretch>
        </a:blipFill>
      </dgm:spPr>
    </dgm:pt>
  </dgm:ptLst>
  <dgm:cxnLst>
    <dgm:cxn modelId="{1C7CA41E-2474-4EC1-9AD3-7764294C9AFD}" srcId="{F3A017A3-C8B7-4042-BB72-D7EB9003C03F}" destId="{4212E4BB-1414-4215-B569-C73ED6356C5D}" srcOrd="2" destOrd="0" parTransId="{75D0ED70-544B-4F29-8173-508761313D00}" sibTransId="{96FDFD90-942B-4CF1-9D57-1664B4AD5318}"/>
    <dgm:cxn modelId="{4FC0BA20-8779-4EA0-A478-990CD06D743D}" srcId="{F3A017A3-C8B7-4042-BB72-D7EB9003C03F}" destId="{7C392655-D073-453A-9208-BD5BC51546B6}" srcOrd="1" destOrd="0" parTransId="{98E1388F-F8A5-442F-9FD1-577DD054DB08}" sibTransId="{02D15920-B55F-4D63-8651-87423AA7AD14}"/>
    <dgm:cxn modelId="{37B1762C-189F-43EC-B6B4-7C143B008B58}" srcId="{F3A017A3-C8B7-4042-BB72-D7EB9003C03F}" destId="{6CF4BC0D-E1D2-4A35-9543-B7F396F341AC}" srcOrd="0" destOrd="0" parTransId="{8E4F9FF2-4E90-43F2-B22E-9E3457A08E5F}" sibTransId="{968876E2-5D96-4604-914C-A9CA48CBE31E}"/>
    <dgm:cxn modelId="{0E03594A-7A26-45E4-9632-490DDE9FE2D6}" type="presOf" srcId="{7C392655-D073-453A-9208-BD5BC51546B6}" destId="{6937EB0D-859A-4091-867A-DF5975BD94C5}" srcOrd="0" destOrd="0" presId="urn:microsoft.com/office/officeart/2008/layout/PictureStrips"/>
    <dgm:cxn modelId="{A1C2DD78-2F25-4465-A436-31F592D55EDF}" type="presOf" srcId="{4212E4BB-1414-4215-B569-C73ED6356C5D}" destId="{4104CC78-762A-496C-B1FF-B09E02070F79}" srcOrd="0" destOrd="0" presId="urn:microsoft.com/office/officeart/2008/layout/PictureStrips"/>
    <dgm:cxn modelId="{D421BE83-D9A6-465F-9AC6-924099196495}" type="presOf" srcId="{F3A017A3-C8B7-4042-BB72-D7EB9003C03F}" destId="{4FAF43CB-EA1B-4549-80D4-73858CC9D696}" srcOrd="0" destOrd="0" presId="urn:microsoft.com/office/officeart/2008/layout/PictureStrips"/>
    <dgm:cxn modelId="{CEB740EE-F6FD-4B93-8E03-33F96E74A6E2}" type="presOf" srcId="{6CF4BC0D-E1D2-4A35-9543-B7F396F341AC}" destId="{BBF92AFE-FF86-4D76-9E74-7D582976F4F6}" srcOrd="0" destOrd="0" presId="urn:microsoft.com/office/officeart/2008/layout/PictureStrips"/>
    <dgm:cxn modelId="{2C3D5A99-B031-4F65-A080-3AFF63673CD8}" type="presParOf" srcId="{4FAF43CB-EA1B-4549-80D4-73858CC9D696}" destId="{08F11D9A-3808-401A-8A31-D24AA7D0224C}" srcOrd="0" destOrd="0" presId="urn:microsoft.com/office/officeart/2008/layout/PictureStrips"/>
    <dgm:cxn modelId="{A8726A00-FAF1-46D0-8693-DD0488E47EAD}" type="presParOf" srcId="{08F11D9A-3808-401A-8A31-D24AA7D0224C}" destId="{BBF92AFE-FF86-4D76-9E74-7D582976F4F6}" srcOrd="0" destOrd="0" presId="urn:microsoft.com/office/officeart/2008/layout/PictureStrips"/>
    <dgm:cxn modelId="{79DF0D43-163B-430F-8A1A-A8D7FED29464}" type="presParOf" srcId="{08F11D9A-3808-401A-8A31-D24AA7D0224C}" destId="{8D314B29-3277-4455-8FB8-C919B7A5A319}" srcOrd="1" destOrd="0" presId="urn:microsoft.com/office/officeart/2008/layout/PictureStrips"/>
    <dgm:cxn modelId="{E88D9B31-A0CC-49CF-B6C7-92F47E35F63E}" type="presParOf" srcId="{4FAF43CB-EA1B-4549-80D4-73858CC9D696}" destId="{E837356A-1D2B-4315-AF58-EB236E7F75B2}" srcOrd="1" destOrd="0" presId="urn:microsoft.com/office/officeart/2008/layout/PictureStrips"/>
    <dgm:cxn modelId="{6470AEE7-6B9B-4B20-9A93-E5ED3B94BF0B}" type="presParOf" srcId="{4FAF43CB-EA1B-4549-80D4-73858CC9D696}" destId="{9A8ECB6C-F0C1-45A0-9938-4D37AB13E692}" srcOrd="2" destOrd="0" presId="urn:microsoft.com/office/officeart/2008/layout/PictureStrips"/>
    <dgm:cxn modelId="{A04DA098-9FD6-49EF-AA10-338764CDCFBB}" type="presParOf" srcId="{9A8ECB6C-F0C1-45A0-9938-4D37AB13E692}" destId="{6937EB0D-859A-4091-867A-DF5975BD94C5}" srcOrd="0" destOrd="0" presId="urn:microsoft.com/office/officeart/2008/layout/PictureStrips"/>
    <dgm:cxn modelId="{4ECF6092-FB8E-4E29-BE67-BC3695235797}" type="presParOf" srcId="{9A8ECB6C-F0C1-45A0-9938-4D37AB13E692}" destId="{EA04859C-A9DE-4D86-8F42-1671896C0A80}" srcOrd="1" destOrd="0" presId="urn:microsoft.com/office/officeart/2008/layout/PictureStrips"/>
    <dgm:cxn modelId="{0F06D171-281C-45FC-9395-92202728D4EF}" type="presParOf" srcId="{4FAF43CB-EA1B-4549-80D4-73858CC9D696}" destId="{AF2F9EAF-119E-4BDC-88D2-BC7FA310CA19}" srcOrd="3" destOrd="0" presId="urn:microsoft.com/office/officeart/2008/layout/PictureStrips"/>
    <dgm:cxn modelId="{F60FFE2E-AC97-48E2-AEA0-E31D11FE7149}" type="presParOf" srcId="{4FAF43CB-EA1B-4549-80D4-73858CC9D696}" destId="{798D4A27-F520-4C96-93FD-0B33F1B1F23F}" srcOrd="4" destOrd="0" presId="urn:microsoft.com/office/officeart/2008/layout/PictureStrips"/>
    <dgm:cxn modelId="{2EA3CA7D-DD44-45FD-BC13-C62CCDACDB04}" type="presParOf" srcId="{798D4A27-F520-4C96-93FD-0B33F1B1F23F}" destId="{4104CC78-762A-496C-B1FF-B09E02070F79}" srcOrd="0" destOrd="0" presId="urn:microsoft.com/office/officeart/2008/layout/PictureStrips"/>
    <dgm:cxn modelId="{4A55CB84-FD31-4DD1-B1C6-141283774C83}" type="presParOf" srcId="{798D4A27-F520-4C96-93FD-0B33F1B1F23F}" destId="{3E25BC2C-1CCF-49CF-B6A0-037C3495C4D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92AFE-FF86-4D76-9E74-7D582976F4F6}">
      <dsp:nvSpPr>
        <dsp:cNvPr id="0" name=""/>
        <dsp:cNvSpPr/>
      </dsp:nvSpPr>
      <dsp:spPr>
        <a:xfrm>
          <a:off x="1727809" y="287611"/>
          <a:ext cx="3757737" cy="117429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388"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Use of force</a:t>
          </a:r>
        </a:p>
      </dsp:txBody>
      <dsp:txXfrm>
        <a:off x="1727809" y="287611"/>
        <a:ext cx="3757737" cy="1174292"/>
      </dsp:txXfrm>
    </dsp:sp>
    <dsp:sp modelId="{8D314B29-3277-4455-8FB8-C919B7A5A319}">
      <dsp:nvSpPr>
        <dsp:cNvPr id="0" name=""/>
        <dsp:cNvSpPr/>
      </dsp:nvSpPr>
      <dsp:spPr>
        <a:xfrm>
          <a:off x="1571237" y="117991"/>
          <a:ext cx="822005" cy="123300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7EB0D-859A-4091-867A-DF5975BD94C5}">
      <dsp:nvSpPr>
        <dsp:cNvPr id="0" name=""/>
        <dsp:cNvSpPr/>
      </dsp:nvSpPr>
      <dsp:spPr>
        <a:xfrm>
          <a:off x="1727809" y="1765915"/>
          <a:ext cx="3757737" cy="117429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388"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noProof="0" dirty="0"/>
            <a:t>Without permission of the target state (with questionable permission)</a:t>
          </a:r>
        </a:p>
      </dsp:txBody>
      <dsp:txXfrm>
        <a:off x="1727809" y="1765915"/>
        <a:ext cx="3757737" cy="1174292"/>
      </dsp:txXfrm>
    </dsp:sp>
    <dsp:sp modelId="{EA04859C-A9DE-4D86-8F42-1671896C0A80}">
      <dsp:nvSpPr>
        <dsp:cNvPr id="0" name=""/>
        <dsp:cNvSpPr/>
      </dsp:nvSpPr>
      <dsp:spPr>
        <a:xfrm>
          <a:off x="1571237" y="1596295"/>
          <a:ext cx="822005" cy="123300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04CC78-762A-496C-B1FF-B09E02070F79}">
      <dsp:nvSpPr>
        <dsp:cNvPr id="0" name=""/>
        <dsp:cNvSpPr/>
      </dsp:nvSpPr>
      <dsp:spPr>
        <a:xfrm>
          <a:off x="1727809" y="3244219"/>
          <a:ext cx="3757737" cy="117429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388"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noProof="0" dirty="0"/>
            <a:t>Explicit reaction to ongoing complex man-made humanitarian crisis</a:t>
          </a:r>
        </a:p>
      </dsp:txBody>
      <dsp:txXfrm>
        <a:off x="1727809" y="3244219"/>
        <a:ext cx="3757737" cy="1174292"/>
      </dsp:txXfrm>
    </dsp:sp>
    <dsp:sp modelId="{3E25BC2C-1CCF-49CF-B6A0-037C3495C4D7}">
      <dsp:nvSpPr>
        <dsp:cNvPr id="0" name=""/>
        <dsp:cNvSpPr/>
      </dsp:nvSpPr>
      <dsp:spPr>
        <a:xfrm>
          <a:off x="1571237" y="3074599"/>
          <a:ext cx="822005" cy="123300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82FA2-8C5C-4545-9656-E6EF56C4BB43}" type="datetimeFigureOut">
              <a:rPr lang="cs-CZ" smtClean="0"/>
              <a:t>21.02.2019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1634F-87AC-4782-B208-2B0932B355EE}" type="slidenum">
              <a:rPr lang="cs-CZ" smtClean="0"/>
              <a:t>‹#›</a:t>
            </a:fld>
            <a:endParaRPr lang="cs-CZ"/>
          </a:p>
        </p:txBody>
      </p:sp>
    </p:spTree>
    <p:extLst>
      <p:ext uri="{BB962C8B-B14F-4D97-AF65-F5344CB8AC3E}">
        <p14:creationId xmlns:p14="http://schemas.microsoft.com/office/powerpoint/2010/main" val="148418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Violation</a:t>
            </a:r>
            <a:r>
              <a:rPr lang="cs-CZ" dirty="0"/>
              <a:t> </a:t>
            </a:r>
            <a:r>
              <a:rPr lang="cs-CZ" dirty="0" err="1"/>
              <a:t>of</a:t>
            </a:r>
            <a:r>
              <a:rPr lang="cs-CZ" dirty="0"/>
              <a:t> </a:t>
            </a:r>
            <a:r>
              <a:rPr lang="cs-CZ" dirty="0" err="1"/>
              <a:t>Krasner‘s</a:t>
            </a:r>
            <a:r>
              <a:rPr lang="cs-CZ" dirty="0"/>
              <a:t> </a:t>
            </a:r>
            <a:r>
              <a:rPr lang="cs-CZ" dirty="0" err="1"/>
              <a:t>Westphalian</a:t>
            </a:r>
            <a:r>
              <a:rPr lang="cs-CZ" dirty="0"/>
              <a:t> </a:t>
            </a:r>
            <a:r>
              <a:rPr lang="cs-CZ" dirty="0" err="1"/>
              <a:t>sovereignty</a:t>
            </a:r>
            <a:r>
              <a:rPr lang="cs-CZ" dirty="0"/>
              <a:t> </a:t>
            </a:r>
          </a:p>
        </p:txBody>
      </p:sp>
      <p:sp>
        <p:nvSpPr>
          <p:cNvPr id="4" name="Zástupný symbol pro číslo snímku 3"/>
          <p:cNvSpPr>
            <a:spLocks noGrp="1"/>
          </p:cNvSpPr>
          <p:nvPr>
            <p:ph type="sldNum" sz="quarter" idx="10"/>
          </p:nvPr>
        </p:nvSpPr>
        <p:spPr/>
        <p:txBody>
          <a:bodyPr/>
          <a:lstStyle/>
          <a:p>
            <a:fld id="{3691634F-87AC-4782-B208-2B0932B355EE}" type="slidenum">
              <a:rPr lang="cs-CZ" smtClean="0"/>
              <a:t>4</a:t>
            </a:fld>
            <a:endParaRPr lang="cs-CZ"/>
          </a:p>
        </p:txBody>
      </p:sp>
    </p:spTree>
    <p:extLst>
      <p:ext uri="{BB962C8B-B14F-4D97-AF65-F5344CB8AC3E}">
        <p14:creationId xmlns:p14="http://schemas.microsoft.com/office/powerpoint/2010/main" val="3688499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2/21/2019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0" y="3861048"/>
            <a:ext cx="5292080" cy="2160240"/>
          </a:xfrm>
          <a:prstGeom prst="rect">
            <a:avLst/>
          </a:prstGeom>
          <a:gradFill flip="none" rotWithShape="1">
            <a:gsLst>
              <a:gs pos="0">
                <a:schemeClr val="bg1">
                  <a:alpha val="0"/>
                </a:schemeClr>
              </a:gs>
              <a:gs pos="80000">
                <a:schemeClr val="bg1">
                  <a:alpha val="9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1"/>
          <p:cNvSpPr txBox="1">
            <a:spLocks noChangeArrowheads="1"/>
          </p:cNvSpPr>
          <p:nvPr/>
        </p:nvSpPr>
        <p:spPr bwMode="auto">
          <a:xfrm>
            <a:off x="0" y="3787006"/>
            <a:ext cx="5292080" cy="2308324"/>
          </a:xfrm>
          <a:prstGeom prst="rect">
            <a:avLst/>
          </a:prstGeom>
          <a:noFill/>
          <a:ln w="9525">
            <a:noFill/>
            <a:miter lim="800000"/>
            <a:headEnd/>
            <a:tailEnd/>
          </a:ln>
        </p:spPr>
        <p:txBody>
          <a:bodyPr wrap="square">
            <a:spAutoFit/>
          </a:bodyPr>
          <a:lstStyle/>
          <a:p>
            <a:r>
              <a:rPr lang="cs-CZ" altLang="ko-KR" sz="3600" b="1" dirty="0" err="1">
                <a:solidFill>
                  <a:schemeClr val="tx1">
                    <a:lumMod val="75000"/>
                    <a:lumOff val="25000"/>
                  </a:schemeClr>
                </a:solidFill>
                <a:latin typeface="Arial" pitchFamily="34" charset="0"/>
                <a:ea typeface="맑은 고딕" pitchFamily="50" charset="-127"/>
                <a:cs typeface="Arial" pitchFamily="34" charset="0"/>
              </a:rPr>
              <a:t>Humanitarian</a:t>
            </a:r>
            <a:r>
              <a:rPr lang="cs-CZ" altLang="ko-KR" sz="3600" b="1" dirty="0">
                <a:solidFill>
                  <a:schemeClr val="tx1">
                    <a:lumMod val="75000"/>
                    <a:lumOff val="25000"/>
                  </a:schemeClr>
                </a:solidFill>
                <a:latin typeface="Arial" pitchFamily="34" charset="0"/>
                <a:ea typeface="맑은 고딕" pitchFamily="50" charset="-127"/>
                <a:cs typeface="Arial" pitchFamily="34" charset="0"/>
              </a:rPr>
              <a:t> </a:t>
            </a:r>
            <a:r>
              <a:rPr lang="cs-CZ" altLang="ko-KR" sz="3600" b="1" dirty="0" err="1">
                <a:solidFill>
                  <a:schemeClr val="tx1">
                    <a:lumMod val="75000"/>
                    <a:lumOff val="25000"/>
                  </a:schemeClr>
                </a:solidFill>
                <a:latin typeface="Arial" pitchFamily="34" charset="0"/>
                <a:ea typeface="맑은 고딕" pitchFamily="50" charset="-127"/>
                <a:cs typeface="Arial" pitchFamily="34" charset="0"/>
              </a:rPr>
              <a:t>intervention</a:t>
            </a:r>
            <a:r>
              <a:rPr lang="cs-CZ" altLang="ko-KR" sz="3600" b="1" dirty="0">
                <a:solidFill>
                  <a:schemeClr val="tx1">
                    <a:lumMod val="75000"/>
                    <a:lumOff val="25000"/>
                  </a:schemeClr>
                </a:solidFill>
                <a:latin typeface="Arial" pitchFamily="34" charset="0"/>
                <a:ea typeface="맑은 고딕" pitchFamily="50" charset="-127"/>
                <a:cs typeface="Arial" pitchFamily="34" charset="0"/>
              </a:rPr>
              <a:t> – </a:t>
            </a:r>
            <a:r>
              <a:rPr lang="cs-CZ" altLang="ko-KR" sz="3600" b="1" dirty="0" err="1">
                <a:solidFill>
                  <a:schemeClr val="tx1">
                    <a:lumMod val="75000"/>
                    <a:lumOff val="25000"/>
                  </a:schemeClr>
                </a:solidFill>
                <a:latin typeface="Arial" pitchFamily="34" charset="0"/>
                <a:ea typeface="맑은 고딕" pitchFamily="50" charset="-127"/>
                <a:cs typeface="Arial" pitchFamily="34" charset="0"/>
              </a:rPr>
              <a:t>definitions</a:t>
            </a:r>
            <a:r>
              <a:rPr lang="cs-CZ" altLang="ko-KR" sz="3600" b="1" dirty="0">
                <a:solidFill>
                  <a:schemeClr val="tx1">
                    <a:lumMod val="75000"/>
                    <a:lumOff val="25000"/>
                  </a:schemeClr>
                </a:solidFill>
                <a:latin typeface="Arial" pitchFamily="34" charset="0"/>
                <a:ea typeface="맑은 고딕" pitchFamily="50" charset="-127"/>
                <a:cs typeface="Arial" pitchFamily="34" charset="0"/>
              </a:rPr>
              <a:t>, basic </a:t>
            </a:r>
            <a:r>
              <a:rPr lang="cs-CZ" altLang="ko-KR" sz="3600" b="1" dirty="0" err="1">
                <a:solidFill>
                  <a:schemeClr val="tx1">
                    <a:lumMod val="75000"/>
                    <a:lumOff val="25000"/>
                  </a:schemeClr>
                </a:solidFill>
                <a:latin typeface="Arial" pitchFamily="34" charset="0"/>
                <a:ea typeface="맑은 고딕" pitchFamily="50" charset="-127"/>
                <a:cs typeface="Arial" pitchFamily="34" charset="0"/>
              </a:rPr>
              <a:t>dilemmas</a:t>
            </a:r>
            <a:endParaRPr lang="en-US" altLang="ko-KR" sz="3600" b="1" dirty="0">
              <a:solidFill>
                <a:schemeClr val="tx1">
                  <a:lumMod val="75000"/>
                  <a:lumOff val="25000"/>
                </a:schemeClr>
              </a:solidFill>
              <a:latin typeface="Arial" pitchFamily="34" charset="0"/>
              <a:ea typeface="맑은 고딕" pitchFamily="50" charset="-127"/>
              <a:cs typeface="Arial" pitchFamily="34" charset="0"/>
            </a:endParaRPr>
          </a:p>
        </p:txBody>
      </p:sp>
      <p:sp>
        <p:nvSpPr>
          <p:cNvPr id="7" name="TextBox 6">
            <a:hlinkClick r:id="rId2"/>
          </p:cNvPr>
          <p:cNvSpPr txBox="1"/>
          <p:nvPr/>
        </p:nvSpPr>
        <p:spPr>
          <a:xfrm>
            <a:off x="0" y="6597932"/>
            <a:ext cx="9144000" cy="215444"/>
          </a:xfrm>
          <a:prstGeom prst="rect">
            <a:avLst/>
          </a:prstGeom>
          <a:noFill/>
        </p:spPr>
        <p:txBody>
          <a:bodyPr wrap="square" rtlCol="0">
            <a:spAutoFit/>
          </a:bodyPr>
          <a:lstStyle/>
          <a:p>
            <a:pPr algn="ctr"/>
            <a:r>
              <a:rPr lang="en-US" altLang="ko-KR" sz="800" dirty="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grpSp>
        <p:nvGrpSpPr>
          <p:cNvPr id="8" name="Group 7"/>
          <p:cNvGrpSpPr/>
          <p:nvPr/>
        </p:nvGrpSpPr>
        <p:grpSpPr>
          <a:xfrm>
            <a:off x="7341116" y="273775"/>
            <a:ext cx="1584176" cy="432048"/>
            <a:chOff x="7341116" y="273775"/>
            <a:chExt cx="1584176" cy="432048"/>
          </a:xfrm>
        </p:grpSpPr>
        <p:sp>
          <p:nvSpPr>
            <p:cNvPr id="3" name="Rounded Rectangle 2"/>
            <p:cNvSpPr/>
            <p:nvPr/>
          </p:nvSpPr>
          <p:spPr>
            <a:xfrm>
              <a:off x="7341116" y="273775"/>
              <a:ext cx="1584176" cy="4320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82448" y="332656"/>
              <a:ext cx="1301512" cy="321849"/>
            </a:xfrm>
            <a:prstGeom prst="rect">
              <a:avLst/>
            </a:prstGeom>
          </p:spPr>
        </p:pic>
      </p:gr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2A9B43-0936-484E-9ACA-ADD55DE7B90A}"/>
              </a:ext>
            </a:extLst>
          </p:cNvPr>
          <p:cNvSpPr>
            <a:spLocks noGrp="1"/>
          </p:cNvSpPr>
          <p:nvPr>
            <p:ph type="title"/>
          </p:nvPr>
        </p:nvSpPr>
        <p:spPr/>
        <p:txBody>
          <a:bodyPr/>
          <a:lstStyle/>
          <a:p>
            <a:r>
              <a:rPr lang="cs-CZ" dirty="0" err="1"/>
              <a:t>Dilemmas</a:t>
            </a:r>
            <a:endParaRPr lang="cs-CZ" dirty="0"/>
          </a:p>
        </p:txBody>
      </p:sp>
      <p:sp>
        <p:nvSpPr>
          <p:cNvPr id="3" name="Zástupný symbol pro obsah 2">
            <a:extLst>
              <a:ext uri="{FF2B5EF4-FFF2-40B4-BE49-F238E27FC236}">
                <a16:creationId xmlns:a16="http://schemas.microsoft.com/office/drawing/2014/main" id="{E8BE7F69-A77A-4AD8-BBC3-8944E13464AD}"/>
              </a:ext>
            </a:extLst>
          </p:cNvPr>
          <p:cNvSpPr>
            <a:spLocks noGrp="1"/>
          </p:cNvSpPr>
          <p:nvPr>
            <p:ph idx="1"/>
          </p:nvPr>
        </p:nvSpPr>
        <p:spPr/>
        <p:txBody>
          <a:bodyPr/>
          <a:lstStyle/>
          <a:p>
            <a:r>
              <a:rPr lang="cs-CZ" dirty="0" err="1"/>
              <a:t>For</a:t>
            </a:r>
            <a:r>
              <a:rPr lang="cs-CZ" dirty="0"/>
              <a:t> </a:t>
            </a:r>
            <a:r>
              <a:rPr lang="cs-CZ" dirty="0" err="1"/>
              <a:t>actors</a:t>
            </a:r>
            <a:r>
              <a:rPr lang="cs-CZ" dirty="0"/>
              <a:t> in </a:t>
            </a:r>
            <a:r>
              <a:rPr lang="cs-CZ" dirty="0" err="1"/>
              <a:t>the</a:t>
            </a:r>
            <a:r>
              <a:rPr lang="cs-CZ" dirty="0"/>
              <a:t> </a:t>
            </a:r>
            <a:r>
              <a:rPr lang="cs-CZ" dirty="0" err="1"/>
              <a:t>international</a:t>
            </a:r>
            <a:r>
              <a:rPr lang="cs-CZ" dirty="0"/>
              <a:t> relations</a:t>
            </a:r>
          </a:p>
        </p:txBody>
      </p:sp>
      <p:sp>
        <p:nvSpPr>
          <p:cNvPr id="4" name="Zástupný symbol pro obsah 3">
            <a:extLst>
              <a:ext uri="{FF2B5EF4-FFF2-40B4-BE49-F238E27FC236}">
                <a16:creationId xmlns:a16="http://schemas.microsoft.com/office/drawing/2014/main" id="{80FFB07A-697B-4DD3-9073-E6A14025E02F}"/>
              </a:ext>
            </a:extLst>
          </p:cNvPr>
          <p:cNvSpPr>
            <a:spLocks noGrp="1"/>
          </p:cNvSpPr>
          <p:nvPr>
            <p:ph idx="10"/>
          </p:nvPr>
        </p:nvSpPr>
        <p:spPr/>
        <p:txBody>
          <a:bodyPr/>
          <a:lstStyle/>
          <a:p>
            <a:r>
              <a:rPr lang="cs-CZ" dirty="0" err="1"/>
              <a:t>For</a:t>
            </a:r>
            <a:r>
              <a:rPr lang="cs-CZ" dirty="0"/>
              <a:t> </a:t>
            </a:r>
            <a:r>
              <a:rPr lang="cs-CZ" dirty="0" err="1"/>
              <a:t>the</a:t>
            </a:r>
            <a:r>
              <a:rPr lang="cs-CZ" dirty="0"/>
              <a:t> </a:t>
            </a:r>
            <a:r>
              <a:rPr lang="cs-CZ" dirty="0" err="1"/>
              <a:t>system</a:t>
            </a:r>
            <a:endParaRPr lang="cs-CZ" dirty="0"/>
          </a:p>
          <a:p>
            <a:pPr marL="285750" indent="-285750">
              <a:buFont typeface="Arial" panose="020B0604020202020204" pitchFamily="34" charset="0"/>
              <a:buChar char="•"/>
            </a:pPr>
            <a:r>
              <a:rPr lang="cs-CZ" dirty="0" err="1"/>
              <a:t>Sovereignty</a:t>
            </a:r>
            <a:r>
              <a:rPr lang="cs-CZ" dirty="0"/>
              <a:t> </a:t>
            </a:r>
            <a:r>
              <a:rPr lang="cs-CZ" dirty="0" err="1"/>
              <a:t>vs</a:t>
            </a:r>
            <a:r>
              <a:rPr lang="cs-CZ" dirty="0"/>
              <a:t> </a:t>
            </a:r>
            <a:r>
              <a:rPr lang="cs-CZ" dirty="0" err="1"/>
              <a:t>Human</a:t>
            </a:r>
            <a:r>
              <a:rPr lang="cs-CZ" dirty="0"/>
              <a:t> </a:t>
            </a:r>
            <a:r>
              <a:rPr lang="cs-CZ" dirty="0" err="1"/>
              <a:t>suffering</a:t>
            </a:r>
            <a:endParaRPr lang="cs-CZ" dirty="0"/>
          </a:p>
          <a:p>
            <a:endParaRPr lang="cs-CZ" dirty="0"/>
          </a:p>
          <a:p>
            <a:r>
              <a:rPr lang="cs-CZ" dirty="0" err="1"/>
              <a:t>For</a:t>
            </a:r>
            <a:r>
              <a:rPr lang="cs-CZ" dirty="0"/>
              <a:t> </a:t>
            </a:r>
            <a:r>
              <a:rPr lang="cs-CZ" dirty="0" err="1"/>
              <a:t>the</a:t>
            </a:r>
            <a:r>
              <a:rPr lang="cs-CZ" dirty="0"/>
              <a:t> </a:t>
            </a:r>
            <a:r>
              <a:rPr lang="cs-CZ" dirty="0" err="1"/>
              <a:t>intervening</a:t>
            </a:r>
            <a:r>
              <a:rPr lang="cs-CZ" dirty="0"/>
              <a:t> country</a:t>
            </a:r>
          </a:p>
          <a:p>
            <a:pPr marL="285750" indent="-285750">
              <a:buFont typeface="Arial" panose="020B0604020202020204" pitchFamily="34" charset="0"/>
              <a:buChar char="•"/>
            </a:pPr>
            <a:r>
              <a:rPr lang="cs-CZ" dirty="0" err="1"/>
              <a:t>Selflessnes</a:t>
            </a:r>
            <a:r>
              <a:rPr lang="cs-CZ" dirty="0"/>
              <a:t> </a:t>
            </a:r>
            <a:r>
              <a:rPr lang="cs-CZ" dirty="0" err="1"/>
              <a:t>vs</a:t>
            </a:r>
            <a:r>
              <a:rPr lang="cs-CZ" dirty="0"/>
              <a:t> </a:t>
            </a:r>
            <a:r>
              <a:rPr lang="cs-CZ" dirty="0" err="1"/>
              <a:t>selfishness</a:t>
            </a:r>
            <a:r>
              <a:rPr lang="cs-CZ" dirty="0"/>
              <a:t> (</a:t>
            </a:r>
            <a:r>
              <a:rPr lang="cs-CZ" dirty="0" err="1"/>
              <a:t>provide</a:t>
            </a:r>
            <a:r>
              <a:rPr lang="cs-CZ" dirty="0"/>
              <a:t> </a:t>
            </a:r>
            <a:r>
              <a:rPr lang="cs-CZ" dirty="0" err="1"/>
              <a:t>troops</a:t>
            </a:r>
            <a:r>
              <a:rPr lang="cs-CZ" dirty="0"/>
              <a:t>)</a:t>
            </a:r>
          </a:p>
          <a:p>
            <a:pPr marL="285750" indent="-285750">
              <a:buFont typeface="Arial" panose="020B0604020202020204" pitchFamily="34" charset="0"/>
              <a:buChar char="•"/>
            </a:pPr>
            <a:r>
              <a:rPr lang="cs-CZ" dirty="0" err="1"/>
              <a:t>Own</a:t>
            </a:r>
            <a:r>
              <a:rPr lang="cs-CZ" dirty="0"/>
              <a:t> </a:t>
            </a:r>
            <a:r>
              <a:rPr lang="cs-CZ" dirty="0" err="1"/>
              <a:t>interests</a:t>
            </a:r>
            <a:r>
              <a:rPr lang="cs-CZ" dirty="0"/>
              <a:t> </a:t>
            </a:r>
            <a:r>
              <a:rPr lang="cs-CZ" dirty="0" err="1"/>
              <a:t>vs</a:t>
            </a:r>
            <a:r>
              <a:rPr lang="cs-CZ" dirty="0"/>
              <a:t> </a:t>
            </a:r>
            <a:r>
              <a:rPr lang="cs-CZ" dirty="0" err="1"/>
              <a:t>interests</a:t>
            </a:r>
            <a:r>
              <a:rPr lang="cs-CZ" dirty="0"/>
              <a:t> </a:t>
            </a:r>
            <a:r>
              <a:rPr lang="cs-CZ" dirty="0" err="1"/>
              <a:t>of</a:t>
            </a:r>
            <a:r>
              <a:rPr lang="cs-CZ" dirty="0"/>
              <a:t> </a:t>
            </a:r>
            <a:r>
              <a:rPr lang="cs-CZ" dirty="0" err="1"/>
              <a:t>the</a:t>
            </a:r>
            <a:r>
              <a:rPr lang="cs-CZ" dirty="0"/>
              <a:t> </a:t>
            </a:r>
            <a:r>
              <a:rPr lang="cs-CZ" dirty="0" err="1"/>
              <a:t>other</a:t>
            </a:r>
            <a:r>
              <a:rPr lang="cs-CZ" dirty="0"/>
              <a:t> country/</a:t>
            </a:r>
            <a:r>
              <a:rPr lang="cs-CZ" dirty="0" err="1"/>
              <a:t>its</a:t>
            </a:r>
            <a:r>
              <a:rPr lang="cs-CZ" dirty="0"/>
              <a:t> </a:t>
            </a:r>
            <a:r>
              <a:rPr lang="cs-CZ" dirty="0" err="1"/>
              <a:t>people</a:t>
            </a:r>
            <a:r>
              <a:rPr lang="cs-CZ" dirty="0"/>
              <a:t>/</a:t>
            </a:r>
            <a:r>
              <a:rPr lang="cs-CZ" dirty="0" err="1"/>
              <a:t>international</a:t>
            </a:r>
            <a:r>
              <a:rPr lang="cs-CZ" dirty="0"/>
              <a:t>     </a:t>
            </a:r>
            <a:r>
              <a:rPr lang="cs-CZ" dirty="0" err="1"/>
              <a:t>system</a:t>
            </a:r>
            <a:endParaRPr lang="cs-CZ" dirty="0"/>
          </a:p>
          <a:p>
            <a:endParaRPr lang="cs-CZ" dirty="0"/>
          </a:p>
          <a:p>
            <a:r>
              <a:rPr lang="cs-CZ" dirty="0" err="1"/>
              <a:t>For</a:t>
            </a:r>
            <a:r>
              <a:rPr lang="cs-CZ" dirty="0"/>
              <a:t> </a:t>
            </a:r>
            <a:r>
              <a:rPr lang="cs-CZ" dirty="0" err="1"/>
              <a:t>the</a:t>
            </a:r>
            <a:r>
              <a:rPr lang="cs-CZ" dirty="0"/>
              <a:t> </a:t>
            </a:r>
            <a:r>
              <a:rPr lang="cs-CZ" dirty="0" err="1"/>
              <a:t>international</a:t>
            </a:r>
            <a:r>
              <a:rPr lang="cs-CZ" dirty="0"/>
              <a:t> </a:t>
            </a:r>
            <a:r>
              <a:rPr lang="cs-CZ" dirty="0" err="1"/>
              <a:t>law</a:t>
            </a:r>
            <a:endParaRPr lang="cs-CZ" dirty="0"/>
          </a:p>
          <a:p>
            <a:pPr marL="285750" indent="-285750">
              <a:buFont typeface="Arial" panose="020B0604020202020204" pitchFamily="34" charset="0"/>
              <a:buChar char="•"/>
            </a:pPr>
            <a:r>
              <a:rPr lang="cs-CZ" dirty="0" err="1"/>
              <a:t>Customary</a:t>
            </a:r>
            <a:r>
              <a:rPr lang="cs-CZ" dirty="0"/>
              <a:t> </a:t>
            </a:r>
            <a:r>
              <a:rPr lang="cs-CZ" dirty="0" err="1"/>
              <a:t>law</a:t>
            </a:r>
            <a:r>
              <a:rPr lang="cs-CZ" dirty="0"/>
              <a:t> </a:t>
            </a:r>
            <a:r>
              <a:rPr lang="cs-CZ" dirty="0" err="1"/>
              <a:t>vs</a:t>
            </a:r>
            <a:r>
              <a:rPr lang="cs-CZ" dirty="0"/>
              <a:t> </a:t>
            </a:r>
            <a:r>
              <a:rPr lang="cs-CZ" dirty="0" err="1"/>
              <a:t>positivist</a:t>
            </a:r>
            <a:r>
              <a:rPr lang="cs-CZ" dirty="0"/>
              <a:t> </a:t>
            </a:r>
            <a:r>
              <a:rPr lang="cs-CZ" dirty="0" err="1"/>
              <a:t>reading</a:t>
            </a:r>
            <a:r>
              <a:rPr lang="cs-CZ" dirty="0"/>
              <a:t> </a:t>
            </a:r>
            <a:r>
              <a:rPr lang="cs-CZ" dirty="0" err="1"/>
              <a:t>of</a:t>
            </a:r>
            <a:r>
              <a:rPr lang="cs-CZ" dirty="0"/>
              <a:t> </a:t>
            </a:r>
            <a:r>
              <a:rPr lang="cs-CZ" dirty="0" err="1"/>
              <a:t>international</a:t>
            </a:r>
            <a:r>
              <a:rPr lang="cs-CZ" dirty="0"/>
              <a:t> </a:t>
            </a:r>
            <a:r>
              <a:rPr lang="cs-CZ" dirty="0" err="1"/>
              <a:t>law</a:t>
            </a:r>
            <a:endParaRPr lang="cs-CZ" dirty="0"/>
          </a:p>
          <a:p>
            <a:endParaRPr lang="cs-CZ" dirty="0"/>
          </a:p>
          <a:p>
            <a:endParaRPr lang="cs-CZ" dirty="0"/>
          </a:p>
          <a:p>
            <a:endParaRPr lang="cs-CZ" dirty="0"/>
          </a:p>
          <a:p>
            <a:endParaRPr lang="cs-CZ" dirty="0"/>
          </a:p>
          <a:p>
            <a:endParaRPr lang="cs-CZ" dirty="0"/>
          </a:p>
          <a:p>
            <a:endParaRPr lang="cs-CZ" dirty="0"/>
          </a:p>
          <a:p>
            <a:r>
              <a:rPr lang="cs-CZ" dirty="0"/>
              <a:t> </a:t>
            </a:r>
          </a:p>
        </p:txBody>
      </p:sp>
    </p:spTree>
    <p:extLst>
      <p:ext uri="{BB962C8B-B14F-4D97-AF65-F5344CB8AC3E}">
        <p14:creationId xmlns:p14="http://schemas.microsoft.com/office/powerpoint/2010/main" val="73131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A9A17-C562-4802-8624-6BC2B42A1D8D}"/>
              </a:ext>
            </a:extLst>
          </p:cNvPr>
          <p:cNvSpPr>
            <a:spLocks noGrp="1"/>
          </p:cNvSpPr>
          <p:nvPr>
            <p:ph type="title"/>
          </p:nvPr>
        </p:nvSpPr>
        <p:spPr/>
        <p:txBody>
          <a:bodyPr/>
          <a:lstStyle/>
          <a:p>
            <a:r>
              <a:rPr lang="cs-CZ" dirty="0" err="1"/>
              <a:t>For</a:t>
            </a:r>
            <a:r>
              <a:rPr lang="cs-CZ" dirty="0"/>
              <a:t> </a:t>
            </a:r>
            <a:r>
              <a:rPr lang="cs-CZ" dirty="0" err="1"/>
              <a:t>next</a:t>
            </a:r>
            <a:r>
              <a:rPr lang="cs-CZ" dirty="0"/>
              <a:t> </a:t>
            </a:r>
            <a:r>
              <a:rPr lang="cs-CZ" dirty="0" err="1"/>
              <a:t>week</a:t>
            </a:r>
            <a:endParaRPr lang="cs-CZ" dirty="0"/>
          </a:p>
        </p:txBody>
      </p:sp>
      <p:sp>
        <p:nvSpPr>
          <p:cNvPr id="3" name="Zástupný symbol pro obsah 2">
            <a:extLst>
              <a:ext uri="{FF2B5EF4-FFF2-40B4-BE49-F238E27FC236}">
                <a16:creationId xmlns:a16="http://schemas.microsoft.com/office/drawing/2014/main" id="{264F025D-BE15-4AAB-B3C6-B003F6DCB274}"/>
              </a:ext>
            </a:extLst>
          </p:cNvPr>
          <p:cNvSpPr>
            <a:spLocks noGrp="1"/>
          </p:cNvSpPr>
          <p:nvPr>
            <p:ph idx="1"/>
          </p:nvPr>
        </p:nvSpPr>
        <p:spPr>
          <a:xfrm>
            <a:off x="2123728" y="1268760"/>
            <a:ext cx="6563072" cy="1267471"/>
          </a:xfrm>
        </p:spPr>
        <p:txBody>
          <a:bodyPr/>
          <a:lstStyle/>
          <a:p>
            <a:r>
              <a:rPr lang="cs-CZ" dirty="0" err="1">
                <a:latin typeface="Arial"/>
                <a:cs typeface="Arial"/>
              </a:rPr>
              <a:t>Reading</a:t>
            </a:r>
            <a:r>
              <a:rPr lang="cs-CZ" dirty="0">
                <a:latin typeface="Arial"/>
                <a:cs typeface="Arial"/>
              </a:rPr>
              <a:t> </a:t>
            </a:r>
            <a:r>
              <a:rPr lang="cs-CZ" dirty="0" err="1">
                <a:latin typeface="Arial"/>
                <a:cs typeface="Arial"/>
              </a:rPr>
              <a:t>week</a:t>
            </a:r>
            <a:r>
              <a:rPr lang="cs-CZ" dirty="0">
                <a:latin typeface="Arial"/>
                <a:cs typeface="Arial"/>
              </a:rPr>
              <a:t> – </a:t>
            </a:r>
            <a:r>
              <a:rPr lang="cs-CZ" dirty="0" err="1">
                <a:latin typeface="Arial"/>
                <a:cs typeface="Arial"/>
              </a:rPr>
              <a:t>introduction</a:t>
            </a:r>
            <a:r>
              <a:rPr lang="cs-CZ" dirty="0">
                <a:latin typeface="Arial"/>
                <a:cs typeface="Arial"/>
              </a:rPr>
              <a:t> to </a:t>
            </a:r>
            <a:r>
              <a:rPr lang="cs-CZ" dirty="0" err="1">
                <a:latin typeface="Arial"/>
                <a:cs typeface="Arial"/>
              </a:rPr>
              <a:t>humanitarian</a:t>
            </a:r>
            <a:r>
              <a:rPr lang="cs-CZ" dirty="0">
                <a:latin typeface="Arial"/>
                <a:cs typeface="Arial"/>
              </a:rPr>
              <a:t> </a:t>
            </a:r>
            <a:r>
              <a:rPr lang="cs-CZ" dirty="0" err="1">
                <a:latin typeface="Arial"/>
                <a:cs typeface="Arial"/>
              </a:rPr>
              <a:t>intervention</a:t>
            </a:r>
            <a:r>
              <a:rPr lang="cs-CZ" dirty="0">
                <a:latin typeface="Arial"/>
                <a:cs typeface="Arial"/>
              </a:rPr>
              <a:t>, </a:t>
            </a:r>
            <a:r>
              <a:rPr lang="cs-CZ" dirty="0" err="1">
                <a:latin typeface="Arial"/>
                <a:cs typeface="Arial"/>
              </a:rPr>
              <a:t>definitions</a:t>
            </a:r>
            <a:r>
              <a:rPr lang="cs-CZ" dirty="0">
                <a:latin typeface="Arial"/>
                <a:cs typeface="Arial"/>
              </a:rPr>
              <a:t>, </a:t>
            </a:r>
            <a:r>
              <a:rPr lang="cs-CZ" dirty="0" err="1">
                <a:latin typeface="Arial"/>
                <a:cs typeface="Arial"/>
              </a:rPr>
              <a:t>theories</a:t>
            </a:r>
            <a:r>
              <a:rPr lang="cs-CZ" dirty="0">
                <a:latin typeface="Arial"/>
                <a:cs typeface="Arial"/>
              </a:rPr>
              <a:t> </a:t>
            </a:r>
            <a:r>
              <a:rPr lang="cs-CZ" dirty="0" err="1">
                <a:latin typeface="Arial"/>
                <a:cs typeface="Arial"/>
              </a:rPr>
              <a:t>of</a:t>
            </a:r>
            <a:r>
              <a:rPr lang="cs-CZ" dirty="0">
                <a:latin typeface="Arial"/>
                <a:cs typeface="Arial"/>
              </a:rPr>
              <a:t> </a:t>
            </a:r>
            <a:r>
              <a:rPr lang="cs-CZ" dirty="0" err="1">
                <a:latin typeface="Arial"/>
                <a:cs typeface="Arial"/>
              </a:rPr>
              <a:t>international</a:t>
            </a:r>
            <a:r>
              <a:rPr lang="cs-CZ" dirty="0">
                <a:latin typeface="Arial"/>
                <a:cs typeface="Arial"/>
              </a:rPr>
              <a:t> relations and </a:t>
            </a:r>
            <a:r>
              <a:rPr lang="cs-CZ" dirty="0" err="1">
                <a:latin typeface="Arial"/>
                <a:cs typeface="Arial"/>
              </a:rPr>
              <a:t>their</a:t>
            </a:r>
            <a:r>
              <a:rPr lang="cs-CZ" dirty="0">
                <a:latin typeface="Arial"/>
                <a:cs typeface="Arial"/>
              </a:rPr>
              <a:t> </a:t>
            </a:r>
            <a:r>
              <a:rPr lang="cs-CZ" dirty="0" err="1">
                <a:latin typeface="Arial"/>
                <a:cs typeface="Arial"/>
              </a:rPr>
              <a:t>approach</a:t>
            </a:r>
            <a:r>
              <a:rPr lang="cs-CZ" dirty="0">
                <a:latin typeface="Arial"/>
                <a:cs typeface="Arial"/>
              </a:rPr>
              <a:t> to </a:t>
            </a:r>
            <a:r>
              <a:rPr lang="cs-CZ" dirty="0" err="1">
                <a:latin typeface="Arial"/>
                <a:cs typeface="Arial"/>
              </a:rPr>
              <a:t>humanitarian</a:t>
            </a:r>
            <a:r>
              <a:rPr lang="cs-CZ" dirty="0">
                <a:latin typeface="Arial"/>
                <a:cs typeface="Arial"/>
              </a:rPr>
              <a:t> </a:t>
            </a:r>
            <a:r>
              <a:rPr lang="cs-CZ" dirty="0" err="1">
                <a:latin typeface="Arial"/>
                <a:cs typeface="Arial"/>
              </a:rPr>
              <a:t>intervention</a:t>
            </a:r>
            <a:endParaRPr lang="cs-CZ" dirty="0" err="1"/>
          </a:p>
        </p:txBody>
      </p:sp>
      <p:sp>
        <p:nvSpPr>
          <p:cNvPr id="4" name="Zástupný symbol pro obsah 3">
            <a:extLst>
              <a:ext uri="{FF2B5EF4-FFF2-40B4-BE49-F238E27FC236}">
                <a16:creationId xmlns:a16="http://schemas.microsoft.com/office/drawing/2014/main" id="{BD9124D3-4D69-4B22-BEA3-B0C3AE3B8AE4}"/>
              </a:ext>
            </a:extLst>
          </p:cNvPr>
          <p:cNvSpPr>
            <a:spLocks noGrp="1"/>
          </p:cNvSpPr>
          <p:nvPr>
            <p:ph idx="10"/>
          </p:nvPr>
        </p:nvSpPr>
        <p:spPr>
          <a:xfrm>
            <a:off x="1835696" y="2763469"/>
            <a:ext cx="6563072" cy="3348952"/>
          </a:xfrm>
        </p:spPr>
        <p:txBody>
          <a:bodyPr/>
          <a:lstStyle/>
          <a:p>
            <a:r>
              <a:rPr lang="cs-CZ" sz="1600" dirty="0" err="1"/>
              <a:t>Loook</a:t>
            </a:r>
            <a:r>
              <a:rPr lang="cs-CZ" sz="1600" dirty="0"/>
              <a:t> </a:t>
            </a:r>
            <a:r>
              <a:rPr lang="cs-CZ" sz="1600" dirty="0" err="1"/>
              <a:t>at</a:t>
            </a:r>
            <a:r>
              <a:rPr lang="cs-CZ" sz="1600" dirty="0"/>
              <a:t> </a:t>
            </a:r>
            <a:r>
              <a:rPr lang="cs-CZ" sz="1600" dirty="0" err="1"/>
              <a:t>the</a:t>
            </a:r>
            <a:r>
              <a:rPr lang="cs-CZ" sz="1600" dirty="0"/>
              <a:t> </a:t>
            </a:r>
            <a:r>
              <a:rPr lang="cs-CZ" sz="1600" dirty="0" err="1"/>
              <a:t>questions</a:t>
            </a:r>
            <a:r>
              <a:rPr lang="cs-CZ" sz="1600" dirty="0"/>
              <a:t> </a:t>
            </a:r>
            <a:r>
              <a:rPr lang="cs-CZ" sz="1600" dirty="0" err="1"/>
              <a:t>Hehir</a:t>
            </a:r>
            <a:r>
              <a:rPr lang="cs-CZ" sz="1600" dirty="0"/>
              <a:t> </a:t>
            </a:r>
            <a:r>
              <a:rPr lang="cs-CZ" sz="1600" dirty="0" err="1"/>
              <a:t>poses</a:t>
            </a:r>
            <a:r>
              <a:rPr lang="cs-CZ" sz="1600" dirty="0"/>
              <a:t> and </a:t>
            </a:r>
            <a:r>
              <a:rPr lang="cs-CZ" sz="1600" dirty="0" err="1"/>
              <a:t>then</a:t>
            </a:r>
            <a:r>
              <a:rPr lang="cs-CZ" sz="1600" dirty="0"/>
              <a:t> </a:t>
            </a:r>
            <a:r>
              <a:rPr lang="cs-CZ" sz="1600" dirty="0" err="1"/>
              <a:t>look</a:t>
            </a:r>
            <a:r>
              <a:rPr lang="cs-CZ" sz="1600" dirty="0"/>
              <a:t> </a:t>
            </a:r>
            <a:r>
              <a:rPr lang="cs-CZ" sz="1600" dirty="0" err="1"/>
              <a:t>at</a:t>
            </a:r>
            <a:r>
              <a:rPr lang="cs-CZ" sz="1600" dirty="0"/>
              <a:t> </a:t>
            </a:r>
            <a:r>
              <a:rPr lang="cs-CZ" sz="1600" dirty="0" err="1"/>
              <a:t>the</a:t>
            </a:r>
            <a:r>
              <a:rPr lang="cs-CZ" sz="1600" dirty="0"/>
              <a:t> </a:t>
            </a:r>
            <a:r>
              <a:rPr lang="cs-CZ" sz="1600" dirty="0" err="1"/>
              <a:t>various</a:t>
            </a:r>
            <a:r>
              <a:rPr lang="cs-CZ" sz="1600" dirty="0"/>
              <a:t> IR </a:t>
            </a:r>
            <a:r>
              <a:rPr lang="cs-CZ" sz="1600" dirty="0" err="1"/>
              <a:t>theories</a:t>
            </a:r>
            <a:r>
              <a:rPr lang="cs-CZ" sz="1600" dirty="0"/>
              <a:t> and </a:t>
            </a:r>
            <a:r>
              <a:rPr lang="cs-CZ" sz="1600" dirty="0" err="1"/>
              <a:t>their</a:t>
            </a:r>
            <a:r>
              <a:rPr lang="cs-CZ" sz="1600" dirty="0"/>
              <a:t> stance on </a:t>
            </a:r>
            <a:r>
              <a:rPr lang="cs-CZ" sz="1600" dirty="0" err="1"/>
              <a:t>intervention</a:t>
            </a:r>
            <a:endParaRPr lang="cs-CZ" sz="1600" dirty="0"/>
          </a:p>
          <a:p>
            <a:endParaRPr lang="cs-CZ" sz="1600" dirty="0"/>
          </a:p>
          <a:p>
            <a:r>
              <a:rPr lang="cs-CZ" sz="2000" dirty="0" err="1"/>
              <a:t>Topic</a:t>
            </a:r>
            <a:r>
              <a:rPr lang="cs-CZ" sz="2000" dirty="0"/>
              <a:t> list </a:t>
            </a:r>
            <a:r>
              <a:rPr lang="cs-CZ" sz="2000" dirty="0" err="1"/>
              <a:t>for</a:t>
            </a:r>
            <a:r>
              <a:rPr lang="cs-CZ" sz="2000" dirty="0"/>
              <a:t> case </a:t>
            </a:r>
            <a:r>
              <a:rPr lang="cs-CZ" sz="2000" dirty="0" err="1"/>
              <a:t>studies</a:t>
            </a:r>
            <a:r>
              <a:rPr lang="cs-CZ" sz="2000" dirty="0"/>
              <a:t> </a:t>
            </a:r>
            <a:r>
              <a:rPr lang="cs-CZ" sz="2000" dirty="0" err="1"/>
              <a:t>will</a:t>
            </a:r>
            <a:r>
              <a:rPr lang="cs-CZ" sz="2000" dirty="0"/>
              <a:t> </a:t>
            </a:r>
            <a:r>
              <a:rPr lang="cs-CZ" sz="2000" dirty="0" err="1"/>
              <a:t>be</a:t>
            </a:r>
            <a:r>
              <a:rPr lang="cs-CZ" sz="2000" dirty="0"/>
              <a:t> open and </a:t>
            </a:r>
            <a:r>
              <a:rPr lang="cs-CZ" sz="2000" dirty="0" err="1"/>
              <a:t>you</a:t>
            </a:r>
            <a:r>
              <a:rPr lang="cs-CZ" sz="2000" dirty="0"/>
              <a:t> </a:t>
            </a:r>
            <a:r>
              <a:rPr lang="cs-CZ" sz="2000" dirty="0" err="1"/>
              <a:t>will</a:t>
            </a:r>
            <a:r>
              <a:rPr lang="cs-CZ" sz="2000" dirty="0"/>
              <a:t> </a:t>
            </a:r>
            <a:r>
              <a:rPr lang="cs-CZ" sz="2000" dirty="0" err="1"/>
              <a:t>be</a:t>
            </a:r>
            <a:r>
              <a:rPr lang="cs-CZ" sz="2000" dirty="0"/>
              <a:t> </a:t>
            </a:r>
            <a:r>
              <a:rPr lang="cs-CZ" sz="2000" dirty="0" err="1"/>
              <a:t>informed</a:t>
            </a:r>
            <a:r>
              <a:rPr lang="cs-CZ" sz="2000" dirty="0"/>
              <a:t> by e-mail</a:t>
            </a:r>
            <a:endParaRPr lang="cs-CZ" sz="2000" dirty="0">
              <a:ea typeface="맑은 고딕"/>
            </a:endParaRPr>
          </a:p>
          <a:p>
            <a:r>
              <a:rPr lang="cs-CZ" sz="1600" dirty="0" err="1"/>
              <a:t>Choose</a:t>
            </a:r>
            <a:r>
              <a:rPr lang="cs-CZ" sz="1600" dirty="0"/>
              <a:t> a </a:t>
            </a:r>
            <a:r>
              <a:rPr lang="cs-CZ" sz="1600" dirty="0" err="1"/>
              <a:t>colleague</a:t>
            </a:r>
            <a:r>
              <a:rPr lang="cs-CZ" sz="1600" dirty="0"/>
              <a:t> and </a:t>
            </a:r>
            <a:r>
              <a:rPr lang="cs-CZ" sz="1600" dirty="0" err="1"/>
              <a:t>then</a:t>
            </a:r>
            <a:r>
              <a:rPr lang="cs-CZ" sz="1600" dirty="0"/>
              <a:t> </a:t>
            </a:r>
            <a:r>
              <a:rPr lang="cs-CZ" sz="1600" dirty="0" err="1"/>
              <a:t>together</a:t>
            </a:r>
            <a:r>
              <a:rPr lang="cs-CZ" sz="1600" dirty="0"/>
              <a:t> sign up </a:t>
            </a:r>
            <a:r>
              <a:rPr lang="cs-CZ" sz="1600" dirty="0" err="1"/>
              <a:t>for</a:t>
            </a:r>
            <a:r>
              <a:rPr lang="cs-CZ" sz="1600" dirty="0"/>
              <a:t> a </a:t>
            </a:r>
            <a:r>
              <a:rPr lang="cs-CZ" sz="1600" dirty="0" err="1"/>
              <a:t>topic</a:t>
            </a:r>
            <a:endParaRPr lang="cs-CZ" sz="1600" dirty="0"/>
          </a:p>
          <a:p>
            <a:endParaRPr lang="cs-CZ" sz="1600" dirty="0"/>
          </a:p>
          <a:p>
            <a:endParaRPr lang="cs-CZ" sz="1600" dirty="0"/>
          </a:p>
        </p:txBody>
      </p:sp>
    </p:spTree>
    <p:extLst>
      <p:ext uri="{BB962C8B-B14F-4D97-AF65-F5344CB8AC3E}">
        <p14:creationId xmlns:p14="http://schemas.microsoft.com/office/powerpoint/2010/main" val="67732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2E3A-B5F1-4235-848D-FC6E596CA956}"/>
              </a:ext>
            </a:extLst>
          </p:cNvPr>
          <p:cNvSpPr>
            <a:spLocks noGrp="1"/>
          </p:cNvSpPr>
          <p:nvPr>
            <p:ph type="title"/>
          </p:nvPr>
        </p:nvSpPr>
        <p:spPr/>
        <p:txBody>
          <a:bodyPr/>
          <a:lstStyle/>
          <a:p>
            <a:r>
              <a:rPr lang="en-US" dirty="0">
                <a:latin typeface="Arial"/>
                <a:cs typeface="Arial"/>
              </a:rPr>
              <a:t>Organization of the course</a:t>
            </a:r>
            <a:endParaRPr lang="en-US" dirty="0"/>
          </a:p>
        </p:txBody>
      </p:sp>
      <p:sp>
        <p:nvSpPr>
          <p:cNvPr id="4" name="Content Placeholder 3">
            <a:extLst>
              <a:ext uri="{FF2B5EF4-FFF2-40B4-BE49-F238E27FC236}">
                <a16:creationId xmlns:a16="http://schemas.microsoft.com/office/drawing/2014/main" id="{4A70395C-1151-472C-BA3B-042014522C3C}"/>
              </a:ext>
            </a:extLst>
          </p:cNvPr>
          <p:cNvSpPr>
            <a:spLocks noGrp="1"/>
          </p:cNvSpPr>
          <p:nvPr>
            <p:ph idx="10"/>
          </p:nvPr>
        </p:nvSpPr>
        <p:spPr/>
        <p:txBody>
          <a:bodyPr/>
          <a:lstStyle/>
          <a:p>
            <a:r>
              <a:rPr lang="en-US" dirty="0">
                <a:latin typeface="Arial"/>
                <a:cs typeface="Arial"/>
              </a:rPr>
              <a:t>This is pass – fail course</a:t>
            </a:r>
          </a:p>
          <a:p>
            <a:endParaRPr lang="en-US" dirty="0"/>
          </a:p>
          <a:p>
            <a:r>
              <a:rPr lang="en-US" dirty="0">
                <a:latin typeface="Arial"/>
                <a:cs typeface="Arial"/>
              </a:rPr>
              <a:t>Your aim: get 48 points</a:t>
            </a:r>
          </a:p>
          <a:p>
            <a:pPr marL="285750" indent="-285750">
              <a:buChar char="•"/>
            </a:pPr>
            <a:r>
              <a:rPr lang="en-US" dirty="0">
                <a:latin typeface="Arial"/>
                <a:cs typeface="Arial"/>
              </a:rPr>
              <a:t>30 points for active participation (10 sessions x 3)</a:t>
            </a:r>
          </a:p>
          <a:p>
            <a:pPr marL="285750" indent="-285750">
              <a:buChar char="•"/>
            </a:pPr>
            <a:r>
              <a:rPr lang="en-US" dirty="0">
                <a:latin typeface="Arial"/>
                <a:cs typeface="Arial"/>
              </a:rPr>
              <a:t>10 points for presentation</a:t>
            </a:r>
          </a:p>
          <a:p>
            <a:pPr marL="285750" indent="-285750">
              <a:buChar char="•"/>
            </a:pPr>
            <a:r>
              <a:rPr lang="en-US" dirty="0">
                <a:latin typeface="Arial"/>
                <a:cs typeface="Arial"/>
              </a:rPr>
              <a:t>20 points for research paper</a:t>
            </a:r>
          </a:p>
          <a:p>
            <a:pPr marL="285750" indent="-285750">
              <a:buChar char="•"/>
            </a:pPr>
            <a:r>
              <a:rPr lang="en-US" dirty="0">
                <a:latin typeface="Arial"/>
                <a:cs typeface="Arial"/>
              </a:rPr>
              <a:t>20 points for exam essay</a:t>
            </a:r>
          </a:p>
          <a:p>
            <a:pPr marL="285750" indent="-285750">
              <a:buChar char="•"/>
            </a:pPr>
            <a:r>
              <a:rPr lang="en-US" dirty="0">
                <a:latin typeface="Arial"/>
                <a:cs typeface="Arial"/>
              </a:rPr>
              <a:t>Extra credit: 6 points for position paper within the term</a:t>
            </a:r>
          </a:p>
          <a:p>
            <a:pPr marL="285750" indent="-285750">
              <a:buChar char="•"/>
            </a:pPr>
            <a:endParaRPr lang="en-US" dirty="0">
              <a:latin typeface="Arial"/>
              <a:cs typeface="Arial"/>
            </a:endParaRPr>
          </a:p>
          <a:p>
            <a:r>
              <a:rPr lang="en-US" dirty="0">
                <a:latin typeface="Arial"/>
                <a:cs typeface="Arial"/>
              </a:rPr>
              <a:t>Conduct in class</a:t>
            </a:r>
          </a:p>
          <a:p>
            <a:endParaRPr lang="en-US" dirty="0">
              <a:latin typeface="Arial"/>
              <a:cs typeface="Arial"/>
            </a:endParaRPr>
          </a:p>
        </p:txBody>
      </p:sp>
    </p:spTree>
    <p:extLst>
      <p:ext uri="{BB962C8B-B14F-4D97-AF65-F5344CB8AC3E}">
        <p14:creationId xmlns:p14="http://schemas.microsoft.com/office/powerpoint/2010/main" val="236333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altLang="ko-KR" dirty="0" err="1"/>
              <a:t>Definition</a:t>
            </a:r>
            <a:endParaRPr lang="ko-KR" altLang="en-US" dirty="0"/>
          </a:p>
        </p:txBody>
      </p:sp>
      <p:graphicFrame>
        <p:nvGraphicFramePr>
          <p:cNvPr id="5" name="Zástupný symbol pro obsah 4">
            <a:extLst>
              <a:ext uri="{FF2B5EF4-FFF2-40B4-BE49-F238E27FC236}">
                <a16:creationId xmlns:a16="http://schemas.microsoft.com/office/drawing/2014/main" id="{30632914-2708-48E6-AA55-E2EF83D08B96}"/>
              </a:ext>
            </a:extLst>
          </p:cNvPr>
          <p:cNvGraphicFramePr>
            <a:graphicFrameLocks noGrp="1"/>
          </p:cNvGraphicFramePr>
          <p:nvPr>
            <p:ph idx="10"/>
            <p:extLst>
              <p:ext uri="{D42A27DB-BD31-4B8C-83A1-F6EECF244321}">
                <p14:modId xmlns:p14="http://schemas.microsoft.com/office/powerpoint/2010/main" val="3763071519"/>
              </p:ext>
            </p:extLst>
          </p:nvPr>
        </p:nvGraphicFramePr>
        <p:xfrm>
          <a:off x="1835696" y="1556792"/>
          <a:ext cx="705678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56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endParaRPr lang="ko-KR" altLang="en-US" dirty="0"/>
          </a:p>
        </p:txBody>
      </p:sp>
      <p:sp>
        <p:nvSpPr>
          <p:cNvPr id="6" name="Content Placeholder 5"/>
          <p:cNvSpPr>
            <a:spLocks noGrp="1"/>
          </p:cNvSpPr>
          <p:nvPr>
            <p:ph idx="1"/>
          </p:nvPr>
        </p:nvSpPr>
        <p:spPr/>
        <p:txBody>
          <a:bodyPr/>
          <a:lstStyle/>
          <a:p>
            <a:pPr lvl="0"/>
            <a:r>
              <a:rPr lang="cs-CZ" altLang="ko-KR" sz="4000" b="1" dirty="0" err="1">
                <a:ea typeface="+mj-ea"/>
              </a:rPr>
              <a:t>Definition</a:t>
            </a:r>
            <a:endParaRPr lang="en-US" altLang="ko-KR" sz="4000" b="1" dirty="0">
              <a:ea typeface="+mj-ea"/>
            </a:endParaRPr>
          </a:p>
        </p:txBody>
      </p:sp>
      <p:sp>
        <p:nvSpPr>
          <p:cNvPr id="7" name="Content Placeholder 6"/>
          <p:cNvSpPr>
            <a:spLocks noGrp="1"/>
          </p:cNvSpPr>
          <p:nvPr>
            <p:ph idx="10"/>
          </p:nvPr>
        </p:nvSpPr>
        <p:spPr/>
        <p:txBody>
          <a:bodyPr anchor="ctr"/>
          <a:lstStyle/>
          <a:p>
            <a:r>
              <a:rPr lang="cs-CZ" sz="2000" dirty="0" err="1">
                <a:latin typeface="+mn-lt"/>
              </a:rPr>
              <a:t>Humanitarian</a:t>
            </a:r>
            <a:r>
              <a:rPr lang="cs-CZ" sz="2000" dirty="0">
                <a:latin typeface="+mn-lt"/>
              </a:rPr>
              <a:t> </a:t>
            </a:r>
            <a:r>
              <a:rPr lang="cs-CZ" sz="2000" dirty="0" err="1">
                <a:latin typeface="+mn-lt"/>
              </a:rPr>
              <a:t>intervention</a:t>
            </a:r>
            <a:endParaRPr lang="cs-CZ" sz="2000" dirty="0">
              <a:latin typeface="+mn-lt"/>
            </a:endParaRPr>
          </a:p>
          <a:p>
            <a:r>
              <a:rPr lang="en-US" sz="2000" b="1" dirty="0">
                <a:latin typeface="+mn-lt"/>
              </a:rPr>
              <a:t>Military action </a:t>
            </a:r>
            <a:r>
              <a:rPr lang="en-US" sz="2000" dirty="0">
                <a:latin typeface="+mn-lt"/>
              </a:rPr>
              <a:t>undertaken by a state or a</a:t>
            </a:r>
            <a:r>
              <a:rPr lang="cs-CZ" sz="2000" dirty="0">
                <a:latin typeface="+mn-lt"/>
              </a:rPr>
              <a:t> </a:t>
            </a:r>
            <a:r>
              <a:rPr lang="en-US" sz="2000" dirty="0">
                <a:latin typeface="+mn-lt"/>
              </a:rPr>
              <a:t>coalition of states </a:t>
            </a:r>
            <a:endParaRPr lang="cs-CZ" sz="2000" dirty="0">
              <a:latin typeface="+mn-lt"/>
            </a:endParaRPr>
          </a:p>
          <a:p>
            <a:r>
              <a:rPr lang="en-US" sz="2000" b="1" dirty="0">
                <a:latin typeface="+mn-lt"/>
              </a:rPr>
              <a:t>invading target </a:t>
            </a:r>
            <a:r>
              <a:rPr lang="en-US" sz="2000" dirty="0">
                <a:latin typeface="+mn-lt"/>
              </a:rPr>
              <a:t>state’s territory </a:t>
            </a:r>
            <a:r>
              <a:rPr lang="en-US" sz="2000" b="1" dirty="0">
                <a:latin typeface="+mn-lt"/>
              </a:rPr>
              <a:t>without its permission </a:t>
            </a:r>
            <a:r>
              <a:rPr lang="en-US" sz="2000" dirty="0">
                <a:latin typeface="+mn-lt"/>
              </a:rPr>
              <a:t>or with</a:t>
            </a:r>
            <a:r>
              <a:rPr lang="cs-CZ" sz="2000" dirty="0">
                <a:latin typeface="+mn-lt"/>
              </a:rPr>
              <a:t> </a:t>
            </a:r>
          </a:p>
          <a:p>
            <a:r>
              <a:rPr lang="en-US" sz="2000" dirty="0">
                <a:latin typeface="+mn-lt"/>
              </a:rPr>
              <a:t>questionable status of permission vis-à-vis the affected state; </a:t>
            </a:r>
            <a:endParaRPr lang="cs-CZ" sz="2000" dirty="0">
              <a:latin typeface="+mn-lt"/>
            </a:endParaRPr>
          </a:p>
          <a:p>
            <a:r>
              <a:rPr lang="en-US" sz="2000" dirty="0">
                <a:latin typeface="+mn-lt"/>
              </a:rPr>
              <a:t>This</a:t>
            </a:r>
            <a:r>
              <a:rPr lang="cs-CZ" sz="2000" dirty="0">
                <a:latin typeface="+mn-lt"/>
              </a:rPr>
              <a:t> </a:t>
            </a:r>
            <a:r>
              <a:rPr lang="en-US" sz="2000" dirty="0">
                <a:latin typeface="+mn-lt"/>
              </a:rPr>
              <a:t>action is u</a:t>
            </a:r>
            <a:r>
              <a:rPr lang="cs-CZ" sz="2000" dirty="0">
                <a:latin typeface="+mn-lt"/>
              </a:rPr>
              <a:t>n</a:t>
            </a:r>
            <a:r>
              <a:rPr lang="en-US" sz="2000" dirty="0" err="1">
                <a:latin typeface="+mn-lt"/>
              </a:rPr>
              <a:t>dertaken</a:t>
            </a:r>
            <a:r>
              <a:rPr lang="cs-CZ" sz="2000" dirty="0">
                <a:latin typeface="+mn-lt"/>
              </a:rPr>
              <a:t> </a:t>
            </a:r>
            <a:r>
              <a:rPr lang="en-US" sz="2000" dirty="0">
                <a:latin typeface="+mn-lt"/>
              </a:rPr>
              <a:t>as an </a:t>
            </a:r>
            <a:r>
              <a:rPr lang="en-US" sz="2000" b="1" dirty="0">
                <a:latin typeface="+mn-lt"/>
              </a:rPr>
              <a:t>explicit reaction </a:t>
            </a:r>
            <a:r>
              <a:rPr lang="en-US" sz="2000" dirty="0">
                <a:latin typeface="+mn-lt"/>
              </a:rPr>
              <a:t>to an ongoing </a:t>
            </a:r>
            <a:endParaRPr lang="cs-CZ" sz="2000" dirty="0">
              <a:latin typeface="+mn-lt"/>
            </a:endParaRPr>
          </a:p>
          <a:p>
            <a:r>
              <a:rPr lang="en-US" sz="2000" b="1" dirty="0">
                <a:latin typeface="+mn-lt"/>
              </a:rPr>
              <a:t>complex man-made humanitarian </a:t>
            </a:r>
            <a:r>
              <a:rPr lang="cs-CZ" sz="2000" b="1" dirty="0" err="1">
                <a:latin typeface="+mn-lt"/>
              </a:rPr>
              <a:t>emergency</a:t>
            </a:r>
            <a:r>
              <a:rPr lang="en-US" sz="2000" dirty="0">
                <a:latin typeface="+mn-lt"/>
              </a:rPr>
              <a:t>. </a:t>
            </a:r>
            <a:br>
              <a:rPr lang="en-US" dirty="0"/>
            </a:b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89176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866056-D733-48E0-AB4B-279A100909B8}"/>
              </a:ext>
            </a:extLst>
          </p:cNvPr>
          <p:cNvSpPr>
            <a:spLocks noGrp="1"/>
          </p:cNvSpPr>
          <p:nvPr>
            <p:ph type="title"/>
          </p:nvPr>
        </p:nvSpPr>
        <p:spPr/>
        <p:txBody>
          <a:bodyPr/>
          <a:lstStyle/>
          <a:p>
            <a:r>
              <a:rPr lang="cs-CZ" dirty="0" err="1"/>
              <a:t>Definition</a:t>
            </a:r>
            <a:endParaRPr lang="cs-CZ" dirty="0"/>
          </a:p>
        </p:txBody>
      </p:sp>
      <p:sp>
        <p:nvSpPr>
          <p:cNvPr id="3" name="Zástupný symbol pro obsah 2">
            <a:extLst>
              <a:ext uri="{FF2B5EF4-FFF2-40B4-BE49-F238E27FC236}">
                <a16:creationId xmlns:a16="http://schemas.microsoft.com/office/drawing/2014/main" id="{53DA4EC3-1EE0-49FE-86D5-27A03C181F90}"/>
              </a:ext>
            </a:extLst>
          </p:cNvPr>
          <p:cNvSpPr>
            <a:spLocks noGrp="1"/>
          </p:cNvSpPr>
          <p:nvPr>
            <p:ph idx="1"/>
          </p:nvPr>
        </p:nvSpPr>
        <p:spPr>
          <a:xfrm>
            <a:off x="2123728" y="1066065"/>
            <a:ext cx="6563072" cy="460648"/>
          </a:xfrm>
        </p:spPr>
        <p:txBody>
          <a:bodyPr/>
          <a:lstStyle/>
          <a:p>
            <a:r>
              <a:rPr lang="cs-CZ" dirty="0" err="1"/>
              <a:t>Intervention</a:t>
            </a:r>
            <a:endParaRPr lang="cs-CZ" dirty="0"/>
          </a:p>
        </p:txBody>
      </p:sp>
      <p:sp>
        <p:nvSpPr>
          <p:cNvPr id="4" name="Zástupný symbol pro obsah 3">
            <a:extLst>
              <a:ext uri="{FF2B5EF4-FFF2-40B4-BE49-F238E27FC236}">
                <a16:creationId xmlns:a16="http://schemas.microsoft.com/office/drawing/2014/main" id="{4747BEB5-E2B2-4D47-AF34-34361A9B63F2}"/>
              </a:ext>
            </a:extLst>
          </p:cNvPr>
          <p:cNvSpPr>
            <a:spLocks noGrp="1"/>
          </p:cNvSpPr>
          <p:nvPr>
            <p:ph idx="10"/>
          </p:nvPr>
        </p:nvSpPr>
        <p:spPr>
          <a:xfrm>
            <a:off x="1825352" y="1556792"/>
            <a:ext cx="6861448" cy="5040560"/>
          </a:xfrm>
        </p:spPr>
        <p:txBody>
          <a:bodyPr/>
          <a:lstStyle/>
          <a:p>
            <a:pPr marL="285750" indent="-285750">
              <a:buFont typeface="Arial" panose="020B0604020202020204" pitchFamily="34" charset="0"/>
              <a:buChar char="•"/>
            </a:pPr>
            <a:r>
              <a:rPr lang="cs-CZ" sz="2000" dirty="0" err="1"/>
              <a:t>recognised</a:t>
            </a:r>
            <a:r>
              <a:rPr lang="cs-CZ" sz="2000" dirty="0"/>
              <a:t> in </a:t>
            </a:r>
            <a:r>
              <a:rPr lang="cs-CZ" sz="2000" dirty="0" err="1"/>
              <a:t>the</a:t>
            </a:r>
            <a:r>
              <a:rPr lang="cs-CZ" sz="2000" dirty="0"/>
              <a:t> </a:t>
            </a:r>
            <a:r>
              <a:rPr lang="cs-CZ" sz="2000" dirty="0" err="1"/>
              <a:t>language</a:t>
            </a:r>
            <a:r>
              <a:rPr lang="cs-CZ" sz="2000" dirty="0"/>
              <a:t> </a:t>
            </a:r>
            <a:r>
              <a:rPr lang="cs-CZ" sz="2000" dirty="0" err="1"/>
              <a:t>of</a:t>
            </a:r>
            <a:r>
              <a:rPr lang="cs-CZ" sz="2000" dirty="0"/>
              <a:t> </a:t>
            </a:r>
            <a:r>
              <a:rPr lang="cs-CZ" sz="2000" dirty="0" err="1"/>
              <a:t>war</a:t>
            </a:r>
            <a:r>
              <a:rPr lang="cs-CZ" sz="2000" dirty="0"/>
              <a:t> and </a:t>
            </a:r>
            <a:r>
              <a:rPr lang="cs-CZ" sz="2000" dirty="0" err="1"/>
              <a:t>diplomacy</a:t>
            </a:r>
            <a:r>
              <a:rPr lang="cs-CZ" sz="2000" dirty="0"/>
              <a:t> in early </a:t>
            </a:r>
            <a:r>
              <a:rPr lang="cs-CZ" sz="2000" dirty="0" err="1"/>
              <a:t>Christendom</a:t>
            </a:r>
            <a:r>
              <a:rPr lang="cs-CZ" sz="2000" dirty="0"/>
              <a:t> </a:t>
            </a:r>
            <a:r>
              <a:rPr lang="cs-CZ" sz="2000" dirty="0" err="1"/>
              <a:t>meaning</a:t>
            </a:r>
            <a:r>
              <a:rPr lang="cs-CZ" sz="2000" dirty="0"/>
              <a:t> </a:t>
            </a:r>
            <a:r>
              <a:rPr lang="cs-CZ" sz="2000" dirty="0" err="1"/>
              <a:t>coercive</a:t>
            </a:r>
            <a:r>
              <a:rPr lang="cs-CZ" sz="2000" dirty="0"/>
              <a:t> interference in </a:t>
            </a:r>
            <a:r>
              <a:rPr lang="cs-CZ" sz="2000" dirty="0" err="1"/>
              <a:t>matters</a:t>
            </a:r>
            <a:r>
              <a:rPr lang="cs-CZ" sz="2000" dirty="0"/>
              <a:t> </a:t>
            </a:r>
            <a:r>
              <a:rPr lang="cs-CZ" sz="2000" dirty="0" err="1"/>
              <a:t>of</a:t>
            </a:r>
            <a:r>
              <a:rPr lang="cs-CZ" sz="2000" dirty="0"/>
              <a:t> </a:t>
            </a:r>
            <a:r>
              <a:rPr lang="cs-CZ" sz="2000" dirty="0" err="1"/>
              <a:t>other</a:t>
            </a:r>
            <a:r>
              <a:rPr lang="cs-CZ" sz="2000" dirty="0"/>
              <a:t> </a:t>
            </a:r>
            <a:r>
              <a:rPr lang="cs-CZ" sz="2000" dirty="0" err="1"/>
              <a:t>state</a:t>
            </a:r>
            <a:endParaRPr lang="cs-CZ" sz="2000" dirty="0"/>
          </a:p>
          <a:p>
            <a:pPr marL="285750" indent="-285750">
              <a:buFont typeface="Arial" panose="020B0604020202020204" pitchFamily="34" charset="0"/>
              <a:buChar char="•"/>
            </a:pPr>
            <a:r>
              <a:rPr lang="cs-CZ" sz="2000" dirty="0" err="1"/>
              <a:t>convention-breaking</a:t>
            </a:r>
            <a:r>
              <a:rPr lang="cs-CZ" sz="2000" dirty="0"/>
              <a:t> </a:t>
            </a:r>
            <a:r>
              <a:rPr lang="cs-CZ" sz="2000" dirty="0" err="1"/>
              <a:t>character</a:t>
            </a:r>
            <a:r>
              <a:rPr lang="cs-CZ" sz="2000" dirty="0"/>
              <a:t> </a:t>
            </a:r>
            <a:r>
              <a:rPr lang="cs-CZ" sz="2000" dirty="0" err="1"/>
              <a:t>of</a:t>
            </a:r>
            <a:r>
              <a:rPr lang="cs-CZ" sz="2000" dirty="0"/>
              <a:t> </a:t>
            </a:r>
            <a:r>
              <a:rPr lang="cs-CZ" sz="2000" dirty="0" err="1"/>
              <a:t>interventions</a:t>
            </a:r>
            <a:r>
              <a:rPr lang="cs-CZ" sz="2000" dirty="0"/>
              <a:t> </a:t>
            </a:r>
          </a:p>
          <a:p>
            <a:pPr marL="1028700" lvl="1">
              <a:buFont typeface="Arial" panose="020B0604020202020204" pitchFamily="34" charset="0"/>
              <a:buChar char="•"/>
            </a:pPr>
            <a:r>
              <a:rPr lang="cs-CZ" sz="1400" dirty="0" err="1"/>
              <a:t>Violation</a:t>
            </a:r>
            <a:r>
              <a:rPr lang="cs-CZ" sz="1400" dirty="0"/>
              <a:t> </a:t>
            </a:r>
            <a:r>
              <a:rPr lang="cs-CZ" sz="1400" dirty="0" err="1"/>
              <a:t>of</a:t>
            </a:r>
            <a:r>
              <a:rPr lang="cs-CZ" sz="1400" dirty="0"/>
              <a:t> </a:t>
            </a:r>
            <a:r>
              <a:rPr lang="cs-CZ" sz="1400" dirty="0" err="1"/>
              <a:t>territoriality</a:t>
            </a:r>
            <a:r>
              <a:rPr lang="cs-CZ" sz="1400" dirty="0"/>
              <a:t> (</a:t>
            </a:r>
            <a:r>
              <a:rPr lang="cs-CZ" sz="1400" dirty="0" err="1"/>
              <a:t>Krasner</a:t>
            </a:r>
            <a:r>
              <a:rPr lang="cs-CZ" sz="1400" dirty="0"/>
              <a:t>)</a:t>
            </a:r>
          </a:p>
          <a:p>
            <a:pPr marL="285750" indent="-285750">
              <a:buFont typeface="Arial" panose="020B0604020202020204" pitchFamily="34" charset="0"/>
              <a:buChar char="•"/>
            </a:pPr>
            <a:r>
              <a:rPr lang="cs-CZ" sz="2000" dirty="0" err="1"/>
              <a:t>authority</a:t>
            </a:r>
            <a:r>
              <a:rPr lang="cs-CZ" sz="2000" dirty="0"/>
              <a:t> </a:t>
            </a:r>
            <a:r>
              <a:rPr lang="cs-CZ" sz="2000" dirty="0" err="1"/>
              <a:t>oriented</a:t>
            </a:r>
            <a:r>
              <a:rPr lang="cs-CZ" sz="2000" dirty="0"/>
              <a:t> </a:t>
            </a:r>
            <a:r>
              <a:rPr lang="cs-CZ" sz="2000" dirty="0" err="1"/>
              <a:t>nature</a:t>
            </a:r>
            <a:r>
              <a:rPr lang="cs-CZ" sz="2000" dirty="0"/>
              <a:t> </a:t>
            </a:r>
          </a:p>
          <a:p>
            <a:pPr marL="1028700" lvl="1">
              <a:buFont typeface="Arial" panose="020B0604020202020204" pitchFamily="34" charset="0"/>
              <a:buChar char="•"/>
            </a:pPr>
            <a:r>
              <a:rPr lang="cs-CZ" sz="1400" dirty="0" err="1"/>
              <a:t>Violation</a:t>
            </a:r>
            <a:r>
              <a:rPr lang="cs-CZ" sz="1400" dirty="0"/>
              <a:t> </a:t>
            </a:r>
            <a:r>
              <a:rPr lang="cs-CZ" sz="1400" dirty="0" err="1"/>
              <a:t>of</a:t>
            </a:r>
            <a:r>
              <a:rPr lang="cs-CZ" sz="1400" dirty="0"/>
              <a:t> </a:t>
            </a:r>
            <a:r>
              <a:rPr lang="cs-CZ" sz="1400" dirty="0" err="1"/>
              <a:t>the</a:t>
            </a:r>
            <a:r>
              <a:rPr lang="cs-CZ" sz="1400" dirty="0"/>
              <a:t> </a:t>
            </a:r>
            <a:r>
              <a:rPr lang="cs-CZ" sz="1400" dirty="0" err="1"/>
              <a:t>exclusion</a:t>
            </a:r>
            <a:r>
              <a:rPr lang="cs-CZ" sz="1400" dirty="0"/>
              <a:t> </a:t>
            </a:r>
            <a:r>
              <a:rPr lang="cs-CZ" sz="1400" dirty="0" err="1"/>
              <a:t>of</a:t>
            </a:r>
            <a:r>
              <a:rPr lang="cs-CZ" sz="1400" dirty="0"/>
              <a:t> </a:t>
            </a:r>
            <a:r>
              <a:rPr lang="cs-CZ" sz="1400" dirty="0" err="1"/>
              <a:t>outside</a:t>
            </a:r>
            <a:r>
              <a:rPr lang="cs-CZ" sz="1400" dirty="0"/>
              <a:t> </a:t>
            </a:r>
            <a:r>
              <a:rPr lang="cs-CZ" sz="1400" dirty="0" err="1"/>
              <a:t>intervention</a:t>
            </a:r>
            <a:r>
              <a:rPr lang="cs-CZ" sz="1400" dirty="0"/>
              <a:t> </a:t>
            </a:r>
            <a:r>
              <a:rPr lang="cs-CZ" sz="1400" dirty="0" err="1"/>
              <a:t>into</a:t>
            </a:r>
            <a:r>
              <a:rPr lang="cs-CZ" sz="1400" dirty="0"/>
              <a:t> </a:t>
            </a:r>
            <a:r>
              <a:rPr lang="cs-CZ" sz="1400" dirty="0" err="1"/>
              <a:t>domestic</a:t>
            </a:r>
            <a:r>
              <a:rPr lang="cs-CZ" sz="1400" dirty="0"/>
              <a:t>  </a:t>
            </a:r>
            <a:r>
              <a:rPr lang="cs-CZ" sz="1400" dirty="0" err="1"/>
              <a:t>authority</a:t>
            </a:r>
            <a:r>
              <a:rPr lang="cs-CZ" sz="1400" dirty="0"/>
              <a:t> </a:t>
            </a:r>
            <a:r>
              <a:rPr lang="cs-CZ" sz="1400" dirty="0" err="1"/>
              <a:t>structures</a:t>
            </a:r>
            <a:r>
              <a:rPr lang="cs-CZ" sz="1400" dirty="0"/>
              <a:t> (</a:t>
            </a:r>
            <a:r>
              <a:rPr lang="cs-CZ" sz="1400" dirty="0" err="1"/>
              <a:t>Krasner</a:t>
            </a:r>
            <a:r>
              <a:rPr lang="cs-CZ" sz="1400" dirty="0"/>
              <a:t>)</a:t>
            </a:r>
          </a:p>
          <a:p>
            <a:endParaRPr lang="cs-CZ" dirty="0"/>
          </a:p>
          <a:p>
            <a:r>
              <a:rPr lang="cs-CZ" sz="2000" dirty="0" err="1">
                <a:latin typeface="Arial" pitchFamily="34" charset="0"/>
                <a:cs typeface="Arial" pitchFamily="34" charset="0"/>
              </a:rPr>
              <a:t>Humanitarian</a:t>
            </a:r>
            <a:endParaRPr lang="cs-CZ" sz="2000" dirty="0">
              <a:latin typeface="Arial" pitchFamily="34" charset="0"/>
              <a:cs typeface="Arial" pitchFamily="34" charset="0"/>
            </a:endParaRPr>
          </a:p>
          <a:p>
            <a:pPr marL="342900" indent="-342900">
              <a:buFont typeface="Arial" panose="020B0604020202020204" pitchFamily="34" charset="0"/>
              <a:buChar char="•"/>
            </a:pPr>
            <a:r>
              <a:rPr lang="cs-CZ" sz="2000" dirty="0" err="1">
                <a:latin typeface="Arial" pitchFamily="34" charset="0"/>
                <a:cs typeface="Arial" pitchFamily="34" charset="0"/>
              </a:rPr>
              <a:t>originally</a:t>
            </a:r>
            <a:r>
              <a:rPr lang="cs-CZ" sz="2000" dirty="0">
                <a:latin typeface="Arial" pitchFamily="34" charset="0"/>
                <a:cs typeface="Arial" pitchFamily="34" charset="0"/>
              </a:rPr>
              <a:t> </a:t>
            </a:r>
            <a:r>
              <a:rPr lang="cs-CZ" sz="2000" dirty="0" err="1">
                <a:latin typeface="Arial" pitchFamily="34" charset="0"/>
                <a:cs typeface="Arial" pitchFamily="34" charset="0"/>
              </a:rPr>
              <a:t>derisive</a:t>
            </a:r>
            <a:r>
              <a:rPr lang="cs-CZ" sz="2000" dirty="0">
                <a:latin typeface="Arial" pitchFamily="34" charset="0"/>
                <a:cs typeface="Arial" pitchFamily="34" charset="0"/>
              </a:rPr>
              <a:t> term </a:t>
            </a:r>
            <a:r>
              <a:rPr lang="cs-CZ" sz="2000" dirty="0" err="1">
                <a:latin typeface="Arial" pitchFamily="34" charset="0"/>
                <a:cs typeface="Arial" pitchFamily="34" charset="0"/>
              </a:rPr>
              <a:t>for</a:t>
            </a:r>
            <a:r>
              <a:rPr lang="cs-CZ" sz="2000" dirty="0">
                <a:latin typeface="Arial" pitchFamily="34" charset="0"/>
                <a:cs typeface="Arial" pitchFamily="34" charset="0"/>
              </a:rPr>
              <a:t> </a:t>
            </a:r>
            <a:r>
              <a:rPr lang="cs-CZ" sz="2000" dirty="0" err="1">
                <a:latin typeface="Arial" pitchFamily="34" charset="0"/>
                <a:cs typeface="Arial" pitchFamily="34" charset="0"/>
              </a:rPr>
              <a:t>those</a:t>
            </a:r>
            <a:r>
              <a:rPr lang="cs-CZ" sz="2000" dirty="0">
                <a:latin typeface="Arial" pitchFamily="34" charset="0"/>
                <a:cs typeface="Arial" pitchFamily="34" charset="0"/>
              </a:rPr>
              <a:t> </a:t>
            </a:r>
            <a:r>
              <a:rPr lang="cs-CZ" sz="2000" dirty="0" err="1">
                <a:latin typeface="Arial" pitchFamily="34" charset="0"/>
                <a:cs typeface="Arial" pitchFamily="34" charset="0"/>
              </a:rPr>
              <a:t>who</a:t>
            </a:r>
            <a:r>
              <a:rPr lang="cs-CZ" sz="2000" dirty="0">
                <a:latin typeface="Arial" pitchFamily="34" charset="0"/>
                <a:cs typeface="Arial" pitchFamily="34" charset="0"/>
              </a:rPr>
              <a:t> </a:t>
            </a:r>
            <a:r>
              <a:rPr lang="cs-CZ" sz="2000" dirty="0" err="1">
                <a:latin typeface="Arial" pitchFamily="34" charset="0"/>
                <a:cs typeface="Arial" pitchFamily="34" charset="0"/>
              </a:rPr>
              <a:t>were</a:t>
            </a:r>
            <a:r>
              <a:rPr lang="cs-CZ" sz="2000" dirty="0">
                <a:latin typeface="Arial" pitchFamily="34" charset="0"/>
                <a:cs typeface="Arial" pitchFamily="34" charset="0"/>
              </a:rPr>
              <a:t> </a:t>
            </a:r>
            <a:r>
              <a:rPr lang="cs-CZ" sz="2000" dirty="0" err="1">
                <a:latin typeface="Arial" pitchFamily="34" charset="0"/>
                <a:cs typeface="Arial" pitchFamily="34" charset="0"/>
              </a:rPr>
              <a:t>thought</a:t>
            </a:r>
            <a:r>
              <a:rPr lang="cs-CZ" sz="2000" dirty="0">
                <a:latin typeface="Arial" pitchFamily="34" charset="0"/>
                <a:cs typeface="Arial" pitchFamily="34" charset="0"/>
              </a:rPr>
              <a:t>      </a:t>
            </a:r>
            <a:r>
              <a:rPr lang="cs-CZ" sz="2000" dirty="0" err="1">
                <a:latin typeface="Arial" pitchFamily="34" charset="0"/>
                <a:cs typeface="Arial" pitchFamily="34" charset="0"/>
              </a:rPr>
              <a:t>excessively</a:t>
            </a:r>
            <a:r>
              <a:rPr lang="cs-CZ" sz="2000" dirty="0">
                <a:latin typeface="Arial" pitchFamily="34" charset="0"/>
                <a:cs typeface="Arial" pitchFamily="34" charset="0"/>
              </a:rPr>
              <a:t> </a:t>
            </a:r>
            <a:r>
              <a:rPr lang="cs-CZ" sz="2000" dirty="0" err="1">
                <a:latin typeface="Arial" pitchFamily="34" charset="0"/>
                <a:cs typeface="Arial" pitchFamily="34" charset="0"/>
              </a:rPr>
              <a:t>sentimental</a:t>
            </a:r>
            <a:r>
              <a:rPr lang="cs-CZ" sz="2000" dirty="0">
                <a:latin typeface="Arial" pitchFamily="34" charset="0"/>
                <a:cs typeface="Arial" pitchFamily="34" charset="0"/>
              </a:rPr>
              <a:t> in </a:t>
            </a:r>
            <a:r>
              <a:rPr lang="cs-CZ" sz="2000" dirty="0" err="1">
                <a:latin typeface="Arial" pitchFamily="34" charset="0"/>
                <a:cs typeface="Arial" pitchFamily="34" charset="0"/>
              </a:rPr>
              <a:t>their</a:t>
            </a:r>
            <a:r>
              <a:rPr lang="cs-CZ" sz="2000" dirty="0">
                <a:latin typeface="Arial" pitchFamily="34" charset="0"/>
                <a:cs typeface="Arial" pitchFamily="34" charset="0"/>
              </a:rPr>
              <a:t> </a:t>
            </a:r>
            <a:r>
              <a:rPr lang="cs-CZ" sz="2000" dirty="0" err="1">
                <a:latin typeface="Arial" pitchFamily="34" charset="0"/>
                <a:cs typeface="Arial" pitchFamily="34" charset="0"/>
              </a:rPr>
              <a:t>sympathies</a:t>
            </a:r>
            <a:r>
              <a:rPr lang="cs-CZ" sz="2000" dirty="0">
                <a:latin typeface="Arial" pitchFamily="34" charset="0"/>
                <a:cs typeface="Arial" pitchFamily="34" charset="0"/>
              </a:rPr>
              <a:t> </a:t>
            </a:r>
            <a:r>
              <a:rPr lang="cs-CZ" sz="2000" dirty="0" err="1">
                <a:latin typeface="Arial" pitchFamily="34" charset="0"/>
                <a:cs typeface="Arial" pitchFamily="34" charset="0"/>
              </a:rPr>
              <a:t>for</a:t>
            </a:r>
            <a:r>
              <a:rPr lang="cs-CZ" sz="2000" dirty="0">
                <a:latin typeface="Arial" pitchFamily="34" charset="0"/>
                <a:cs typeface="Arial" pitchFamily="34" charset="0"/>
              </a:rPr>
              <a:t>               </a:t>
            </a:r>
            <a:r>
              <a:rPr lang="cs-CZ" sz="2000" dirty="0" err="1">
                <a:latin typeface="Arial" pitchFamily="34" charset="0"/>
                <a:cs typeface="Arial" pitchFamily="34" charset="0"/>
              </a:rPr>
              <a:t>suffering</a:t>
            </a:r>
            <a:r>
              <a:rPr lang="cs-CZ" sz="2000" dirty="0">
                <a:latin typeface="Arial" pitchFamily="34" charset="0"/>
                <a:cs typeface="Arial" pitchFamily="34" charset="0"/>
              </a:rPr>
              <a:t> </a:t>
            </a:r>
            <a:r>
              <a:rPr lang="cs-CZ" sz="2000" dirty="0" err="1">
                <a:latin typeface="Arial" pitchFamily="34" charset="0"/>
                <a:cs typeface="Arial" pitchFamily="34" charset="0"/>
              </a:rPr>
              <a:t>of</a:t>
            </a:r>
            <a:r>
              <a:rPr lang="cs-CZ" sz="2000" dirty="0">
                <a:latin typeface="Arial" pitchFamily="34" charset="0"/>
                <a:cs typeface="Arial" pitchFamily="34" charset="0"/>
              </a:rPr>
              <a:t> </a:t>
            </a:r>
            <a:r>
              <a:rPr lang="cs-CZ" sz="2000" dirty="0" err="1">
                <a:latin typeface="Arial" pitchFamily="34" charset="0"/>
                <a:cs typeface="Arial" pitchFamily="34" charset="0"/>
              </a:rPr>
              <a:t>others</a:t>
            </a:r>
            <a:endParaRPr lang="cs-CZ" sz="2000" dirty="0">
              <a:latin typeface="Arial" pitchFamily="34" charset="0"/>
              <a:cs typeface="Arial" pitchFamily="34" charset="0"/>
            </a:endParaRPr>
          </a:p>
          <a:p>
            <a:endParaRPr lang="cs-CZ" sz="2000" dirty="0">
              <a:latin typeface="Arial" pitchFamily="34" charset="0"/>
              <a:cs typeface="Arial" pitchFamily="34" charset="0"/>
            </a:endParaRPr>
          </a:p>
          <a:p>
            <a:r>
              <a:rPr lang="cs-CZ" sz="2000" dirty="0" err="1">
                <a:latin typeface="Arial" pitchFamily="34" charset="0"/>
                <a:cs typeface="Arial" pitchFamily="34" charset="0"/>
              </a:rPr>
              <a:t>Humanitarian</a:t>
            </a:r>
            <a:r>
              <a:rPr lang="cs-CZ" sz="2000" dirty="0">
                <a:latin typeface="Arial" pitchFamily="34" charset="0"/>
                <a:cs typeface="Arial" pitchFamily="34" charset="0"/>
              </a:rPr>
              <a:t> </a:t>
            </a:r>
            <a:r>
              <a:rPr lang="cs-CZ" sz="2000" dirty="0" err="1">
                <a:latin typeface="Arial" pitchFamily="34" charset="0"/>
                <a:cs typeface="Arial" pitchFamily="34" charset="0"/>
              </a:rPr>
              <a:t>intervention</a:t>
            </a:r>
            <a:r>
              <a:rPr lang="cs-CZ" sz="2000" dirty="0">
                <a:latin typeface="Arial" pitchFamily="34" charset="0"/>
                <a:cs typeface="Arial" pitchFamily="34" charset="0"/>
              </a:rPr>
              <a:t> – second </a:t>
            </a:r>
            <a:r>
              <a:rPr lang="cs-CZ" sz="2000" dirty="0" err="1">
                <a:latin typeface="Arial" pitchFamily="34" charset="0"/>
                <a:cs typeface="Arial" pitchFamily="34" charset="0"/>
              </a:rPr>
              <a:t>half</a:t>
            </a:r>
            <a:r>
              <a:rPr lang="cs-CZ" sz="2000" dirty="0">
                <a:latin typeface="Arial" pitchFamily="34" charset="0"/>
                <a:cs typeface="Arial" pitchFamily="34" charset="0"/>
              </a:rPr>
              <a:t> </a:t>
            </a:r>
            <a:r>
              <a:rPr lang="cs-CZ" sz="2000" dirty="0" err="1">
                <a:latin typeface="Arial" pitchFamily="34" charset="0"/>
                <a:cs typeface="Arial" pitchFamily="34" charset="0"/>
              </a:rPr>
              <a:t>of</a:t>
            </a:r>
            <a:r>
              <a:rPr lang="cs-CZ" sz="2000" dirty="0">
                <a:latin typeface="Arial" pitchFamily="34" charset="0"/>
                <a:cs typeface="Arial" pitchFamily="34" charset="0"/>
              </a:rPr>
              <a:t> 19th </a:t>
            </a:r>
            <a:r>
              <a:rPr lang="cs-CZ" sz="2000" dirty="0" err="1">
                <a:latin typeface="Arial" pitchFamily="34" charset="0"/>
                <a:cs typeface="Arial" pitchFamily="34" charset="0"/>
              </a:rPr>
              <a:t>century</a:t>
            </a:r>
            <a:r>
              <a:rPr lang="cs-CZ" sz="2000" dirty="0">
                <a:latin typeface="Arial" pitchFamily="34" charset="0"/>
                <a:cs typeface="Arial" pitchFamily="34" charset="0"/>
              </a:rPr>
              <a:t> and </a:t>
            </a:r>
            <a:r>
              <a:rPr lang="cs-CZ" sz="2000" dirty="0" err="1">
                <a:latin typeface="Arial" pitchFamily="34" charset="0"/>
                <a:cs typeface="Arial" pitchFamily="34" charset="0"/>
              </a:rPr>
              <a:t>cognate</a:t>
            </a:r>
            <a:r>
              <a:rPr lang="cs-CZ" sz="2000" dirty="0">
                <a:latin typeface="Arial" pitchFamily="34" charset="0"/>
                <a:cs typeface="Arial" pitchFamily="34" charset="0"/>
              </a:rPr>
              <a:t> </a:t>
            </a:r>
            <a:r>
              <a:rPr lang="cs-CZ" sz="2000" dirty="0" err="1">
                <a:latin typeface="Arial" pitchFamily="34" charset="0"/>
                <a:cs typeface="Arial" pitchFamily="34" charset="0"/>
              </a:rPr>
              <a:t>terms</a:t>
            </a:r>
            <a:r>
              <a:rPr lang="cs-CZ" sz="2000" dirty="0">
                <a:latin typeface="Arial" pitchFamily="34" charset="0"/>
                <a:cs typeface="Arial" pitchFamily="34" charset="0"/>
              </a:rPr>
              <a:t> in </a:t>
            </a:r>
            <a:r>
              <a:rPr lang="cs-CZ" sz="2000" dirty="0" err="1">
                <a:latin typeface="Arial" pitchFamily="34" charset="0"/>
                <a:cs typeface="Arial" pitchFamily="34" charset="0"/>
              </a:rPr>
              <a:t>French</a:t>
            </a:r>
            <a:r>
              <a:rPr lang="cs-CZ" sz="2000" dirty="0">
                <a:latin typeface="Arial" pitchFamily="34" charset="0"/>
                <a:cs typeface="Arial" pitchFamily="34" charset="0"/>
              </a:rPr>
              <a:t> and German (IL)</a:t>
            </a:r>
          </a:p>
        </p:txBody>
      </p:sp>
    </p:spTree>
    <p:extLst>
      <p:ext uri="{BB962C8B-B14F-4D97-AF65-F5344CB8AC3E}">
        <p14:creationId xmlns:p14="http://schemas.microsoft.com/office/powerpoint/2010/main" val="379543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GB" altLang="ko-KR" dirty="0"/>
              <a:t>Definition</a:t>
            </a:r>
          </a:p>
        </p:txBody>
      </p:sp>
      <p:sp>
        <p:nvSpPr>
          <p:cNvPr id="12" name="Content Placeholder 11"/>
          <p:cNvSpPr>
            <a:spLocks noGrp="1"/>
          </p:cNvSpPr>
          <p:nvPr>
            <p:ph idx="1"/>
          </p:nvPr>
        </p:nvSpPr>
        <p:spPr>
          <a:xfrm>
            <a:off x="2100300" y="1113559"/>
            <a:ext cx="6563072" cy="720080"/>
          </a:xfrm>
        </p:spPr>
        <p:txBody>
          <a:bodyPr/>
          <a:lstStyle/>
          <a:p>
            <a:pPr lvl="0"/>
            <a:r>
              <a:rPr lang="en-GB" altLang="ko-KR" b="1" dirty="0"/>
              <a:t>Ongoing man-made complex humanitarian emergency vs human rights</a:t>
            </a:r>
            <a:r>
              <a:rPr lang="cs-CZ" altLang="ko-KR" b="1" dirty="0"/>
              <a:t> abuse</a:t>
            </a:r>
            <a:endParaRPr lang="en-GB" altLang="ko-KR" b="1" dirty="0">
              <a:latin typeface="Arial" pitchFamily="34" charset="0"/>
              <a:cs typeface="Arial" pitchFamily="34" charset="0"/>
            </a:endParaRPr>
          </a:p>
        </p:txBody>
      </p:sp>
      <p:sp>
        <p:nvSpPr>
          <p:cNvPr id="13" name="Content Placeholder 12"/>
          <p:cNvSpPr>
            <a:spLocks noGrp="1"/>
          </p:cNvSpPr>
          <p:nvPr>
            <p:ph idx="10"/>
          </p:nvPr>
        </p:nvSpPr>
        <p:spPr>
          <a:xfrm>
            <a:off x="2114905" y="2132856"/>
            <a:ext cx="6563072" cy="4147865"/>
          </a:xfrm>
        </p:spPr>
        <p:txBody>
          <a:bodyPr/>
          <a:lstStyle/>
          <a:p>
            <a:pPr marL="285750" indent="-285750">
              <a:buFont typeface="Arial" panose="020B0604020202020204" pitchFamily="34" charset="0"/>
              <a:buChar char="•"/>
            </a:pPr>
            <a:endParaRPr lang="cs-CZ" dirty="0"/>
          </a:p>
          <a:p>
            <a:r>
              <a:rPr lang="en-US" dirty="0">
                <a:solidFill>
                  <a:srgbClr val="333333"/>
                </a:solidFill>
                <a:latin typeface="Verdana" panose="020B0604030504040204" pitchFamily="34" charset="0"/>
              </a:rPr>
              <a:t>A humanitarian crisis in a country, region or society where there is total or considerable breakdown of authority resulting from internal or external conflict and which requires an international response that goes beyond the mandate or capacity of any single agency and/or the ongoing UN country program</a:t>
            </a:r>
            <a:r>
              <a:rPr lang="cs-CZ" dirty="0">
                <a:solidFill>
                  <a:srgbClr val="333333"/>
                </a:solidFill>
                <a:latin typeface="Verdana" panose="020B0604030504040204" pitchFamily="34" charset="0"/>
              </a:rPr>
              <a:t> </a:t>
            </a:r>
          </a:p>
          <a:p>
            <a:r>
              <a:rPr lang="cs-CZ" dirty="0">
                <a:solidFill>
                  <a:srgbClr val="333333"/>
                </a:solidFill>
                <a:latin typeface="Verdana" panose="020B0604030504040204" pitchFamily="34" charset="0"/>
              </a:rPr>
              <a:t>(IFRC.org)</a:t>
            </a:r>
            <a:endParaRPr lang="cs-CZ" dirty="0"/>
          </a:p>
          <a:p>
            <a:endParaRPr lang="cs-CZ" dirty="0"/>
          </a:p>
          <a:p>
            <a:pPr marL="285750" indent="-285750">
              <a:buFont typeface="Arial" panose="020B0604020202020204" pitchFamily="34" charset="0"/>
              <a:buChar char="•"/>
            </a:pPr>
            <a:r>
              <a:rPr lang="en-US" dirty="0"/>
              <a:t>extensive violence and loss of life;</a:t>
            </a:r>
            <a:endParaRPr lang="cs-CZ" dirty="0"/>
          </a:p>
          <a:p>
            <a:pPr marL="285750" indent="-285750">
              <a:buFont typeface="Arial" panose="020B0604020202020204" pitchFamily="34" charset="0"/>
              <a:buChar char="•"/>
            </a:pPr>
            <a:r>
              <a:rPr lang="en-US" dirty="0"/>
              <a:t>displacements of populations;</a:t>
            </a:r>
            <a:endParaRPr lang="cs-CZ" dirty="0"/>
          </a:p>
          <a:p>
            <a:pPr marL="285750" indent="-285750">
              <a:buFont typeface="Arial" panose="020B0604020202020204" pitchFamily="34" charset="0"/>
              <a:buChar char="•"/>
            </a:pPr>
            <a:r>
              <a:rPr lang="en-US" dirty="0"/>
              <a:t>widespread damage to societies and economies;</a:t>
            </a:r>
            <a:endParaRPr lang="cs-CZ" dirty="0"/>
          </a:p>
          <a:p>
            <a:pPr marL="285750" indent="-285750">
              <a:buFont typeface="Arial" panose="020B0604020202020204" pitchFamily="34" charset="0"/>
              <a:buChar char="•"/>
            </a:pPr>
            <a:r>
              <a:rPr lang="en-US" dirty="0"/>
              <a:t>the need for large-scale, multi-faceted humanitarian assistance;</a:t>
            </a:r>
            <a:endParaRPr lang="cs-CZ" dirty="0"/>
          </a:p>
          <a:p>
            <a:pPr marL="285750" indent="-285750">
              <a:buFont typeface="Arial" panose="020B0604020202020204" pitchFamily="34" charset="0"/>
              <a:buChar char="•"/>
            </a:pPr>
            <a:r>
              <a:rPr lang="en-US" dirty="0"/>
              <a:t>the hindrance or prevention of humanitarian assistance by political </a:t>
            </a:r>
            <a:r>
              <a:rPr lang="cs-CZ" dirty="0"/>
              <a:t>a</a:t>
            </a:r>
            <a:r>
              <a:rPr lang="en-US" dirty="0" err="1"/>
              <a:t>nd</a:t>
            </a:r>
            <a:r>
              <a:rPr lang="en-US" dirty="0"/>
              <a:t> military constraints;</a:t>
            </a:r>
            <a:r>
              <a:rPr lang="cs-CZ" dirty="0"/>
              <a:t> </a:t>
            </a:r>
            <a:endParaRPr lang="cs-CZ">
              <a:ea typeface="맑은 고딕"/>
            </a:endParaRPr>
          </a:p>
          <a:p>
            <a:pPr marL="285750" indent="-285750">
              <a:buFont typeface="Arial" panose="020B0604020202020204" pitchFamily="34" charset="0"/>
              <a:buChar char="•"/>
            </a:pPr>
            <a:r>
              <a:rPr lang="en-US" dirty="0"/>
              <a:t>significant security risks for humanitarian relief workers in some areas</a:t>
            </a:r>
          </a:p>
          <a:p>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365967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GB" altLang="ko-KR" dirty="0"/>
              <a:t>Definition</a:t>
            </a:r>
          </a:p>
        </p:txBody>
      </p:sp>
      <p:sp>
        <p:nvSpPr>
          <p:cNvPr id="12" name="Content Placeholder 11"/>
          <p:cNvSpPr>
            <a:spLocks noGrp="1"/>
          </p:cNvSpPr>
          <p:nvPr>
            <p:ph idx="1"/>
          </p:nvPr>
        </p:nvSpPr>
        <p:spPr>
          <a:xfrm>
            <a:off x="2100300" y="1113559"/>
            <a:ext cx="6563072" cy="720080"/>
          </a:xfrm>
        </p:spPr>
        <p:txBody>
          <a:bodyPr/>
          <a:lstStyle/>
          <a:p>
            <a:pPr lvl="0"/>
            <a:r>
              <a:rPr lang="cs-CZ" altLang="ko-KR" b="1" dirty="0" err="1"/>
              <a:t>Humanitarian</a:t>
            </a:r>
            <a:r>
              <a:rPr lang="cs-CZ" altLang="ko-KR" b="1" dirty="0"/>
              <a:t> </a:t>
            </a:r>
            <a:r>
              <a:rPr lang="cs-CZ" altLang="ko-KR" b="1" dirty="0" err="1"/>
              <a:t>intervention</a:t>
            </a:r>
            <a:r>
              <a:rPr lang="cs-CZ" altLang="ko-KR" b="1" dirty="0"/>
              <a:t> </a:t>
            </a:r>
            <a:r>
              <a:rPr lang="cs-CZ" altLang="ko-KR" b="1" dirty="0" err="1"/>
              <a:t>vs</a:t>
            </a:r>
            <a:r>
              <a:rPr lang="cs-CZ" altLang="ko-KR" b="1" dirty="0"/>
              <a:t> </a:t>
            </a:r>
            <a:r>
              <a:rPr lang="cs-CZ" altLang="ko-KR" b="1" dirty="0" err="1"/>
              <a:t>humanitarian</a:t>
            </a:r>
            <a:r>
              <a:rPr lang="cs-CZ" altLang="ko-KR" b="1" dirty="0"/>
              <a:t> </a:t>
            </a:r>
            <a:r>
              <a:rPr lang="cs-CZ" altLang="ko-KR" b="1" dirty="0" err="1"/>
              <a:t>action</a:t>
            </a:r>
            <a:endParaRPr lang="en-GB" altLang="ko-KR" b="1" dirty="0">
              <a:latin typeface="Arial" pitchFamily="34" charset="0"/>
              <a:cs typeface="Arial" pitchFamily="34" charset="0"/>
            </a:endParaRPr>
          </a:p>
        </p:txBody>
      </p:sp>
      <p:sp>
        <p:nvSpPr>
          <p:cNvPr id="13" name="Content Placeholder 12"/>
          <p:cNvSpPr>
            <a:spLocks noGrp="1"/>
          </p:cNvSpPr>
          <p:nvPr>
            <p:ph idx="10"/>
          </p:nvPr>
        </p:nvSpPr>
        <p:spPr>
          <a:xfrm>
            <a:off x="2114904" y="2132856"/>
            <a:ext cx="6777575" cy="4536504"/>
          </a:xfrm>
        </p:spPr>
        <p:txBody>
          <a:bodyPr numCol="2"/>
          <a:lstStyle/>
          <a:p>
            <a:pPr marL="285750" indent="-285750">
              <a:buFont typeface="Arial" panose="020B0604020202020204" pitchFamily="34" charset="0"/>
              <a:buChar char="•"/>
            </a:pPr>
            <a:endParaRPr lang="en-GB" dirty="0"/>
          </a:p>
          <a:p>
            <a:r>
              <a:rPr lang="en-GB" dirty="0">
                <a:solidFill>
                  <a:srgbClr val="333333"/>
                </a:solidFill>
                <a:latin typeface="Verdana" panose="020B0604030504040204" pitchFamily="34" charset="0"/>
              </a:rPr>
              <a:t>Classical humanitarianism – </a:t>
            </a:r>
            <a:endParaRPr lang="cs-CZ" dirty="0">
              <a:solidFill>
                <a:srgbClr val="333333"/>
              </a:solidFill>
              <a:latin typeface="Verdana" panose="020B0604030504040204" pitchFamily="34" charset="0"/>
            </a:endParaRPr>
          </a:p>
          <a:p>
            <a:pPr marL="285750" indent="-285750">
              <a:buFont typeface="Arial" panose="020B0604020202020204" pitchFamily="34" charset="0"/>
              <a:buChar char="•"/>
            </a:pPr>
            <a:r>
              <a:rPr lang="en-GB" dirty="0"/>
              <a:t>impartiality, neutrality</a:t>
            </a:r>
            <a:r>
              <a:rPr lang="cs-CZ" dirty="0"/>
              <a:t>; </a:t>
            </a:r>
            <a:r>
              <a:rPr lang="en-GB" dirty="0"/>
              <a:t>assistance </a:t>
            </a:r>
            <a:r>
              <a:rPr lang="cs-CZ" dirty="0"/>
              <a:t> </a:t>
            </a:r>
            <a:r>
              <a:rPr lang="en-GB" dirty="0"/>
              <a:t>based purely on need without</a:t>
            </a:r>
            <a:r>
              <a:rPr lang="cs-CZ" dirty="0"/>
              <a:t> </a:t>
            </a:r>
            <a:r>
              <a:rPr lang="en-GB" dirty="0"/>
              <a:t>political discrimination </a:t>
            </a:r>
          </a:p>
          <a:p>
            <a:pPr marL="285750" indent="-285750">
              <a:buFont typeface="Arial" panose="020B0604020202020204" pitchFamily="34" charset="0"/>
              <a:buChar char="•"/>
            </a:pPr>
            <a:r>
              <a:rPr lang="en-GB" dirty="0"/>
              <a:t>humanitarian action must be as </a:t>
            </a:r>
            <a:r>
              <a:rPr lang="cs-CZ" dirty="0"/>
              <a:t>   </a:t>
            </a:r>
            <a:r>
              <a:rPr lang="en-GB" dirty="0"/>
              <a:t>independent as possible of </a:t>
            </a:r>
            <a:r>
              <a:rPr lang="cs-CZ" dirty="0"/>
              <a:t>	      </a:t>
            </a:r>
            <a:r>
              <a:rPr lang="en-GB" dirty="0" err="1"/>
              <a:t>politica</a:t>
            </a:r>
            <a:r>
              <a:rPr lang="cs-CZ" dirty="0"/>
              <a:t>l </a:t>
            </a:r>
            <a:r>
              <a:rPr lang="en-GB" dirty="0"/>
              <a:t>processes and goals </a:t>
            </a:r>
          </a:p>
          <a:p>
            <a:pPr marL="285750" indent="-285750">
              <a:buFont typeface="Arial" panose="020B0604020202020204" pitchFamily="34" charset="0"/>
              <a:buChar char="•"/>
            </a:pPr>
            <a:endParaRPr lang="en-GB" dirty="0"/>
          </a:p>
          <a:p>
            <a:pPr marL="285750" indent="-285750">
              <a:buFont typeface="Yu Mincho Light" panose="020B0400000000000000" pitchFamily="18" charset="-128"/>
              <a:buChar char="&gt;"/>
            </a:pPr>
            <a:r>
              <a:rPr lang="en-GB" dirty="0"/>
              <a:t>non-governmental organizations</a:t>
            </a:r>
            <a:r>
              <a:rPr lang="cs-CZ" dirty="0"/>
              <a:t>, </a:t>
            </a:r>
            <a:r>
              <a:rPr lang="cs-CZ" dirty="0" err="1"/>
              <a:t>traditionally</a:t>
            </a:r>
            <a:r>
              <a:rPr lang="cs-CZ" dirty="0"/>
              <a:t> ICRC (WWII case)</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Harms</a:t>
            </a:r>
            <a:r>
              <a:rPr lang="cs-CZ" dirty="0"/>
              <a:t> </a:t>
            </a:r>
            <a:r>
              <a:rPr lang="cs-CZ" dirty="0" err="1"/>
              <a:t>relief</a:t>
            </a:r>
            <a:r>
              <a:rPr lang="cs-CZ" dirty="0"/>
              <a:t> program by </a:t>
            </a:r>
            <a:r>
              <a:rPr lang="cs-CZ" dirty="0" err="1"/>
              <a:t>creating</a:t>
            </a:r>
            <a:r>
              <a:rPr lang="cs-CZ" dirty="0"/>
              <a:t> a </a:t>
            </a:r>
            <a:r>
              <a:rPr lang="cs-CZ" dirty="0" err="1"/>
              <a:t>suspicion</a:t>
            </a:r>
            <a:r>
              <a:rPr lang="cs-CZ" dirty="0"/>
              <a:t> </a:t>
            </a:r>
            <a:r>
              <a:rPr lang="cs-CZ" dirty="0" err="1"/>
              <a:t>of</a:t>
            </a:r>
            <a:r>
              <a:rPr lang="cs-CZ" dirty="0"/>
              <a:t> </a:t>
            </a:r>
            <a:r>
              <a:rPr lang="cs-CZ" dirty="0" err="1"/>
              <a:t>additional</a:t>
            </a:r>
            <a:r>
              <a:rPr lang="cs-CZ" dirty="0"/>
              <a:t> </a:t>
            </a:r>
            <a:r>
              <a:rPr lang="cs-CZ" dirty="0" err="1"/>
              <a:t>interests</a:t>
            </a:r>
            <a:endParaRPr lang="cs-CZ" dirty="0"/>
          </a:p>
          <a:p>
            <a:pPr marL="285750" indent="-285750">
              <a:buFont typeface="Arial" panose="020B0604020202020204" pitchFamily="34" charset="0"/>
              <a:buChar char="•"/>
            </a:pPr>
            <a:r>
              <a:rPr lang="cs-CZ" dirty="0" err="1"/>
              <a:t>Troops</a:t>
            </a:r>
            <a:r>
              <a:rPr lang="cs-CZ" dirty="0"/>
              <a:t> are not </a:t>
            </a:r>
            <a:r>
              <a:rPr lang="cs-CZ" dirty="0" err="1"/>
              <a:t>suitable</a:t>
            </a:r>
            <a:r>
              <a:rPr lang="cs-CZ" dirty="0"/>
              <a:t> </a:t>
            </a:r>
            <a:r>
              <a:rPr lang="cs-CZ" dirty="0" err="1"/>
              <a:t>for</a:t>
            </a:r>
            <a:r>
              <a:rPr lang="cs-CZ" dirty="0"/>
              <a:t> </a:t>
            </a:r>
            <a:r>
              <a:rPr lang="cs-CZ" dirty="0" err="1"/>
              <a:t>tasks</a:t>
            </a:r>
            <a:r>
              <a:rPr lang="cs-CZ" dirty="0"/>
              <a:t>          </a:t>
            </a:r>
            <a:r>
              <a:rPr lang="cs-CZ" dirty="0" err="1"/>
              <a:t>connected</a:t>
            </a:r>
            <a:r>
              <a:rPr lang="cs-CZ" dirty="0"/>
              <a:t> to </a:t>
            </a:r>
            <a:r>
              <a:rPr lang="cs-CZ" dirty="0" err="1"/>
              <a:t>humanitarian</a:t>
            </a:r>
            <a:r>
              <a:rPr lang="cs-CZ" dirty="0"/>
              <a:t> </a:t>
            </a:r>
            <a:r>
              <a:rPr lang="cs-CZ" dirty="0" err="1"/>
              <a:t>effort</a:t>
            </a:r>
            <a:endParaRPr lang="cs-CZ" dirty="0"/>
          </a:p>
          <a:p>
            <a:pPr marL="285750" indent="-285750">
              <a:buFont typeface="Arial" panose="020B0604020202020204" pitchFamily="34" charset="0"/>
              <a:buChar char="•"/>
            </a:pPr>
            <a:r>
              <a:rPr lang="cs-CZ" dirty="0"/>
              <a:t>Hierarchy </a:t>
            </a:r>
            <a:r>
              <a:rPr lang="cs-CZ" dirty="0" err="1"/>
              <a:t>difficult</a:t>
            </a:r>
            <a:r>
              <a:rPr lang="cs-CZ" dirty="0"/>
              <a:t> vis-a-vis </a:t>
            </a:r>
            <a:r>
              <a:rPr lang="cs-CZ" dirty="0" err="1"/>
              <a:t>accountability</a:t>
            </a:r>
            <a:r>
              <a:rPr lang="cs-CZ" dirty="0"/>
              <a:t> to </a:t>
            </a:r>
            <a:r>
              <a:rPr lang="cs-CZ" dirty="0" err="1"/>
              <a:t>local</a:t>
            </a:r>
            <a:r>
              <a:rPr lang="cs-CZ" dirty="0"/>
              <a:t> </a:t>
            </a:r>
            <a:r>
              <a:rPr lang="cs-CZ" dirty="0" err="1"/>
              <a:t>population</a:t>
            </a:r>
            <a:endParaRPr lang="cs-CZ" dirty="0"/>
          </a:p>
          <a:p>
            <a:endParaRPr lang="cs-CZ" dirty="0"/>
          </a:p>
          <a:p>
            <a:endParaRPr lang="cs-CZ" dirty="0"/>
          </a:p>
          <a:p>
            <a:endParaRPr lang="cs-CZ" dirty="0"/>
          </a:p>
          <a:p>
            <a:r>
              <a:rPr lang="cs-CZ" dirty="0"/>
              <a:t>VS </a:t>
            </a:r>
            <a:r>
              <a:rPr lang="cs-CZ" dirty="0" err="1">
                <a:solidFill>
                  <a:srgbClr val="333333"/>
                </a:solidFill>
                <a:latin typeface="Verdana" panose="020B0604030504040204" pitchFamily="34" charset="0"/>
              </a:rPr>
              <a:t>Intervention</a:t>
            </a:r>
            <a:endParaRPr lang="cs-CZ" dirty="0">
              <a:solidFill>
                <a:srgbClr val="333333"/>
              </a:solidFill>
              <a:latin typeface="Verdana" panose="020B0604030504040204" pitchFamily="34" charset="0"/>
            </a:endParaRPr>
          </a:p>
          <a:p>
            <a:pPr marL="285750" indent="-285750">
              <a:buFont typeface="Arial" panose="020B0604020202020204" pitchFamily="34" charset="0"/>
              <a:buChar char="•"/>
            </a:pPr>
            <a:r>
              <a:rPr lang="cs-CZ" dirty="0" err="1"/>
              <a:t>often</a:t>
            </a:r>
            <a:r>
              <a:rPr lang="cs-CZ" dirty="0"/>
              <a:t> </a:t>
            </a:r>
            <a:r>
              <a:rPr lang="cs-CZ" dirty="0" err="1"/>
              <a:t>politically</a:t>
            </a:r>
            <a:r>
              <a:rPr lang="cs-CZ" dirty="0"/>
              <a:t> </a:t>
            </a:r>
            <a:r>
              <a:rPr lang="cs-CZ" dirty="0" err="1"/>
              <a:t>aligned</a:t>
            </a:r>
            <a:r>
              <a:rPr lang="cs-CZ" dirty="0"/>
              <a:t> </a:t>
            </a:r>
            <a:r>
              <a:rPr lang="cs-CZ" dirty="0" err="1"/>
              <a:t>with</a:t>
            </a:r>
            <a:r>
              <a:rPr lang="cs-CZ" dirty="0"/>
              <a:t> </a:t>
            </a:r>
            <a:r>
              <a:rPr lang="cs-CZ" dirty="0" err="1"/>
              <a:t>one</a:t>
            </a:r>
            <a:r>
              <a:rPr lang="cs-CZ" dirty="0"/>
              <a:t>  </a:t>
            </a:r>
            <a:r>
              <a:rPr lang="cs-CZ" dirty="0" err="1"/>
              <a:t>of</a:t>
            </a:r>
            <a:r>
              <a:rPr lang="cs-CZ" dirty="0"/>
              <a:t> </a:t>
            </a:r>
            <a:r>
              <a:rPr lang="cs-CZ" dirty="0" err="1"/>
              <a:t>the</a:t>
            </a:r>
            <a:r>
              <a:rPr lang="cs-CZ" dirty="0"/>
              <a:t> </a:t>
            </a:r>
            <a:r>
              <a:rPr lang="cs-CZ" dirty="0" err="1"/>
              <a:t>sides</a:t>
            </a:r>
            <a:r>
              <a:rPr lang="cs-CZ" dirty="0"/>
              <a:t> </a:t>
            </a:r>
            <a:r>
              <a:rPr lang="cs-CZ" dirty="0" err="1"/>
              <a:t>of</a:t>
            </a:r>
            <a:r>
              <a:rPr lang="cs-CZ" dirty="0"/>
              <a:t> </a:t>
            </a:r>
            <a:r>
              <a:rPr lang="cs-CZ" dirty="0" err="1"/>
              <a:t>the</a:t>
            </a:r>
            <a:r>
              <a:rPr lang="cs-CZ" dirty="0"/>
              <a:t> </a:t>
            </a:r>
            <a:r>
              <a:rPr lang="cs-CZ" dirty="0" err="1"/>
              <a:t>conflict</a:t>
            </a:r>
            <a:endParaRPr lang="cs-CZ" dirty="0"/>
          </a:p>
          <a:p>
            <a:pPr marL="285750" indent="-285750">
              <a:buFont typeface="Arial" panose="020B0604020202020204" pitchFamily="34" charset="0"/>
              <a:buChar char="•"/>
            </a:pPr>
            <a:endParaRPr lang="cs-CZ" dirty="0"/>
          </a:p>
          <a:p>
            <a:pPr marL="285750" indent="-285750">
              <a:buFont typeface="Yu Mincho Light" panose="02020300000000000000" pitchFamily="18" charset="-128"/>
              <a:buChar char="&gt;"/>
            </a:pPr>
            <a:endParaRPr lang="cs-CZ" dirty="0"/>
          </a:p>
          <a:p>
            <a:pPr marL="285750" indent="-285750">
              <a:buFont typeface="Yu Mincho Light" panose="02020300000000000000" pitchFamily="18" charset="-128"/>
              <a:buChar char="&gt;"/>
            </a:pPr>
            <a:r>
              <a:rPr lang="cs-CZ" dirty="0" err="1"/>
              <a:t>states</a:t>
            </a:r>
            <a:r>
              <a:rPr lang="cs-CZ" dirty="0"/>
              <a:t>, </a:t>
            </a:r>
            <a:r>
              <a:rPr lang="cs-CZ" dirty="0" err="1"/>
              <a:t>military</a:t>
            </a:r>
            <a:r>
              <a:rPr lang="cs-CZ" dirty="0"/>
              <a:t> </a:t>
            </a:r>
            <a:r>
              <a:rPr lang="cs-CZ" dirty="0" err="1"/>
              <a:t>alliances</a:t>
            </a:r>
            <a:r>
              <a:rPr lang="cs-CZ" dirty="0"/>
              <a:t> (+ </a:t>
            </a:r>
            <a:r>
              <a:rPr lang="cs-CZ" dirty="0" err="1"/>
              <a:t>some</a:t>
            </a:r>
            <a:r>
              <a:rPr lang="cs-CZ" dirty="0"/>
              <a:t>  </a:t>
            </a:r>
            <a:r>
              <a:rPr lang="cs-CZ" dirty="0" err="1"/>
              <a:t>NGOs</a:t>
            </a:r>
            <a:r>
              <a:rPr lang="cs-CZ" dirty="0"/>
              <a:t> </a:t>
            </a:r>
            <a:r>
              <a:rPr lang="cs-CZ" dirty="0" err="1"/>
              <a:t>cooperating</a:t>
            </a:r>
            <a:r>
              <a:rPr lang="cs-CZ" dirty="0"/>
              <a:t>)</a:t>
            </a:r>
          </a:p>
          <a:p>
            <a:pPr marL="285750" indent="-285750">
              <a:buFont typeface="Yu Mincho Light" panose="02020300000000000000" pitchFamily="18" charset="-128"/>
              <a:buChar char="&gt;"/>
            </a:pPr>
            <a:endParaRPr lang="cs-CZ" dirty="0"/>
          </a:p>
          <a:p>
            <a:pPr marL="285750" indent="-285750">
              <a:buFont typeface="Arial" panose="020B0604020202020204" pitchFamily="34" charset="0"/>
              <a:buChar char="•"/>
            </a:pPr>
            <a:r>
              <a:rPr lang="cs-CZ" dirty="0" err="1"/>
              <a:t>Only</a:t>
            </a:r>
            <a:r>
              <a:rPr lang="cs-CZ" dirty="0"/>
              <a:t> </a:t>
            </a:r>
            <a:r>
              <a:rPr lang="cs-CZ" dirty="0" err="1"/>
              <a:t>military</a:t>
            </a:r>
            <a:r>
              <a:rPr lang="cs-CZ" dirty="0"/>
              <a:t> </a:t>
            </a:r>
            <a:r>
              <a:rPr lang="cs-CZ" dirty="0" err="1"/>
              <a:t>can</a:t>
            </a:r>
            <a:r>
              <a:rPr lang="cs-CZ" dirty="0"/>
              <a:t> </a:t>
            </a:r>
            <a:r>
              <a:rPr lang="cs-CZ" dirty="0" err="1"/>
              <a:t>provide</a:t>
            </a:r>
            <a:r>
              <a:rPr lang="cs-CZ" dirty="0"/>
              <a:t> </a:t>
            </a:r>
            <a:r>
              <a:rPr lang="cs-CZ" dirty="0" err="1"/>
              <a:t>safe</a:t>
            </a:r>
            <a:r>
              <a:rPr lang="cs-CZ" dirty="0"/>
              <a:t>      environment </a:t>
            </a:r>
            <a:r>
              <a:rPr lang="cs-CZ" dirty="0" err="1"/>
              <a:t>for</a:t>
            </a:r>
            <a:r>
              <a:rPr lang="cs-CZ" dirty="0"/>
              <a:t> </a:t>
            </a:r>
            <a:r>
              <a:rPr lang="cs-CZ" dirty="0" err="1"/>
              <a:t>relief</a:t>
            </a:r>
            <a:r>
              <a:rPr lang="cs-CZ" dirty="0"/>
              <a:t> </a:t>
            </a:r>
            <a:r>
              <a:rPr lang="cs-CZ" dirty="0" err="1"/>
              <a:t>effort</a:t>
            </a:r>
            <a:endParaRPr lang="cs-CZ" dirty="0"/>
          </a:p>
          <a:p>
            <a:pPr marL="285750" indent="-285750">
              <a:buFont typeface="Arial" panose="020B0604020202020204" pitchFamily="34" charset="0"/>
              <a:buChar char="•"/>
            </a:pPr>
            <a:r>
              <a:rPr lang="cs-CZ" dirty="0" err="1"/>
              <a:t>Military</a:t>
            </a:r>
            <a:r>
              <a:rPr lang="cs-CZ" dirty="0"/>
              <a:t> </a:t>
            </a:r>
            <a:r>
              <a:rPr lang="cs-CZ" dirty="0" err="1"/>
              <a:t>operations</a:t>
            </a:r>
            <a:r>
              <a:rPr lang="cs-CZ" dirty="0"/>
              <a:t> </a:t>
            </a:r>
            <a:r>
              <a:rPr lang="cs-CZ" dirty="0" err="1"/>
              <a:t>have</a:t>
            </a:r>
            <a:r>
              <a:rPr lang="cs-CZ" dirty="0"/>
              <a:t> </a:t>
            </a:r>
            <a:r>
              <a:rPr lang="cs-CZ" dirty="0" err="1"/>
              <a:t>for</a:t>
            </a:r>
            <a:r>
              <a:rPr lang="cs-CZ" dirty="0"/>
              <a:t> long had </a:t>
            </a:r>
            <a:r>
              <a:rPr lang="cs-CZ" dirty="0" err="1"/>
              <a:t>civilian</a:t>
            </a:r>
            <a:r>
              <a:rPr lang="cs-CZ" dirty="0"/>
              <a:t> </a:t>
            </a:r>
            <a:r>
              <a:rPr lang="cs-CZ" dirty="0" err="1"/>
              <a:t>component</a:t>
            </a:r>
            <a:endParaRPr lang="cs-CZ" dirty="0"/>
          </a:p>
          <a:p>
            <a:pPr marL="285750" indent="-285750">
              <a:buFont typeface="Arial" panose="020B0604020202020204" pitchFamily="34" charset="0"/>
              <a:buChar char="•"/>
            </a:pPr>
            <a:r>
              <a:rPr lang="cs-CZ" dirty="0" err="1"/>
              <a:t>Military</a:t>
            </a:r>
            <a:r>
              <a:rPr lang="cs-CZ" dirty="0"/>
              <a:t> </a:t>
            </a:r>
            <a:r>
              <a:rPr lang="cs-CZ" dirty="0" err="1"/>
              <a:t>capabilities</a:t>
            </a:r>
            <a:r>
              <a:rPr lang="cs-CZ" dirty="0"/>
              <a:t> are </a:t>
            </a:r>
            <a:r>
              <a:rPr lang="cs-CZ" dirty="0" err="1"/>
              <a:t>uniquely</a:t>
            </a:r>
            <a:r>
              <a:rPr lang="cs-CZ" dirty="0"/>
              <a:t>   </a:t>
            </a:r>
            <a:r>
              <a:rPr lang="cs-CZ" dirty="0" err="1"/>
              <a:t>suitable</a:t>
            </a:r>
            <a:r>
              <a:rPr lang="cs-CZ" dirty="0"/>
              <a:t> </a:t>
            </a:r>
            <a:r>
              <a:rPr lang="cs-CZ" dirty="0" err="1"/>
              <a:t>for</a:t>
            </a:r>
            <a:r>
              <a:rPr lang="cs-CZ" dirty="0"/>
              <a:t> </a:t>
            </a:r>
            <a:r>
              <a:rPr lang="cs-CZ" dirty="0" err="1"/>
              <a:t>helping</a:t>
            </a:r>
            <a:r>
              <a:rPr lang="cs-CZ" dirty="0"/>
              <a:t> </a:t>
            </a:r>
            <a:r>
              <a:rPr lang="cs-CZ" dirty="0" err="1"/>
              <a:t>with</a:t>
            </a:r>
            <a:r>
              <a:rPr lang="cs-CZ" dirty="0"/>
              <a:t>              </a:t>
            </a:r>
            <a:r>
              <a:rPr lang="cs-CZ" dirty="0" err="1"/>
              <a:t>infrastrcuture</a:t>
            </a:r>
            <a:endParaRPr lang="cs-CZ" dirty="0"/>
          </a:p>
          <a:p>
            <a:pPr marL="285750" indent="-285750">
              <a:buFont typeface="Arial" panose="020B0604020202020204" pitchFamily="34" charset="0"/>
              <a:buChar char="•"/>
            </a:pPr>
            <a:r>
              <a:rPr lang="cs-CZ" dirty="0" err="1"/>
              <a:t>Offers</a:t>
            </a:r>
            <a:r>
              <a:rPr lang="cs-CZ" dirty="0"/>
              <a:t> </a:t>
            </a:r>
            <a:r>
              <a:rPr lang="cs-CZ" dirty="0" err="1"/>
              <a:t>the</a:t>
            </a:r>
            <a:r>
              <a:rPr lang="cs-CZ" dirty="0"/>
              <a:t> </a:t>
            </a:r>
            <a:r>
              <a:rPr lang="cs-CZ" dirty="0" err="1"/>
              <a:t>commander</a:t>
            </a:r>
            <a:r>
              <a:rPr lang="cs-CZ" dirty="0"/>
              <a:t> a </a:t>
            </a:r>
            <a:r>
              <a:rPr lang="cs-CZ" dirty="0" err="1"/>
              <a:t>carrot</a:t>
            </a:r>
            <a:r>
              <a:rPr lang="cs-CZ" dirty="0"/>
              <a:t> to his </a:t>
            </a:r>
            <a:r>
              <a:rPr lang="cs-CZ" dirty="0" err="1"/>
              <a:t>stick</a:t>
            </a:r>
            <a:endParaRPr lang="en-GB" dirty="0"/>
          </a:p>
          <a:p>
            <a:endParaRPr lang="en-GB" dirty="0"/>
          </a:p>
          <a:p>
            <a:endParaRPr lang="en-GB" altLang="ko-KR" dirty="0">
              <a:latin typeface="Arial" pitchFamily="34" charset="0"/>
              <a:cs typeface="Arial" pitchFamily="34" charset="0"/>
            </a:endParaRPr>
          </a:p>
        </p:txBody>
      </p:sp>
    </p:spTree>
    <p:extLst>
      <p:ext uri="{BB962C8B-B14F-4D97-AF65-F5344CB8AC3E}">
        <p14:creationId xmlns:p14="http://schemas.microsoft.com/office/powerpoint/2010/main" val="157353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570C2-B71B-413F-BFDF-746829CCDDB6}"/>
              </a:ext>
            </a:extLst>
          </p:cNvPr>
          <p:cNvSpPr>
            <a:spLocks noGrp="1"/>
          </p:cNvSpPr>
          <p:nvPr>
            <p:ph type="title"/>
          </p:nvPr>
        </p:nvSpPr>
        <p:spPr/>
        <p:txBody>
          <a:bodyPr/>
          <a:lstStyle/>
          <a:p>
            <a:r>
              <a:rPr lang="cs-CZ" dirty="0" err="1"/>
              <a:t>Definition</a:t>
            </a:r>
            <a:r>
              <a:rPr lang="cs-CZ" dirty="0"/>
              <a:t>	</a:t>
            </a:r>
          </a:p>
        </p:txBody>
      </p:sp>
      <p:sp>
        <p:nvSpPr>
          <p:cNvPr id="3" name="Zástupný symbol pro obsah 2">
            <a:extLst>
              <a:ext uri="{FF2B5EF4-FFF2-40B4-BE49-F238E27FC236}">
                <a16:creationId xmlns:a16="http://schemas.microsoft.com/office/drawing/2014/main" id="{7E889669-D0EC-41B1-8E15-6B0005D2A347}"/>
              </a:ext>
            </a:extLst>
          </p:cNvPr>
          <p:cNvSpPr>
            <a:spLocks noGrp="1"/>
          </p:cNvSpPr>
          <p:nvPr>
            <p:ph idx="1"/>
          </p:nvPr>
        </p:nvSpPr>
        <p:spPr/>
        <p:txBody>
          <a:bodyPr/>
          <a:lstStyle/>
          <a:p>
            <a:r>
              <a:rPr lang="cs-CZ" dirty="0" err="1"/>
              <a:t>Humanitarian</a:t>
            </a:r>
            <a:r>
              <a:rPr lang="cs-CZ" dirty="0"/>
              <a:t> </a:t>
            </a:r>
            <a:r>
              <a:rPr lang="cs-CZ" dirty="0" err="1"/>
              <a:t>intervention</a:t>
            </a:r>
            <a:r>
              <a:rPr lang="cs-CZ" dirty="0"/>
              <a:t> </a:t>
            </a:r>
            <a:r>
              <a:rPr lang="cs-CZ" dirty="0" err="1"/>
              <a:t>vs</a:t>
            </a:r>
            <a:r>
              <a:rPr lang="cs-CZ" dirty="0"/>
              <a:t> </a:t>
            </a:r>
            <a:r>
              <a:rPr lang="cs-CZ" dirty="0" err="1"/>
              <a:t>Peacekeeping</a:t>
            </a:r>
            <a:endParaRPr lang="cs-CZ" dirty="0"/>
          </a:p>
        </p:txBody>
      </p:sp>
      <p:sp>
        <p:nvSpPr>
          <p:cNvPr id="4" name="Zástupný symbol pro obsah 3">
            <a:extLst>
              <a:ext uri="{FF2B5EF4-FFF2-40B4-BE49-F238E27FC236}">
                <a16:creationId xmlns:a16="http://schemas.microsoft.com/office/drawing/2014/main" id="{4857924D-3C8D-4650-9FBF-F8ABCAF05546}"/>
              </a:ext>
            </a:extLst>
          </p:cNvPr>
          <p:cNvSpPr>
            <a:spLocks noGrp="1"/>
          </p:cNvSpPr>
          <p:nvPr>
            <p:ph idx="10"/>
          </p:nvPr>
        </p:nvSpPr>
        <p:spPr/>
        <p:txBody>
          <a:bodyPr/>
          <a:lstStyle/>
          <a:p>
            <a:r>
              <a:rPr lang="cs-CZ" dirty="0" err="1"/>
              <a:t>Peacekeeping</a:t>
            </a:r>
            <a:r>
              <a:rPr lang="cs-CZ" dirty="0"/>
              <a:t> as a </a:t>
            </a:r>
            <a:r>
              <a:rPr lang="cs-CZ" dirty="0" err="1"/>
              <a:t>particular</a:t>
            </a:r>
            <a:r>
              <a:rPr lang="cs-CZ" dirty="0"/>
              <a:t> </a:t>
            </a:r>
            <a:r>
              <a:rPr lang="cs-CZ" dirty="0" err="1"/>
              <a:t>form</a:t>
            </a:r>
            <a:r>
              <a:rPr lang="cs-CZ" dirty="0"/>
              <a:t> </a:t>
            </a:r>
            <a:r>
              <a:rPr lang="cs-CZ" dirty="0" err="1"/>
              <a:t>of</a:t>
            </a:r>
            <a:r>
              <a:rPr lang="cs-CZ" dirty="0"/>
              <a:t> response to a </a:t>
            </a:r>
            <a:r>
              <a:rPr lang="cs-CZ" dirty="0" err="1"/>
              <a:t>conflict</a:t>
            </a:r>
            <a:r>
              <a:rPr lang="cs-CZ" dirty="0"/>
              <a:t> </a:t>
            </a:r>
            <a:r>
              <a:rPr lang="cs-CZ" dirty="0" err="1"/>
              <a:t>based</a:t>
            </a:r>
            <a:r>
              <a:rPr lang="cs-CZ" dirty="0"/>
              <a:t> on</a:t>
            </a:r>
          </a:p>
          <a:p>
            <a:pPr marL="285750" indent="-285750">
              <a:buFont typeface="Arial" panose="020B0604020202020204" pitchFamily="34" charset="0"/>
              <a:buChar char="•"/>
            </a:pPr>
            <a:r>
              <a:rPr lang="cs-CZ" dirty="0"/>
              <a:t>UN Charter (</a:t>
            </a:r>
            <a:r>
              <a:rPr lang="cs-CZ" dirty="0" err="1"/>
              <a:t>Chapter</a:t>
            </a:r>
            <a:r>
              <a:rPr lang="cs-CZ" dirty="0"/>
              <a:t> VI-and-</a:t>
            </a:r>
            <a:r>
              <a:rPr lang="cs-CZ" dirty="0" err="1"/>
              <a:t>half</a:t>
            </a:r>
            <a:r>
              <a:rPr lang="cs-CZ" dirty="0"/>
              <a:t> </a:t>
            </a:r>
            <a:r>
              <a:rPr lang="cs-CZ" dirty="0" err="1"/>
              <a:t>between</a:t>
            </a:r>
            <a:r>
              <a:rPr lang="cs-CZ" dirty="0"/>
              <a:t> „</a:t>
            </a:r>
            <a:r>
              <a:rPr lang="cs-CZ" dirty="0" err="1"/>
              <a:t>Pacific</a:t>
            </a:r>
            <a:r>
              <a:rPr lang="cs-CZ" dirty="0"/>
              <a:t> settlement </a:t>
            </a:r>
            <a:r>
              <a:rPr lang="cs-CZ" dirty="0" err="1"/>
              <a:t>of</a:t>
            </a:r>
            <a:r>
              <a:rPr lang="cs-CZ" dirty="0"/>
              <a:t>         </a:t>
            </a:r>
            <a:r>
              <a:rPr lang="cs-CZ" dirty="0" err="1"/>
              <a:t>disputes</a:t>
            </a:r>
            <a:r>
              <a:rPr lang="cs-CZ" dirty="0"/>
              <a:t>“ and </a:t>
            </a:r>
            <a:r>
              <a:rPr lang="cs-CZ" dirty="0" err="1"/>
              <a:t>Chapter</a:t>
            </a:r>
            <a:r>
              <a:rPr lang="cs-CZ" dirty="0"/>
              <a:t> VII „</a:t>
            </a:r>
            <a:r>
              <a:rPr lang="cs-CZ" dirty="0" err="1"/>
              <a:t>Action</a:t>
            </a:r>
            <a:r>
              <a:rPr lang="cs-CZ" dirty="0"/>
              <a:t> </a:t>
            </a:r>
            <a:r>
              <a:rPr lang="cs-CZ" dirty="0" err="1"/>
              <a:t>with</a:t>
            </a:r>
            <a:r>
              <a:rPr lang="cs-CZ" dirty="0"/>
              <a:t> </a:t>
            </a:r>
            <a:r>
              <a:rPr lang="cs-CZ" dirty="0" err="1"/>
              <a:t>respect</a:t>
            </a:r>
            <a:r>
              <a:rPr lang="cs-CZ" dirty="0"/>
              <a:t> to </a:t>
            </a:r>
            <a:r>
              <a:rPr lang="cs-CZ" dirty="0" err="1"/>
              <a:t>threats</a:t>
            </a:r>
            <a:r>
              <a:rPr lang="cs-CZ" dirty="0"/>
              <a:t> to </a:t>
            </a:r>
            <a:r>
              <a:rPr lang="cs-CZ" dirty="0" err="1"/>
              <a:t>the</a:t>
            </a:r>
            <a:r>
              <a:rPr lang="cs-CZ" dirty="0"/>
              <a:t> </a:t>
            </a:r>
            <a:r>
              <a:rPr lang="cs-CZ" dirty="0" err="1"/>
              <a:t>peace</a:t>
            </a:r>
            <a:r>
              <a:rPr lang="cs-CZ" dirty="0"/>
              <a:t>, </a:t>
            </a:r>
            <a:r>
              <a:rPr lang="cs-CZ" dirty="0" err="1"/>
              <a:t>breaches</a:t>
            </a:r>
            <a:r>
              <a:rPr lang="cs-CZ" dirty="0"/>
              <a:t> </a:t>
            </a:r>
            <a:r>
              <a:rPr lang="cs-CZ" dirty="0" err="1"/>
              <a:t>of</a:t>
            </a:r>
            <a:r>
              <a:rPr lang="cs-CZ" dirty="0"/>
              <a:t> </a:t>
            </a:r>
            <a:r>
              <a:rPr lang="cs-CZ" dirty="0" err="1"/>
              <a:t>the</a:t>
            </a:r>
            <a:r>
              <a:rPr lang="cs-CZ" dirty="0"/>
              <a:t> </a:t>
            </a:r>
            <a:r>
              <a:rPr lang="cs-CZ" dirty="0" err="1"/>
              <a:t>peace</a:t>
            </a:r>
            <a:r>
              <a:rPr lang="cs-CZ" dirty="0"/>
              <a:t>, and </a:t>
            </a:r>
            <a:r>
              <a:rPr lang="cs-CZ" dirty="0" err="1"/>
              <a:t>acts</a:t>
            </a:r>
            <a:r>
              <a:rPr lang="cs-CZ" dirty="0"/>
              <a:t> </a:t>
            </a:r>
            <a:r>
              <a:rPr lang="cs-CZ" dirty="0" err="1"/>
              <a:t>of</a:t>
            </a:r>
            <a:r>
              <a:rPr lang="cs-CZ" dirty="0"/>
              <a:t> </a:t>
            </a:r>
            <a:r>
              <a:rPr lang="cs-CZ" dirty="0" err="1"/>
              <a:t>aggression</a:t>
            </a:r>
            <a:r>
              <a:rPr lang="cs-CZ" dirty="0"/>
              <a:t>“)</a:t>
            </a:r>
          </a:p>
          <a:p>
            <a:pPr marL="285750" indent="-285750">
              <a:buFont typeface="Arial" panose="020B0604020202020204" pitchFamily="34" charset="0"/>
              <a:buChar char="•"/>
            </a:pPr>
            <a:r>
              <a:rPr lang="cs-CZ" dirty="0"/>
              <a:t>UN </a:t>
            </a:r>
            <a:r>
              <a:rPr lang="cs-CZ" dirty="0" err="1"/>
              <a:t>Security</a:t>
            </a:r>
            <a:r>
              <a:rPr lang="cs-CZ" dirty="0"/>
              <a:t> </a:t>
            </a:r>
            <a:r>
              <a:rPr lang="cs-CZ" dirty="0" err="1"/>
              <a:t>Council</a:t>
            </a:r>
            <a:r>
              <a:rPr lang="cs-CZ" dirty="0"/>
              <a:t> </a:t>
            </a:r>
            <a:r>
              <a:rPr lang="cs-CZ" dirty="0" err="1"/>
              <a:t>resolution</a:t>
            </a:r>
            <a:endParaRPr lang="cs-CZ" dirty="0"/>
          </a:p>
          <a:p>
            <a:pPr marL="285750" indent="-285750">
              <a:buFont typeface="Arial" panose="020B0604020202020204" pitchFamily="34" charset="0"/>
              <a:buChar char="•"/>
            </a:pPr>
            <a:r>
              <a:rPr lang="cs-CZ" dirty="0" err="1"/>
              <a:t>Context</a:t>
            </a:r>
            <a:r>
              <a:rPr lang="cs-CZ" dirty="0"/>
              <a:t> – </a:t>
            </a:r>
            <a:r>
              <a:rPr lang="cs-CZ" dirty="0" err="1"/>
              <a:t>both</a:t>
            </a:r>
            <a:r>
              <a:rPr lang="cs-CZ" dirty="0"/>
              <a:t> </a:t>
            </a:r>
            <a:r>
              <a:rPr lang="cs-CZ" dirty="0" err="1"/>
              <a:t>combating</a:t>
            </a:r>
            <a:r>
              <a:rPr lang="cs-CZ" dirty="0"/>
              <a:t> </a:t>
            </a:r>
            <a:r>
              <a:rPr lang="cs-CZ" dirty="0" err="1"/>
              <a:t>sides</a:t>
            </a:r>
            <a:r>
              <a:rPr lang="cs-CZ" dirty="0"/>
              <a:t> </a:t>
            </a:r>
            <a:r>
              <a:rPr lang="cs-CZ" dirty="0" err="1"/>
              <a:t>agree</a:t>
            </a:r>
            <a:r>
              <a:rPr lang="cs-CZ" dirty="0"/>
              <a:t> on </a:t>
            </a:r>
            <a:r>
              <a:rPr lang="cs-CZ" dirty="0" err="1"/>
              <a:t>peace-keepers</a:t>
            </a:r>
            <a:r>
              <a:rPr lang="cs-CZ" dirty="0"/>
              <a:t>‘ presence -   monitoring </a:t>
            </a:r>
            <a:r>
              <a:rPr lang="cs-CZ" dirty="0" err="1"/>
              <a:t>ceasefires</a:t>
            </a:r>
            <a:r>
              <a:rPr lang="cs-CZ" dirty="0"/>
              <a:t>, supervise </a:t>
            </a:r>
            <a:r>
              <a:rPr lang="cs-CZ" dirty="0" err="1"/>
              <a:t>truces</a:t>
            </a:r>
            <a:endParaRPr lang="cs-CZ" dirty="0"/>
          </a:p>
          <a:p>
            <a:pPr marL="285750" indent="-285750">
              <a:buFont typeface="Arial" panose="020B0604020202020204" pitchFamily="34" charset="0"/>
              <a:buChar char="•"/>
            </a:pPr>
            <a:r>
              <a:rPr lang="cs-CZ" dirty="0" err="1"/>
              <a:t>Small</a:t>
            </a:r>
            <a:r>
              <a:rPr lang="cs-CZ" dirty="0"/>
              <a:t>, </a:t>
            </a:r>
            <a:r>
              <a:rPr lang="cs-CZ" dirty="0" err="1"/>
              <a:t>lightly</a:t>
            </a:r>
            <a:r>
              <a:rPr lang="cs-CZ" dirty="0"/>
              <a:t> </a:t>
            </a:r>
            <a:r>
              <a:rPr lang="cs-CZ" dirty="0" err="1"/>
              <a:t>armed</a:t>
            </a:r>
            <a:r>
              <a:rPr lang="cs-CZ" dirty="0"/>
              <a:t>, very </a:t>
            </a:r>
            <a:r>
              <a:rPr lang="cs-CZ" dirty="0" err="1"/>
              <a:t>often</a:t>
            </a:r>
            <a:r>
              <a:rPr lang="cs-CZ" dirty="0"/>
              <a:t> </a:t>
            </a:r>
            <a:r>
              <a:rPr lang="cs-CZ" dirty="0" err="1"/>
              <a:t>from</a:t>
            </a:r>
            <a:r>
              <a:rPr lang="cs-CZ" dirty="0"/>
              <a:t> </a:t>
            </a:r>
            <a:r>
              <a:rPr lang="cs-CZ" dirty="0" err="1"/>
              <a:t>neutral</a:t>
            </a:r>
            <a:r>
              <a:rPr lang="cs-CZ" dirty="0"/>
              <a:t> </a:t>
            </a:r>
            <a:r>
              <a:rPr lang="cs-CZ" dirty="0" err="1"/>
              <a:t>parties</a:t>
            </a:r>
            <a:endParaRPr lang="cs-CZ" dirty="0"/>
          </a:p>
          <a:p>
            <a:pPr marL="285750" indent="-285750">
              <a:buFont typeface="Arial" panose="020B0604020202020204" pitchFamily="34" charset="0"/>
              <a:buChar char="•"/>
            </a:pPr>
            <a:endParaRPr lang="cs-CZ" dirty="0"/>
          </a:p>
          <a:p>
            <a:r>
              <a:rPr lang="cs-CZ" dirty="0" err="1"/>
              <a:t>Peace-enforcement</a:t>
            </a:r>
            <a:r>
              <a:rPr lang="cs-CZ" dirty="0"/>
              <a:t> </a:t>
            </a:r>
          </a:p>
          <a:p>
            <a:pPr marL="285750" indent="-285750">
              <a:buFont typeface="Arial" panose="020B0604020202020204" pitchFamily="34" charset="0"/>
              <a:buChar char="•"/>
            </a:pPr>
            <a:r>
              <a:rPr lang="cs-CZ" dirty="0"/>
              <a:t>UN Charter (</a:t>
            </a:r>
            <a:r>
              <a:rPr lang="cs-CZ" dirty="0" err="1"/>
              <a:t>chapter</a:t>
            </a:r>
            <a:r>
              <a:rPr lang="cs-CZ" dirty="0"/>
              <a:t> VII)</a:t>
            </a:r>
          </a:p>
          <a:p>
            <a:pPr marL="285750" indent="-285750">
              <a:buFont typeface="Arial" panose="020B0604020202020204" pitchFamily="34" charset="0"/>
              <a:buChar char="•"/>
            </a:pPr>
            <a:r>
              <a:rPr lang="cs-CZ" dirty="0"/>
              <a:t>UN </a:t>
            </a:r>
            <a:r>
              <a:rPr lang="cs-CZ" dirty="0" err="1"/>
              <a:t>Security</a:t>
            </a:r>
            <a:r>
              <a:rPr lang="cs-CZ" dirty="0"/>
              <a:t> </a:t>
            </a:r>
            <a:r>
              <a:rPr lang="cs-CZ" dirty="0" err="1"/>
              <a:t>Council</a:t>
            </a:r>
            <a:endParaRPr lang="cs-CZ" dirty="0"/>
          </a:p>
          <a:p>
            <a:pPr marL="285750" indent="-285750">
              <a:buFont typeface="Arial" panose="020B0604020202020204" pitchFamily="34" charset="0"/>
              <a:buChar char="•"/>
            </a:pPr>
            <a:r>
              <a:rPr lang="cs-CZ" dirty="0" err="1"/>
              <a:t>Different</a:t>
            </a:r>
            <a:r>
              <a:rPr lang="cs-CZ" dirty="0"/>
              <a:t> „animal“ </a:t>
            </a:r>
            <a:r>
              <a:rPr lang="cs-CZ" dirty="0" err="1"/>
              <a:t>than</a:t>
            </a:r>
            <a:r>
              <a:rPr lang="cs-CZ" dirty="0"/>
              <a:t> </a:t>
            </a:r>
            <a:r>
              <a:rPr lang="cs-CZ" dirty="0" err="1"/>
              <a:t>peace-keeping</a:t>
            </a:r>
            <a:r>
              <a:rPr lang="cs-CZ" dirty="0"/>
              <a:t> – </a:t>
            </a:r>
            <a:r>
              <a:rPr lang="cs-CZ" dirty="0" err="1"/>
              <a:t>the</a:t>
            </a:r>
            <a:r>
              <a:rPr lang="cs-CZ" dirty="0"/>
              <a:t> </a:t>
            </a:r>
            <a:r>
              <a:rPr lang="cs-CZ" dirty="0" err="1"/>
              <a:t>objectives</a:t>
            </a:r>
            <a:r>
              <a:rPr lang="cs-CZ" dirty="0"/>
              <a:t> are to </a:t>
            </a:r>
            <a:r>
              <a:rPr lang="cs-CZ" dirty="0" err="1"/>
              <a:t>win</a:t>
            </a:r>
            <a:r>
              <a:rPr lang="cs-CZ" dirty="0"/>
              <a:t> </a:t>
            </a:r>
            <a:r>
              <a:rPr lang="cs-CZ" dirty="0" err="1"/>
              <a:t>the</a:t>
            </a:r>
            <a:r>
              <a:rPr lang="cs-CZ" dirty="0"/>
              <a:t> </a:t>
            </a:r>
            <a:r>
              <a:rPr lang="cs-CZ" dirty="0" err="1"/>
              <a:t>war</a:t>
            </a:r>
            <a:r>
              <a:rPr lang="cs-CZ" dirty="0"/>
              <a:t>, not to </a:t>
            </a:r>
            <a:r>
              <a:rPr lang="cs-CZ" dirty="0" err="1"/>
              <a:t>arbitrate</a:t>
            </a:r>
            <a:r>
              <a:rPr lang="cs-CZ" dirty="0"/>
              <a:t>; to </a:t>
            </a:r>
            <a:r>
              <a:rPr lang="cs-CZ" dirty="0" err="1"/>
              <a:t>neutralize</a:t>
            </a:r>
            <a:r>
              <a:rPr lang="cs-CZ" dirty="0"/>
              <a:t> </a:t>
            </a:r>
            <a:r>
              <a:rPr lang="cs-CZ" dirty="0" err="1"/>
              <a:t>the</a:t>
            </a:r>
            <a:r>
              <a:rPr lang="cs-CZ" dirty="0"/>
              <a:t> „</a:t>
            </a:r>
            <a:r>
              <a:rPr lang="cs-CZ" dirty="0" err="1"/>
              <a:t>spoilers</a:t>
            </a:r>
            <a:r>
              <a:rPr lang="cs-CZ" dirty="0"/>
              <a:t>“</a:t>
            </a:r>
          </a:p>
          <a:p>
            <a:pPr marL="285750" indent="-285750">
              <a:buFont typeface="Arial" panose="020B0604020202020204" pitchFamily="34" charset="0"/>
              <a:buChar char="•"/>
            </a:pPr>
            <a:r>
              <a:rPr lang="cs-CZ" dirty="0" err="1"/>
              <a:t>Heavier</a:t>
            </a:r>
            <a:r>
              <a:rPr lang="cs-CZ" dirty="0"/>
              <a:t> </a:t>
            </a:r>
            <a:r>
              <a:rPr lang="cs-CZ" dirty="0" err="1"/>
              <a:t>equipment</a:t>
            </a:r>
            <a:endParaRPr lang="cs-CZ" dirty="0"/>
          </a:p>
          <a:p>
            <a:endParaRPr lang="cs-CZ" dirty="0"/>
          </a:p>
          <a:p>
            <a:r>
              <a:rPr lang="cs-CZ" dirty="0" err="1"/>
              <a:t>Humanitarian</a:t>
            </a:r>
            <a:r>
              <a:rPr lang="cs-CZ" dirty="0"/>
              <a:t> </a:t>
            </a:r>
            <a:r>
              <a:rPr lang="cs-CZ" dirty="0" err="1"/>
              <a:t>intervention</a:t>
            </a:r>
            <a:endParaRPr lang="cs-CZ" dirty="0"/>
          </a:p>
          <a:p>
            <a:pPr marL="285750" indent="-285750">
              <a:buFont typeface="Arial" panose="020B0604020202020204" pitchFamily="34" charset="0"/>
              <a:buChar char="•"/>
            </a:pPr>
            <a:r>
              <a:rPr lang="cs-CZ" dirty="0" err="1"/>
              <a:t>Unilateral</a:t>
            </a:r>
            <a:r>
              <a:rPr lang="cs-CZ" dirty="0"/>
              <a:t>/</a:t>
            </a:r>
            <a:r>
              <a:rPr lang="cs-CZ" dirty="0" err="1"/>
              <a:t>multilateral</a:t>
            </a:r>
            <a:endParaRPr lang="cs-CZ" dirty="0"/>
          </a:p>
          <a:p>
            <a:pPr marL="285750" indent="-285750">
              <a:buFont typeface="Arial" panose="020B0604020202020204" pitchFamily="34" charset="0"/>
              <a:buChar char="•"/>
            </a:pPr>
            <a:r>
              <a:rPr lang="cs-CZ" dirty="0" err="1"/>
              <a:t>With</a:t>
            </a:r>
            <a:r>
              <a:rPr lang="cs-CZ" dirty="0"/>
              <a:t> </a:t>
            </a:r>
            <a:r>
              <a:rPr lang="cs-CZ" dirty="0" err="1"/>
              <a:t>or</a:t>
            </a:r>
            <a:r>
              <a:rPr lang="cs-CZ" dirty="0"/>
              <a:t> </a:t>
            </a:r>
            <a:r>
              <a:rPr lang="cs-CZ" dirty="0" err="1"/>
              <a:t>without</a:t>
            </a:r>
            <a:r>
              <a:rPr lang="cs-CZ" dirty="0"/>
              <a:t> UN SC </a:t>
            </a:r>
            <a:r>
              <a:rPr lang="cs-CZ" dirty="0" err="1"/>
              <a:t>authorization</a:t>
            </a:r>
            <a:endParaRPr lang="cs-CZ" dirty="0"/>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35686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C29257-0AE0-4952-8E87-B781B9A018F1}"/>
              </a:ext>
            </a:extLst>
          </p:cNvPr>
          <p:cNvSpPr>
            <a:spLocks noGrp="1"/>
          </p:cNvSpPr>
          <p:nvPr>
            <p:ph type="title"/>
          </p:nvPr>
        </p:nvSpPr>
        <p:spPr/>
        <p:txBody>
          <a:bodyPr/>
          <a:lstStyle/>
          <a:p>
            <a:r>
              <a:rPr lang="cs-CZ" dirty="0" err="1"/>
              <a:t>Problem</a:t>
            </a:r>
            <a:endParaRPr lang="cs-CZ" dirty="0"/>
          </a:p>
        </p:txBody>
      </p:sp>
      <p:sp>
        <p:nvSpPr>
          <p:cNvPr id="3" name="Zástupný symbol pro obsah 2">
            <a:extLst>
              <a:ext uri="{FF2B5EF4-FFF2-40B4-BE49-F238E27FC236}">
                <a16:creationId xmlns:a16="http://schemas.microsoft.com/office/drawing/2014/main" id="{42CE09A4-57A9-4589-8B20-BD01D6C91D31}"/>
              </a:ext>
            </a:extLst>
          </p:cNvPr>
          <p:cNvSpPr>
            <a:spLocks noGrp="1"/>
          </p:cNvSpPr>
          <p:nvPr>
            <p:ph idx="1"/>
          </p:nvPr>
        </p:nvSpPr>
        <p:spPr/>
        <p:txBody>
          <a:bodyPr/>
          <a:lstStyle/>
          <a:p>
            <a:r>
              <a:rPr lang="cs-CZ" dirty="0"/>
              <a:t>Kofi Annan (</a:t>
            </a:r>
            <a:r>
              <a:rPr lang="cs-CZ" dirty="0" err="1"/>
              <a:t>Millenium</a:t>
            </a:r>
            <a:r>
              <a:rPr lang="cs-CZ" dirty="0"/>
              <a:t> Report)</a:t>
            </a:r>
          </a:p>
        </p:txBody>
      </p:sp>
      <p:sp>
        <p:nvSpPr>
          <p:cNvPr id="4" name="Zástupný symbol pro obsah 3">
            <a:extLst>
              <a:ext uri="{FF2B5EF4-FFF2-40B4-BE49-F238E27FC236}">
                <a16:creationId xmlns:a16="http://schemas.microsoft.com/office/drawing/2014/main" id="{CE2DB178-E78F-4641-86E2-3CA7D027D6BA}"/>
              </a:ext>
            </a:extLst>
          </p:cNvPr>
          <p:cNvSpPr>
            <a:spLocks noGrp="1"/>
          </p:cNvSpPr>
          <p:nvPr>
            <p:ph idx="10"/>
          </p:nvPr>
        </p:nvSpPr>
        <p:spPr/>
        <p:txBody>
          <a:bodyPr anchor="ctr"/>
          <a:lstStyle/>
          <a:p>
            <a:r>
              <a:rPr lang="en-US" sz="2000" i="1" dirty="0"/>
              <a:t>I recognize both the force</a:t>
            </a:r>
            <a:r>
              <a:rPr lang="cs-CZ" sz="2000" i="1" dirty="0"/>
              <a:t> </a:t>
            </a:r>
            <a:r>
              <a:rPr lang="en-US" sz="2000" i="1" dirty="0"/>
              <a:t>and the importance of </a:t>
            </a:r>
            <a:r>
              <a:rPr lang="cs-CZ" sz="2000" i="1" dirty="0"/>
              <a:t>  t</a:t>
            </a:r>
            <a:r>
              <a:rPr lang="en-US" sz="2000" i="1" dirty="0" err="1"/>
              <a:t>hese</a:t>
            </a:r>
            <a:r>
              <a:rPr lang="en-US" sz="2000" i="1" dirty="0"/>
              <a:t> arguments. I also accept that the principles of</a:t>
            </a:r>
            <a:r>
              <a:rPr lang="cs-CZ" sz="2000" i="1" dirty="0"/>
              <a:t> </a:t>
            </a:r>
            <a:r>
              <a:rPr lang="en-US" sz="2000" i="1" dirty="0"/>
              <a:t>sovereignty and non-interference offer vital </a:t>
            </a:r>
            <a:r>
              <a:rPr lang="cs-CZ" sz="2000" i="1" dirty="0"/>
              <a:t>         </a:t>
            </a:r>
            <a:r>
              <a:rPr lang="en-US" sz="2000" i="1" dirty="0"/>
              <a:t>protection to small and weak</a:t>
            </a:r>
            <a:r>
              <a:rPr lang="cs-CZ" sz="2000" i="1" dirty="0"/>
              <a:t> </a:t>
            </a:r>
            <a:r>
              <a:rPr lang="en-US" sz="2000" i="1" dirty="0"/>
              <a:t>states. But to the </a:t>
            </a:r>
            <a:r>
              <a:rPr lang="cs-CZ" sz="2000" i="1" dirty="0"/>
              <a:t>      </a:t>
            </a:r>
            <a:r>
              <a:rPr lang="en-US" sz="2000" i="1" dirty="0"/>
              <a:t>critics I would pose this</a:t>
            </a:r>
            <a:r>
              <a:rPr lang="cs-CZ" sz="2000" i="1" dirty="0"/>
              <a:t> </a:t>
            </a:r>
            <a:r>
              <a:rPr lang="en-US" sz="2000" i="1" dirty="0"/>
              <a:t>question: if humanitarian </a:t>
            </a:r>
            <a:r>
              <a:rPr lang="cs-CZ" sz="2000" i="1" dirty="0"/>
              <a:t>    </a:t>
            </a:r>
            <a:r>
              <a:rPr lang="en-US" sz="2000" i="1" dirty="0"/>
              <a:t>intervention is, indeed, an unacceptable assault on sovereignty, how should we</a:t>
            </a:r>
            <a:r>
              <a:rPr lang="cs-CZ" sz="2000" i="1" dirty="0"/>
              <a:t> </a:t>
            </a:r>
            <a:r>
              <a:rPr lang="en-US" sz="2000" i="1" dirty="0"/>
              <a:t>respond to a Rwanda, </a:t>
            </a:r>
            <a:r>
              <a:rPr lang="cs-CZ" sz="2000" i="1" dirty="0"/>
              <a:t> </a:t>
            </a:r>
            <a:r>
              <a:rPr lang="en-US" sz="2000" i="1" dirty="0"/>
              <a:t>to a Srebrenica – to gross and systematic violations</a:t>
            </a:r>
            <a:r>
              <a:rPr lang="cs-CZ" sz="2000" i="1" dirty="0"/>
              <a:t> </a:t>
            </a:r>
            <a:r>
              <a:rPr lang="en-US" sz="2000" i="1" dirty="0"/>
              <a:t>of human rights that offend every precept of our </a:t>
            </a:r>
            <a:r>
              <a:rPr lang="cs-CZ" sz="2000" i="1" dirty="0"/>
              <a:t>   </a:t>
            </a:r>
            <a:r>
              <a:rPr lang="en-US" sz="2000" i="1" dirty="0"/>
              <a:t>common humanity?”</a:t>
            </a:r>
            <a:endParaRPr lang="cs-CZ" sz="2000" i="1" dirty="0"/>
          </a:p>
        </p:txBody>
      </p:sp>
    </p:spTree>
    <p:extLst>
      <p:ext uri="{BB962C8B-B14F-4D97-AF65-F5344CB8AC3E}">
        <p14:creationId xmlns:p14="http://schemas.microsoft.com/office/powerpoint/2010/main" val="3232158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7540</TotalTime>
  <Words>651</Words>
  <Application>Microsoft Office PowerPoint</Application>
  <PresentationFormat>On-screen Show (4:3)</PresentationFormat>
  <Paragraphs>110</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PowerPoint Presentation</vt:lpstr>
      <vt:lpstr>Organization of the course</vt:lpstr>
      <vt:lpstr>Definition</vt:lpstr>
      <vt:lpstr> </vt:lpstr>
      <vt:lpstr>Definition</vt:lpstr>
      <vt:lpstr> Definition</vt:lpstr>
      <vt:lpstr> Definition</vt:lpstr>
      <vt:lpstr>Definition </vt:lpstr>
      <vt:lpstr>Problem</vt:lpstr>
      <vt:lpstr>Dilemmas</vt:lpstr>
      <vt:lpstr>For next week</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Kateřina Fridrichová</cp:lastModifiedBy>
  <cp:revision>80</cp:revision>
  <dcterms:created xsi:type="dcterms:W3CDTF">2014-04-01T16:35:38Z</dcterms:created>
  <dcterms:modified xsi:type="dcterms:W3CDTF">2019-02-21T08:56:20Z</dcterms:modified>
</cp:coreProperties>
</file>