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76" r:id="rId7"/>
    <p:sldId id="260" r:id="rId8"/>
    <p:sldId id="274" r:id="rId9"/>
    <p:sldId id="263" r:id="rId10"/>
    <p:sldId id="261" r:id="rId11"/>
    <p:sldId id="266" r:id="rId12"/>
    <p:sldId id="262" r:id="rId13"/>
    <p:sldId id="264" r:id="rId14"/>
    <p:sldId id="265" r:id="rId15"/>
    <p:sldId id="267" r:id="rId16"/>
    <p:sldId id="277" r:id="rId17"/>
    <p:sldId id="268" r:id="rId18"/>
    <p:sldId id="278" r:id="rId19"/>
    <p:sldId id="270" r:id="rId20"/>
    <p:sldId id="271" r:id="rId21"/>
    <p:sldId id="269" r:id="rId22"/>
    <p:sldId id="273" r:id="rId23"/>
    <p:sldId id="279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83250B-6E03-4D4F-8E6B-3713325851DE}" type="datetimeFigureOut">
              <a:rPr lang="cs-CZ" smtClean="0"/>
              <a:pPr/>
              <a:t>10.05.2019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10.05.2019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10.05.2019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83250B-6E03-4D4F-8E6B-3713325851DE}" type="datetimeFigureOut">
              <a:rPr lang="cs-CZ" smtClean="0"/>
              <a:pPr/>
              <a:t>10.05.2019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83250B-6E03-4D4F-8E6B-3713325851DE}" type="datetimeFigureOut">
              <a:rPr lang="cs-CZ" smtClean="0"/>
              <a:pPr/>
              <a:t>10.05.2019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10.05.2019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10.05.2019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83250B-6E03-4D4F-8E6B-3713325851DE}" type="datetimeFigureOut">
              <a:rPr lang="cs-CZ" smtClean="0"/>
              <a:pPr/>
              <a:t>10.05.2019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50B-6E03-4D4F-8E6B-3713325851DE}" type="datetimeFigureOut">
              <a:rPr lang="cs-CZ" smtClean="0"/>
              <a:pPr/>
              <a:t>10.05.2019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83250B-6E03-4D4F-8E6B-3713325851DE}" type="datetimeFigureOut">
              <a:rPr lang="cs-CZ" smtClean="0"/>
              <a:pPr/>
              <a:t>10.05.2019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83250B-6E03-4D4F-8E6B-3713325851DE}" type="datetimeFigureOut">
              <a:rPr lang="cs-CZ" smtClean="0"/>
              <a:pPr/>
              <a:t>10.05.2019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83250B-6E03-4D4F-8E6B-3713325851DE}" type="datetimeFigureOut">
              <a:rPr lang="cs-CZ" smtClean="0"/>
              <a:pPr/>
              <a:t>10.05.2019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47A55FB-D234-400B-91D1-8B6EB383F1E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Bolívie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Květen </a:t>
            </a:r>
            <a:r>
              <a:rPr lang="cs-CZ" dirty="0" smtClean="0"/>
              <a:t>2019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5aef6907e35fd6b51b4474030fc3ec57--bolivia-chart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340664" cy="625302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7677818-Cholas-watching-the-dancing-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76672"/>
            <a:ext cx="8064896" cy="605875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435cfb35e4572614c5b712caa90516e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88640"/>
            <a:ext cx="5658113" cy="635032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Zemní plyn jako determinant </a:t>
            </a:r>
            <a:r>
              <a:rPr lang="cs-CZ" dirty="0" err="1" smtClean="0"/>
              <a:t>bolívijské</a:t>
            </a:r>
            <a:r>
              <a:rPr lang="cs-CZ" dirty="0" smtClean="0"/>
              <a:t> politiky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Bolívie má druhé největší zásoby plynu v </a:t>
            </a:r>
            <a:r>
              <a:rPr lang="cs-CZ" dirty="0" err="1" smtClean="0"/>
              <a:t>LatAm</a:t>
            </a:r>
            <a:endParaRPr lang="cs-CZ" dirty="0" smtClean="0"/>
          </a:p>
          <a:p>
            <a:r>
              <a:rPr lang="cs-CZ" dirty="0" smtClean="0"/>
              <a:t>Přes 80% rezerv v regionu </a:t>
            </a:r>
            <a:r>
              <a:rPr lang="cs-CZ" dirty="0" err="1" smtClean="0"/>
              <a:t>Tarija</a:t>
            </a:r>
            <a:r>
              <a:rPr lang="cs-CZ" dirty="0" smtClean="0"/>
              <a:t>, 10% v </a:t>
            </a:r>
            <a:r>
              <a:rPr lang="cs-CZ" dirty="0" err="1" smtClean="0"/>
              <a:t>Santa</a:t>
            </a:r>
            <a:r>
              <a:rPr lang="cs-CZ" dirty="0" smtClean="0"/>
              <a:t> </a:t>
            </a:r>
            <a:r>
              <a:rPr lang="cs-CZ" dirty="0" err="1" smtClean="0"/>
              <a:t>Cruz</a:t>
            </a:r>
            <a:endParaRPr lang="cs-CZ" dirty="0" smtClean="0"/>
          </a:p>
          <a:p>
            <a:r>
              <a:rPr lang="cs-CZ" dirty="0" smtClean="0"/>
              <a:t>V roce 2003 velké protesty proti rozhodnutí o vývozu plynu – tvrdě potlačeny</a:t>
            </a:r>
          </a:p>
          <a:p>
            <a:r>
              <a:rPr lang="cs-CZ" dirty="0" smtClean="0"/>
              <a:t>Prezident </a:t>
            </a:r>
            <a:r>
              <a:rPr lang="cs-CZ" dirty="0" err="1" smtClean="0"/>
              <a:t>Gonzáles</a:t>
            </a:r>
            <a:r>
              <a:rPr lang="cs-CZ" dirty="0" smtClean="0"/>
              <a:t> de </a:t>
            </a:r>
            <a:r>
              <a:rPr lang="cs-CZ" dirty="0" err="1" smtClean="0"/>
              <a:t>Lozada</a:t>
            </a:r>
            <a:r>
              <a:rPr lang="cs-CZ" dirty="0" smtClean="0"/>
              <a:t> donucen odstoupit, po něm odstupuje i </a:t>
            </a:r>
            <a:r>
              <a:rPr lang="cs-CZ" dirty="0" err="1" smtClean="0"/>
              <a:t>Mesa</a:t>
            </a:r>
            <a:endParaRPr lang="cs-CZ" dirty="0" smtClean="0"/>
          </a:p>
          <a:p>
            <a:r>
              <a:rPr lang="cs-CZ" dirty="0" smtClean="0"/>
              <a:t>Výsledkem byl nástup </a:t>
            </a:r>
            <a:r>
              <a:rPr lang="cs-CZ" dirty="0" err="1" smtClean="0"/>
              <a:t>Moralese</a:t>
            </a:r>
            <a:endParaRPr lang="cs-CZ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olivie-map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6480720" cy="6269901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Evo </a:t>
            </a:r>
            <a:r>
              <a:rPr lang="cs-CZ" dirty="0" err="1" smtClean="0"/>
              <a:t>Morales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Vůdce </a:t>
            </a:r>
            <a:r>
              <a:rPr lang="cs-CZ" dirty="0" err="1" smtClean="0"/>
              <a:t>cocaleros</a:t>
            </a:r>
            <a:r>
              <a:rPr lang="cs-CZ" dirty="0" smtClean="0"/>
              <a:t>, angažmá v protestech proti vládě</a:t>
            </a:r>
          </a:p>
          <a:p>
            <a:r>
              <a:rPr lang="cs-CZ" dirty="0" err="1" smtClean="0"/>
              <a:t>Aymara</a:t>
            </a:r>
            <a:endParaRPr lang="cs-CZ" dirty="0" smtClean="0"/>
          </a:p>
          <a:p>
            <a:r>
              <a:rPr lang="cs-CZ" dirty="0" smtClean="0"/>
              <a:t>První prezident indiánského původu v Bolívii</a:t>
            </a:r>
          </a:p>
          <a:p>
            <a:r>
              <a:rPr lang="cs-CZ" dirty="0" smtClean="0"/>
              <a:t>Velmi blízko k </a:t>
            </a:r>
            <a:r>
              <a:rPr lang="cs-CZ" dirty="0" err="1" smtClean="0"/>
              <a:t>Chávezovi</a:t>
            </a:r>
            <a:r>
              <a:rPr lang="cs-CZ" dirty="0" smtClean="0"/>
              <a:t>, i dnes je jedním z mála podporovatelů venezuelského režimu</a:t>
            </a:r>
          </a:p>
          <a:p>
            <a:r>
              <a:rPr lang="cs-CZ" dirty="0" smtClean="0"/>
              <a:t>Pro-indiánský, sociální model vlády</a:t>
            </a:r>
          </a:p>
          <a:p>
            <a:r>
              <a:rPr lang="cs-CZ" dirty="0" smtClean="0"/>
              <a:t>Nacionalizace příjmů z nerostných surovin a jejich využití k sociálním projektům</a:t>
            </a:r>
          </a:p>
          <a:p>
            <a:r>
              <a:rPr lang="cs-CZ" dirty="0" smtClean="0"/>
              <a:t>Za jeho vlády slušný ekonomický růst, který byl doprovázen poklesem chudoby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-presharvard-university-05-09-14-ultimo-50-6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836712"/>
            <a:ext cx="6468918" cy="485675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FOTO-NOTA-2-PAGINA-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096929" cy="528945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Spory v roce 2008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Opět především o zemní plyn</a:t>
            </a:r>
          </a:p>
          <a:p>
            <a:r>
              <a:rPr lang="cs-CZ" dirty="0" smtClean="0"/>
              <a:t>Regiony na něj bohaté chtěli více autonomie – srážky s odpůrci a násilí</a:t>
            </a:r>
          </a:p>
          <a:p>
            <a:r>
              <a:rPr lang="cs-CZ" dirty="0" smtClean="0"/>
              <a:t>Prezident proti nim nasadil armádu, podařilo se zažehnat</a:t>
            </a:r>
          </a:p>
          <a:p>
            <a:r>
              <a:rPr lang="cs-CZ" dirty="0" smtClean="0"/>
              <a:t>Někteří autoři upozorňovali, že země byla na pokraji rozkladu</a:t>
            </a:r>
          </a:p>
          <a:p>
            <a:r>
              <a:rPr lang="cs-CZ" dirty="0" smtClean="0"/>
              <a:t>Tenze přetrvává</a:t>
            </a:r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Ústava z roku 2009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Schválena většinou 59% obyvatel</a:t>
            </a:r>
          </a:p>
          <a:p>
            <a:r>
              <a:rPr lang="cs-CZ" dirty="0" smtClean="0"/>
              <a:t>„Skoncování s kolonialismem“</a:t>
            </a:r>
          </a:p>
          <a:p>
            <a:r>
              <a:rPr lang="cs-CZ" dirty="0" smtClean="0"/>
              <a:t>Výrazné posílení práv indiánské populace + více autonomie</a:t>
            </a:r>
          </a:p>
          <a:p>
            <a:r>
              <a:rPr lang="cs-CZ" dirty="0" smtClean="0"/>
              <a:t>Bolívie jako </a:t>
            </a:r>
            <a:r>
              <a:rPr lang="cs-CZ" dirty="0" err="1" smtClean="0"/>
              <a:t>plurinacionální</a:t>
            </a:r>
            <a:r>
              <a:rPr lang="cs-CZ" dirty="0" smtClean="0"/>
              <a:t> stát</a:t>
            </a:r>
          </a:p>
          <a:p>
            <a:r>
              <a:rPr lang="cs-CZ" dirty="0" smtClean="0"/>
              <a:t>Pozemková reforma</a:t>
            </a:r>
          </a:p>
          <a:p>
            <a:r>
              <a:rPr lang="cs-CZ" dirty="0" smtClean="0"/>
              <a:t>Odpor v oblastech obývaných převážně bělošskou populací, odpor katolické církve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Indiánská populace v </a:t>
            </a:r>
            <a:r>
              <a:rPr lang="cs-CZ" dirty="0" err="1" smtClean="0"/>
              <a:t>LatAm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Cca 42 milionů lidí v roce 2010</a:t>
            </a:r>
          </a:p>
          <a:p>
            <a:r>
              <a:rPr lang="cs-CZ" dirty="0" smtClean="0"/>
              <a:t>80% z toho v Mexiku, Guatemale, Peru a Bolívii</a:t>
            </a:r>
          </a:p>
          <a:p>
            <a:r>
              <a:rPr lang="cs-CZ" dirty="0" smtClean="0"/>
              <a:t>Tvoří cca 8% populace </a:t>
            </a:r>
            <a:r>
              <a:rPr lang="cs-CZ" dirty="0" err="1" smtClean="0"/>
              <a:t>LatAm</a:t>
            </a:r>
            <a:endParaRPr lang="cs-CZ" dirty="0" smtClean="0"/>
          </a:p>
          <a:p>
            <a:r>
              <a:rPr lang="cs-CZ" dirty="0" smtClean="0"/>
              <a:t>Otázka identity/etnicity</a:t>
            </a:r>
          </a:p>
          <a:p>
            <a:r>
              <a:rPr lang="cs-CZ" dirty="0" smtClean="0"/>
              <a:t>Ve stejnou chvíli 17% extrémně chudých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2009-bolivia-referendum-department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404664"/>
            <a:ext cx="5112568" cy="5951029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Wiphala</a:t>
            </a:r>
            <a:endParaRPr lang="cs-CZ" dirty="0"/>
          </a:p>
        </p:txBody>
      </p:sp>
      <p:pic>
        <p:nvPicPr>
          <p:cNvPr id="6" name="Zástupný symbol pro obsah 5" descr="1476265918_284325_1476268107_noticia_norma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6912768" cy="487734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Volby 2019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 smtClean="0"/>
              <a:t>Morales</a:t>
            </a:r>
            <a:r>
              <a:rPr lang="cs-CZ" dirty="0" smtClean="0"/>
              <a:t> oznámil, že bude opět kandidovat, ale výsledek je nejistý</a:t>
            </a:r>
          </a:p>
          <a:p>
            <a:r>
              <a:rPr lang="cs-CZ" dirty="0" smtClean="0"/>
              <a:t>Evidentní ztráta podpory i v horách (např. v El </a:t>
            </a:r>
            <a:r>
              <a:rPr lang="cs-CZ" dirty="0" err="1" smtClean="0"/>
              <a:t>Alto</a:t>
            </a:r>
            <a:r>
              <a:rPr lang="cs-CZ" dirty="0" smtClean="0"/>
              <a:t>), lidem se nelíbí obcházení </a:t>
            </a:r>
            <a:r>
              <a:rPr lang="cs-CZ" dirty="0" smtClean="0"/>
              <a:t>ústavy</a:t>
            </a:r>
          </a:p>
          <a:p>
            <a:r>
              <a:rPr lang="cs-CZ" dirty="0" smtClean="0"/>
              <a:t>Referendum 2016 těsně odmítnuto, kontroverzní rozsudek Ústavního soudu</a:t>
            </a:r>
            <a:endParaRPr lang="cs-CZ" dirty="0" smtClean="0"/>
          </a:p>
          <a:p>
            <a:r>
              <a:rPr lang="cs-CZ" dirty="0" smtClean="0"/>
              <a:t>Vážným </a:t>
            </a:r>
            <a:r>
              <a:rPr lang="cs-CZ" dirty="0" err="1" smtClean="0"/>
              <a:t>protikndidátem</a:t>
            </a:r>
            <a:r>
              <a:rPr lang="cs-CZ" dirty="0" smtClean="0"/>
              <a:t> </a:t>
            </a:r>
            <a:r>
              <a:rPr lang="cs-CZ" dirty="0" err="1" smtClean="0"/>
              <a:t>Carlos</a:t>
            </a:r>
            <a:r>
              <a:rPr lang="cs-CZ" dirty="0" smtClean="0"/>
              <a:t> </a:t>
            </a:r>
            <a:r>
              <a:rPr lang="cs-CZ" smtClean="0"/>
              <a:t>Mesa</a:t>
            </a: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Přístup k moři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Bolívie jej ztratila v 19. století – Chile – válka o ledek</a:t>
            </a:r>
          </a:p>
          <a:p>
            <a:pPr>
              <a:buNone/>
            </a:pPr>
            <a:r>
              <a:rPr lang="cs-CZ" dirty="0" smtClean="0"/>
              <a:t>Nyní otevřený spor v Haagu</a:t>
            </a:r>
          </a:p>
          <a:p>
            <a:pPr>
              <a:buNone/>
            </a:pPr>
            <a:r>
              <a:rPr lang="cs-CZ" dirty="0" smtClean="0"/>
              <a:t>Dopady </a:t>
            </a:r>
            <a:r>
              <a:rPr lang="cs-CZ" smtClean="0"/>
              <a:t>na rozvoj?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 descr="infographic-indigenous-peoples-of-latin-america-worldbank-map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7056784" cy="606571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nfographic-indigenous-peoples-of-latin-america-worldbank-urba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-13134" y="548680"/>
            <a:ext cx="9157134" cy="503760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Indiani-mest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764704"/>
            <a:ext cx="8880859" cy="53626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block_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491899" cy="603746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 je možné zvýšit míru sociální inkluze?</a:t>
            </a:r>
          </a:p>
          <a:p>
            <a:r>
              <a:rPr lang="cs-CZ" dirty="0" smtClean="0"/>
              <a:t>Jak je možné dosáhnout zlepšení situace indiánské populace při respektu jejich kultury?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Bolívie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Jako člověk s indiánskou identitou identifikuje až 62% obyvatel</a:t>
            </a:r>
          </a:p>
          <a:p>
            <a:r>
              <a:rPr lang="cs-CZ" dirty="0" smtClean="0"/>
              <a:t>36 různých indiánských skupin</a:t>
            </a:r>
          </a:p>
          <a:p>
            <a:r>
              <a:rPr lang="cs-CZ" dirty="0" smtClean="0"/>
              <a:t>Po dlouhou dobu indiánské skupiny </a:t>
            </a:r>
            <a:r>
              <a:rPr lang="cs-CZ" dirty="0" err="1" smtClean="0"/>
              <a:t>marginalizovány</a:t>
            </a:r>
            <a:r>
              <a:rPr lang="cs-CZ" dirty="0" smtClean="0"/>
              <a:t>, zemi vládla bílá elita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ueblos_originarios_de_Bolivi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5400599" cy="609090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994</TotalTime>
  <Words>358</Words>
  <Application>Microsoft Office PowerPoint</Application>
  <PresentationFormat>Předvádění na obrazovce (4:3)</PresentationFormat>
  <Paragraphs>52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Arkýř</vt:lpstr>
      <vt:lpstr>Bolívie</vt:lpstr>
      <vt:lpstr>Indiánská populace v LatAm</vt:lpstr>
      <vt:lpstr>Snímek 3</vt:lpstr>
      <vt:lpstr>Snímek 4</vt:lpstr>
      <vt:lpstr>Snímek 5</vt:lpstr>
      <vt:lpstr>Snímek 6</vt:lpstr>
      <vt:lpstr>Základní otázky</vt:lpstr>
      <vt:lpstr>Bolívie</vt:lpstr>
      <vt:lpstr>Snímek 9</vt:lpstr>
      <vt:lpstr>Snímek 10</vt:lpstr>
      <vt:lpstr>Snímek 11</vt:lpstr>
      <vt:lpstr>Snímek 12</vt:lpstr>
      <vt:lpstr>Zemní plyn jako determinant bolívijské politiky</vt:lpstr>
      <vt:lpstr>Snímek 14</vt:lpstr>
      <vt:lpstr>Evo Morales</vt:lpstr>
      <vt:lpstr>Snímek 16</vt:lpstr>
      <vt:lpstr>Snímek 17</vt:lpstr>
      <vt:lpstr>Spory v roce 2008</vt:lpstr>
      <vt:lpstr>Ústava z roku 2009</vt:lpstr>
      <vt:lpstr>Snímek 20</vt:lpstr>
      <vt:lpstr>Wiphala</vt:lpstr>
      <vt:lpstr>Volby 2019</vt:lpstr>
      <vt:lpstr>Přístup k moři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</dc:creator>
  <cp:lastModifiedBy>Martin</cp:lastModifiedBy>
  <cp:revision>13</cp:revision>
  <dcterms:created xsi:type="dcterms:W3CDTF">2018-05-16T18:46:41Z</dcterms:created>
  <dcterms:modified xsi:type="dcterms:W3CDTF">2019-05-10T10:23:17Z</dcterms:modified>
</cp:coreProperties>
</file>