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  <p:sldMasterId id="2147483755" r:id="rId3"/>
  </p:sldMasterIdLst>
  <p:notesMasterIdLst>
    <p:notesMasterId r:id="rId105"/>
  </p:notesMasterIdLst>
  <p:handoutMasterIdLst>
    <p:handoutMasterId r:id="rId106"/>
  </p:handoutMasterIdLst>
  <p:sldIdLst>
    <p:sldId id="538" r:id="rId4"/>
    <p:sldId id="540" r:id="rId5"/>
    <p:sldId id="541" r:id="rId6"/>
    <p:sldId id="591" r:id="rId7"/>
    <p:sldId id="599" r:id="rId8"/>
    <p:sldId id="612" r:id="rId9"/>
    <p:sldId id="593" r:id="rId10"/>
    <p:sldId id="613" r:id="rId11"/>
    <p:sldId id="500" r:id="rId12"/>
    <p:sldId id="614" r:id="rId13"/>
    <p:sldId id="543" r:id="rId14"/>
    <p:sldId id="501" r:id="rId15"/>
    <p:sldId id="621" r:id="rId16"/>
    <p:sldId id="545" r:id="rId17"/>
    <p:sldId id="546" r:id="rId18"/>
    <p:sldId id="608" r:id="rId19"/>
    <p:sldId id="596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544" r:id="rId28"/>
    <p:sldId id="623" r:id="rId29"/>
    <p:sldId id="696" r:id="rId30"/>
    <p:sldId id="548" r:id="rId31"/>
    <p:sldId id="695" r:id="rId32"/>
    <p:sldId id="693" r:id="rId33"/>
    <p:sldId id="677" r:id="rId34"/>
    <p:sldId id="678" r:id="rId35"/>
    <p:sldId id="679" r:id="rId36"/>
    <p:sldId id="680" r:id="rId37"/>
    <p:sldId id="626" r:id="rId38"/>
    <p:sldId id="681" r:id="rId39"/>
    <p:sldId id="628" r:id="rId40"/>
    <p:sldId id="682" r:id="rId41"/>
    <p:sldId id="683" r:id="rId42"/>
    <p:sldId id="684" r:id="rId43"/>
    <p:sldId id="685" r:id="rId44"/>
    <p:sldId id="556" r:id="rId45"/>
    <p:sldId id="686" r:id="rId46"/>
    <p:sldId id="663" r:id="rId47"/>
    <p:sldId id="611" r:id="rId48"/>
    <p:sldId id="687" r:id="rId49"/>
    <p:sldId id="672" r:id="rId50"/>
    <p:sldId id="673" r:id="rId51"/>
    <p:sldId id="567" r:id="rId52"/>
    <p:sldId id="630" r:id="rId53"/>
    <p:sldId id="631" r:id="rId54"/>
    <p:sldId id="632" r:id="rId55"/>
    <p:sldId id="674" r:id="rId56"/>
    <p:sldId id="633" r:id="rId57"/>
    <p:sldId id="636" r:id="rId58"/>
    <p:sldId id="637" r:id="rId59"/>
    <p:sldId id="639" r:id="rId60"/>
    <p:sldId id="640" r:id="rId61"/>
    <p:sldId id="641" r:id="rId62"/>
    <p:sldId id="642" r:id="rId63"/>
    <p:sldId id="643" r:id="rId64"/>
    <p:sldId id="644" r:id="rId65"/>
    <p:sldId id="645" r:id="rId66"/>
    <p:sldId id="465" r:id="rId67"/>
    <p:sldId id="646" r:id="rId68"/>
    <p:sldId id="463" r:id="rId69"/>
    <p:sldId id="492" r:id="rId70"/>
    <p:sldId id="647" r:id="rId71"/>
    <p:sldId id="648" r:id="rId72"/>
    <p:sldId id="649" r:id="rId73"/>
    <p:sldId id="650" r:id="rId74"/>
    <p:sldId id="651" r:id="rId75"/>
    <p:sldId id="652" r:id="rId76"/>
    <p:sldId id="688" r:id="rId77"/>
    <p:sldId id="654" r:id="rId78"/>
    <p:sldId id="689" r:id="rId79"/>
    <p:sldId id="690" r:id="rId80"/>
    <p:sldId id="691" r:id="rId81"/>
    <p:sldId id="658" r:id="rId82"/>
    <p:sldId id="659" r:id="rId83"/>
    <p:sldId id="660" r:id="rId84"/>
    <p:sldId id="692" r:id="rId85"/>
    <p:sldId id="662" r:id="rId86"/>
    <p:sldId id="616" r:id="rId87"/>
    <p:sldId id="508" r:id="rId88"/>
    <p:sldId id="697" r:id="rId89"/>
    <p:sldId id="537" r:id="rId90"/>
    <p:sldId id="698" r:id="rId91"/>
    <p:sldId id="699" r:id="rId92"/>
    <p:sldId id="700" r:id="rId93"/>
    <p:sldId id="701" r:id="rId94"/>
    <p:sldId id="702" r:id="rId95"/>
    <p:sldId id="703" r:id="rId96"/>
    <p:sldId id="666" r:id="rId97"/>
    <p:sldId id="667" r:id="rId98"/>
    <p:sldId id="668" r:id="rId99"/>
    <p:sldId id="669" r:id="rId100"/>
    <p:sldId id="676" r:id="rId101"/>
    <p:sldId id="498" r:id="rId102"/>
    <p:sldId id="539" r:id="rId103"/>
    <p:sldId id="609" r:id="rId104"/>
  </p:sldIdLst>
  <p:sldSz cx="9144000" cy="6858000" type="screen4x3"/>
  <p:notesSz cx="6797675" cy="9926638"/>
  <p:custDataLst>
    <p:tags r:id="rId10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20" d="100"/>
          <a:sy n="120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ags" Target="tags/tag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55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8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31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34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548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731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60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84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675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607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6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43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://web2.mendelu.cz/cp_944_navody/Navody/m/Mendeley-navod_2016.pdf" TargetMode="External"/><Relationship Id="rId3" Type="http://schemas.openxmlformats.org/officeDocument/2006/relationships/hyperlink" Target="http://iva.k.utb.cz/?page_id=34" TargetMode="External"/><Relationship Id="rId7" Type="http://schemas.openxmlformats.org/officeDocument/2006/relationships/hyperlink" Target="https://www.youtube.com/watch?v=ziG9LtIjRUU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muni.cz/study/plagiatorstvi" TargetMode="External"/><Relationship Id="rId5" Type="http://schemas.openxmlformats.org/officeDocument/2006/relationships/hyperlink" Target="https://kuk.muni.cz/vyuka/materialy/zotero/index.html" TargetMode="Externa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8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politologickycasopis.cz/cz/o-politologickem-casopisu/zpusoby-citace/" TargetMode="External"/><Relationship Id="rId5" Type="http://schemas.openxmlformats.org/officeDocument/2006/relationships/hyperlink" Target="http://sreview.soc.cas.cz/cs/page/3-formalni-stranka-rukopisu" TargetMode="External"/><Relationship Id="rId4" Type="http://schemas.openxmlformats.org/officeDocument/2006/relationships/hyperlink" Target="https://blog.apastyle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iG9LtIjRUU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download/CitacePRO.pdf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tero.org/support/quick_start_guide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connotea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kuk.muni.cz/vyuka/materialy/zotero/index.html" TargetMode="Externa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eb2.mendelu.cz/cp_944_navody/Navody/m/Mendeley-navod_2016.pdf" TargetMode="External"/><Relationship Id="rId5" Type="http://schemas.openxmlformats.org/officeDocument/2006/relationships/hyperlink" Target="https://www.mendeley.com/guides/videos" TargetMode="External"/><Relationship Id="rId4" Type="http://schemas.openxmlformats.org/officeDocument/2006/relationships/hyperlink" Target="https://www.youtube.com/watch?v=Gv6_HuCYExM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205866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864592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24. 4. 2019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907381" y="3087043"/>
            <a:ext cx="590401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pro studenty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MVZ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Blanka Farkašová</a:t>
            </a:r>
          </a:p>
          <a:p>
            <a:pPr algn="r" eaLnBrk="1" hangingPunct="1"/>
            <a:r>
              <a:rPr lang="cs-CZ" sz="2000" b="1" dirty="0" err="1">
                <a:latin typeface="Verdana" panose="020B0604030504040204" pitchFamily="34" charset="0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7606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2. září 2011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2019-04-10].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[cit.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2019-03-17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https://kuk.muni.cz/vyuka/materialy/zotero/index.html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KRČÁL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Martin a Zuzana TEPLÍKOVÁ.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Naučte (</a:t>
            </a: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se) citovat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0" indent="0">
              <a:spcBef>
                <a:spcPts val="312"/>
              </a:spcBef>
              <a:spcAft>
                <a:spcPts val="600"/>
              </a:spcAft>
              <a:buNone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2019-03-17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www.muni.cz/study/plagiatorstvi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12"/>
              </a:spcBef>
              <a:spcAft>
                <a:spcPts val="600"/>
              </a:spcAft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www.youtube.com/watch?v=ziG9LtIjRUU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312"/>
              </a:spcBef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ZATLOUKALOVÁ, Vlasta.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: citační manažer a sociální síť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Brno: Mendelova univerzita, Ústav vědecko-pedagogických informací a služeb, [2016] [cit. 2019-04-08].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http://web2.mendelu.cz/cp_944_navody/Navody/m/Mendeley-navod_2016.pdf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12"/>
              </a:spcBef>
              <a:spcAft>
                <a:spcPts val="600"/>
              </a:spcAft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96753"/>
            <a:ext cx="8352928" cy="1368151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56765"/>
            <a:ext cx="4416491" cy="331236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586913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 smtClean="0"/>
              <a:t>Plagiarism</a:t>
            </a:r>
            <a:r>
              <a:rPr lang="cs-CZ" sz="1000" dirty="0" smtClean="0"/>
              <a:t>. In: </a:t>
            </a:r>
            <a:r>
              <a:rPr lang="cs-CZ" sz="1000" i="1" dirty="0" err="1" smtClean="0"/>
              <a:t>Techsparks</a:t>
            </a:r>
            <a:r>
              <a:rPr lang="cs-CZ" sz="1000" dirty="0" smtClean="0"/>
              <a:t> [online]. [cit. 2018-09-20]. </a:t>
            </a:r>
            <a:r>
              <a:rPr lang="cs-CZ" sz="1000" dirty="0"/>
              <a:t>Dostupné z: https://www.techsparks.co.in/online-thesis-plagiarism-checker-for-students-and-teachers/</a:t>
            </a: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89506" y="2948781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</a:t>
            </a:r>
            <a:r>
              <a:rPr lang="cs-CZ" sz="2000" i="1" dirty="0" smtClean="0"/>
              <a:t>5127)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064" y="5805264"/>
            <a:ext cx="36727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větě, přehození vět apod.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konkrétních vět nebo odstavců z několika zdrojů a jejich poskládání do vlastního textu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droj/zdroje jsou uvedeny v seznamu použité literatury, ale není na ně žádný odkaz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úkol – online cvičení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nekvalitního zdroje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3586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472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1112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19525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275040" cy="108012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Nejpoužívanější styly na FSS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>
              <a:spcAft>
                <a:spcPts val="600"/>
              </a:spcAft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oficiální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www.apastyle.org/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manuál ke stylu +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dobré příklady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owl.purdue.edu/owl/research_and_citation/apa_style/apa_formatting_and_style_guide/general_format.html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blog.apastyle.org/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lvl="1"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sreview.soc.cas.cz/cs/page/3-formalni-stranka-rukopisu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Politologického časopisu</a:t>
            </a:r>
          </a:p>
          <a:p>
            <a:pPr lvl="1"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http://www.politologickycasopis.cz/cz/o-politologickem-casopisu/zpusoby-citace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ČSN ISO 690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9164"/>
            <a:ext cx="8229600" cy="532859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8 odborníky 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 knihovny UTB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Zlíně: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http://iva.k.utb.cz/?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page_id=34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PRO, generátor Citace.com se zaměřuje především na tento styl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ostatních citačních manažerech zpravidla evropská norma ISO 690</a:t>
            </a:r>
          </a:p>
        </p:txBody>
      </p:sp>
    </p:spTree>
    <p:extLst>
      <p:ext uri="{BB962C8B-B14F-4D97-AF65-F5344CB8AC3E}">
        <p14:creationId xmlns:p14="http://schemas.microsoft.com/office/powerpoint/2010/main" val="28997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064896" cy="4968551"/>
          </a:xfrm>
          <a:noFill/>
        </p:spPr>
        <p:txBody>
          <a:bodyPr anchor="ctr" anchorCtr="1">
            <a:normAutofit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endParaRPr lang="cs-CZ" sz="6500" b="1" dirty="0">
              <a:latin typeface="+mj-lt"/>
            </a:endParaRPr>
          </a:p>
          <a:p>
            <a:pPr algn="ctr"/>
            <a:r>
              <a:rPr lang="cs-CZ" altLang="cs-CZ" sz="5200" b="1" dirty="0">
                <a:solidFill>
                  <a:schemeClr val="bg1"/>
                </a:solidFill>
                <a:hlinkClick r:id="rId2"/>
              </a:rPr>
              <a:t>Video</a:t>
            </a:r>
            <a:r>
              <a:rPr lang="cs-CZ" altLang="cs-CZ" sz="5200" b="1" dirty="0">
                <a:solidFill>
                  <a:schemeClr val="bg1"/>
                </a:solidFill>
              </a:rPr>
              <a:t> </a:t>
            </a:r>
            <a:r>
              <a:rPr lang="cs-CZ" altLang="cs-CZ" sz="5200" b="1" dirty="0" smtClean="0"/>
              <a:t>University </a:t>
            </a:r>
            <a:br>
              <a:rPr lang="cs-CZ" altLang="cs-CZ" sz="5200" b="1" dirty="0" smtClean="0"/>
            </a:br>
            <a:r>
              <a:rPr lang="cs-CZ" altLang="cs-CZ" sz="5200" b="1" dirty="0" err="1" smtClean="0"/>
              <a:t>of</a:t>
            </a:r>
            <a:r>
              <a:rPr lang="cs-CZ" altLang="cs-CZ" sz="5200" b="1" dirty="0" smtClean="0"/>
              <a:t> </a:t>
            </a:r>
            <a:r>
              <a:rPr lang="cs-CZ" altLang="cs-CZ" sz="5200" b="1" dirty="0" err="1" smtClean="0"/>
              <a:t>Guelph-Humber</a:t>
            </a:r>
            <a:r>
              <a:rPr lang="cs-CZ" altLang="cs-CZ" sz="5200" b="1" dirty="0"/>
              <a:t/>
            </a:r>
            <a:br>
              <a:rPr lang="cs-CZ" altLang="cs-CZ" sz="5200" b="1" dirty="0"/>
            </a:br>
            <a:r>
              <a:rPr lang="cs-CZ" altLang="cs-CZ" sz="5200" b="1" dirty="0" err="1" smtClean="0"/>
              <a:t>Library</a:t>
            </a:r>
            <a:endParaRPr lang="cs-CZ" sz="8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</a:t>
            </a:r>
            <a:r>
              <a:rPr lang="cs-CZ" sz="8000" b="1" dirty="0" smtClean="0"/>
              <a:t>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713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41434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42692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34407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38" y="1214316"/>
            <a:ext cx="6232722" cy="5095004"/>
          </a:xfrm>
        </p:spPr>
      </p:pic>
    </p:spTree>
    <p:extLst>
      <p:ext uri="{BB962C8B-B14F-4D97-AF65-F5344CB8AC3E}">
        <p14:creationId xmlns:p14="http://schemas.microsoft.com/office/powerpoint/2010/main" val="83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2579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</a:t>
            </a:r>
            <a:r>
              <a:rPr lang="cs-CZ" dirty="0" smtClean="0">
                <a:latin typeface="Arial" panose="020B0604020202020204" pitchFamily="34" charset="0"/>
              </a:rPr>
              <a:t>citace: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sz="2600" b="1" dirty="0" smtClean="0">
                <a:latin typeface="Arial" panose="020B0604020202020204" pitchFamily="34" charset="0"/>
              </a:rPr>
              <a:t>příjmení a jméno </a:t>
            </a:r>
            <a:r>
              <a:rPr lang="cs-CZ" sz="2600" b="1" dirty="0">
                <a:latin typeface="Arial" panose="020B0604020202020204" pitchFamily="34" charset="0"/>
              </a:rPr>
              <a:t>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uvozovky, kurzíva		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22863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  <p:extLst>
      <p:ext uri="{BB962C8B-B14F-4D97-AF65-F5344CB8AC3E}">
        <p14:creationId xmlns:p14="http://schemas.microsoft.com/office/powerpoint/2010/main" val="3781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00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dle autorského zák. (120/2000 Sb. §31) lze užít výňatky z děl jiných autorů v odůvodněné míře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pozor na nepřiměřený počet citátů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nutné uvést údaje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  <p:extLst>
      <p:ext uri="{BB962C8B-B14F-4D97-AF65-F5344CB8AC3E}">
        <p14:creationId xmlns:p14="http://schemas.microsoft.com/office/powerpoint/2010/main" val="27075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1589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Centrum pro studium demokracie a kultury (CDK), 2004. Politologická řada. ISBN 8073250322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c2008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2016-10-12].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978-0-691-13466-6.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</a:t>
            </a:r>
            <a:r>
              <a:rPr lang="cs-CZ" sz="2600" dirty="0">
                <a:latin typeface="Arial" panose="020B0604020202020204" pitchFamily="34" charset="0"/>
              </a:rPr>
              <a:t>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</a:t>
            </a:r>
            <a:r>
              <a:rPr lang="cs-CZ" sz="2600" dirty="0" smtClean="0">
                <a:latin typeface="Arial" panose="020B0604020202020204" pitchFamily="34" charset="0"/>
              </a:rPr>
              <a:t>stran. Název a označení kapitoly </a:t>
            </a:r>
            <a:r>
              <a:rPr lang="cs-CZ" sz="2600" dirty="0">
                <a:latin typeface="Arial" panose="020B0604020202020204" pitchFamily="34" charset="0"/>
              </a:rPr>
              <a:t>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</a:rPr>
              <a:t>Beeing</a:t>
            </a:r>
            <a:r>
              <a:rPr lang="cs-CZ" sz="2400" dirty="0">
                <a:latin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</a:rPr>
              <a:t>teacher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DUCK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1-29. </a:t>
            </a: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HLOUŠEK,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Mezinárodní politologický ústav, 2005. ISBN 80-210-3865-9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25658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2013 [cit. 2016-10-21]. ISBN 14-438-4896-4.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</a:rPr>
              <a:t>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EBSCO.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2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HAVLÍK, Vlastimil. Euroskeptické politické strany v Dánsku.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HLOUŠEK,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Mezinárodní politologický ústav,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2005, s. 96-104.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ISBN 80-210-3865-9.</a:t>
            </a:r>
          </a:p>
        </p:txBody>
      </p:sp>
    </p:spTree>
    <p:extLst>
      <p:ext uri="{BB962C8B-B14F-4D97-AF65-F5344CB8AC3E}">
        <p14:creationId xmlns:p14="http://schemas.microsoft.com/office/powerpoint/2010/main" val="20276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200" dirty="0" smtClean="0">
                <a:latin typeface="Arial" panose="020B0604020202020204" pitchFamily="34" charset="0"/>
              </a:rPr>
              <a:t>[nosič].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2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VARON, </a:t>
            </a:r>
            <a:r>
              <a:rPr lang="cs-CZ" sz="2200" dirty="0" err="1" smtClean="0">
                <a:latin typeface="Arial" panose="020B0604020202020204" pitchFamily="34" charset="0"/>
              </a:rPr>
              <a:t>Ari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 err="1" smtClean="0">
                <a:latin typeface="Arial" panose="020B0604020202020204" pitchFamily="34" charset="0"/>
              </a:rPr>
              <a:t>Islamic</a:t>
            </a:r>
            <a:r>
              <a:rPr lang="cs-CZ" sz="2200" dirty="0" smtClean="0">
                <a:latin typeface="Arial" panose="020B0604020202020204" pitchFamily="34" charset="0"/>
              </a:rPr>
              <a:t> identity </a:t>
            </a:r>
            <a:r>
              <a:rPr lang="cs-CZ" sz="2200" dirty="0" err="1" smtClean="0">
                <a:latin typeface="Arial" panose="020B0604020202020204" pitchFamily="34" charset="0"/>
              </a:rPr>
              <a:t>politics</a:t>
            </a:r>
            <a:r>
              <a:rPr lang="cs-CZ" sz="2200" dirty="0" smtClean="0">
                <a:latin typeface="Arial" panose="020B0604020202020204" pitchFamily="34" charset="0"/>
              </a:rPr>
              <a:t> and </a:t>
            </a:r>
            <a:r>
              <a:rPr lang="cs-CZ" sz="2200" dirty="0" err="1" smtClean="0">
                <a:latin typeface="Arial" panose="020B0604020202020204" pitchFamily="34" charset="0"/>
              </a:rPr>
              <a:t>European</a:t>
            </a:r>
            <a:r>
              <a:rPr lang="cs-CZ" sz="2200" dirty="0" smtClean="0">
                <a:latin typeface="Arial" panose="020B0604020202020204" pitchFamily="34" charset="0"/>
              </a:rPr>
              <a:t> polity.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2013, s. 111-138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[cit. 2016-10-21]. ISBN 14-438-4896-4.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</a:rPr>
              <a:t>Dostupné z: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datab</a:t>
            </a:r>
            <a:r>
              <a:rPr lang="cs-CZ" sz="2200" dirty="0" err="1">
                <a:latin typeface="Arial" panose="020B0604020202020204" pitchFamily="34" charset="0"/>
              </a:rPr>
              <a:t>áze</a:t>
            </a:r>
            <a:r>
              <a:rPr lang="cs-CZ" sz="2200" dirty="0">
                <a:latin typeface="Arial" panose="020B0604020202020204" pitchFamily="34" charset="0"/>
              </a:rPr>
              <a:t> EBSCO.</a:t>
            </a:r>
          </a:p>
        </p:txBody>
      </p:sp>
    </p:spTree>
    <p:extLst>
      <p:ext uri="{BB962C8B-B14F-4D97-AF65-F5344CB8AC3E}">
        <p14:creationId xmlns:p14="http://schemas.microsoft.com/office/powerpoint/2010/main" val="352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8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Why international norms disappear sometimes.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2011,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18,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719-742.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ISSN 1354-0661.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24-40. ISSN 0323-1844.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také z: databáze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600" dirty="0" smtClean="0">
                <a:latin typeface="Arial" panose="020B0604020202020204" pitchFamily="34" charset="0"/>
              </a:rPr>
              <a:t>[datum </a:t>
            </a:r>
            <a:r>
              <a:rPr lang="en-US" sz="2600" dirty="0" err="1" smtClean="0">
                <a:latin typeface="Arial" panose="020B0604020202020204" pitchFamily="34" charset="0"/>
              </a:rPr>
              <a:t>citov</a:t>
            </a:r>
            <a:r>
              <a:rPr lang="cs-CZ" sz="2600" dirty="0" err="1" smtClean="0">
                <a:latin typeface="Arial" panose="020B0604020202020204" pitchFamily="34" charset="0"/>
              </a:rPr>
              <a:t>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ČERNOHOUS,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KŘÍŽ. African Union as a Platform of African Conflict Management.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5-16 [cit. 2015-10-07]. DOI: 10.3849/1802-7199.14.2014.02.005-016.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www.defenceandstrategy.eu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ROSS, Michael L.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drown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Arab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2011, vol. 90, no. 5, s. 2-7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2016-10-04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http://www.jstor.org/stable/23041770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C</a:t>
            </a:r>
            <a:r>
              <a:rPr lang="cs-CZ" sz="2600" dirty="0" smtClean="0">
                <a:latin typeface="Arial" panose="020B0604020202020204" pitchFamily="34" charset="0"/>
              </a:rPr>
              <a:t>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</a:t>
            </a:r>
            <a:r>
              <a:rPr lang="cs-CZ" sz="2400" dirty="0" smtClean="0">
                <a:latin typeface="Arial" panose="020B0604020202020204" pitchFamily="34" charset="0"/>
              </a:rPr>
              <a:t>. 2012</a:t>
            </a:r>
            <a:r>
              <a:rPr lang="cs-CZ" sz="2400" dirty="0">
                <a:latin typeface="Arial" panose="020B0604020202020204" pitchFamily="34" charset="0"/>
              </a:rPr>
              <a:t>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>
                <a:latin typeface="Arial" panose="020B0604020202020204" pitchFamily="34" charset="0"/>
              </a:rPr>
              <a:t>. Místo vydání: Nakladatelství, rok </a:t>
            </a:r>
            <a:r>
              <a:rPr lang="cs-CZ" sz="2600" dirty="0" smtClean="0">
                <a:latin typeface="Arial" panose="020B0604020202020204" pitchFamily="34" charset="0"/>
              </a:rPr>
              <a:t>vydání*, </a:t>
            </a:r>
            <a:r>
              <a:rPr lang="cs-CZ" sz="2600" dirty="0">
                <a:latin typeface="Arial" panose="020B0604020202020204" pitchFamily="34" charset="0"/>
              </a:rPr>
              <a:t>číslování. ISSN.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Mezinárodní politologický ústav Masarykovy univerzity,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1994-. ISSN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1211-3247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4 čísla ročně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/>
              <a:t>Politologický časopis</a:t>
            </a:r>
            <a:r>
              <a:rPr lang="cs-CZ" sz="2400" dirty="0"/>
              <a:t>. Brno: </a:t>
            </a:r>
            <a:r>
              <a:rPr lang="cs-CZ" sz="2400" dirty="0" smtClean="0"/>
              <a:t>Mezinárodní politologický ústav Masarykovy univerzity, </a:t>
            </a:r>
            <a:r>
              <a:rPr lang="cs-CZ" sz="2400" dirty="0"/>
              <a:t>2013, </a:t>
            </a:r>
            <a:r>
              <a:rPr lang="cs-CZ" sz="2400" b="1" dirty="0"/>
              <a:t>20</a:t>
            </a:r>
            <a:r>
              <a:rPr lang="cs-CZ" sz="2400" dirty="0"/>
              <a:t>(3</a:t>
            </a:r>
            <a:r>
              <a:rPr lang="cs-CZ" sz="2400" dirty="0" smtClean="0"/>
              <a:t>). </a:t>
            </a:r>
            <a:r>
              <a:rPr lang="cs-CZ" sz="2400" dirty="0"/>
              <a:t>ISSN 1211-3247.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2800" dirty="0">
                <a:latin typeface="Arial" panose="020B0604020202020204" pitchFamily="34" charset="0"/>
              </a:rPr>
              <a:t>[online</a:t>
            </a:r>
            <a:r>
              <a:rPr lang="cs-CZ" sz="28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2800" dirty="0">
                <a:latin typeface="Arial" panose="020B0604020202020204" pitchFamily="34" charset="0"/>
              </a:rPr>
              <a:t>[datum citování].</a:t>
            </a:r>
            <a:r>
              <a:rPr lang="cs-CZ" sz="2800" dirty="0" smtClean="0">
                <a:latin typeface="Arial" panose="020B0604020202020204" pitchFamily="34" charset="0"/>
              </a:rPr>
              <a:t> ISSN.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r>
              <a:rPr lang="cs-CZ" sz="1800" i="1" dirty="0" smtClean="0">
                <a:latin typeface="Arial" panose="020B0604020202020204" pitchFamily="34" charset="0"/>
              </a:rPr>
              <a:t>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507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100" dirty="0">
                <a:latin typeface="Arial" panose="020B0604020202020204" pitchFamily="34" charset="0"/>
              </a:rPr>
              <a:t>Primární odpovědnost. </a:t>
            </a:r>
            <a:r>
              <a:rPr lang="cs-CZ" sz="3100" i="1" dirty="0">
                <a:latin typeface="Arial" panose="020B0604020202020204" pitchFamily="34" charset="0"/>
              </a:rPr>
              <a:t>Název: </a:t>
            </a:r>
            <a:r>
              <a:rPr lang="cs-CZ" sz="3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1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6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občanské války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Fakulta sociálních studií, Katedra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mezinárodních vztahů a evropských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studií.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JANKŮ, Monika. </a:t>
            </a:r>
            <a:r>
              <a:rPr lang="cs-CZ" sz="2800" i="1" dirty="0" smtClean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2800" dirty="0" smtClean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 smtClean="0">
                <a:latin typeface="Arial" panose="020B0604020202020204" pitchFamily="34" charset="0"/>
              </a:rPr>
              <a:t>Název </a:t>
            </a:r>
            <a:r>
              <a:rPr lang="cs-CZ" sz="2200" i="1" dirty="0">
                <a:latin typeface="Arial" panose="020B0604020202020204" pitchFamily="34" charset="0"/>
              </a:rPr>
              <a:t>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Označení.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Třídící znak 01 0197.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260648"/>
            <a:ext cx="7073485" cy="72367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Kartografické </a:t>
            </a:r>
            <a:r>
              <a:rPr lang="cs-CZ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7992888" cy="51125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[Měřítko].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600" dirty="0" smtClean="0">
                <a:latin typeface="Arial" panose="020B0604020202020204" pitchFamily="34" charset="0"/>
              </a:rPr>
              <a:t>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4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400" dirty="0" err="1" smtClean="0">
                <a:latin typeface="Arial" panose="020B0604020202020204" pitchFamily="34" charset="0"/>
              </a:rPr>
              <a:t>Shocart</a:t>
            </a:r>
            <a:r>
              <a:rPr lang="cs-CZ" sz="2400" dirty="0" smtClean="0">
                <a:latin typeface="Arial" panose="020B0604020202020204" pitchFamily="34" charset="0"/>
              </a:rPr>
              <a:t>, 2006.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mapa, č.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161.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KLUB ČESKÝCH TURISTŮ. </a:t>
            </a:r>
            <a:r>
              <a:rPr lang="cs-CZ" sz="24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400" dirty="0">
                <a:latin typeface="Arial" panose="020B0604020202020204" pitchFamily="34" charset="0"/>
              </a:rPr>
              <a:t>. 4. vyd. Praha: Trasa, </a:t>
            </a:r>
            <a:r>
              <a:rPr lang="cs-CZ" sz="2400" dirty="0" smtClean="0">
                <a:latin typeface="Arial" panose="020B0604020202020204" pitchFamily="34" charset="0"/>
              </a:rPr>
              <a:t>2011. </a:t>
            </a:r>
            <a:r>
              <a:rPr lang="cs-CZ" sz="24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400" dirty="0" smtClean="0">
                <a:latin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01608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920880" cy="5139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publikace.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ELECTRONIC.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446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400" dirty="0">
                <a:latin typeface="Arial" panose="020B0604020202020204" pitchFamily="34" charset="0"/>
              </a:rPr>
              <a:t>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4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doc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nakladatelských údajích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 smtClean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</a:t>
            </a:r>
            <a:r>
              <a:rPr lang="cs-CZ" sz="2400" dirty="0" smtClean="0">
                <a:latin typeface="Arial" panose="020B0604020202020204" pitchFamily="34" charset="0"/>
              </a:rPr>
              <a:t>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Absolventi. </a:t>
            </a:r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alumni</a:t>
            </a:r>
            <a:r>
              <a:rPr lang="cs-CZ" sz="24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21095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4957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  <p:extLst>
      <p:ext uri="{BB962C8B-B14F-4D97-AF65-F5344CB8AC3E}">
        <p14:creationId xmlns:p14="http://schemas.microsoft.com/office/powerpoint/2010/main" val="3615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40280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3991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9913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564904"/>
            <a:ext cx="7308304" cy="4046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42"/>
            <a:ext cx="2740520" cy="10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7921625" cy="5472113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www.citacepro.com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Citace.com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podrobný návod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175038"/>
            <a:ext cx="4969296" cy="2497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764" y="1621244"/>
            <a:ext cx="4218236" cy="3565070"/>
          </a:xfrm>
          <a:prstGeom prst="rect">
            <a:avLst/>
          </a:prstGeom>
        </p:spPr>
      </p:pic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4745583" y="4509120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  <p:pic>
        <p:nvPicPr>
          <p:cNvPr id="6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301608" cy="4525963"/>
          </a:xfrm>
        </p:spPr>
        <p:txBody>
          <a:bodyPr/>
          <a:lstStyle/>
          <a:p>
            <a:r>
              <a:rPr lang="cs-CZ" dirty="0" smtClean="0"/>
              <a:t>Vytváření citace:</a:t>
            </a:r>
          </a:p>
          <a:p>
            <a:pPr lvl="1"/>
            <a:r>
              <a:rPr lang="cs-CZ" b="1" dirty="0" smtClean="0"/>
              <a:t>Vytvořit</a:t>
            </a:r>
            <a:r>
              <a:rPr lang="cs-CZ" dirty="0" smtClean="0"/>
              <a:t> –&gt; v menu vybrat požadovaný typ dokumentu</a:t>
            </a:r>
          </a:p>
          <a:p>
            <a:pPr lvl="1"/>
            <a:r>
              <a:rPr lang="cs-CZ" dirty="0" smtClean="0"/>
              <a:t>formulář vyplnit </a:t>
            </a:r>
            <a:br>
              <a:rPr lang="cs-CZ" dirty="0" smtClean="0"/>
            </a:br>
            <a:r>
              <a:rPr lang="cs-CZ" dirty="0" smtClean="0"/>
              <a:t>ručně / automaticky</a:t>
            </a:r>
            <a:br>
              <a:rPr lang="cs-CZ" dirty="0" smtClean="0"/>
            </a:br>
            <a:r>
              <a:rPr lang="cs-CZ" dirty="0" smtClean="0"/>
              <a:t>přes ISBN, DOI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20888"/>
            <a:ext cx="5254111" cy="4075304"/>
          </a:xfrm>
          <a:prstGeom prst="rect">
            <a:avLst/>
          </a:prstGeom>
        </p:spPr>
      </p:pic>
      <p:pic>
        <p:nvPicPr>
          <p:cNvPr id="5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03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6305" y="1124744"/>
            <a:ext cx="8229600" cy="452596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4" y="2276872"/>
            <a:ext cx="6663521" cy="4248472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50902"/>
            <a:ext cx="4555843" cy="4126166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268760"/>
            <a:ext cx="4752528" cy="5328592"/>
          </a:xfrm>
          <a:noFill/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www.zotero.org/styles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interaktivní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tutoriál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  <a:hlinkClick r:id="rId7" tooltip="Connotea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://www.zotero.org/support/quick_start_guide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44824"/>
            <a:ext cx="4316223" cy="3744416"/>
          </a:xfrm>
          <a:prstGeom prst="rect">
            <a:avLst/>
          </a:prstGeom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96752"/>
            <a:ext cx="4824536" cy="5472113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www.mendeley.com</a:t>
            </a:r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skupin – sdílení citací, dokumentů, spolupráce na projektech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Getting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Started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Medeley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tutoriály: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www.mendeley.com/guides/videos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návod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češtině -&gt;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Mendel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Univ.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://web2.mendelu.cz/cp_944_navody/Navody/m/Mendeley-navod_2016.pdf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6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7320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3675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název práce nutno upravit do kurzívy!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IS MU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vyhotovení do 15.5.2019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splněný úkol =  +3 body do závěrečného testu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9501</TotalTime>
  <Words>4616</Words>
  <Application>Microsoft Office PowerPoint</Application>
  <PresentationFormat>Předvádění na obrazovce (4:3)</PresentationFormat>
  <Paragraphs>581</Paragraphs>
  <Slides>101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1_sablona1</vt:lpstr>
      <vt:lpstr>Citace a citační software</vt:lpstr>
      <vt:lpstr>Obsah přednášky</vt:lpstr>
      <vt:lpstr>Prezentace aplikace PowerPoint</vt:lpstr>
      <vt:lpstr>   Citát </vt:lpstr>
      <vt:lpstr>Citát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Prezentace aplikace PowerPoint</vt:lpstr>
      <vt:lpstr>Citační styl</vt:lpstr>
      <vt:lpstr>Nejpoužívanější styly na FSS</vt:lpstr>
      <vt:lpstr>Prezentace aplikace PowerPoint</vt:lpstr>
      <vt:lpstr>ČSN ISO 690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Co je citační SW?</vt:lpstr>
      <vt:lpstr>Prezentace aplikace PowerPoint</vt:lpstr>
      <vt:lpstr>Citace.com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 v katalogu knihoven MU</vt:lpstr>
      <vt:lpstr>Import citací do Citace PRO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777</cp:revision>
  <cp:lastPrinted>2016-10-24T13:56:10Z</cp:lastPrinted>
  <dcterms:created xsi:type="dcterms:W3CDTF">2008-06-02T21:04:14Z</dcterms:created>
  <dcterms:modified xsi:type="dcterms:W3CDTF">2019-04-16T13:27:41Z</dcterms:modified>
</cp:coreProperties>
</file>