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66"/>
  </p:notesMasterIdLst>
  <p:handoutMasterIdLst>
    <p:handoutMasterId r:id="rId67"/>
  </p:handoutMasterIdLst>
  <p:sldIdLst>
    <p:sldId id="256" r:id="rId4"/>
    <p:sldId id="257" r:id="rId5"/>
    <p:sldId id="260" r:id="rId6"/>
    <p:sldId id="327" r:id="rId7"/>
    <p:sldId id="267" r:id="rId8"/>
    <p:sldId id="261" r:id="rId9"/>
    <p:sldId id="262" r:id="rId10"/>
    <p:sldId id="329" r:id="rId11"/>
    <p:sldId id="330" r:id="rId12"/>
    <p:sldId id="331" r:id="rId13"/>
    <p:sldId id="332" r:id="rId14"/>
    <p:sldId id="318" r:id="rId15"/>
    <p:sldId id="320" r:id="rId16"/>
    <p:sldId id="263" r:id="rId17"/>
    <p:sldId id="265" r:id="rId18"/>
    <p:sldId id="266" r:id="rId19"/>
    <p:sldId id="272" r:id="rId20"/>
    <p:sldId id="271" r:id="rId21"/>
    <p:sldId id="274" r:id="rId22"/>
    <p:sldId id="270" r:id="rId23"/>
    <p:sldId id="268" r:id="rId24"/>
    <p:sldId id="309" r:id="rId25"/>
    <p:sldId id="310" r:id="rId26"/>
    <p:sldId id="311" r:id="rId27"/>
    <p:sldId id="313" r:id="rId28"/>
    <p:sldId id="273" r:id="rId29"/>
    <p:sldId id="269" r:id="rId30"/>
    <p:sldId id="307" r:id="rId31"/>
    <p:sldId id="276" r:id="rId32"/>
    <p:sldId id="333" r:id="rId33"/>
    <p:sldId id="277" r:id="rId34"/>
    <p:sldId id="285" r:id="rId35"/>
    <p:sldId id="284" r:id="rId36"/>
    <p:sldId id="286" r:id="rId37"/>
    <p:sldId id="287" r:id="rId38"/>
    <p:sldId id="325" r:id="rId39"/>
    <p:sldId id="288" r:id="rId40"/>
    <p:sldId id="289" r:id="rId41"/>
    <p:sldId id="290" r:id="rId42"/>
    <p:sldId id="283" r:id="rId43"/>
    <p:sldId id="282" r:id="rId44"/>
    <p:sldId id="281" r:id="rId45"/>
    <p:sldId id="280" r:id="rId46"/>
    <p:sldId id="279" r:id="rId47"/>
    <p:sldId id="278" r:id="rId48"/>
    <p:sldId id="293" r:id="rId49"/>
    <p:sldId id="292" r:id="rId50"/>
    <p:sldId id="304" r:id="rId51"/>
    <p:sldId id="298" r:id="rId52"/>
    <p:sldId id="305" r:id="rId53"/>
    <p:sldId id="303" r:id="rId54"/>
    <p:sldId id="323" r:id="rId55"/>
    <p:sldId id="324" r:id="rId56"/>
    <p:sldId id="321" r:id="rId57"/>
    <p:sldId id="322" r:id="rId58"/>
    <p:sldId id="302" r:id="rId59"/>
    <p:sldId id="306" r:id="rId60"/>
    <p:sldId id="295" r:id="rId61"/>
    <p:sldId id="291" r:id="rId62"/>
    <p:sldId id="296" r:id="rId63"/>
    <p:sldId id="297" r:id="rId64"/>
    <p:sldId id="258" r:id="rId6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0"/>
            <p14:sldId id="327"/>
            <p14:sldId id="267"/>
            <p14:sldId id="261"/>
            <p14:sldId id="262"/>
            <p14:sldId id="329"/>
            <p14:sldId id="330"/>
            <p14:sldId id="331"/>
            <p14:sldId id="332"/>
            <p14:sldId id="318"/>
            <p14:sldId id="320"/>
            <p14:sldId id="263"/>
            <p14:sldId id="265"/>
            <p14:sldId id="266"/>
            <p14:sldId id="272"/>
            <p14:sldId id="271"/>
            <p14:sldId id="274"/>
            <p14:sldId id="270"/>
            <p14:sldId id="268"/>
            <p14:sldId id="309"/>
            <p14:sldId id="310"/>
            <p14:sldId id="311"/>
            <p14:sldId id="313"/>
            <p14:sldId id="273"/>
            <p14:sldId id="269"/>
            <p14:sldId id="307"/>
            <p14:sldId id="276"/>
            <p14:sldId id="333"/>
            <p14:sldId id="277"/>
            <p14:sldId id="285"/>
            <p14:sldId id="284"/>
            <p14:sldId id="286"/>
            <p14:sldId id="287"/>
            <p14:sldId id="325"/>
            <p14:sldId id="288"/>
            <p14:sldId id="289"/>
            <p14:sldId id="290"/>
            <p14:sldId id="283"/>
            <p14:sldId id="282"/>
            <p14:sldId id="281"/>
            <p14:sldId id="280"/>
            <p14:sldId id="279"/>
            <p14:sldId id="278"/>
            <p14:sldId id="293"/>
            <p14:sldId id="292"/>
            <p14:sldId id="304"/>
            <p14:sldId id="298"/>
            <p14:sldId id="305"/>
            <p14:sldId id="303"/>
            <p14:sldId id="323"/>
            <p14:sldId id="324"/>
            <p14:sldId id="321"/>
            <p14:sldId id="322"/>
            <p14:sldId id="302"/>
            <p14:sldId id="306"/>
            <p14:sldId id="295"/>
            <p14:sldId id="291"/>
            <p14:sldId id="296"/>
            <p14:sldId id="29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AA8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8F5F3-F158-4156-B15A-A882C5DB67B1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9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8F5F3-F158-4156-B15A-A882C5DB67B1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81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96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091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32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9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21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37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2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90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26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2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99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980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19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1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46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19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9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9:notes"/>
          <p:cNvSpPr txBox="1">
            <a:spLocks noGrp="1"/>
          </p:cNvSpPr>
          <p:nvPr>
            <p:ph type="sldNum" idx="12"/>
          </p:nvPr>
        </p:nvSpPr>
        <p:spPr>
          <a:xfrm>
            <a:off x="3850444" y="9431599"/>
            <a:ext cx="2945659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626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9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50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06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41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6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24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918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41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660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1396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5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2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90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589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61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675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946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06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507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681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2199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7487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2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88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9446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330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5352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9335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86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588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327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8927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972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780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5868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09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 txBox="1">
            <a:spLocks noGrp="1"/>
          </p:cNvSpPr>
          <p:nvPr>
            <p:ph type="sldNum" idx="12"/>
          </p:nvPr>
        </p:nvSpPr>
        <p:spPr>
          <a:xfrm>
            <a:off x="3850444" y="9431599"/>
            <a:ext cx="2945659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462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 txBox="1">
            <a:spLocks noGrp="1"/>
          </p:cNvSpPr>
          <p:nvPr>
            <p:ph type="sldNum" idx="12"/>
          </p:nvPr>
        </p:nvSpPr>
        <p:spPr>
          <a:xfrm>
            <a:off x="3850444" y="9431599"/>
            <a:ext cx="2945659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45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84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15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715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95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77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69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56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16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8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703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828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25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Úvodní sníme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724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396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Pouze nadpi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7905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Záhlaví části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358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460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Porovnání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684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Prázdn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05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sah s titulke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423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Obrázek s titulke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698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Nadpis a svislý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682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Svislý nadpis a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23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13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3178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g"/><Relationship Id="rId4" Type="http://schemas.openxmlformats.org/officeDocument/2006/relationships/hyperlink" Target="https://www.novinky.cz/internet-a-pc/209215-na-informace-je-zapotrebi-nova-jednotka-zettabyt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6-OXKKngN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jaksipujcit.php?podsekce=65" TargetMode="External"/><Relationship Id="rId5" Type="http://schemas.openxmlformats.org/officeDocument/2006/relationships/hyperlink" Target="http://knihovna.fss.muni.cz/jaksipujcit.php?podsekce=53" TargetMode="External"/><Relationship Id="rId4" Type="http://schemas.openxmlformats.org/officeDocument/2006/relationships/hyperlink" Target="http://knihovna.fss.muni.cz/jaksipujcit.php?podsekce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4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open.com/" TargetMode="Externa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discovery.muni.cz" TargetMode="External"/><Relationship Id="rId9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discovery.muni.cz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ejsh.icm.edu.pl/cejsh/search/article.action?cid=b4602adc-496e-4c5f-8674-2f4d8c7fcf52" TargetMode="External"/><Relationship Id="rId4" Type="http://schemas.openxmlformats.org/officeDocument/2006/relationships/hyperlink" Target="https://doaj.or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gruyter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2&amp;subukol=1&amp;id=61" TargetMode="External"/><Relationship Id="rId3" Type="http://schemas.openxmlformats.org/officeDocument/2006/relationships/image" Target="../media/image4.png"/><Relationship Id="rId7" Type="http://schemas.openxmlformats.org/officeDocument/2006/relationships/hyperlink" Target="discovery.muni.cz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nihovny.cz/" TargetMode="External"/><Relationship Id="rId5" Type="http://schemas.openxmlformats.org/officeDocument/2006/relationships/hyperlink" Target="http://aleph.nkp.cz/F/?func=file&amp;file_name=find-b&amp;local_base=skcm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knowledge.sagepub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knihovna.fss.muni.cz/ezdroje.php?podsekce=72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j.anopress.cz/Search/PagesAuth/My_Search.aspx?f=3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.org/en/documents/ods/" TargetMode="External"/><Relationship Id="rId5" Type="http://schemas.openxmlformats.org/officeDocument/2006/relationships/hyperlink" Target="http://www.icpsr.umich.edu/icpsrweb/landing.jsp" TargetMode="External"/><Relationship Id="rId4" Type="http://schemas.openxmlformats.org/officeDocument/2006/relationships/hyperlink" Target="https://road.issn.org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s://www.zive.cz/clanky/pet-nejlepsich-nastroju-pro-tvorbu-myslenkovych-map/sc-3-a-172981/default.aspx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-media-cache-ak0.pinimg.com/736x/b1/8c/7d/b18c7dde7e01870bd4715b308241c155.jpg" TargetMode="External"/><Relationship Id="rId4" Type="http://schemas.openxmlformats.org/officeDocument/2006/relationships/hyperlink" Target="https://www.cnews.cz/co-je-to-deep-invisible-hluboky-dark-temny-web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645024"/>
            <a:ext cx="7844408" cy="5314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sz="5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MVZ221</a:t>
            </a:r>
            <a:endParaRPr lang="cs-CZ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6093296"/>
            <a:ext cx="4536504" cy="1368152"/>
          </a:xfrm>
        </p:spPr>
        <p:txBody>
          <a:bodyPr/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76047" y="6091689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dubna 2019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207112" y="961740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cs-CZ" sz="3600" b="1" dirty="0">
                <a:latin typeface="Tahoma"/>
                <a:ea typeface="Tahoma"/>
                <a:cs typeface="Tahoma"/>
                <a:sym typeface="Tahoma"/>
              </a:rPr>
              <a:t>Kolik existuje informací?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168750" y="5877272"/>
            <a:ext cx="8496900" cy="5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cs-CZ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Zdroje: Na 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informace je zapotřebí nová jednotka, </a:t>
            </a:r>
            <a:r>
              <a:rPr kumimoji="0" lang="cs-CZ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zettabyte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Novinky.cz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[online]. [cit. 2017-10-03]. Dostupné z: </a:t>
            </a:r>
            <a:r>
              <a:rPr kumimoji="0" lang="cs-CZ" sz="10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/>
              </a:rPr>
              <a:t>https://www.novinky.cz/internet-a-pc/209215-na-informace-je-zapotrebi-nova-jednotka-zettabyte.html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cs-CZ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much data do </a:t>
            </a:r>
            <a:r>
              <a:rPr kumimoji="0" lang="cs-CZ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cs-CZ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cs-CZ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cs-CZ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Forbes.com 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[online]. [cit. 2019-2-12]. Dostupné z: https://www.forbes.com/sites/bernardmarr/2018/05/21/how-much-data-do-we-create-every-day-the-mind-blowing-stats-everyone-should-read/#3ff7a21d60ba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1"/>
          </p:nvPr>
        </p:nvSpPr>
        <p:spPr>
          <a:xfrm>
            <a:off x="188535" y="1609812"/>
            <a:ext cx="8567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Každý den vytvoří lidstvo 2,5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quintilionu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bytů dat = </a:t>
            </a:r>
            <a:br>
              <a:rPr lang="cs-CZ" sz="2400" dirty="0">
                <a:latin typeface="Arial"/>
                <a:ea typeface="Arial"/>
                <a:cs typeface="Arial"/>
                <a:sym typeface="Arial"/>
              </a:rPr>
            </a:b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2,5 000 000 000 000 000 000 bytů.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❏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Kvůli měření musely vzniknout nové jednotky.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99" name="Google Shape;19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1537" y="2973609"/>
            <a:ext cx="4311325" cy="274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30" y="2181052"/>
            <a:ext cx="3924300" cy="24265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33872" y="894523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více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než 3.7 biliónu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lidí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používá internet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1628800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více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než 1/2 všech hledání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webu je prováděna z mobilu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473743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77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hledání je přes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Google -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každou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sekundu provádí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více než 40.000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hledání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19672" y="5714672"/>
            <a:ext cx="7794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biliónů hledání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denně provedenou všechny vyhledávače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16251" y="118373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Vyhledávání na internetu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6453336"/>
            <a:ext cx="8964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much data do we create every day?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Forbes.com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[online]. [cit. 2019-2-12].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Dostupné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z: https://www.forbes.com/sites/bernardmarr/2018/05/21/how-much-data-do-we-create-every-day-the-mind-blowing-stats-everyone-should-read/#3ff7a21d60ba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00545" y="5890808"/>
            <a:ext cx="5760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rgbClr val="FF0000"/>
                </a:solidFill>
              </a:rPr>
              <a:t>86 impaktovaných časopisů 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32040" y="6362462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</a:t>
            </a:r>
            <a:r>
              <a:rPr lang="cs-CZ" dirty="0" smtClean="0"/>
              <a:t>: http</a:t>
            </a:r>
            <a:r>
              <a:rPr lang="cs-CZ" dirty="0"/>
              <a:t>://jcr.incites.thomsonreuters.com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6246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79512" y="3933056"/>
            <a:ext cx="180020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8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660232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smtClean="0"/>
              <a:t>https</a:t>
            </a:r>
            <a:r>
              <a:rPr lang="cs-CZ" dirty="0"/>
              <a:t>://doaj.org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804248" y="1628800"/>
            <a:ext cx="1152128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292080" y="2564904"/>
            <a:ext cx="1152128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19872" y="2081881"/>
            <a:ext cx="648072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8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04664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 smtClean="0"/>
              <a:t> </a:t>
            </a:r>
            <a:r>
              <a:rPr lang="cs-CZ" altLang="cs-CZ" sz="3300" b="1" dirty="0" smtClean="0"/>
              <a:t>Rozpoznání </a:t>
            </a:r>
            <a:r>
              <a:rPr lang="cs-CZ" altLang="cs-CZ" sz="3300" b="1" dirty="0"/>
              <a:t>informační potřeby</a:t>
            </a:r>
            <a:endParaRPr lang="cs-CZ" altLang="cs-CZ" sz="3300" dirty="0"/>
          </a:p>
          <a:p>
            <a:pPr marL="0" indent="0">
              <a:buNone/>
              <a:defRPr/>
            </a:pPr>
            <a:endParaRPr lang="cs-CZ" altLang="cs-CZ" sz="33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300" dirty="0"/>
              <a:t> </a:t>
            </a:r>
            <a:r>
              <a:rPr lang="cs-CZ" altLang="cs-CZ" sz="3300" dirty="0" smtClean="0"/>
              <a:t> Schopnost </a:t>
            </a:r>
            <a:r>
              <a:rPr lang="cs-CZ" altLang="cs-CZ" sz="3300" b="1" dirty="0"/>
              <a:t>informaci:</a:t>
            </a:r>
          </a:p>
          <a:p>
            <a:pPr lvl="1">
              <a:lnSpc>
                <a:spcPts val="386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300" b="1" dirty="0" smtClean="0"/>
              <a:t> nalézt</a:t>
            </a:r>
            <a:r>
              <a:rPr lang="cs-CZ" altLang="cs-CZ" sz="3300" dirty="0" smtClean="0"/>
              <a:t> </a:t>
            </a:r>
            <a:r>
              <a:rPr lang="cs-CZ" altLang="cs-CZ" sz="3300" dirty="0"/>
              <a:t>-</a:t>
            </a:r>
            <a:r>
              <a:rPr lang="cs-CZ" altLang="cs-CZ" sz="3300" dirty="0" smtClean="0"/>
              <a:t> </a:t>
            </a:r>
            <a:r>
              <a:rPr lang="cs-CZ" altLang="cs-CZ" sz="3300" dirty="0"/>
              <a:t>znalost informačních zdrojů </a:t>
            </a:r>
            <a:r>
              <a:rPr lang="cs-CZ" altLang="cs-CZ" sz="3300" dirty="0" smtClean="0"/>
              <a:t>a  </a:t>
            </a:r>
          </a:p>
          <a:p>
            <a:pPr marL="457200" lvl="1" indent="0">
              <a:lnSpc>
                <a:spcPts val="3860"/>
              </a:lnSpc>
              <a:spcBef>
                <a:spcPts val="130"/>
              </a:spcBef>
              <a:buNone/>
              <a:defRPr/>
            </a:pPr>
            <a:r>
              <a:rPr lang="cs-CZ" altLang="cs-CZ" sz="3300" dirty="0"/>
              <a:t> </a:t>
            </a:r>
            <a:r>
              <a:rPr lang="cs-CZ" altLang="cs-CZ" sz="3300" dirty="0" smtClean="0"/>
              <a:t>    vyhledávacích strategií</a:t>
            </a:r>
            <a:endParaRPr lang="cs-CZ" altLang="cs-CZ" sz="3300" dirty="0"/>
          </a:p>
          <a:p>
            <a:pPr lvl="1">
              <a:lnSpc>
                <a:spcPts val="386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300" b="1" dirty="0" smtClean="0"/>
              <a:t> vyhodnotit</a:t>
            </a:r>
            <a:r>
              <a:rPr lang="cs-CZ" altLang="cs-CZ" sz="3300" dirty="0" smtClean="0"/>
              <a:t> </a:t>
            </a:r>
            <a:r>
              <a:rPr lang="cs-CZ" altLang="cs-CZ" sz="3300" dirty="0"/>
              <a:t>-</a:t>
            </a:r>
            <a:r>
              <a:rPr lang="cs-CZ" altLang="cs-CZ" sz="3300" dirty="0" smtClean="0"/>
              <a:t> </a:t>
            </a:r>
            <a:r>
              <a:rPr lang="cs-CZ" altLang="cs-CZ" sz="3300" dirty="0"/>
              <a:t>užitečnost/relevance</a:t>
            </a:r>
          </a:p>
          <a:p>
            <a:pPr lvl="1">
              <a:lnSpc>
                <a:spcPts val="386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300" b="1" dirty="0" smtClean="0"/>
              <a:t> použít</a:t>
            </a:r>
            <a:r>
              <a:rPr lang="cs-CZ" altLang="cs-CZ" sz="3300" dirty="0" smtClean="0"/>
              <a:t> </a:t>
            </a:r>
            <a:r>
              <a:rPr lang="cs-CZ" altLang="cs-CZ" sz="3300" dirty="0"/>
              <a:t>-</a:t>
            </a:r>
            <a:r>
              <a:rPr lang="cs-CZ" altLang="cs-CZ" sz="3300" dirty="0" smtClean="0"/>
              <a:t> </a:t>
            </a:r>
            <a:r>
              <a:rPr lang="cs-CZ" altLang="cs-CZ" sz="3300" dirty="0"/>
              <a:t>pro daný účel, znalost </a:t>
            </a:r>
            <a:r>
              <a:rPr lang="cs-CZ" altLang="cs-CZ" sz="3300" dirty="0" smtClean="0"/>
              <a:t>autorského    </a:t>
            </a:r>
          </a:p>
          <a:p>
            <a:pPr marL="457200" lvl="1" indent="0">
              <a:lnSpc>
                <a:spcPts val="3860"/>
              </a:lnSpc>
              <a:spcBef>
                <a:spcPts val="130"/>
              </a:spcBef>
              <a:buNone/>
              <a:defRPr/>
            </a:pPr>
            <a:r>
              <a:rPr lang="cs-CZ" altLang="cs-CZ" sz="3300" dirty="0"/>
              <a:t> </a:t>
            </a:r>
            <a:r>
              <a:rPr lang="cs-CZ" altLang="cs-CZ" sz="3300" dirty="0" smtClean="0"/>
              <a:t>    zákona</a:t>
            </a:r>
            <a:r>
              <a:rPr lang="cs-CZ" altLang="cs-CZ" sz="3300" dirty="0"/>
              <a:t>, </a:t>
            </a:r>
            <a:r>
              <a:rPr lang="cs-CZ" altLang="cs-CZ" sz="3300" dirty="0" smtClean="0"/>
              <a:t>problematiky </a:t>
            </a:r>
            <a:r>
              <a:rPr lang="cs-CZ" altLang="cs-CZ" sz="3300" dirty="0"/>
              <a:t>citování a plagiátorství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582340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video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32000">
              <a:buFont typeface="Wingdings" panose="05000000000000000000" pitchFamily="2" charset="2"/>
              <a:buChar char="q"/>
            </a:pPr>
            <a:r>
              <a:rPr lang="cs-CZ" altLang="cs-CZ" dirty="0" smtClean="0"/>
              <a:t> Dostatek </a:t>
            </a:r>
            <a:r>
              <a:rPr lang="cs-CZ" altLang="cs-CZ" dirty="0"/>
              <a:t>času</a:t>
            </a:r>
            <a:r>
              <a:rPr lang="cs-CZ" altLang="cs-CZ" b="1" dirty="0"/>
              <a:t> </a:t>
            </a:r>
            <a:r>
              <a:rPr lang="cs-CZ" altLang="cs-CZ" dirty="0"/>
              <a:t>pro vyhledání a nastudovaní    </a:t>
            </a:r>
            <a:r>
              <a:rPr lang="cs-CZ" altLang="cs-CZ" dirty="0" smtClean="0"/>
              <a:t>  příslušné </a:t>
            </a:r>
            <a:r>
              <a:rPr lang="cs-CZ" altLang="cs-CZ" dirty="0"/>
              <a:t>literatury</a:t>
            </a:r>
          </a:p>
          <a:p>
            <a:pPr marL="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Vypracování námětu závěrečné práce</a:t>
            </a:r>
          </a:p>
          <a:p>
            <a:pPr marL="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Vymezení času potřebného k sepsání textu</a:t>
            </a:r>
          </a:p>
          <a:p>
            <a:pPr marL="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Dodržení všech předepsaných formálních a odborných náležitostí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6414195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https://is.muni.cz/do/fss/57816/65190270/MVEB_thesis_guidelines.pdf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Obhajoba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7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85515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  <a:b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85893"/>
            <a:ext cx="8820472" cy="48356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informacemi, základy EIZ, 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praktické vyhledávání v oborových databázích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Citace, citování, plagiátorství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citační software, zvláštnosti citování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EBSCO </a:t>
            </a:r>
            <a:r>
              <a:rPr lang="cs-CZ" altLang="cs-CZ" sz="2200" dirty="0" err="1"/>
              <a:t>Discovery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Service</a:t>
            </a:r>
            <a:r>
              <a:rPr lang="cs-CZ" altLang="cs-CZ" sz="2200" dirty="0"/>
              <a:t> a 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databáze elektronických knih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363272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Podívat se do </a:t>
            </a:r>
            <a:r>
              <a:rPr lang="cs-CZ" altLang="cs-CZ" dirty="0">
                <a:hlinkClick r:id="rId4"/>
              </a:rPr>
              <a:t>Archivu závěrečných prací IS MU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Případně na práce jiných univerzit: </a:t>
            </a:r>
            <a:r>
              <a:rPr lang="cs-CZ" altLang="cs-CZ" dirty="0">
                <a:hlinkClick r:id="rId5"/>
              </a:rPr>
              <a:t>Vysokoškolské kvalifikační práce </a:t>
            </a:r>
            <a:endParaRPr lang="cs-CZ" alt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4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1075"/>
            <a:ext cx="88392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28612"/>
            <a:ext cx="85915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3"/>
          <a:srcRect l="15542" t="9406" r="14241" b="8877"/>
          <a:stretch/>
        </p:blipFill>
        <p:spPr bwMode="auto">
          <a:xfrm>
            <a:off x="251520" y="188640"/>
            <a:ext cx="856895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6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579296" cy="50405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Hledání </a:t>
            </a:r>
            <a:r>
              <a:rPr lang="cs-CZ" altLang="cs-CZ" sz="2400" dirty="0"/>
              <a:t>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 Získání dokumentů*: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4"/>
              </a:rPr>
              <a:t>Výpůjčka </a:t>
            </a:r>
            <a:r>
              <a:rPr lang="cs-CZ" altLang="cs-CZ" sz="2400" dirty="0">
                <a:hlinkClick r:id="rId4"/>
              </a:rPr>
              <a:t>z knihovny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5"/>
              </a:rPr>
              <a:t>Výpůjčka/dodání </a:t>
            </a:r>
            <a:r>
              <a:rPr lang="cs-CZ" altLang="cs-CZ" sz="2400" dirty="0">
                <a:hlinkClick r:id="rId5"/>
              </a:rPr>
              <a:t>dokumentu z jiné knihovny v </a:t>
            </a:r>
            <a:r>
              <a:rPr lang="cs-CZ" altLang="cs-CZ" sz="2400" dirty="0" smtClean="0">
                <a:hlinkClick r:id="rId5"/>
              </a:rPr>
              <a:t> ČR/zahraničí </a:t>
            </a:r>
            <a:r>
              <a:rPr lang="cs-CZ" altLang="cs-CZ" sz="2400" dirty="0">
                <a:hlinkClick r:id="rId5"/>
              </a:rPr>
              <a:t>- </a:t>
            </a:r>
            <a:r>
              <a:rPr lang="cs-CZ" altLang="cs-CZ" sz="2400" dirty="0" smtClean="0">
                <a:hlinkClick r:id="rId5"/>
              </a:rPr>
              <a:t>  </a:t>
            </a:r>
          </a:p>
          <a:p>
            <a:pPr marL="857250" lvl="2" indent="0">
              <a:spcBef>
                <a:spcPts val="500"/>
              </a:spcBef>
              <a:buNone/>
              <a:defRPr/>
            </a:pPr>
            <a:r>
              <a:rPr lang="cs-CZ" altLang="cs-CZ" dirty="0" smtClean="0">
                <a:hlinkClick r:id="rId5"/>
              </a:rPr>
              <a:t>MVS/MMVS</a:t>
            </a:r>
            <a:endParaRPr lang="cs-CZ" altLang="cs-CZ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6"/>
              </a:rPr>
              <a:t>E-</a:t>
            </a:r>
            <a:r>
              <a:rPr lang="cs-CZ" altLang="cs-CZ" sz="2400" dirty="0" err="1" smtClean="0">
                <a:hlinkClick r:id="rId6"/>
              </a:rPr>
              <a:t>prezenčka</a:t>
            </a:r>
            <a:r>
              <a:rPr lang="cs-CZ" altLang="cs-CZ" sz="2400" dirty="0">
                <a:hlinkClick r:id="rId6"/>
              </a:rPr>
              <a:t>, 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7"/>
              </a:rPr>
              <a:t>Licencované </a:t>
            </a:r>
            <a:r>
              <a:rPr lang="cs-CZ" altLang="cs-CZ" sz="2400" dirty="0">
                <a:hlinkClick r:id="rId7"/>
              </a:rPr>
              <a:t>databáze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Internet</a:t>
            </a:r>
            <a:endParaRPr lang="cs-CZ" altLang="cs-CZ" sz="2400" dirty="0"/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</a:t>
            </a:r>
            <a:r>
              <a:rPr lang="cs-CZ" altLang="cs-CZ" sz="1400" dirty="0" smtClean="0"/>
              <a:t>znázornění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 </a:t>
            </a:r>
            <a:r>
              <a:rPr lang="cs-CZ" altLang="cs-CZ" sz="1400" dirty="0" smtClean="0"/>
              <a:t> informací</a:t>
            </a:r>
            <a:endParaRPr lang="cs-CZ" altLang="cs-CZ" sz="1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6" name="Picture 2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>
              <a:spcBef>
                <a:spcPts val="5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1916" y="1052736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417" y="1340768"/>
            <a:ext cx="9036496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cs-CZ" altLang="cs-CZ" sz="3000" b="1" dirty="0"/>
              <a:t>Zápočet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/>
              <a:t> </a:t>
            </a:r>
            <a:r>
              <a:rPr lang="cs-CZ" altLang="cs-CZ" sz="3000" b="1" u="sng" dirty="0" smtClean="0"/>
              <a:t>účast</a:t>
            </a:r>
            <a:r>
              <a:rPr lang="cs-CZ" altLang="cs-CZ" sz="3000" dirty="0" smtClean="0"/>
              <a:t> </a:t>
            </a:r>
            <a:r>
              <a:rPr lang="cs-CZ" altLang="cs-CZ" sz="3000" dirty="0"/>
              <a:t>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3000" dirty="0" smtClean="0"/>
              <a:t> vypracování 2 praktických </a:t>
            </a:r>
            <a:r>
              <a:rPr lang="cs-CZ" altLang="cs-CZ" sz="3000" b="1" u="sng" dirty="0" smtClean="0"/>
              <a:t>úkolů</a:t>
            </a:r>
            <a:r>
              <a:rPr lang="cs-CZ" altLang="cs-CZ" sz="3000" dirty="0" smtClean="0"/>
              <a:t> (rešerše a citace)</a:t>
            </a:r>
            <a:endParaRPr lang="cs-CZ" altLang="cs-CZ" sz="3000" b="1" u="sng" dirty="0" smtClean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úspěšné absolvování závěrečného </a:t>
            </a:r>
            <a:r>
              <a:rPr lang="cs-CZ" altLang="cs-CZ" sz="3000" b="1" u="sng" dirty="0" smtClean="0"/>
              <a:t>testu</a:t>
            </a:r>
            <a:r>
              <a:rPr lang="cs-CZ" altLang="cs-CZ" sz="3000" dirty="0" smtClean="0"/>
              <a:t>. Po </a:t>
            </a:r>
          </a:p>
          <a:p>
            <a:pPr marL="457200" lvl="1" indent="0">
              <a:buNone/>
              <a:defRPr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úspěšném vypracování </a:t>
            </a:r>
            <a:r>
              <a:rPr lang="cs-CZ" altLang="cs-CZ" sz="3000" u="sng" dirty="0" smtClean="0"/>
              <a:t>nepovinného</a:t>
            </a:r>
            <a:r>
              <a:rPr lang="cs-CZ" altLang="cs-CZ" sz="3000" dirty="0" smtClean="0"/>
              <a:t> online testu </a:t>
            </a:r>
          </a:p>
          <a:p>
            <a:pPr marL="457200" lvl="1" indent="0">
              <a:buNone/>
              <a:defRPr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na citace lze získat 3 body navíc v testu.</a:t>
            </a:r>
            <a:endParaRPr lang="cs-CZ" altLang="cs-CZ" sz="3000" b="1" u="sng" dirty="0"/>
          </a:p>
          <a:p>
            <a:pPr>
              <a:buFontTx/>
              <a:buNone/>
              <a:defRPr/>
            </a:pPr>
            <a:endParaRPr lang="cs-CZ" altLang="cs-CZ" sz="2400" dirty="0"/>
          </a:p>
          <a:p>
            <a:pPr marL="0" indent="0">
              <a:buNone/>
              <a:defRPr/>
            </a:pPr>
            <a:r>
              <a:rPr lang="cs-CZ" altLang="cs-CZ" sz="3100" b="1" dirty="0"/>
              <a:t>Další termíny kurzu</a:t>
            </a:r>
          </a:p>
          <a:p>
            <a:pPr marL="400050">
              <a:buFont typeface="Wingdings" panose="05000000000000000000" pitchFamily="2" charset="2"/>
              <a:buChar char="v"/>
              <a:defRPr/>
            </a:pPr>
            <a:r>
              <a:rPr lang="cs-CZ" altLang="cs-CZ" sz="2800" dirty="0"/>
              <a:t> </a:t>
            </a:r>
            <a:r>
              <a:rPr lang="cs-CZ" altLang="cs-CZ" sz="2800" b="1" dirty="0">
                <a:solidFill>
                  <a:srgbClr val="00B0F0"/>
                </a:solidFill>
              </a:rPr>
              <a:t>st  17. 4.   </a:t>
            </a:r>
            <a:r>
              <a:rPr lang="cs-CZ" altLang="cs-CZ" sz="2800" dirty="0">
                <a:solidFill>
                  <a:srgbClr val="00B0F0"/>
                </a:solidFill>
              </a:rPr>
              <a:t>10:00 - 11:40</a:t>
            </a:r>
            <a:r>
              <a:rPr lang="cs-CZ" altLang="cs-CZ" sz="2800" dirty="0"/>
              <a:t>   velká seminárka v knihovně -  seminář</a:t>
            </a:r>
          </a:p>
          <a:p>
            <a:pPr marL="400050">
              <a:buFont typeface="Wingdings" panose="05000000000000000000" pitchFamily="2" charset="2"/>
              <a:buChar char="v"/>
              <a:defRPr/>
            </a:pPr>
            <a:r>
              <a:rPr lang="cs-CZ" altLang="cs-CZ" sz="2800" dirty="0"/>
              <a:t> </a:t>
            </a:r>
            <a:r>
              <a:rPr lang="cs-CZ" altLang="cs-CZ" sz="2800" b="1" dirty="0">
                <a:solidFill>
                  <a:srgbClr val="00B0F0"/>
                </a:solidFill>
              </a:rPr>
              <a:t>st  24. 4.   </a:t>
            </a:r>
            <a:r>
              <a:rPr lang="cs-CZ" altLang="cs-CZ" sz="2800" dirty="0">
                <a:solidFill>
                  <a:srgbClr val="00B0F0"/>
                </a:solidFill>
              </a:rPr>
              <a:t>10:00 - 11:40</a:t>
            </a:r>
            <a:r>
              <a:rPr lang="cs-CZ" altLang="cs-CZ" sz="2800" dirty="0"/>
              <a:t>   velká seminárka v knihovně -  přednáška </a:t>
            </a:r>
          </a:p>
          <a:p>
            <a:pPr marL="400050">
              <a:buFont typeface="Wingdings" panose="05000000000000000000" pitchFamily="2" charset="2"/>
              <a:buChar char="v"/>
              <a:defRPr/>
            </a:pPr>
            <a:r>
              <a:rPr lang="cs-CZ" altLang="cs-CZ" sz="2800" dirty="0"/>
              <a:t> </a:t>
            </a:r>
            <a:r>
              <a:rPr lang="cs-CZ" altLang="cs-CZ" sz="2800" b="1" dirty="0">
                <a:solidFill>
                  <a:srgbClr val="00B0F0"/>
                </a:solidFill>
              </a:rPr>
              <a:t>st  15. 5.</a:t>
            </a:r>
            <a:r>
              <a:rPr lang="cs-CZ" altLang="cs-CZ" sz="2800" dirty="0">
                <a:solidFill>
                  <a:srgbClr val="00B0F0"/>
                </a:solidFill>
              </a:rPr>
              <a:t>   10:00 - 11:40   </a:t>
            </a:r>
            <a:r>
              <a:rPr lang="cs-CZ" altLang="cs-CZ" sz="2800" dirty="0"/>
              <a:t>velká seminárka v knihovně -</a:t>
            </a:r>
            <a:r>
              <a:rPr lang="cs-CZ" altLang="cs-CZ" sz="2800" dirty="0" smtClean="0"/>
              <a:t> seminář</a:t>
            </a:r>
          </a:p>
          <a:p>
            <a:pPr marL="57150" indent="0">
              <a:buNone/>
              <a:defRPr/>
            </a:pPr>
            <a:r>
              <a:rPr lang="cs-CZ" altLang="cs-CZ" sz="2800" b="1" dirty="0" smtClean="0">
                <a:solidFill>
                  <a:srgbClr val="0070C0"/>
                </a:solidFill>
              </a:rPr>
              <a:t>Prosím vezměte si na zbývající lekce vlastní notebooky. Děkuji.</a:t>
            </a:r>
            <a:endParaRPr lang="cs-CZ" altLang="cs-CZ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5"/>
          <p:cNvSpPr txBox="1">
            <a:spLocks noGrp="1"/>
          </p:cNvSpPr>
          <p:nvPr>
            <p:ph type="title"/>
          </p:nvPr>
        </p:nvSpPr>
        <p:spPr>
          <a:xfrm>
            <a:off x="-180528" y="1844824"/>
            <a:ext cx="3411681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lang="cs-CZ" sz="3200" b="1" dirty="0" err="1">
                <a:latin typeface="Tahoma"/>
                <a:ea typeface="Tahoma"/>
                <a:cs typeface="Tahoma"/>
                <a:sym typeface="Tahoma"/>
              </a:rPr>
              <a:t>Surface</a:t>
            </a:r>
            <a:r>
              <a:rPr lang="cs-CZ" sz="3200" b="1" dirty="0">
                <a:latin typeface="Tahoma"/>
                <a:ea typeface="Tahoma"/>
                <a:cs typeface="Tahoma"/>
                <a:sym typeface="Tahoma"/>
              </a:rPr>
              <a:t> Web</a:t>
            </a:r>
            <a:br>
              <a:rPr lang="cs-CZ" sz="32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cs-CZ" sz="3200" b="1" dirty="0">
                <a:latin typeface="Tahoma"/>
                <a:ea typeface="Tahoma"/>
                <a:cs typeface="Tahoma"/>
                <a:sym typeface="Tahoma"/>
              </a:rPr>
              <a:t>x</a:t>
            </a:r>
            <a:br>
              <a:rPr lang="cs-CZ" sz="32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cs-CZ" sz="3200" b="1" dirty="0" err="1">
                <a:latin typeface="Tahoma"/>
                <a:ea typeface="Tahoma"/>
                <a:cs typeface="Tahoma"/>
                <a:sym typeface="Tahoma"/>
              </a:rPr>
              <a:t>Deep</a:t>
            </a:r>
            <a:r>
              <a:rPr lang="cs-CZ" sz="3200" b="1" dirty="0">
                <a:latin typeface="Tahoma"/>
                <a:ea typeface="Tahoma"/>
                <a:cs typeface="Tahoma"/>
                <a:sym typeface="Tahoma"/>
              </a:rPr>
              <a:t> Web</a:t>
            </a:r>
            <a:br>
              <a:rPr lang="cs-CZ" sz="32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cs-CZ" sz="3200" b="1" dirty="0">
                <a:latin typeface="Tahoma"/>
                <a:ea typeface="Tahoma"/>
                <a:cs typeface="Tahoma"/>
                <a:sym typeface="Tahoma"/>
              </a:rPr>
              <a:t>x</a:t>
            </a:r>
            <a:br>
              <a:rPr lang="cs-CZ" sz="32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cs-CZ" sz="3200" b="1" dirty="0" err="1">
                <a:latin typeface="Tahoma"/>
                <a:ea typeface="Tahoma"/>
                <a:cs typeface="Tahoma"/>
                <a:sym typeface="Tahoma"/>
              </a:rPr>
              <a:t>Dark</a:t>
            </a:r>
            <a:r>
              <a:rPr lang="cs-CZ" sz="3200" b="1" dirty="0">
                <a:latin typeface="Tahoma"/>
                <a:ea typeface="Tahoma"/>
                <a:cs typeface="Tahoma"/>
                <a:sym typeface="Tahoma"/>
              </a:rPr>
              <a:t> Web</a:t>
            </a:r>
            <a:r>
              <a:rPr lang="cs-CZ" sz="3200" dirty="0"/>
              <a:t/>
            </a:r>
            <a:br>
              <a:rPr lang="cs-CZ" sz="3200" dirty="0"/>
            </a:br>
            <a:endParaRPr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836712"/>
            <a:ext cx="6124575" cy="52101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0" y="652534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Zdroj: https</a:t>
            </a: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://www.cnews.cz/co-je-to-deep-invisible-hluboky-dark-temny-web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4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další výrazy - komerční zdroje/databáze, elektronické informační zdroje, </a:t>
            </a:r>
            <a:r>
              <a:rPr lang="cs-CZ" altLang="cs-CZ" sz="3000" b="1" dirty="0"/>
              <a:t>e-zdroje, EIZ, </a:t>
            </a:r>
            <a:r>
              <a:rPr lang="cs-CZ" altLang="cs-CZ" sz="3000" dirty="0"/>
              <a:t>databáze, dokumenty v elektronické podobě</a:t>
            </a:r>
          </a:p>
          <a:p>
            <a:pPr marL="0" indent="0">
              <a:buNone/>
            </a:pPr>
            <a:endParaRPr lang="en-US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dostupné prostřednictvím </a:t>
            </a:r>
            <a:r>
              <a:rPr lang="cs-CZ" altLang="cs-CZ" sz="30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volně dostupné</a:t>
            </a:r>
            <a:r>
              <a:rPr lang="cs-CZ" altLang="cs-CZ" sz="30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komerční (licencované)</a:t>
            </a:r>
            <a:endParaRPr lang="cs-CZ" altLang="cs-CZ" sz="3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9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92500"/>
          </a:bodyPr>
          <a:lstStyle/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- </a:t>
            </a:r>
            <a:r>
              <a:rPr lang="cs-CZ" altLang="cs-CZ" sz="2800" dirty="0"/>
              <a:t>pouze základní  "identifikační" údaje o </a:t>
            </a:r>
            <a:r>
              <a:rPr lang="cs-CZ" altLang="cs-CZ" sz="2800" dirty="0" smtClean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     dokumentech </a:t>
            </a:r>
            <a:r>
              <a:rPr lang="cs-CZ" altLang="cs-CZ" sz="2800" dirty="0"/>
              <a:t>(název, autor, rok vydání atd.) + abstrakt</a:t>
            </a:r>
          </a:p>
          <a:p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Fulltextové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- </a:t>
            </a:r>
            <a:r>
              <a:rPr lang="cs-CZ" altLang="cs-CZ" sz="2800" dirty="0"/>
              <a:t>plné texty dokumentů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Multioborové </a:t>
            </a:r>
            <a:r>
              <a:rPr lang="cs-CZ" altLang="cs-CZ" sz="2800" dirty="0"/>
              <a:t>-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rozsáhlé databáze </a:t>
            </a:r>
            <a:r>
              <a:rPr lang="cs-CZ" altLang="cs-CZ" dirty="0" smtClean="0"/>
              <a:t>- </a:t>
            </a:r>
            <a:r>
              <a:rPr lang="cs-CZ" altLang="cs-CZ" dirty="0"/>
              <a:t>např. </a:t>
            </a:r>
            <a:r>
              <a:rPr lang="cs-CZ" altLang="cs-CZ" b="1" dirty="0" err="1"/>
              <a:t>ProQuest</a:t>
            </a:r>
            <a:r>
              <a:rPr lang="cs-CZ" altLang="cs-CZ" b="1" dirty="0"/>
              <a:t>, </a:t>
            </a:r>
            <a:r>
              <a:rPr lang="cs-CZ" altLang="cs-CZ" b="1" dirty="0" err="1"/>
              <a:t>Wiley</a:t>
            </a:r>
            <a:r>
              <a:rPr lang="cs-CZ" altLang="cs-CZ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není možné mít zaplacený přístup ke všem kolekcím, tj. ke všem fulltextům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0887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za úplatu </a:t>
            </a:r>
            <a:r>
              <a:rPr lang="cs-CZ" altLang="cs-CZ" dirty="0" smtClean="0"/>
              <a:t>- </a:t>
            </a:r>
            <a:r>
              <a:rPr lang="cs-CZ" altLang="cs-CZ" b="1" dirty="0"/>
              <a:t>pro studenty MU zdarma </a:t>
            </a:r>
            <a:r>
              <a:rPr lang="cs-CZ" altLang="cs-CZ" b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informace jsou </a:t>
            </a:r>
            <a:r>
              <a:rPr lang="cs-CZ" altLang="cs-CZ" b="1" dirty="0"/>
              <a:t>prověřené</a:t>
            </a:r>
            <a:r>
              <a:rPr lang="cs-CZ" altLang="cs-CZ" dirty="0"/>
              <a:t> (prochází recenzním řízením)</a:t>
            </a:r>
          </a:p>
          <a:p>
            <a:pPr marL="457200" indent="-45720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články většinou dostupné dříve než v </a:t>
            </a:r>
            <a:r>
              <a:rPr lang="cs-CZ" altLang="cs-CZ" dirty="0" smtClean="0"/>
              <a:t>tištěné podobě</a:t>
            </a:r>
          </a:p>
          <a:p>
            <a:pPr marL="457200" indent="-457200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doporučený </a:t>
            </a:r>
            <a:r>
              <a:rPr lang="cs-CZ" altLang="cs-CZ" b="1" dirty="0"/>
              <a:t>zdroj pro psaní seminárních a závěrečných prací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420888"/>
            <a:ext cx="86868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Stránky knihovny FSS</a:t>
            </a:r>
            <a:r>
              <a:rPr lang="cs-CZ" altLang="cs-CZ" dirty="0" smtClean="0"/>
              <a:t> </a:t>
            </a:r>
            <a:r>
              <a:rPr lang="cs-CZ" altLang="cs-CZ" sz="4000" b="1" dirty="0" smtClean="0">
                <a:hlinkClick r:id="rId4"/>
              </a:rPr>
              <a:t>http</a:t>
            </a:r>
            <a:r>
              <a:rPr lang="cs-CZ" altLang="cs-CZ" sz="4000" b="1" dirty="0">
                <a:hlinkClick r:id="rId4"/>
              </a:rPr>
              <a:t>://knihovna.fss.muni.cz/ezdroje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/>
              <a:t> Portál elektronických informačních zdrojů MU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5"/>
              </a:rPr>
              <a:t>http://ezdroje.muni.cz/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dirty="0"/>
              <a:t>databáze i z dalších oborů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99074"/>
            <a:ext cx="901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2936"/>
            <a:ext cx="82296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Nastavte </a:t>
            </a:r>
            <a:r>
              <a:rPr lang="cs-CZ" altLang="cs-CZ" sz="3000" dirty="0"/>
              <a:t>si na počítači </a:t>
            </a:r>
            <a:r>
              <a:rPr lang="cs-CZ" altLang="cs-CZ" sz="4000" b="1" dirty="0">
                <a:hlinkClick r:id="rId4"/>
              </a:rPr>
              <a:t>vzdálený </a:t>
            </a:r>
            <a:r>
              <a:rPr lang="cs-CZ" altLang="cs-CZ" sz="4000" b="1" dirty="0" smtClean="0">
                <a:hlinkClick r:id="rId4"/>
              </a:rPr>
              <a:t>přístup</a:t>
            </a:r>
            <a:endParaRPr lang="cs-CZ" altLang="cs-CZ" sz="4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52536" y="2706470"/>
            <a:ext cx="9289032" cy="45365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smtClean="0">
                <a:hlinkClick r:id="rId4" action="ppaction://hlinkfile"/>
              </a:rPr>
              <a:t>EBSCO </a:t>
            </a:r>
            <a:r>
              <a:rPr lang="cs-CZ" b="1" dirty="0" err="1" smtClean="0">
                <a:hlinkClick r:id="rId4" action="ppaction://hlinkfile"/>
              </a:rPr>
              <a:t>Discovery</a:t>
            </a:r>
            <a:r>
              <a:rPr lang="cs-CZ" b="1" dirty="0" smtClean="0">
                <a:hlinkClick r:id="rId4" action="ppaction://hlinkfile"/>
              </a:rPr>
              <a:t> </a:t>
            </a:r>
            <a:r>
              <a:rPr lang="cs-CZ" b="1" dirty="0" err="1" smtClean="0">
                <a:hlinkClick r:id="rId4" action="ppaction://hlinkfile"/>
              </a:rPr>
              <a:t>Service</a:t>
            </a:r>
            <a:r>
              <a:rPr lang="cs-CZ" b="1" dirty="0" smtClean="0">
                <a:hlinkClick r:id="rId4" action="ppaction://hlinkfile"/>
              </a:rPr>
              <a:t> </a:t>
            </a:r>
            <a:r>
              <a:rPr lang="cs-CZ" b="1" dirty="0"/>
              <a:t>-</a:t>
            </a:r>
            <a:r>
              <a:rPr lang="cs-CZ" b="1" dirty="0" smtClean="0"/>
              <a:t> </a:t>
            </a:r>
            <a:r>
              <a:rPr lang="cs-CZ" dirty="0"/>
              <a:t>"univerzitní </a:t>
            </a:r>
            <a:r>
              <a:rPr lang="cs-CZ" dirty="0" smtClean="0"/>
              <a:t>Google"  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pro licencované i volně dostupné zdroje</a:t>
            </a:r>
          </a:p>
          <a:p>
            <a:pPr marL="457200" lvl="1" indent="0">
              <a:buNone/>
            </a:pPr>
            <a:endParaRPr lang="cs-CZ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smtClean="0">
                <a:hlinkClick r:id="rId5"/>
              </a:rPr>
              <a:t>Google </a:t>
            </a:r>
            <a:r>
              <a:rPr lang="cs-CZ" b="1" dirty="0" err="1" smtClean="0">
                <a:hlinkClick r:id="rId5"/>
              </a:rPr>
              <a:t>Scholar</a:t>
            </a:r>
            <a:r>
              <a:rPr lang="cs-CZ" b="1" dirty="0" smtClean="0">
                <a:hlinkClick r:id="rId5"/>
              </a:rPr>
              <a:t> </a:t>
            </a:r>
            <a:r>
              <a:rPr lang="cs-CZ" b="1" dirty="0"/>
              <a:t>-</a:t>
            </a:r>
            <a:r>
              <a:rPr lang="cs-CZ" b="1" dirty="0" smtClean="0"/>
              <a:t> </a:t>
            </a:r>
            <a:r>
              <a:rPr lang="cs-CZ" dirty="0" smtClean="0"/>
              <a:t>vyhledávač </a:t>
            </a:r>
            <a:r>
              <a:rPr lang="cs-CZ" u="sng" dirty="0" smtClean="0"/>
              <a:t>odborné</a:t>
            </a:r>
            <a:r>
              <a:rPr lang="cs-CZ" dirty="0" smtClean="0"/>
              <a:t> literatury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b="1" dirty="0" smtClean="0">
                <a:hlinkClick r:id="rId6"/>
              </a:rPr>
              <a:t>Science Open </a:t>
            </a:r>
            <a:r>
              <a:rPr lang="cs-CZ" dirty="0"/>
              <a:t>-</a:t>
            </a:r>
            <a:r>
              <a:rPr lang="cs-CZ" dirty="0" smtClean="0"/>
              <a:t> vědecká a publikační síť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6996" y="984389"/>
            <a:ext cx="8693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začít?</a:t>
            </a:r>
          </a:p>
          <a:p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Vyhledávače, </a:t>
            </a:r>
            <a:r>
              <a:rPr lang="cs-CZ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systémy a vědecké sítě</a:t>
            </a:r>
            <a:endParaRPr lang="cs-CZ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2060848"/>
            <a:ext cx="87129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70" y="2204954"/>
            <a:ext cx="3009900" cy="514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2195429"/>
            <a:ext cx="2600325" cy="5238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2031294"/>
            <a:ext cx="1466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862" y="1592796"/>
            <a:ext cx="8712968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 err="1" smtClean="0"/>
              <a:t>Annual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Reviews</a:t>
            </a:r>
            <a:r>
              <a:rPr lang="cs-CZ" altLang="cs-CZ" sz="2800" b="1" dirty="0" smtClean="0"/>
              <a:t> </a:t>
            </a:r>
            <a:r>
              <a:rPr lang="cs-CZ" altLang="cs-CZ" sz="2800" i="1" dirty="0" smtClean="0">
                <a:solidFill>
                  <a:srgbClr val="0070C0"/>
                </a:solidFill>
              </a:rPr>
              <a:t>- nově kolekce </a:t>
            </a:r>
            <a:r>
              <a:rPr lang="cs-CZ" altLang="cs-CZ" sz="2800" i="1" dirty="0" err="1" smtClean="0">
                <a:solidFill>
                  <a:srgbClr val="0070C0"/>
                </a:solidFill>
              </a:rPr>
              <a:t>Social</a:t>
            </a:r>
            <a:r>
              <a:rPr lang="cs-CZ" altLang="cs-CZ" sz="2800" i="1" dirty="0" smtClean="0">
                <a:solidFill>
                  <a:srgbClr val="0070C0"/>
                </a:solidFill>
              </a:rPr>
              <a:t> </a:t>
            </a:r>
            <a:r>
              <a:rPr lang="cs-CZ" altLang="cs-CZ" sz="2800" i="1" dirty="0" err="1" smtClean="0">
                <a:solidFill>
                  <a:srgbClr val="0070C0"/>
                </a:solidFill>
              </a:rPr>
              <a:t>Sciences</a:t>
            </a:r>
            <a:r>
              <a:rPr lang="cs-CZ" altLang="cs-CZ" sz="2800" i="1" dirty="0" smtClean="0">
                <a:solidFill>
                  <a:srgbClr val="0070C0"/>
                </a:solidFill>
              </a:rPr>
              <a:t> </a:t>
            </a:r>
            <a:r>
              <a:rPr lang="cs-CZ" altLang="cs-CZ" sz="2800" i="1" dirty="0">
                <a:solidFill>
                  <a:srgbClr val="0070C0"/>
                </a:solidFill>
              </a:rPr>
              <a:t>d</a:t>
            </a:r>
            <a:r>
              <a:rPr lang="cs-CZ" altLang="cs-CZ" sz="2800" i="1" dirty="0" smtClean="0">
                <a:solidFill>
                  <a:srgbClr val="0070C0"/>
                </a:solidFill>
              </a:rPr>
              <a:t>o 2018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EBSCO</a:t>
            </a:r>
            <a:r>
              <a:rPr lang="cs-CZ" altLang="cs-CZ" sz="2800" b="1" dirty="0" smtClean="0">
                <a:latin typeface="Arial" panose="020B0604020202020204" pitchFamily="34" charset="0"/>
              </a:rPr>
              <a:t> </a:t>
            </a:r>
            <a:endParaRPr lang="cs-CZ" altLang="cs-CZ" sz="2800" b="1" dirty="0">
              <a:latin typeface="Arial" panose="020B0604020202020204" pitchFamily="34" charset="0"/>
            </a:endParaRP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ProQuest</a:t>
            </a:r>
            <a:endParaRPr lang="cs-CZ" altLang="cs-CZ" sz="2800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Sage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Journals</a:t>
            </a:r>
            <a:r>
              <a:rPr lang="cs-CZ" altLang="cs-CZ" sz="2800" b="1" dirty="0"/>
              <a:t> </a:t>
            </a:r>
            <a:r>
              <a:rPr lang="cs-CZ" altLang="cs-CZ" sz="2800" b="1" dirty="0" smtClean="0"/>
              <a:t>Online </a:t>
            </a:r>
            <a:r>
              <a:rPr lang="cs-CZ" altLang="cs-CZ" sz="2800" dirty="0" smtClean="0"/>
              <a:t>- </a:t>
            </a:r>
            <a:r>
              <a:rPr lang="cs-CZ" altLang="cs-CZ" sz="2800" i="1" dirty="0" smtClean="0">
                <a:solidFill>
                  <a:srgbClr val="0070C0"/>
                </a:solidFill>
              </a:rPr>
              <a:t>nově archiv</a:t>
            </a:r>
            <a:endParaRPr lang="cs-CZ" altLang="cs-CZ" sz="2800" i="1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ScienceDirect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 smtClean="0"/>
              <a:t>SpringerLink</a:t>
            </a:r>
            <a:endParaRPr lang="cs-CZ" altLang="cs-CZ" sz="2800" b="1" dirty="0" smtClean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 smtClean="0"/>
              <a:t>Taylor</a:t>
            </a:r>
            <a:r>
              <a:rPr lang="en-US" altLang="cs-CZ" sz="2800" b="1" dirty="0" smtClean="0"/>
              <a:t>&amp;Francis</a:t>
            </a:r>
            <a:r>
              <a:rPr lang="cs-CZ" altLang="cs-CZ" sz="2800" b="1" dirty="0" smtClean="0"/>
              <a:t> </a:t>
            </a:r>
            <a:r>
              <a:rPr lang="cs-CZ" altLang="cs-CZ" sz="2800" dirty="0" smtClean="0"/>
              <a:t>- </a:t>
            </a:r>
            <a:r>
              <a:rPr lang="cs-CZ" altLang="cs-CZ" sz="2800" i="1" dirty="0" smtClean="0">
                <a:solidFill>
                  <a:srgbClr val="0070C0"/>
                </a:solidFill>
              </a:rPr>
              <a:t>nově archiv</a:t>
            </a:r>
            <a:endParaRPr lang="cs-CZ" altLang="cs-CZ" sz="2800" i="1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Wiley</a:t>
            </a:r>
            <a:r>
              <a:rPr lang="cs-CZ" altLang="cs-CZ" sz="2800" b="1" dirty="0"/>
              <a:t> Online </a:t>
            </a:r>
            <a:r>
              <a:rPr lang="cs-CZ" altLang="cs-CZ" sz="2800" b="1" dirty="0" err="1"/>
              <a:t>Library</a:t>
            </a:r>
            <a:endParaRPr lang="cs-CZ" altLang="cs-CZ" sz="28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932751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412722" y="2457524"/>
            <a:ext cx="2458616" cy="4118690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412722" y="2426017"/>
            <a:ext cx="25557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 smtClean="0"/>
              <a:t>Multioborové </a:t>
            </a:r>
            <a:r>
              <a:rPr lang="cs-CZ" altLang="cs-CZ" sz="2400" i="1" dirty="0"/>
              <a:t>databáze jsou </a:t>
            </a:r>
            <a:r>
              <a:rPr lang="cs-CZ" altLang="cs-CZ" sz="2400" i="1" dirty="0" smtClean="0"/>
              <a:t>rovněž dobrým                </a:t>
            </a:r>
            <a:endParaRPr lang="cs-CZ" altLang="cs-CZ" sz="2400" i="1" dirty="0"/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</a:t>
            </a:r>
            <a:r>
              <a:rPr lang="cs-CZ" altLang="cs-CZ" sz="2400" i="1" dirty="0" smtClean="0"/>
              <a:t>přes </a:t>
            </a:r>
            <a:r>
              <a:rPr lang="cs-CZ" altLang="cs-CZ" sz="2400" i="1" dirty="0" smtClean="0">
                <a:hlinkClick r:id="rId4" action="ppaction://hlinkfile"/>
              </a:rPr>
              <a:t>ESBCO </a:t>
            </a:r>
            <a:r>
              <a:rPr lang="cs-CZ" altLang="cs-CZ" sz="2400" i="1" dirty="0" err="1" smtClean="0">
                <a:hlinkClick r:id="rId4" action="ppaction://hlinkfile"/>
              </a:rPr>
              <a:t>Discovery</a:t>
            </a:r>
            <a:r>
              <a:rPr lang="cs-CZ" altLang="cs-CZ" sz="2400" i="1" dirty="0" smtClean="0">
                <a:hlinkClick r:id="rId4" action="ppaction://hlinkfile"/>
              </a:rPr>
              <a:t> </a:t>
            </a:r>
            <a:r>
              <a:rPr lang="cs-CZ" altLang="cs-CZ" sz="2400" i="1" dirty="0" err="1" smtClean="0">
                <a:hlinkClick r:id="rId4" action="ppaction://hlinkfile"/>
              </a:rPr>
              <a:t>Service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sz="2800" b="1" dirty="0"/>
              <a:t>Volně dostupné zdroje:</a:t>
            </a:r>
            <a:endParaRPr lang="cs-CZ" altLang="cs-CZ" sz="2800" dirty="0"/>
          </a:p>
          <a:p>
            <a:endParaRPr lang="cs-CZ" sz="2800" b="1" dirty="0"/>
          </a:p>
          <a:p>
            <a:pPr marL="400050">
              <a:buFont typeface="Wingdings" panose="05000000000000000000" pitchFamily="2" charset="2"/>
              <a:buChar char="v"/>
            </a:pPr>
            <a:r>
              <a:rPr lang="cs-CZ" b="1" dirty="0" err="1">
                <a:hlinkClick r:id="rId4"/>
              </a:rPr>
              <a:t>Directory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of</a:t>
            </a:r>
            <a:r>
              <a:rPr lang="cs-CZ" b="1" dirty="0">
                <a:hlinkClick r:id="rId4"/>
              </a:rPr>
              <a:t> Open Access </a:t>
            </a:r>
            <a:r>
              <a:rPr lang="cs-CZ" b="1" dirty="0" err="1">
                <a:hlinkClick r:id="rId4"/>
              </a:rPr>
              <a:t>Journals</a:t>
            </a:r>
            <a:r>
              <a:rPr lang="cs-CZ" b="1" dirty="0">
                <a:hlinkClick r:id="rId4"/>
              </a:rPr>
              <a:t> (DOAJ)</a:t>
            </a:r>
            <a:r>
              <a:rPr lang="cs-CZ" b="1" dirty="0"/>
              <a:t> - </a:t>
            </a:r>
            <a:r>
              <a:rPr lang="cs-CZ" dirty="0"/>
              <a:t>přes 10.000 časopisů s otevřeným přístupem</a:t>
            </a:r>
            <a:endParaRPr lang="cs-CZ" dirty="0">
              <a:hlinkClick r:id="rId5"/>
            </a:endParaRPr>
          </a:p>
          <a:p>
            <a:endParaRPr lang="cs-CZ" b="1" dirty="0">
              <a:hlinkClick r:id="rId5"/>
            </a:endParaRPr>
          </a:p>
          <a:p>
            <a:pPr marL="400050">
              <a:buFont typeface="Wingdings" panose="05000000000000000000" pitchFamily="2" charset="2"/>
              <a:buChar char="v"/>
            </a:pPr>
            <a:r>
              <a:rPr lang="cs-CZ" b="1" dirty="0" err="1">
                <a:hlinkClick r:id="rId5"/>
              </a:rPr>
              <a:t>Central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European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Journal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of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Social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Sciences</a:t>
            </a:r>
            <a:r>
              <a:rPr lang="cs-CZ" b="1" dirty="0">
                <a:hlinkClick r:id="rId5"/>
              </a:rPr>
              <a:t> and </a:t>
            </a:r>
            <a:r>
              <a:rPr lang="cs-CZ" b="1" dirty="0" err="1">
                <a:hlinkClick r:id="rId5"/>
              </a:rPr>
              <a:t>Humanities</a:t>
            </a:r>
            <a:r>
              <a:rPr lang="cs-CZ" b="1" dirty="0">
                <a:hlinkClick r:id="rId5"/>
              </a:rPr>
              <a:t> (CEJSH) </a:t>
            </a:r>
            <a:r>
              <a:rPr lang="cs-CZ" b="1" dirty="0"/>
              <a:t>- </a:t>
            </a:r>
            <a:r>
              <a:rPr lang="cs-CZ" dirty="0"/>
              <a:t>databáze bibliografických údajů a anglických abstraktů článků uveřejněných ve vědeckých časopisech z oblasti humanitních a společenských věd vycházejících v ČR, SR, v Maďarsku a Polsku. 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89654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>
                <a:hlinkClick r:id="rId4"/>
              </a:rPr>
              <a:t>De </a:t>
            </a:r>
            <a:r>
              <a:rPr lang="cs-CZ" b="1" dirty="0" err="1">
                <a:hlinkClick r:id="rId4"/>
              </a:rPr>
              <a:t>Gruyter</a:t>
            </a:r>
            <a:r>
              <a:rPr lang="cs-CZ" b="1" dirty="0">
                <a:hlinkClick r:id="rId4"/>
              </a:rPr>
              <a:t> Online</a:t>
            </a:r>
            <a:r>
              <a:rPr lang="cs-CZ" b="1" dirty="0"/>
              <a:t> - </a:t>
            </a:r>
            <a:r>
              <a:rPr lang="cs-CZ" dirty="0"/>
              <a:t>volně dostupný multioborový zdroj, stovky odborných časopisů.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1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366837"/>
            <a:ext cx="8239125" cy="41243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60032" y="6525344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https://www.oakleighschool.co.uk/cs/blog/29-bingo-night-a-success</a:t>
            </a:r>
          </a:p>
        </p:txBody>
      </p:sp>
    </p:spTree>
    <p:extLst>
      <p:ext uri="{BB962C8B-B14F-4D97-AF65-F5344CB8AC3E}">
        <p14:creationId xmlns:p14="http://schemas.microsoft.com/office/powerpoint/2010/main" val="30619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7809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hlinkClick r:id="rId4"/>
              </a:rPr>
              <a:t>How  to  Read  (and  Understand) </a:t>
            </a:r>
          </a:p>
          <a:p>
            <a:pPr marL="0" indent="0">
              <a:buNone/>
            </a:pPr>
            <a:r>
              <a:rPr lang="en-US" sz="3500" b="1" dirty="0">
                <a:hlinkClick r:id="rId4"/>
              </a:rPr>
              <a:t>a  Social  Science  Journal  </a:t>
            </a:r>
            <a:r>
              <a:rPr lang="en-US" sz="3500" b="1" dirty="0" err="1">
                <a:hlinkClick r:id="rId4"/>
              </a:rPr>
              <a:t>Articl</a:t>
            </a:r>
            <a:r>
              <a:rPr lang="cs-CZ" sz="3500" b="1" dirty="0">
                <a:hlinkClick r:id="rId4"/>
              </a:rPr>
              <a:t>e</a:t>
            </a:r>
            <a:endParaRPr lang="en-US" sz="3500" b="1" dirty="0"/>
          </a:p>
          <a:p>
            <a:pPr marL="0" indent="0">
              <a:buNone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16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4"/>
              </a:rPr>
              <a:t>Katalog MU </a:t>
            </a:r>
            <a:r>
              <a:rPr lang="cs-CZ" altLang="cs-CZ" sz="2600" b="1" dirty="0" err="1">
                <a:hlinkClick r:id="rId4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-</a:t>
            </a:r>
            <a:r>
              <a:rPr lang="cs-CZ" altLang="cs-CZ" sz="2600" dirty="0" smtClean="0"/>
              <a:t> </a:t>
            </a:r>
            <a:r>
              <a:rPr lang="cs-CZ" altLang="cs-CZ" sz="2600" b="1" dirty="0" smtClean="0">
                <a:hlinkClick r:id="rId5"/>
              </a:rPr>
              <a:t>CASLIN,</a:t>
            </a:r>
            <a:r>
              <a:rPr lang="cs-CZ" altLang="cs-CZ" sz="2600" b="1" dirty="0" smtClean="0"/>
              <a:t> </a:t>
            </a:r>
            <a:r>
              <a:rPr lang="cs-CZ" altLang="cs-CZ" sz="2600" b="1" dirty="0" smtClean="0">
                <a:hlinkClick r:id="rId6"/>
              </a:rPr>
              <a:t>Knihovny.cz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 action="ppaction://hlinkfile"/>
              </a:rPr>
              <a:t>Ebsco</a:t>
            </a:r>
            <a:r>
              <a:rPr lang="cs-CZ" altLang="cs-CZ" sz="2600" b="1" dirty="0">
                <a:hlinkClick r:id="rId7" action="ppaction://hlinkfile"/>
              </a:rPr>
              <a:t> </a:t>
            </a:r>
            <a:r>
              <a:rPr lang="cs-CZ" altLang="cs-CZ" sz="2600" b="1" dirty="0" err="1">
                <a:hlinkClick r:id="rId7" action="ppaction://hlinkfile"/>
              </a:rPr>
              <a:t>Discovery</a:t>
            </a:r>
            <a:r>
              <a:rPr lang="cs-CZ" altLang="cs-CZ" sz="2600" b="1" dirty="0">
                <a:hlinkClick r:id="rId7" action="ppaction://hlinkfile"/>
              </a:rPr>
              <a:t> </a:t>
            </a:r>
            <a:r>
              <a:rPr lang="cs-CZ" altLang="cs-CZ" sz="2600" b="1" dirty="0" err="1">
                <a:hlinkClick r:id="rId7" action="ppaction://hlinkfile"/>
              </a:rPr>
              <a:t>Service</a:t>
            </a:r>
            <a:endParaRPr lang="cs-CZ" altLang="cs-CZ" sz="2600" b="1" dirty="0"/>
          </a:p>
          <a:p>
            <a:pPr marL="423863" lvl="1" indent="0">
              <a:buNone/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Ebsco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>
                <a:hlinkClick r:id="rId9"/>
              </a:rPr>
              <a:t>Knowledge</a:t>
            </a:r>
            <a:endParaRPr lang="cs-CZ" altLang="cs-CZ" sz="26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2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2" y="2132856"/>
            <a:ext cx="8587613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</a:t>
            </a:r>
            <a:r>
              <a:rPr lang="cs-CZ" altLang="cs-CZ" sz="3000" b="1" dirty="0" smtClean="0"/>
              <a:t>zdroje </a:t>
            </a:r>
            <a:endParaRPr lang="cs-CZ" altLang="cs-CZ" sz="30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OAPEN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5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Directory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of</a:t>
            </a:r>
            <a:r>
              <a:rPr lang="cs-CZ" altLang="cs-CZ" b="1" dirty="0">
                <a:hlinkClick r:id="rId5"/>
              </a:rPr>
              <a:t> Open Access </a:t>
            </a:r>
            <a:r>
              <a:rPr lang="cs-CZ" altLang="cs-CZ" b="1" dirty="0" err="1">
                <a:hlinkClick r:id="rId5"/>
              </a:rPr>
              <a:t>Books</a:t>
            </a:r>
            <a:r>
              <a:rPr lang="cs-CZ" altLang="cs-CZ" b="1" dirty="0">
                <a:hlinkClick r:id="rId5"/>
              </a:rPr>
              <a:t> (DOAB)</a:t>
            </a:r>
            <a:endParaRPr lang="cs-CZ" altLang="cs-CZ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Google </a:t>
            </a:r>
            <a:r>
              <a:rPr lang="cs-CZ" altLang="cs-CZ" b="1" dirty="0" err="1" smtClean="0">
                <a:hlinkClick r:id="rId6"/>
              </a:rPr>
              <a:t>Books</a:t>
            </a:r>
            <a:endParaRPr lang="cs-CZ" altLang="cs-CZ" b="1" dirty="0" smtClean="0"/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 smtClean="0">
                <a:hlinkClick r:id="rId7"/>
              </a:rPr>
              <a:t>DDA</a:t>
            </a:r>
            <a:r>
              <a:rPr lang="cs-CZ" altLang="cs-CZ" sz="3000" b="1" dirty="0" smtClean="0"/>
              <a:t> </a:t>
            </a:r>
            <a:r>
              <a:rPr lang="cs-CZ" altLang="cs-CZ" sz="3000" dirty="0"/>
              <a:t>-</a:t>
            </a:r>
            <a:r>
              <a:rPr lang="cs-CZ" altLang="cs-CZ" sz="3000" dirty="0" smtClean="0"/>
              <a:t> nový způsob nákupu e-knih dle požadavku uživatelů, platforma </a:t>
            </a:r>
            <a:r>
              <a:rPr lang="cs-CZ" altLang="cs-CZ" sz="3000" dirty="0" err="1" smtClean="0"/>
              <a:t>ProQuest</a:t>
            </a:r>
            <a:r>
              <a:rPr lang="cs-CZ" altLang="cs-CZ" sz="3000" dirty="0" smtClean="0"/>
              <a:t> </a:t>
            </a:r>
            <a:r>
              <a:rPr lang="cs-CZ" altLang="cs-CZ" sz="3000" dirty="0" err="1" smtClean="0"/>
              <a:t>Ebook</a:t>
            </a:r>
            <a:r>
              <a:rPr lang="cs-CZ" altLang="cs-CZ" sz="3000" dirty="0" smtClean="0"/>
              <a:t> </a:t>
            </a:r>
            <a:r>
              <a:rPr lang="cs-CZ" altLang="cs-CZ" sz="3000" dirty="0" err="1" smtClean="0"/>
              <a:t>Central</a:t>
            </a:r>
            <a:endParaRPr lang="cs-CZ" altLang="cs-CZ" sz="3000" dirty="0"/>
          </a:p>
          <a:p>
            <a:pPr lvl="1">
              <a:defRPr/>
            </a:pP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7453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4"/>
              </a:rPr>
              <a:t>Anopress</a:t>
            </a:r>
            <a:r>
              <a:rPr lang="cs-CZ" altLang="cs-CZ" b="1" dirty="0">
                <a:hlinkClick r:id="rId4"/>
              </a:rPr>
              <a:t> Monitoring Online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Archiv závěrečných prací MU – Thesis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Vysokoškolské kvalifikační práce – </a:t>
            </a:r>
            <a:r>
              <a:rPr lang="cs-CZ" altLang="cs-CZ" b="1" dirty="0" err="1" smtClean="0">
                <a:hlinkClick r:id="rId5"/>
              </a:rPr>
              <a:t>Theses</a:t>
            </a:r>
            <a:endParaRPr lang="cs-CZ" altLang="cs-CZ" b="1" dirty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DART – </a:t>
            </a:r>
            <a:r>
              <a:rPr lang="cs-CZ" altLang="cs-CZ" b="1" dirty="0" err="1">
                <a:hlinkClick r:id="rId6"/>
              </a:rPr>
              <a:t>Europe</a:t>
            </a:r>
            <a:r>
              <a:rPr lang="cs-CZ" altLang="cs-CZ" b="1" dirty="0">
                <a:hlinkClick r:id="rId6"/>
              </a:rPr>
              <a:t> E-</a:t>
            </a:r>
            <a:r>
              <a:rPr lang="cs-CZ" altLang="cs-CZ" b="1" dirty="0" err="1">
                <a:hlinkClick r:id="rId6"/>
              </a:rPr>
              <a:t>theses</a:t>
            </a:r>
            <a:r>
              <a:rPr lang="cs-CZ" altLang="cs-CZ" b="1" dirty="0">
                <a:hlinkClick r:id="rId6"/>
              </a:rPr>
              <a:t> </a:t>
            </a:r>
            <a:r>
              <a:rPr lang="cs-CZ" altLang="cs-CZ" b="1" dirty="0" err="1" smtClean="0">
                <a:hlinkClick r:id="rId6"/>
              </a:rPr>
              <a:t>Portal</a:t>
            </a:r>
            <a:endParaRPr lang="cs-CZ" altLang="cs-CZ" b="1" dirty="0" smtClean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sz="3000" b="1" dirty="0" err="1">
                <a:hlinkClick r:id="rId7"/>
              </a:rPr>
              <a:t>ProQuest</a:t>
            </a:r>
            <a:r>
              <a:rPr lang="cs-CZ" sz="3000" b="1" dirty="0">
                <a:hlinkClick r:id="rId7"/>
              </a:rPr>
              <a:t>® </a:t>
            </a:r>
            <a:r>
              <a:rPr lang="cs-CZ" sz="3000" b="1" dirty="0" err="1">
                <a:hlinkClick r:id="rId7"/>
              </a:rPr>
              <a:t>Dissertations</a:t>
            </a:r>
            <a:r>
              <a:rPr lang="cs-CZ" sz="3000" b="1" dirty="0">
                <a:hlinkClick r:id="rId7"/>
              </a:rPr>
              <a:t> &amp; </a:t>
            </a:r>
            <a:r>
              <a:rPr lang="cs-CZ" sz="3000" b="1" dirty="0" err="1">
                <a:hlinkClick r:id="rId7"/>
              </a:rPr>
              <a:t>Theses</a:t>
            </a:r>
            <a:r>
              <a:rPr lang="cs-CZ" sz="3000" b="1" dirty="0">
                <a:hlinkClick r:id="rId7"/>
              </a:rPr>
              <a:t> (PQDT OPEN) </a:t>
            </a:r>
            <a:r>
              <a:rPr lang="cs-CZ" dirty="0"/>
              <a:t>- Open Access </a:t>
            </a:r>
            <a:r>
              <a:rPr lang="cs-CZ" dirty="0" err="1"/>
              <a:t>Dissertatitons</a:t>
            </a:r>
            <a:r>
              <a:rPr lang="cs-CZ" dirty="0"/>
              <a:t> and </a:t>
            </a:r>
            <a:r>
              <a:rPr lang="cs-CZ" dirty="0" err="1"/>
              <a:t>Theses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Gale </a:t>
            </a:r>
            <a:r>
              <a:rPr lang="cs-CZ" altLang="cs-CZ" b="1" dirty="0" err="1">
                <a:hlinkClick r:id="rId4"/>
              </a:rPr>
              <a:t>Virtual</a:t>
            </a:r>
            <a:r>
              <a:rPr lang="cs-CZ" altLang="cs-CZ" b="1" dirty="0">
                <a:hlinkClick r:id="rId4"/>
              </a:rPr>
              <a:t> Reference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4"/>
            </a:endParaRPr>
          </a:p>
          <a:p>
            <a:pPr>
              <a:defRPr/>
            </a:pPr>
            <a:endParaRPr lang="cs-CZ" altLang="cs-CZ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The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World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Factbook</a:t>
            </a:r>
            <a:endParaRPr lang="cs-CZ" altLang="cs-CZ" b="1" dirty="0">
              <a:hlinkClick r:id="rId4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díla?</a:t>
            </a:r>
            <a:r>
              <a:rPr lang="cs-CZ" altLang="cs-CZ" sz="3200" dirty="0">
                <a:solidFill>
                  <a:srgbClr val="FF0000"/>
                </a:solidFill>
              </a:rPr>
              <a:t>	</a:t>
            </a:r>
            <a:endParaRPr lang="cs-CZ" alt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4"/>
              </a:rPr>
              <a:t>Český statistický úřad</a:t>
            </a:r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 err="1">
                <a:hlinkClick r:id="rId5"/>
              </a:rPr>
              <a:t>Eurostat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8965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>
                <a:hlinkClick r:id="rId4"/>
              </a:rPr>
              <a:t>ROAD - </a:t>
            </a:r>
            <a:r>
              <a:rPr lang="cs-CZ" b="1" dirty="0" err="1">
                <a:hlinkClick r:id="rId4"/>
              </a:rPr>
              <a:t>the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Directory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of</a:t>
            </a:r>
            <a:r>
              <a:rPr lang="cs-CZ" b="1" dirty="0">
                <a:hlinkClick r:id="rId4"/>
              </a:rPr>
              <a:t> Open Access </a:t>
            </a:r>
            <a:r>
              <a:rPr lang="cs-CZ" b="1" dirty="0" err="1">
                <a:hlinkClick r:id="rId4"/>
              </a:rPr>
              <a:t>scholarly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Resources</a:t>
            </a:r>
            <a:r>
              <a:rPr lang="cs-CZ" b="1" dirty="0"/>
              <a:t> </a:t>
            </a:r>
            <a:r>
              <a:rPr lang="cs-CZ" dirty="0"/>
              <a:t>- časopisy, konferenční sborníky, akademické </a:t>
            </a:r>
            <a:r>
              <a:rPr lang="cs-CZ" dirty="0" err="1"/>
              <a:t>repozitáře</a:t>
            </a:r>
            <a:r>
              <a:rPr lang="cs-CZ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>
                <a:hlinkClick r:id="rId5"/>
              </a:rPr>
              <a:t>ICPSR (Inter-university </a:t>
            </a:r>
            <a:r>
              <a:rPr lang="cs-CZ" b="1" dirty="0" err="1">
                <a:hlinkClick r:id="rId5"/>
              </a:rPr>
              <a:t>Consortium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for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Political</a:t>
            </a:r>
            <a:r>
              <a:rPr lang="cs-CZ" b="1" dirty="0">
                <a:hlinkClick r:id="rId5"/>
              </a:rPr>
              <a:t> and </a:t>
            </a:r>
            <a:r>
              <a:rPr lang="cs-CZ" b="1" dirty="0" err="1">
                <a:hlinkClick r:id="rId5"/>
              </a:rPr>
              <a:t>Social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Research</a:t>
            </a:r>
            <a:r>
              <a:rPr lang="cs-CZ" b="1" dirty="0">
                <a:hlinkClick r:id="rId5"/>
              </a:rPr>
              <a:t>) </a:t>
            </a:r>
            <a:r>
              <a:rPr lang="cs-CZ" dirty="0"/>
              <a:t>- </a:t>
            </a:r>
            <a:r>
              <a:rPr lang="cs-CZ" dirty="0" err="1"/>
              <a:t>sociálněvědný</a:t>
            </a:r>
            <a:r>
              <a:rPr lang="cs-CZ" dirty="0"/>
              <a:t> datový archiv</a:t>
            </a:r>
          </a:p>
          <a:p>
            <a:pPr marL="0" indent="0">
              <a:buNone/>
            </a:pPr>
            <a:endParaRPr lang="cs-CZ" sz="3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>
                <a:hlinkClick r:id="rId6"/>
              </a:rPr>
              <a:t>Oficiální dokumenty OSN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zdroje?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 smtClean="0"/>
              <a:t> Výzkumná otázka </a:t>
            </a:r>
            <a:r>
              <a:rPr lang="cs-CZ" altLang="cs-CZ" b="1" dirty="0"/>
              <a:t>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 </a:t>
            </a:r>
            <a:r>
              <a:rPr lang="cs-CZ" altLang="cs-CZ" b="1" dirty="0" smtClean="0"/>
              <a:t>Výzkumná otázka </a:t>
            </a:r>
            <a:r>
              <a:rPr lang="cs-CZ" altLang="cs-CZ" b="1" dirty="0"/>
              <a:t>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692" y="2492896"/>
            <a:ext cx="8807896" cy="4896544"/>
          </a:xfr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cs-CZ" altLang="cs-CZ" sz="3000" dirty="0" smtClean="0"/>
              <a:t>1) Zformulujte výzkumnou otázku (téma </a:t>
            </a:r>
            <a:r>
              <a:rPr lang="cs-CZ" altLang="cs-CZ" sz="3000" dirty="0"/>
              <a:t>nebo </a:t>
            </a:r>
            <a:r>
              <a:rPr lang="cs-CZ" altLang="cs-CZ" sz="3000" dirty="0" smtClean="0"/>
              <a:t>problém) </a:t>
            </a:r>
          </a:p>
          <a:p>
            <a:pPr marL="857250" lvl="1" indent="-457200"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 smtClean="0"/>
              <a:t>zjistěte si dost informací o daném tématu </a:t>
            </a:r>
          </a:p>
          <a:p>
            <a:pPr marL="457200" lvl="1" indent="0">
              <a:spcBef>
                <a:spcPct val="30000"/>
              </a:spcBef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(e-knihy, rada kolegů atd.)</a:t>
            </a:r>
            <a:endParaRPr lang="cs-CZ" altLang="cs-CZ" sz="3000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Výzkumná otázka</a:t>
            </a:r>
            <a:endParaRPr lang="cs-CZ" sz="3200" dirty="0"/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377" y="1405994"/>
            <a:ext cx="8807896" cy="66247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5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Příliš obecná: </a:t>
            </a:r>
          </a:p>
          <a:p>
            <a:pPr marL="0" indent="0">
              <a:buNone/>
            </a:pPr>
            <a:r>
              <a:rPr lang="cs-CZ" sz="6200" dirty="0"/>
              <a:t>Jaký je vztah mezi státní regulací a energetickou účinností?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Specifická: </a:t>
            </a:r>
          </a:p>
          <a:p>
            <a:pPr marL="0" indent="0">
              <a:buNone/>
            </a:pPr>
            <a:r>
              <a:rPr lang="cs-CZ" sz="6200" dirty="0"/>
              <a:t>Jak program Zelená úsporám přispívá k energetické účinnosti v městě Brně?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Triviální: </a:t>
            </a:r>
          </a:p>
          <a:p>
            <a:pPr marL="0" indent="0">
              <a:buNone/>
            </a:pPr>
            <a:r>
              <a:rPr lang="cs-CZ" sz="6200" dirty="0"/>
              <a:t>Je Ruská federace vlivným energetickým exportérem?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Netriviální: </a:t>
            </a:r>
          </a:p>
          <a:p>
            <a:pPr marL="0" indent="0">
              <a:buNone/>
            </a:pPr>
            <a:r>
              <a:rPr lang="cs-CZ" sz="6200" dirty="0"/>
              <a:t>Jak  Ruská federace využívá energii v zahraniční politice ve vztahu k pobaltským státům?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spcBef>
                <a:spcPct val="30000"/>
              </a:spcBef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9377" y="98837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výzkumné otázky</a:t>
            </a:r>
            <a:endParaRPr lang="cs-CZ" sz="3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6453336"/>
            <a:ext cx="7582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https://is.muni.cz/do/fss/57816/65190270/MVEB_thesis_guidelines.pdf</a:t>
            </a:r>
          </a:p>
        </p:txBody>
      </p:sp>
    </p:spTree>
    <p:extLst>
      <p:ext uri="{BB962C8B-B14F-4D97-AF65-F5344CB8AC3E}">
        <p14:creationId xmlns:p14="http://schemas.microsoft.com/office/powerpoint/2010/main" val="38548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93" y="836712"/>
            <a:ext cx="8807896" cy="5825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200" dirty="0"/>
              <a:t> </a:t>
            </a:r>
          </a:p>
          <a:p>
            <a:pPr marL="0" indent="0">
              <a:buNone/>
            </a:pPr>
            <a:r>
              <a:rPr lang="cs-CZ" sz="2500" b="1" dirty="0" smtClean="0"/>
              <a:t>Nerealizovatelná:</a:t>
            </a:r>
            <a:endParaRPr lang="cs-CZ" sz="2500" b="1" dirty="0"/>
          </a:p>
          <a:p>
            <a:pPr marL="0" indent="0">
              <a:buNone/>
            </a:pPr>
            <a:r>
              <a:rPr lang="cs-CZ" sz="2500" dirty="0"/>
              <a:t>Jaké osobní pohnutky vedly  ministra  Kubu  k prosazování prolomení limitů pro těžbu uhlí v severních </a:t>
            </a:r>
            <a:r>
              <a:rPr lang="cs-CZ" sz="2500" dirty="0" smtClean="0"/>
              <a:t>Čechách</a:t>
            </a:r>
            <a:r>
              <a:rPr lang="cs-CZ" sz="2500" dirty="0"/>
              <a:t>?</a:t>
            </a:r>
          </a:p>
          <a:p>
            <a:pPr marL="0" indent="0">
              <a:buNone/>
            </a:pPr>
            <a:r>
              <a:rPr lang="cs-CZ" sz="2500" dirty="0"/>
              <a:t> </a:t>
            </a:r>
          </a:p>
          <a:p>
            <a:pPr marL="0" indent="0">
              <a:buNone/>
            </a:pPr>
            <a:r>
              <a:rPr lang="cs-CZ" sz="2500" b="1" dirty="0" smtClean="0"/>
              <a:t>Realizovatelná:</a:t>
            </a:r>
            <a:endParaRPr lang="cs-CZ" sz="2500" b="1" dirty="0"/>
          </a:p>
          <a:p>
            <a:pPr marL="0" indent="0">
              <a:buNone/>
            </a:pPr>
            <a:r>
              <a:rPr lang="cs-CZ" sz="2500" dirty="0" smtClean="0"/>
              <a:t>Jaká  </a:t>
            </a:r>
            <a:r>
              <a:rPr lang="cs-CZ" sz="2500" dirty="0"/>
              <a:t>jsou  hlavní  témata spojená  s energetikou ve  veřejném diskurzu vlády České republiky?</a:t>
            </a:r>
          </a:p>
          <a:p>
            <a:pPr marL="0" indent="0">
              <a:spcBef>
                <a:spcPct val="30000"/>
              </a:spcBef>
              <a:buNone/>
            </a:pP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1993" y="980728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výzkumné otázky II.</a:t>
            </a:r>
            <a:endParaRPr lang="cs-CZ" sz="3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51920" y="633941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</a:t>
            </a:r>
            <a:r>
              <a:rPr lang="cs-CZ" dirty="0"/>
              <a:t> </a:t>
            </a:r>
            <a:r>
              <a:rPr lang="cs-CZ" sz="1200" dirty="0"/>
              <a:t>https://is.muni.cz/do/fss/57816/65190270/MVEB_thesis_guidelines.pdf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5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49328"/>
            <a:ext cx="8987426" cy="4824536"/>
          </a:xfrm>
        </p:spPr>
        <p:txBody>
          <a:bodyPr>
            <a:noAutofit/>
          </a:bodyPr>
          <a:lstStyle/>
          <a:p>
            <a:pPr marL="0" indent="-457200">
              <a:lnSpc>
                <a:spcPct val="120000"/>
              </a:lnSpc>
              <a:spcBef>
                <a:spcPct val="30000"/>
              </a:spcBef>
              <a:buNone/>
            </a:pPr>
            <a:r>
              <a:rPr lang="cs-CZ" altLang="cs-CZ" sz="2400" dirty="0" smtClean="0"/>
              <a:t>2)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  <a:r>
              <a:rPr lang="cs-CZ" altLang="cs-CZ" sz="2400" dirty="0"/>
              <a:t>Vyjádřete </a:t>
            </a:r>
            <a:r>
              <a:rPr lang="cs-CZ" altLang="cs-CZ" sz="2400" dirty="0" smtClean="0"/>
              <a:t>výzkumnou otázku </a:t>
            </a:r>
            <a:r>
              <a:rPr lang="cs-CZ" altLang="cs-CZ" sz="2400" dirty="0"/>
              <a:t>ve </a:t>
            </a:r>
            <a:r>
              <a:rPr lang="cs-CZ" altLang="cs-CZ" sz="2400" dirty="0" smtClean="0"/>
              <a:t>formě</a:t>
            </a:r>
            <a:r>
              <a:rPr lang="cs-CZ" altLang="cs-CZ" sz="2400" i="1" dirty="0"/>
              <a:t> </a:t>
            </a:r>
            <a:r>
              <a:rPr lang="cs-CZ" altLang="cs-CZ" sz="2400" b="1" dirty="0" smtClean="0"/>
              <a:t>klíčových </a:t>
            </a:r>
            <a:r>
              <a:rPr lang="cs-CZ" altLang="cs-CZ" sz="2400" b="1" dirty="0"/>
              <a:t>slov (hesel) </a:t>
            </a:r>
          </a:p>
          <a:p>
            <a:pPr marL="914400" lvl="2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dirty="0" smtClean="0"/>
              <a:t>používejte </a:t>
            </a:r>
            <a:r>
              <a:rPr lang="cs-CZ" altLang="cs-CZ" dirty="0"/>
              <a:t>zejména </a:t>
            </a:r>
            <a:r>
              <a:rPr lang="cs-CZ" altLang="cs-CZ" b="1" i="1" dirty="0"/>
              <a:t>podstatná jména</a:t>
            </a:r>
            <a:r>
              <a:rPr lang="cs-CZ" altLang="cs-CZ" i="1" dirty="0"/>
              <a:t> </a:t>
            </a:r>
            <a:endParaRPr lang="cs-CZ" altLang="cs-CZ" i="1" dirty="0" smtClean="0"/>
          </a:p>
          <a:p>
            <a:pPr marL="914400" lvl="2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dirty="0" smtClean="0"/>
              <a:t>příd</a:t>
            </a:r>
            <a:r>
              <a:rPr lang="cs-CZ" altLang="cs-CZ" dirty="0"/>
              <a:t>. jména, </a:t>
            </a:r>
            <a:r>
              <a:rPr lang="cs-CZ" altLang="cs-CZ" dirty="0" err="1"/>
              <a:t>zájména</a:t>
            </a:r>
            <a:r>
              <a:rPr lang="cs-CZ" altLang="cs-CZ" dirty="0"/>
              <a:t> a slovesa pouze pokud jsou opravdu </a:t>
            </a:r>
            <a:r>
              <a:rPr lang="cs-CZ" altLang="cs-CZ" dirty="0" smtClean="0"/>
              <a:t>nezbytné</a:t>
            </a:r>
          </a:p>
          <a:p>
            <a:pPr marL="914400" lvl="2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dirty="0" smtClean="0"/>
              <a:t>vyhýbejte </a:t>
            </a:r>
            <a:r>
              <a:rPr lang="cs-CZ" altLang="cs-CZ" dirty="0"/>
              <a:t>se tzv. stop </a:t>
            </a:r>
            <a:r>
              <a:rPr lang="cs-CZ" altLang="cs-CZ" dirty="0" err="1"/>
              <a:t>words</a:t>
            </a:r>
            <a:r>
              <a:rPr lang="cs-CZ" altLang="cs-CZ" dirty="0"/>
              <a:t> (předložky, </a:t>
            </a:r>
            <a:r>
              <a:rPr lang="cs-CZ" altLang="cs-CZ" dirty="0" smtClean="0"/>
              <a:t>spojky</a:t>
            </a:r>
            <a:r>
              <a:rPr lang="cs-CZ" altLang="cs-CZ" dirty="0"/>
              <a:t>, členy v cizích jazycích)</a:t>
            </a:r>
            <a:endParaRPr lang="cs-CZ" altLang="cs-CZ" b="1" dirty="0"/>
          </a:p>
          <a:p>
            <a:pPr marL="457200" lvl="1" indent="-457200">
              <a:lnSpc>
                <a:spcPct val="120000"/>
              </a:lnSpc>
              <a:buNone/>
            </a:pPr>
            <a:r>
              <a:rPr lang="cs-CZ" altLang="cs-CZ" sz="2400" b="1" i="1" dirty="0" smtClean="0"/>
              <a:t>       př</a:t>
            </a:r>
            <a:r>
              <a:rPr lang="cs-CZ" altLang="cs-CZ" sz="2400" b="1" i="1" dirty="0"/>
              <a:t>. </a:t>
            </a:r>
            <a:r>
              <a:rPr lang="cs-CZ" altLang="cs-CZ" sz="2400" b="1" i="1" dirty="0" smtClean="0"/>
              <a:t>Rusko (federace); </a:t>
            </a:r>
            <a:r>
              <a:rPr lang="en-US" altLang="cs-CZ" sz="2400" b="1" i="1" dirty="0" err="1" smtClean="0"/>
              <a:t>energetika</a:t>
            </a:r>
            <a:r>
              <a:rPr lang="cs-CZ" altLang="cs-CZ" sz="2400" b="1" i="1" dirty="0" smtClean="0"/>
              <a:t>; </a:t>
            </a:r>
            <a:r>
              <a:rPr lang="en-US" altLang="cs-CZ" sz="2400" b="1" i="1" dirty="0" err="1" smtClean="0"/>
              <a:t>zahrani</a:t>
            </a:r>
            <a:r>
              <a:rPr lang="cs-CZ" altLang="cs-CZ" sz="2400" b="1" i="1" dirty="0" smtClean="0"/>
              <a:t>ční politika; (po)baltské státy/země</a:t>
            </a:r>
            <a:endParaRPr lang="cs-CZ" altLang="cs-CZ" sz="2400" b="1" i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285750" lvl="1" indent="0">
              <a:lnSpc>
                <a:spcPct val="120000"/>
              </a:lnSpc>
              <a:buNone/>
            </a:pPr>
            <a:r>
              <a:rPr lang="cs-CZ" altLang="cs-CZ" sz="2400" dirty="0" smtClean="0"/>
              <a:t>Pozn</a:t>
            </a:r>
            <a:r>
              <a:rPr lang="cs-CZ" altLang="cs-CZ" sz="2400" dirty="0"/>
              <a:t>. v katalozích knihoven můžete nalézt i tzv. </a:t>
            </a:r>
            <a:r>
              <a:rPr lang="cs-CZ" altLang="cs-CZ" sz="2400" b="1" dirty="0" smtClean="0"/>
              <a:t>předmětová </a:t>
            </a:r>
            <a:r>
              <a:rPr lang="cs-CZ" altLang="cs-CZ" sz="2400" b="1" dirty="0"/>
              <a:t>hesla </a:t>
            </a:r>
          </a:p>
          <a:p>
            <a:pPr marL="457200" lvl="1" indent="-457200">
              <a:lnSpc>
                <a:spcPct val="120000"/>
              </a:lnSpc>
              <a:buNone/>
            </a:pPr>
            <a:r>
              <a:rPr lang="cs-CZ" altLang="cs-CZ" sz="2400" b="1" dirty="0" smtClean="0"/>
              <a:t>    </a:t>
            </a:r>
            <a:r>
              <a:rPr lang="cs-CZ" altLang="cs-CZ" sz="2400" b="1" i="1" dirty="0" smtClean="0"/>
              <a:t>př</a:t>
            </a:r>
            <a:r>
              <a:rPr lang="cs-CZ" altLang="cs-CZ" sz="2400" b="1" i="1" dirty="0"/>
              <a:t>. </a:t>
            </a:r>
            <a:r>
              <a:rPr lang="cs-CZ" altLang="cs-CZ" sz="2400" b="1" i="1" dirty="0" smtClean="0"/>
              <a:t>Rusko (federace) – zahraniční vztahy</a:t>
            </a:r>
            <a:endParaRPr lang="cs-CZ" altLang="cs-CZ" sz="2400" b="1" i="1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3086" y="96800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Klíčová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slova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2737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" y="2276872"/>
            <a:ext cx="8915400" cy="4896544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Při práci s tématem lze </a:t>
            </a:r>
            <a:r>
              <a:rPr lang="cs-CZ" altLang="cs-CZ" sz="3000" dirty="0"/>
              <a:t>využít tzv. </a:t>
            </a:r>
            <a:r>
              <a:rPr lang="cs-CZ" altLang="cs-CZ" sz="3000" b="1" dirty="0"/>
              <a:t>myšlenkových </a:t>
            </a:r>
            <a:r>
              <a:rPr lang="cs-CZ" altLang="cs-CZ" sz="3000" b="1" dirty="0" smtClean="0"/>
              <a:t>map </a:t>
            </a:r>
            <a:r>
              <a:rPr lang="cs-CZ" altLang="cs-CZ" sz="3000" dirty="0" smtClean="0"/>
              <a:t> 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sz="2600" dirty="0" smtClean="0"/>
              <a:t> grafické znázornění tématu</a:t>
            </a:r>
          </a:p>
          <a:p>
            <a:pPr lvl="1"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sz="2600" dirty="0"/>
              <a:t> a</a:t>
            </a:r>
            <a:r>
              <a:rPr lang="cs-CZ" altLang="cs-CZ" sz="2600" dirty="0" smtClean="0"/>
              <a:t>plikace - </a:t>
            </a:r>
            <a:r>
              <a:rPr lang="cs-CZ" altLang="cs-CZ" sz="2600" dirty="0" smtClean="0">
                <a:hlinkClick r:id="rId4"/>
              </a:rPr>
              <a:t>Pět nejlepších nástrojů pro tvorbu myšlenkových map</a:t>
            </a: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123160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Myšlenkové mapy</a:t>
            </a:r>
            <a:endParaRPr lang="cs-CZ" sz="3200" dirty="0"/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500" i="1" dirty="0"/>
              <a:t>Zdroj: https://s-media-cache-ak0.pinimg.com/736x/b1/8c/7d/b18c7dde7e01870bd4715b308241c155.jpg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6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 smtClean="0"/>
              <a:t>Volně </a:t>
            </a:r>
            <a:r>
              <a:rPr lang="cs-CZ" altLang="cs-CZ" dirty="0"/>
              <a:t>dostupné zdroje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457200" y="1268760"/>
            <a:ext cx="8229600" cy="577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Ověřené, kvalitní, jedinečné informace</a:t>
            </a:r>
            <a:endParaRPr lang="cs-CZ" altLang="cs-CZ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Např. </a:t>
            </a:r>
            <a:r>
              <a:rPr lang="cs-CZ" altLang="cs-CZ" dirty="0" err="1"/>
              <a:t>OpenVPN</a:t>
            </a:r>
            <a:r>
              <a:rPr lang="cs-CZ" altLang="cs-CZ" dirty="0"/>
              <a:t>, </a:t>
            </a:r>
            <a:r>
              <a:rPr lang="cs-CZ" altLang="cs-CZ" dirty="0" err="1"/>
              <a:t>Shibboleth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gramotnost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Psaní </a:t>
            </a:r>
            <a:r>
              <a:rPr lang="cs-CZ" altLang="cs-CZ" sz="2800" dirty="0"/>
              <a:t>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Informační </a:t>
            </a:r>
            <a:r>
              <a:rPr lang="cs-CZ" altLang="cs-CZ" sz="2800" dirty="0"/>
              <a:t>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kde hledat knihy, odborné časopisy, informace z médií, závěrečné práce, referenční díla, statistické údaje, oborové brány?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98013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sz="2400" dirty="0" smtClean="0"/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GRÖPPEL-WEGENER, </a:t>
            </a:r>
            <a:r>
              <a:rPr lang="en-US" sz="2400" dirty="0" err="1"/>
              <a:t>Alke</a:t>
            </a:r>
            <a:r>
              <a:rPr lang="en-US" sz="2400" dirty="0"/>
              <a:t> a Claire PENKETH. </a:t>
            </a:r>
            <a:r>
              <a:rPr lang="en-US" sz="2400" i="1" dirty="0"/>
              <a:t>The </a:t>
            </a:r>
            <a:r>
              <a:rPr lang="en-US" sz="2400" i="1" dirty="0" err="1"/>
              <a:t>fishscale</a:t>
            </a:r>
            <a:r>
              <a:rPr lang="en-US" sz="2400" i="1" dirty="0"/>
              <a:t> of </a:t>
            </a:r>
            <a:r>
              <a:rPr lang="en-US" sz="2400" i="1" dirty="0" err="1"/>
              <a:t>academicness</a:t>
            </a:r>
            <a:r>
              <a:rPr lang="en-US" sz="2400" dirty="0"/>
              <a:t>. Staffordshire: Staffordshire university, [2013]. A Tactile Academia book. ISBN 978-0-9927884-0-7.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131503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i="1" dirty="0">
                <a:hlinkClick r:id="rId4"/>
              </a:rPr>
              <a:t>https://</a:t>
            </a:r>
            <a:r>
              <a:rPr lang="cs-CZ" altLang="cs-CZ" sz="2400" i="1" dirty="0" smtClean="0">
                <a:hlinkClick r:id="rId4"/>
              </a:rPr>
              <a:t>www.cnews.cz/co-je-to-deep-invisible-hluboky-dark-temny-web</a:t>
            </a:r>
            <a:r>
              <a:rPr lang="cs-CZ" altLang="cs-CZ" sz="2400" i="1" dirty="0" smtClean="0"/>
              <a:t> </a:t>
            </a:r>
            <a:r>
              <a:rPr lang="cs-CZ" altLang="cs-CZ" sz="1800" dirty="0" smtClean="0"/>
              <a:t>(deep web)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400" i="1" dirty="0">
                <a:hlinkClick r:id="rId5"/>
              </a:rPr>
              <a:t>https://</a:t>
            </a:r>
            <a:r>
              <a:rPr lang="cs-CZ" altLang="cs-CZ" sz="2400" i="1" dirty="0" smtClean="0">
                <a:hlinkClick r:id="rId5"/>
              </a:rPr>
              <a:t>s-media-cache-ak0.pinimg.com/736x/b1/8c/7d/b18c7dde7e01870bd4715b308241c155.jpg</a:t>
            </a:r>
            <a:r>
              <a:rPr lang="cs-CZ" altLang="cs-CZ" sz="2400" i="1" dirty="0" smtClean="0"/>
              <a:t>  </a:t>
            </a:r>
            <a:r>
              <a:rPr lang="cs-CZ" altLang="cs-CZ" sz="1800" i="1" dirty="0" smtClean="0"/>
              <a:t>(myšlenková mapa)</a:t>
            </a:r>
          </a:p>
          <a:p>
            <a:pPr marL="0" indent="0">
              <a:buNone/>
            </a:pPr>
            <a:endParaRPr lang="cs-CZ" alt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305" y="123507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1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607523"/>
            <a:ext cx="8229600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dirty="0" smtClean="0">
                <a:solidFill>
                  <a:schemeClr val="bg1"/>
                </a:solidFill>
              </a:rPr>
              <a:t>Mgr</a:t>
            </a:r>
            <a:r>
              <a:rPr lang="cs-CZ" altLang="cs-CZ" sz="4000" dirty="0">
                <a:solidFill>
                  <a:schemeClr val="bg1"/>
                </a:solidFill>
              </a:rPr>
              <a:t>. </a:t>
            </a:r>
            <a:r>
              <a:rPr lang="cs-CZ" altLang="cs-CZ" sz="4000" dirty="0" smtClean="0">
                <a:solidFill>
                  <a:schemeClr val="bg1"/>
                </a:solidFill>
              </a:rPr>
              <a:t>Dana Mazancová, </a:t>
            </a:r>
            <a:r>
              <a:rPr lang="cs-CZ" altLang="cs-CZ" sz="4000" dirty="0" err="1" smtClean="0">
                <a:solidFill>
                  <a:schemeClr val="bg1"/>
                </a:solidFill>
              </a:rPr>
              <a:t>DiS</a:t>
            </a:r>
            <a:r>
              <a:rPr lang="cs-CZ" altLang="cs-CZ" sz="4000" dirty="0" smtClean="0">
                <a:solidFill>
                  <a:schemeClr val="bg1"/>
                </a:solidFill>
              </a:rPr>
              <a:t>.</a:t>
            </a:r>
            <a:endParaRPr lang="cs-CZ" altLang="cs-CZ" sz="4000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dirty="0" smtClean="0">
                <a:solidFill>
                  <a:schemeClr val="bg1"/>
                </a:solidFill>
              </a:rPr>
              <a:t>mazancov@fss.muni.cz</a:t>
            </a:r>
            <a:endParaRPr lang="cs-CZ" altLang="cs-CZ" sz="40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500" b="1" dirty="0" err="1">
                <a:solidFill>
                  <a:schemeClr val="bg1"/>
                </a:solidFill>
              </a:rPr>
              <a:t>infozdroje</a:t>
            </a:r>
            <a:r>
              <a:rPr lang="en-US" altLang="cs-CZ" sz="4500" b="1" dirty="0">
                <a:solidFill>
                  <a:schemeClr val="bg1"/>
                </a:solidFill>
              </a:rPr>
              <a:t>@</a:t>
            </a:r>
            <a:r>
              <a:rPr lang="cs-CZ" altLang="cs-CZ" sz="4500" b="1" dirty="0">
                <a:solidFill>
                  <a:schemeClr val="bg1"/>
                </a:solidFill>
              </a:rPr>
              <a:t>fss.muni.cz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323528" y="1385392"/>
            <a:ext cx="8517632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90000"/>
              </a:lnSpc>
              <a:buNone/>
            </a:pPr>
            <a:r>
              <a:rPr lang="cs-CZ" altLang="cs-CZ" sz="4600" i="1" dirty="0" smtClean="0"/>
              <a:t>"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 these </a:t>
            </a:r>
            <a:r>
              <a:rPr lang="cs-CZ" altLang="cs-CZ" sz="4600" i="1" dirty="0" err="1" smtClean="0"/>
              <a:t>days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seems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be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everywhere</a:t>
            </a:r>
            <a:r>
              <a:rPr lang="cs-CZ" altLang="cs-CZ" sz="4600" i="1" dirty="0" smtClean="0"/>
              <a:t>. But </a:t>
            </a:r>
            <a:r>
              <a:rPr lang="cs-CZ" altLang="cs-CZ" sz="4600" i="1" dirty="0" err="1" smtClean="0"/>
              <a:t>rather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than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making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easier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this</a:t>
            </a:r>
            <a:r>
              <a:rPr lang="cs-CZ" altLang="cs-CZ" sz="4600" i="1" dirty="0" smtClean="0"/>
              <a:t> has made </a:t>
            </a:r>
            <a:r>
              <a:rPr lang="cs-CZ" altLang="cs-CZ" sz="4600" i="1" dirty="0" err="1" smtClean="0"/>
              <a:t>it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harder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because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when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don´t</a:t>
            </a:r>
            <a:r>
              <a:rPr lang="cs-CZ" altLang="cs-CZ" sz="4600" i="1" dirty="0" smtClean="0"/>
              <a:t> just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any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the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right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."</a:t>
            </a:r>
            <a:endParaRPr lang="cs-CZ" altLang="cs-CZ" sz="4600" i="1" dirty="0"/>
          </a:p>
          <a:p>
            <a:pPr marL="3657600" lvl="8" indent="0" algn="ctr">
              <a:buNone/>
            </a:pPr>
            <a:r>
              <a:rPr lang="cs-CZ" altLang="cs-CZ" sz="4000" dirty="0"/>
              <a:t>                                                                  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88232" y="6165304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Zdroj: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Fishscale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Academicness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7869" y="11990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7869" y="147607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777686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založená na informacích a znalostech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problémy při práci s informacemi: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velké </a:t>
            </a: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množství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snadná </a:t>
            </a: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dostupnost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kvalita</a:t>
            </a:r>
            <a:endParaRPr kumimoji="0" lang="cs-CZ" altLang="cs-C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9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436050" y="1052736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cs-CZ" sz="3600" b="1">
                <a:latin typeface="Tahoma"/>
                <a:ea typeface="Tahoma"/>
                <a:cs typeface="Tahoma"/>
                <a:sym typeface="Tahoma"/>
              </a:rPr>
              <a:t>Kolik existuje informací online?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457200" y="1952475"/>
            <a:ext cx="82296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Množství informací na internetu v roce 2016 bylo 7,7 </a:t>
            </a:r>
            <a:r>
              <a:rPr lang="cs-CZ" sz="2800" dirty="0" err="1">
                <a:latin typeface="Arial"/>
                <a:ea typeface="Arial"/>
                <a:cs typeface="Arial"/>
                <a:sym typeface="Arial"/>
              </a:rPr>
              <a:t>zetabajtů</a:t>
            </a: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 dat, což je 7,7 bilionu gigabajtů - běžný pevný disk má 1024 gigabajtů.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i="1" dirty="0">
                <a:latin typeface="Arial"/>
                <a:ea typeface="Arial"/>
                <a:cs typeface="Arial"/>
                <a:sym typeface="Arial"/>
              </a:rPr>
              <a:t>“Kdybychom všechny tyto informace vytiskli na papír s běžnou velikostí písma, pokryli bychom jím celé Spojené státy. Vrstvou vysokou 4,5 metru.”</a:t>
            </a:r>
            <a:endParaRPr sz="28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90" name="Google Shape;190;p34"/>
          <p:cNvSpPr txBox="1"/>
          <p:nvPr/>
        </p:nvSpPr>
        <p:spPr>
          <a:xfrm>
            <a:off x="323528" y="6308630"/>
            <a:ext cx="84969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kumimoji="0" lang="cs-CZ" sz="950" b="0" i="0" u="none" strike="noStrike" kern="0" cap="none" spc="0" normalizeH="0" baseline="0" noProof="0">
                <a:ln>
                  <a:noFill/>
                </a:ln>
                <a:solidFill>
                  <a:srgbClr val="212063"/>
                </a:solidFill>
                <a:effectLst/>
                <a:highlight>
                  <a:srgbClr val="F5F6F7"/>
                </a:highlight>
                <a:uLnTx/>
                <a:uFillTx/>
                <a:latin typeface="Verdana"/>
                <a:ea typeface="Verdana"/>
                <a:cs typeface="Verdana"/>
                <a:sym typeface="Verdana"/>
              </a:rPr>
              <a:t>GREGOR, Miloš a Petra VEJVODOVÁ. </a:t>
            </a:r>
            <a:r>
              <a:rPr kumimoji="0" lang="cs-CZ" sz="950" b="0" i="1" u="none" strike="noStrike" kern="0" cap="none" spc="0" normalizeH="0" baseline="0" noProof="0">
                <a:ln>
                  <a:noFill/>
                </a:ln>
                <a:solidFill>
                  <a:srgbClr val="212063"/>
                </a:solidFill>
                <a:effectLst/>
                <a:highlight>
                  <a:srgbClr val="F5F6F7"/>
                </a:highlight>
                <a:uLnTx/>
                <a:uFillTx/>
                <a:latin typeface="Verdana"/>
                <a:ea typeface="Verdana"/>
                <a:cs typeface="Verdana"/>
                <a:sym typeface="Verdana"/>
              </a:rPr>
              <a:t>Nejlepší kniha o fake news, dezinformacích a manipulacích!!!</a:t>
            </a:r>
            <a:r>
              <a:rPr kumimoji="0" lang="cs-CZ" sz="950" b="0" i="0" u="none" strike="noStrike" kern="0" cap="none" spc="0" normalizeH="0" baseline="0" noProof="0">
                <a:ln>
                  <a:noFill/>
                </a:ln>
                <a:solidFill>
                  <a:srgbClr val="212063"/>
                </a:solidFill>
                <a:effectLst/>
                <a:highlight>
                  <a:srgbClr val="F5F6F7"/>
                </a:highlight>
                <a:uLnTx/>
                <a:uFillTx/>
                <a:latin typeface="Verdana"/>
                <a:ea typeface="Verdana"/>
                <a:cs typeface="Verdana"/>
                <a:sym typeface="Verdana"/>
              </a:rPr>
              <a:t>. Brno: CPress, 2018. ISBN 978-80-264-1805-4.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0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5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1266</TotalTime>
  <Words>1824</Words>
  <Application>Microsoft Office PowerPoint</Application>
  <PresentationFormat>Předvádění na obrazovce (4:3)</PresentationFormat>
  <Paragraphs>434</Paragraphs>
  <Slides>62</Slides>
  <Notes>60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62</vt:i4>
      </vt:variant>
    </vt:vector>
  </HeadingPairs>
  <TitlesOfParts>
    <vt:vector size="70" baseType="lpstr">
      <vt:lpstr>Arial</vt:lpstr>
      <vt:lpstr>Calibri</vt:lpstr>
      <vt:lpstr>Tahoma</vt:lpstr>
      <vt:lpstr>Verdana</vt:lpstr>
      <vt:lpstr>Wingdings</vt:lpstr>
      <vt:lpstr>Motiv5</vt:lpstr>
      <vt:lpstr>Motiv systému Office</vt:lpstr>
      <vt:lpstr>1_Motiv5</vt:lpstr>
      <vt:lpstr>Základy práce s informačními zdroji pro bc. studenty MVZ221</vt:lpstr>
      <vt:lpstr>Osnova kurzu </vt:lpstr>
      <vt:lpstr>Podmínky absolvování předmětu </vt:lpstr>
      <vt:lpstr>Prezentace aplikace PowerPoint</vt:lpstr>
      <vt:lpstr>Prezentace aplikace PowerPoint</vt:lpstr>
      <vt:lpstr>Osnova </vt:lpstr>
      <vt:lpstr>Prezentace aplikace PowerPoint</vt:lpstr>
      <vt:lpstr>Prezentace aplikace PowerPoint</vt:lpstr>
      <vt:lpstr>Kolik existuje informací online?</vt:lpstr>
      <vt:lpstr>Kolik existuje informací?</vt:lpstr>
      <vt:lpstr>Prezentace aplikace PowerPoint</vt:lpstr>
      <vt:lpstr>Prezentace aplikace PowerPoint</vt:lpstr>
      <vt:lpstr>Prezentace aplikace PowerPoint</vt:lpstr>
      <vt:lpstr>Informační gramotnost </vt:lpstr>
      <vt:lpstr>Prezentace aplikace PowerPoint</vt:lpstr>
      <vt:lpstr>Prezentace aplikace PowerPoint</vt:lpstr>
      <vt:lpstr>Metodika psaní odborných prací </vt:lpstr>
      <vt:lpstr>Základní etapy přípravy písemné práce </vt:lpstr>
      <vt:lpstr>Základní etapy přípravy písemné práce </vt:lpstr>
      <vt:lpstr>Volba tématu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etapy přípravy písemné práce </vt:lpstr>
      <vt:lpstr>Informační průzkum </vt:lpstr>
      <vt:lpstr>Prezentace aplikace PowerPoint</vt:lpstr>
      <vt:lpstr>Informační zdroje </vt:lpstr>
      <vt:lpstr>Surface Web x Deep Web x Dark Web </vt:lpstr>
      <vt:lpstr>Licencované zdroje I.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 </vt:lpstr>
      <vt:lpstr> </vt:lpstr>
      <vt:lpstr> 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Knihovnik</cp:lastModifiedBy>
  <cp:revision>77</cp:revision>
  <cp:lastPrinted>2019-04-09T10:55:03Z</cp:lastPrinted>
  <dcterms:created xsi:type="dcterms:W3CDTF">2017-08-02T08:11:17Z</dcterms:created>
  <dcterms:modified xsi:type="dcterms:W3CDTF">2019-04-15T09:12:37Z</dcterms:modified>
</cp:coreProperties>
</file>